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6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EFF-704A-429E-92A3-70B407DB39AF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C3E-47C9-464C-9C0F-F9ECB3E8C1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EFF-704A-429E-92A3-70B407DB39AF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C3E-47C9-464C-9C0F-F9ECB3E8C1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EFF-704A-429E-92A3-70B407DB39AF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C3E-47C9-464C-9C0F-F9ECB3E8C1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EFF-704A-429E-92A3-70B407DB39AF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C3E-47C9-464C-9C0F-F9ECB3E8C1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EFF-704A-429E-92A3-70B407DB39AF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C3E-47C9-464C-9C0F-F9ECB3E8C1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EFF-704A-429E-92A3-70B407DB39AF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C3E-47C9-464C-9C0F-F9ECB3E8C1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EFF-704A-429E-92A3-70B407DB39AF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C3E-47C9-464C-9C0F-F9ECB3E8C1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EFF-704A-429E-92A3-70B407DB39AF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C3E-47C9-464C-9C0F-F9ECB3E8C1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EFF-704A-429E-92A3-70B407DB39AF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C3E-47C9-464C-9C0F-F9ECB3E8C1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EFF-704A-429E-92A3-70B407DB39AF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C3E-47C9-464C-9C0F-F9ECB3E8C1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9EFF-704A-429E-92A3-70B407DB39AF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AC8C3E-47C9-464C-9C0F-F9ECB3E8C17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6F9EFF-704A-429E-92A3-70B407DB39AF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AC8C3E-47C9-464C-9C0F-F9ECB3E8C179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englishteacher.eu/ask/question/difference-between-college-and-university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englishteacher.eu/blog/what-time-is-i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8288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Adverbs	</a:t>
            </a:r>
            <a:endParaRPr lang="en-GB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By</a:t>
            </a:r>
          </a:p>
          <a:p>
            <a:pPr algn="ctr"/>
            <a:r>
              <a:rPr lang="en-GB" dirty="0" err="1" smtClean="0"/>
              <a:t>Tanveer</a:t>
            </a:r>
            <a:r>
              <a:rPr lang="en-GB" dirty="0" smtClean="0"/>
              <a:t> </a:t>
            </a:r>
            <a:r>
              <a:rPr lang="en-GB" dirty="0" err="1" smtClean="0"/>
              <a:t>Gul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Position</a:t>
            </a:r>
            <a:endParaRPr lang="en-GB" dirty="0" smtClean="0"/>
          </a:p>
          <a:p>
            <a:pPr lvl="2"/>
            <a:r>
              <a:rPr lang="en-GB" dirty="0" smtClean="0"/>
              <a:t>The treasure lies </a:t>
            </a:r>
            <a:r>
              <a:rPr lang="en-GB" b="1" dirty="0" smtClean="0"/>
              <a:t>underneath</a:t>
            </a:r>
            <a:r>
              <a:rPr lang="en-GB" dirty="0" smtClean="0"/>
              <a:t> the box.</a:t>
            </a:r>
          </a:p>
          <a:p>
            <a:pPr lvl="2"/>
            <a:r>
              <a:rPr lang="en-GB" dirty="0" smtClean="0"/>
              <a:t>The cat is sleeping </a:t>
            </a:r>
            <a:r>
              <a:rPr lang="en-GB" b="1" dirty="0" smtClean="0"/>
              <a:t>on </a:t>
            </a:r>
            <a:r>
              <a:rPr lang="en-GB" dirty="0" smtClean="0"/>
              <a:t>the bed.</a:t>
            </a:r>
          </a:p>
          <a:p>
            <a:pPr lvl="2"/>
            <a:r>
              <a:rPr lang="en-GB" dirty="0" smtClean="0"/>
              <a:t>Why are you standing </a:t>
            </a:r>
            <a:r>
              <a:rPr lang="en-GB" b="1" dirty="0" smtClean="0"/>
              <a:t>in</a:t>
            </a:r>
            <a:r>
              <a:rPr lang="en-GB" dirty="0" smtClean="0"/>
              <a:t> the middle of the Hall?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Adverbs of Frequency</a:t>
            </a:r>
            <a:br>
              <a:rPr lang="en-GB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GB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501122" cy="53578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b="1" i="1" dirty="0" smtClean="0"/>
              <a:t>Adverbs of frequency</a:t>
            </a:r>
            <a:r>
              <a:rPr lang="en-GB" dirty="0" smtClean="0"/>
              <a:t> are used to express time or </a:t>
            </a:r>
            <a:r>
              <a:rPr lang="en-GB" b="1" dirty="0" smtClean="0">
                <a:solidFill>
                  <a:srgbClr val="FF0000"/>
                </a:solidFill>
              </a:rPr>
              <a:t>how often </a:t>
            </a:r>
            <a:r>
              <a:rPr lang="en-GB" dirty="0" smtClean="0"/>
              <a:t>something occurs.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Adverbs of frequency can be split two main groups: </a:t>
            </a:r>
          </a:p>
          <a:p>
            <a:pPr algn="just"/>
            <a:endParaRPr lang="en-GB" dirty="0" smtClean="0"/>
          </a:p>
          <a:p>
            <a:pPr lvl="5" algn="just"/>
            <a:r>
              <a:rPr lang="en-GB" dirty="0" smtClean="0"/>
              <a:t>adverbs of indefinite frequency</a:t>
            </a:r>
          </a:p>
          <a:p>
            <a:pPr lvl="5" algn="just"/>
            <a:r>
              <a:rPr lang="en-GB" dirty="0" smtClean="0"/>
              <a:t>adverbs of definite frequency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The first, adverbs of indefinite frequency, are terms that have an unclear meaning as to how long or </a:t>
            </a:r>
            <a:r>
              <a:rPr lang="en-GB" i="1" dirty="0" smtClean="0"/>
              <a:t>how often</a:t>
            </a:r>
            <a:r>
              <a:rPr lang="en-GB" dirty="0" smtClean="0"/>
              <a:t> something occurs: </a:t>
            </a:r>
            <a:r>
              <a:rPr lang="en-GB" b="1" dirty="0" smtClean="0"/>
              <a:t>never, always, rarely, sometimes, normally, seldom, usually, again</a:t>
            </a:r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These adverbs will usually be placed after the main verb or between the auxiliary verb and infinitive.</a:t>
            </a:r>
          </a:p>
          <a:p>
            <a:pPr algn="just"/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Example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Adverbs of frequency examples in the following sentences are in bold for easy identification.</a:t>
            </a:r>
          </a:p>
          <a:p>
            <a:r>
              <a:rPr lang="en-GB" sz="2800" dirty="0" smtClean="0"/>
              <a:t>The adverb is </a:t>
            </a:r>
            <a:r>
              <a:rPr lang="en-GB" sz="2800" b="1" dirty="0" smtClean="0"/>
              <a:t>usually</a:t>
            </a:r>
            <a:r>
              <a:rPr lang="en-GB" sz="2800" dirty="0" smtClean="0"/>
              <a:t> placed before the main verb.</a:t>
            </a:r>
          </a:p>
          <a:p>
            <a:pPr lvl="2"/>
            <a:r>
              <a:rPr lang="en-GB" sz="2800" dirty="0" smtClean="0"/>
              <a:t>I can </a:t>
            </a:r>
            <a:r>
              <a:rPr lang="en-GB" sz="2800" b="1" dirty="0" smtClean="0"/>
              <a:t>normally </a:t>
            </a:r>
            <a:r>
              <a:rPr lang="en-GB" sz="2800" dirty="0" smtClean="0"/>
              <a:t>cook good food.</a:t>
            </a:r>
          </a:p>
          <a:p>
            <a:pPr lvl="2"/>
            <a:r>
              <a:rPr lang="en-GB" sz="2800" dirty="0" smtClean="0"/>
              <a:t>I will </a:t>
            </a:r>
            <a:r>
              <a:rPr lang="en-GB" sz="2800" b="1" dirty="0" smtClean="0"/>
              <a:t>always</a:t>
            </a:r>
            <a:r>
              <a:rPr lang="en-GB" sz="2800" dirty="0" smtClean="0"/>
              <a:t> love.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258204" cy="5610244"/>
          </a:xfrm>
        </p:spPr>
        <p:txBody>
          <a:bodyPr/>
          <a:lstStyle/>
          <a:p>
            <a:r>
              <a:rPr lang="en-GB" dirty="0" smtClean="0"/>
              <a:t>Adverbs of </a:t>
            </a:r>
            <a:r>
              <a:rPr lang="en-GB" dirty="0" smtClean="0">
                <a:solidFill>
                  <a:srgbClr val="FF0000"/>
                </a:solidFill>
              </a:rPr>
              <a:t>definite frequency </a:t>
            </a:r>
            <a:r>
              <a:rPr lang="en-GB" dirty="0" smtClean="0"/>
              <a:t>will usually be placed at the end of the sentence.</a:t>
            </a:r>
          </a:p>
          <a:p>
            <a:endParaRPr lang="en-GB" sz="3200" dirty="0" smtClean="0"/>
          </a:p>
          <a:p>
            <a:pPr lvl="2"/>
            <a:r>
              <a:rPr lang="en-GB" sz="2800" dirty="0" smtClean="0"/>
              <a:t>We get paid </a:t>
            </a:r>
            <a:r>
              <a:rPr lang="en-GB" sz="2800" b="1" dirty="0" smtClean="0"/>
              <a:t>hourly</a:t>
            </a:r>
            <a:r>
              <a:rPr lang="en-GB" sz="2800" dirty="0" smtClean="0"/>
              <a:t>.</a:t>
            </a:r>
          </a:p>
          <a:p>
            <a:pPr lvl="2"/>
            <a:r>
              <a:rPr lang="en-GB" sz="2800" dirty="0" smtClean="0"/>
              <a:t>The situation seems to change </a:t>
            </a:r>
            <a:r>
              <a:rPr lang="en-GB" sz="2800" b="1" dirty="0" smtClean="0"/>
              <a:t>monthly</a:t>
            </a:r>
            <a:r>
              <a:rPr lang="en-GB" sz="2800" dirty="0" smtClean="0"/>
              <a:t>.</a:t>
            </a:r>
          </a:p>
          <a:p>
            <a:pPr lvl="2"/>
            <a:r>
              <a:rPr lang="en-GB" sz="2800" dirty="0" smtClean="0"/>
              <a:t>The newspaper is bought </a:t>
            </a:r>
            <a:r>
              <a:rPr lang="en-GB" sz="2800" b="1" dirty="0" smtClean="0"/>
              <a:t>daily</a:t>
            </a:r>
            <a:r>
              <a:rPr lang="en-GB" sz="2800" dirty="0" smtClean="0"/>
              <a:t>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Adverbs of Manner</a:t>
            </a:r>
            <a:br>
              <a:rPr lang="en-GB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GB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143932" cy="55721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 smtClean="0"/>
              <a:t>An </a:t>
            </a:r>
            <a:r>
              <a:rPr lang="en-GB" b="1" i="1" dirty="0" smtClean="0"/>
              <a:t>adverb of manner</a:t>
            </a:r>
            <a:r>
              <a:rPr lang="en-GB" dirty="0" smtClean="0"/>
              <a:t> will explain </a:t>
            </a:r>
            <a:r>
              <a:rPr lang="en-GB" sz="3500" b="1" dirty="0" smtClean="0">
                <a:solidFill>
                  <a:srgbClr val="FF0000"/>
                </a:solidFill>
              </a:rPr>
              <a:t>how</a:t>
            </a:r>
            <a:r>
              <a:rPr lang="en-GB" sz="3500" dirty="0" smtClean="0"/>
              <a:t> </a:t>
            </a:r>
            <a:r>
              <a:rPr lang="en-GB" dirty="0" smtClean="0"/>
              <a:t>an action is carried out.</a:t>
            </a:r>
          </a:p>
          <a:p>
            <a:pPr algn="just"/>
            <a:r>
              <a:rPr lang="en-GB" dirty="0" smtClean="0"/>
              <a:t> Very often adverbs of manner are adjectives with -</a:t>
            </a:r>
            <a:r>
              <a:rPr lang="en-GB" dirty="0" err="1" smtClean="0"/>
              <a:t>ly</a:t>
            </a:r>
            <a:r>
              <a:rPr lang="en-GB" dirty="0" smtClean="0"/>
              <a:t> added to the end, but this is certainly not always the case.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 In fact, some adverbs of manner will have the same spelling as the adjective form.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Some examples of adverbs of manner include:</a:t>
            </a:r>
          </a:p>
          <a:p>
            <a:pPr lvl="3"/>
            <a:r>
              <a:rPr lang="en-GB" dirty="0" smtClean="0"/>
              <a:t>Slowly</a:t>
            </a:r>
          </a:p>
          <a:p>
            <a:pPr lvl="3"/>
            <a:r>
              <a:rPr lang="en-GB" dirty="0" smtClean="0"/>
              <a:t>Rapidly</a:t>
            </a:r>
          </a:p>
          <a:p>
            <a:pPr lvl="3"/>
            <a:r>
              <a:rPr lang="en-GB" dirty="0" smtClean="0"/>
              <a:t>Clumsily</a:t>
            </a:r>
          </a:p>
          <a:p>
            <a:pPr lvl="3"/>
            <a:r>
              <a:rPr lang="en-GB" dirty="0" smtClean="0"/>
              <a:t>Badly</a:t>
            </a:r>
          </a:p>
          <a:p>
            <a:pPr lvl="3"/>
            <a:r>
              <a:rPr lang="en-GB" dirty="0" smtClean="0"/>
              <a:t>Diligently</a:t>
            </a:r>
          </a:p>
          <a:p>
            <a:pPr lvl="3"/>
            <a:r>
              <a:rPr lang="en-GB" dirty="0" smtClean="0"/>
              <a:t>Sweetly</a:t>
            </a:r>
          </a:p>
          <a:p>
            <a:pPr lvl="3"/>
            <a:r>
              <a:rPr lang="en-GB" dirty="0" smtClean="0"/>
              <a:t>Warmly</a:t>
            </a:r>
          </a:p>
          <a:p>
            <a:pPr lvl="3"/>
            <a:r>
              <a:rPr lang="en-GB" dirty="0" smtClean="0"/>
              <a:t>Sadly</a:t>
            </a:r>
          </a:p>
          <a:p>
            <a:pPr algn="just"/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Example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038740"/>
          </a:xfrm>
        </p:spPr>
        <p:txBody>
          <a:bodyPr>
            <a:normAutofit/>
          </a:bodyPr>
          <a:lstStyle/>
          <a:p>
            <a:r>
              <a:rPr lang="en-GB" b="1" i="1" dirty="0" smtClean="0"/>
              <a:t>Adverb of manner</a:t>
            </a:r>
            <a:r>
              <a:rPr lang="en-GB" dirty="0" smtClean="0"/>
              <a:t> examples in the following sentences are in bold for easy identification.</a:t>
            </a:r>
          </a:p>
          <a:p>
            <a:endParaRPr lang="en-GB" dirty="0" smtClean="0"/>
          </a:p>
          <a:p>
            <a:pPr lvl="2"/>
            <a:r>
              <a:rPr lang="en-GB" sz="2800" dirty="0" smtClean="0"/>
              <a:t>She passed the exam </a:t>
            </a:r>
            <a:r>
              <a:rPr lang="en-GB" sz="2800" b="1" dirty="0" smtClean="0"/>
              <a:t>easily</a:t>
            </a:r>
            <a:r>
              <a:rPr lang="en-GB" sz="2800" dirty="0" smtClean="0"/>
              <a:t>.</a:t>
            </a:r>
          </a:p>
          <a:p>
            <a:pPr lvl="2"/>
            <a:r>
              <a:rPr lang="en-GB" sz="2800" dirty="0" smtClean="0"/>
              <a:t>They walk </a:t>
            </a:r>
            <a:r>
              <a:rPr lang="en-GB" sz="2800" b="1" dirty="0" smtClean="0"/>
              <a:t>quickly</a:t>
            </a:r>
            <a:r>
              <a:rPr lang="en-GB" sz="2800" dirty="0" smtClean="0"/>
              <a:t> to catch the train.</a:t>
            </a:r>
          </a:p>
          <a:p>
            <a:pPr lvl="2"/>
            <a:r>
              <a:rPr lang="en-GB" sz="2800" dirty="0" smtClean="0"/>
              <a:t>The dinner party went </a:t>
            </a:r>
            <a:r>
              <a:rPr lang="en-GB" sz="2800" b="1" dirty="0" smtClean="0"/>
              <a:t>badly</a:t>
            </a:r>
            <a:r>
              <a:rPr lang="en-GB" sz="2800" dirty="0" smtClean="0"/>
              <a:t>.</a:t>
            </a:r>
          </a:p>
          <a:p>
            <a:pPr lvl="2"/>
            <a:r>
              <a:rPr lang="en-GB" sz="2800" dirty="0" smtClean="0"/>
              <a:t>Ahmad answered the question </a:t>
            </a:r>
            <a:r>
              <a:rPr lang="en-GB" sz="2800" b="1" dirty="0" smtClean="0"/>
              <a:t>correctly</a:t>
            </a:r>
            <a:r>
              <a:rPr lang="en-GB" sz="2800" dirty="0" smtClean="0"/>
              <a:t>.</a:t>
            </a:r>
          </a:p>
          <a:p>
            <a:pPr lvl="2"/>
            <a:endParaRPr lang="en-GB" sz="2800" dirty="0" smtClean="0"/>
          </a:p>
          <a:p>
            <a:pPr lvl="2">
              <a:buNone/>
            </a:pPr>
            <a:r>
              <a:rPr lang="en-GB" sz="2800" dirty="0" smtClean="0"/>
              <a:t>Notice how the adverbs are formed by adding -</a:t>
            </a:r>
            <a:r>
              <a:rPr lang="en-GB" sz="2800" dirty="0" err="1" smtClean="0"/>
              <a:t>ly</a:t>
            </a:r>
            <a:r>
              <a:rPr lang="en-GB" sz="2800" dirty="0" smtClean="0"/>
              <a:t> to the adjectives </a:t>
            </a:r>
            <a:r>
              <a:rPr lang="en-GB" sz="2800" i="1" dirty="0" smtClean="0"/>
              <a:t>bad, correct</a:t>
            </a:r>
            <a:r>
              <a:rPr lang="en-GB" sz="2800" dirty="0" smtClean="0"/>
              <a:t> and </a:t>
            </a:r>
            <a:r>
              <a:rPr lang="en-GB" sz="2800" i="1" dirty="0" smtClean="0"/>
              <a:t>quick</a:t>
            </a:r>
            <a:endParaRPr lang="en-GB" sz="28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258204" cy="5610244"/>
          </a:xfrm>
        </p:spPr>
        <p:txBody>
          <a:bodyPr/>
          <a:lstStyle/>
          <a:p>
            <a:r>
              <a:rPr lang="en-GB" dirty="0" smtClean="0"/>
              <a:t>As mentioned, some adverbs of manner take the same spelling as the adjective and never add an -</a:t>
            </a:r>
            <a:r>
              <a:rPr lang="en-GB" dirty="0" err="1" smtClean="0"/>
              <a:t>ly</a:t>
            </a:r>
            <a:r>
              <a:rPr lang="en-GB" dirty="0" smtClean="0"/>
              <a:t> to the end:</a:t>
            </a:r>
          </a:p>
          <a:p>
            <a:pPr>
              <a:buNone/>
            </a:pPr>
            <a:endParaRPr lang="en-GB" dirty="0" smtClean="0"/>
          </a:p>
          <a:p>
            <a:pPr lvl="2"/>
            <a:r>
              <a:rPr lang="en-GB" sz="3200" dirty="0" smtClean="0"/>
              <a:t>The boys had worked </a:t>
            </a:r>
            <a:r>
              <a:rPr lang="en-GB" sz="3200" b="1" dirty="0" smtClean="0"/>
              <a:t>hard</a:t>
            </a:r>
            <a:r>
              <a:rPr lang="en-GB" sz="3200" dirty="0" smtClean="0"/>
              <a:t>.</a:t>
            </a:r>
          </a:p>
          <a:p>
            <a:pPr lvl="2"/>
            <a:r>
              <a:rPr lang="en-GB" sz="3200" dirty="0" smtClean="0"/>
              <a:t>Julia dances</a:t>
            </a:r>
            <a:r>
              <a:rPr lang="en-GB" sz="3200" b="1" dirty="0" smtClean="0"/>
              <a:t> well</a:t>
            </a:r>
            <a:r>
              <a:rPr lang="en-GB" sz="3200" b="1" i="1" dirty="0" smtClean="0"/>
              <a:t>.</a:t>
            </a:r>
            <a:endParaRPr lang="en-GB" sz="32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Adverbs of Degree</a:t>
            </a:r>
            <a:endParaRPr lang="en-GB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038740"/>
          </a:xfrm>
        </p:spPr>
        <p:txBody>
          <a:bodyPr/>
          <a:lstStyle/>
          <a:p>
            <a:r>
              <a:rPr lang="en-GB" dirty="0" smtClean="0"/>
              <a:t>Adverbs of </a:t>
            </a:r>
            <a:r>
              <a:rPr lang="en-GB" dirty="0" smtClean="0">
                <a:hlinkClick r:id="rId2"/>
              </a:rPr>
              <a:t>degree</a:t>
            </a:r>
            <a:r>
              <a:rPr lang="en-GB" dirty="0" smtClean="0"/>
              <a:t> explain the </a:t>
            </a:r>
            <a:r>
              <a:rPr lang="en-GB" b="1" dirty="0" smtClean="0">
                <a:solidFill>
                  <a:srgbClr val="FF0000"/>
                </a:solidFill>
              </a:rPr>
              <a:t>level </a:t>
            </a:r>
            <a:r>
              <a:rPr lang="en-GB" b="1" dirty="0" smtClean="0"/>
              <a:t>or</a:t>
            </a:r>
            <a:r>
              <a:rPr lang="en-GB" b="1" dirty="0" smtClean="0">
                <a:solidFill>
                  <a:srgbClr val="FF0000"/>
                </a:solidFill>
              </a:rPr>
              <a:t> intensity </a:t>
            </a:r>
            <a:r>
              <a:rPr lang="en-GB" dirty="0" smtClean="0"/>
              <a:t>of a verb, adjective, or even another adverb.</a:t>
            </a:r>
          </a:p>
          <a:p>
            <a:endParaRPr lang="en-GB" dirty="0" smtClean="0"/>
          </a:p>
          <a:p>
            <a:r>
              <a:rPr lang="en-GB" dirty="0" smtClean="0"/>
              <a:t>Example of adverbs of degree: </a:t>
            </a:r>
            <a:r>
              <a:rPr lang="en-GB" b="1" dirty="0" smtClean="0"/>
              <a:t>almost, quite, nearly, too, enough, just, hardly, simply, so</a:t>
            </a:r>
          </a:p>
          <a:p>
            <a:endParaRPr lang="en-GB" dirty="0" smtClean="0"/>
          </a:p>
          <a:p>
            <a:pPr lvl="1"/>
            <a:r>
              <a:rPr lang="en-GB" i="1" dirty="0" smtClean="0"/>
              <a:t>Can I come to the movies </a:t>
            </a:r>
            <a:r>
              <a:rPr lang="en-GB" b="1" i="1" dirty="0" smtClean="0"/>
              <a:t>too</a:t>
            </a:r>
            <a:r>
              <a:rPr lang="en-GB" i="1" dirty="0" smtClean="0"/>
              <a:t>?</a:t>
            </a:r>
            <a:endParaRPr lang="en-GB" dirty="0" smtClean="0"/>
          </a:p>
          <a:p>
            <a:pPr lvl="1"/>
            <a:r>
              <a:rPr lang="en-GB" i="1" dirty="0" smtClean="0"/>
              <a:t>Aren’t you hungry? You’ve </a:t>
            </a:r>
            <a:r>
              <a:rPr lang="en-GB" b="1" i="1" dirty="0" smtClean="0"/>
              <a:t>hardly</a:t>
            </a:r>
            <a:r>
              <a:rPr lang="en-GB" i="1" dirty="0" smtClean="0"/>
              <a:t> touched your dinner.</a:t>
            </a:r>
            <a:endParaRPr lang="en-GB" dirty="0" smtClean="0"/>
          </a:p>
          <a:p>
            <a:pPr lvl="1"/>
            <a:r>
              <a:rPr lang="en-GB" i="1" dirty="0" smtClean="0"/>
              <a:t>I’m </a:t>
            </a:r>
            <a:r>
              <a:rPr lang="en-GB" b="1" i="1" dirty="0" smtClean="0"/>
              <a:t>so</a:t>
            </a:r>
            <a:r>
              <a:rPr lang="en-GB" i="1" dirty="0" smtClean="0"/>
              <a:t> excited to see the new James Bond movie!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43890" cy="796086"/>
          </a:xfrm>
        </p:spPr>
        <p:txBody>
          <a:bodyPr>
            <a:normAutofit fontScale="90000"/>
          </a:bodyPr>
          <a:lstStyle/>
          <a:p>
            <a:r>
              <a:rPr lang="en-GB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Adverbs of Purpose</a:t>
            </a:r>
            <a:br>
              <a:rPr lang="en-GB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en-GB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324492"/>
          </a:xfrm>
        </p:spPr>
        <p:txBody>
          <a:bodyPr/>
          <a:lstStyle/>
          <a:p>
            <a:r>
              <a:rPr lang="en-GB" b="1" i="1" dirty="0" smtClean="0"/>
              <a:t>Adverbs of purpose</a:t>
            </a:r>
            <a:r>
              <a:rPr lang="en-GB" dirty="0" smtClean="0"/>
              <a:t>, sometimes called adverbs of reason, help to describe </a:t>
            </a:r>
            <a:r>
              <a:rPr lang="en-GB" sz="3600" b="1" i="1" dirty="0" smtClean="0">
                <a:solidFill>
                  <a:srgbClr val="FF0000"/>
                </a:solidFill>
              </a:rPr>
              <a:t>why</a:t>
            </a:r>
            <a:r>
              <a:rPr lang="en-GB" dirty="0" smtClean="0"/>
              <a:t> something happened.</a:t>
            </a:r>
          </a:p>
          <a:p>
            <a:endParaRPr lang="en-GB" dirty="0" smtClean="0"/>
          </a:p>
          <a:p>
            <a:r>
              <a:rPr lang="en-GB" dirty="0" smtClean="0"/>
              <a:t> They can come in the form of individual words – </a:t>
            </a:r>
            <a:r>
              <a:rPr lang="en-GB" i="1" dirty="0" smtClean="0"/>
              <a:t>so, since, thus, because</a:t>
            </a:r>
            <a:r>
              <a:rPr lang="en-GB" dirty="0" smtClean="0"/>
              <a:t> – but also clauses – </a:t>
            </a:r>
            <a:r>
              <a:rPr lang="en-GB" i="1" dirty="0" smtClean="0"/>
              <a:t>so that, in order to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dirty="0" smtClean="0"/>
              <a:t>Notice in the examples (on next slide) that the adverbs of purpose are used to connect sentences that wouldn’t make sense if they were formed alone.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Example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329642" cy="4752988"/>
          </a:xfrm>
        </p:spPr>
        <p:txBody>
          <a:bodyPr/>
          <a:lstStyle/>
          <a:p>
            <a:r>
              <a:rPr lang="en-GB" dirty="0" smtClean="0"/>
              <a:t>Adverbs of purpose examples in the following sentences are in bold for easy identification.</a:t>
            </a:r>
          </a:p>
          <a:p>
            <a:endParaRPr lang="en-GB" dirty="0" smtClean="0"/>
          </a:p>
          <a:p>
            <a:pPr lvl="2"/>
            <a:r>
              <a:rPr lang="en-GB" sz="2800" dirty="0" smtClean="0"/>
              <a:t>I was sick, </a:t>
            </a:r>
            <a:r>
              <a:rPr lang="en-GB" sz="2800" b="1" i="1" dirty="0" smtClean="0"/>
              <a:t>thus</a:t>
            </a:r>
            <a:r>
              <a:rPr lang="en-GB" sz="2800" dirty="0" smtClean="0"/>
              <a:t> didn’t go to work today.</a:t>
            </a:r>
          </a:p>
          <a:p>
            <a:pPr lvl="2"/>
            <a:r>
              <a:rPr lang="en-GB" sz="2800" dirty="0" smtClean="0"/>
              <a:t>I started jogging </a:t>
            </a:r>
            <a:r>
              <a:rPr lang="en-GB" sz="2800" b="1" i="1" dirty="0" smtClean="0"/>
              <a:t>so that</a:t>
            </a:r>
            <a:r>
              <a:rPr lang="en-GB" sz="2800" dirty="0" smtClean="0"/>
              <a:t> I wouldn’t be late.</a:t>
            </a:r>
          </a:p>
          <a:p>
            <a:pPr lvl="2"/>
            <a:r>
              <a:rPr lang="en-GB" sz="2800" b="1" i="1" dirty="0" smtClean="0"/>
              <a:t>Because</a:t>
            </a:r>
            <a:r>
              <a:rPr lang="en-GB" sz="2800" b="1" dirty="0" smtClean="0"/>
              <a:t> </a:t>
            </a:r>
            <a:r>
              <a:rPr lang="en-GB" sz="2800" dirty="0" smtClean="0"/>
              <a:t>I was late, I jogged a little faster.</a:t>
            </a:r>
          </a:p>
          <a:p>
            <a:pPr lvl="2"/>
            <a:r>
              <a:rPr lang="en-GB" sz="2800" b="1" i="1" dirty="0" smtClean="0"/>
              <a:t>Since</a:t>
            </a:r>
            <a:r>
              <a:rPr lang="en-GB" sz="2800" dirty="0" smtClean="0"/>
              <a:t> it’s your birthday, I will buy you a gift.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144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What is an Adverb?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406" y="1571612"/>
            <a:ext cx="8858280" cy="5286412"/>
          </a:xfrm>
        </p:spPr>
        <p:txBody>
          <a:bodyPr>
            <a:noAutofit/>
          </a:bodyPr>
          <a:lstStyle/>
          <a:p>
            <a:pPr algn="just"/>
            <a:r>
              <a:rPr lang="en-GB" sz="2400" b="1" dirty="0" smtClean="0"/>
              <a:t>Adverb is a word that modifies a verb, adjective, determiner, clause, preposition, or sentence. </a:t>
            </a:r>
          </a:p>
          <a:p>
            <a:pPr algn="just">
              <a:buNone/>
            </a:pPr>
            <a:endParaRPr lang="en-GB" sz="2400" dirty="0" smtClean="0"/>
          </a:p>
          <a:p>
            <a:pPr algn="just"/>
            <a:r>
              <a:rPr lang="en-GB" sz="2400" b="1" dirty="0" smtClean="0"/>
              <a:t>Adverbs</a:t>
            </a:r>
            <a:r>
              <a:rPr lang="en-GB" sz="2400" dirty="0" smtClean="0"/>
              <a:t> can tell you </a:t>
            </a:r>
            <a:r>
              <a:rPr lang="en-GB" sz="2400" b="1" dirty="0" smtClean="0"/>
              <a:t>how</a:t>
            </a:r>
            <a:r>
              <a:rPr lang="en-GB" sz="2400" dirty="0" smtClean="0"/>
              <a:t> something is done, for example, speak </a:t>
            </a:r>
            <a:r>
              <a:rPr lang="en-GB" sz="2400" b="1" dirty="0" smtClean="0"/>
              <a:t>nicely</a:t>
            </a:r>
            <a:r>
              <a:rPr lang="en-GB" sz="2400" dirty="0" smtClean="0"/>
              <a:t> or work </a:t>
            </a:r>
            <a:r>
              <a:rPr lang="en-GB" sz="2400" b="1" dirty="0" smtClean="0"/>
              <a:t>hard</a:t>
            </a:r>
            <a:r>
              <a:rPr lang="en-GB" sz="2400" dirty="0" smtClean="0"/>
              <a:t>. </a:t>
            </a:r>
          </a:p>
          <a:p>
            <a:pPr algn="just"/>
            <a:r>
              <a:rPr lang="en-GB" sz="2400" dirty="0" smtClean="0"/>
              <a:t>Adverbs can also tell you </a:t>
            </a:r>
            <a:r>
              <a:rPr lang="en-GB" sz="2400" b="1" dirty="0" smtClean="0"/>
              <a:t>how much</a:t>
            </a:r>
            <a:r>
              <a:rPr lang="en-GB" sz="2400" dirty="0" smtClean="0"/>
              <a:t> or </a:t>
            </a:r>
            <a:r>
              <a:rPr lang="en-GB" sz="2400" b="1" dirty="0" smtClean="0"/>
              <a:t>how many</a:t>
            </a:r>
            <a:r>
              <a:rPr lang="en-GB" sz="2400" dirty="0" smtClean="0"/>
              <a:t> of something you have.</a:t>
            </a:r>
          </a:p>
          <a:p>
            <a:pPr algn="just">
              <a:buNone/>
            </a:pPr>
            <a:endParaRPr lang="en-GB" sz="2400" dirty="0" smtClean="0"/>
          </a:p>
          <a:p>
            <a:pPr algn="just"/>
            <a:r>
              <a:rPr lang="en-GB" sz="2400" dirty="0" smtClean="0"/>
              <a:t>An adverb can </a:t>
            </a:r>
            <a:r>
              <a:rPr lang="en-GB" sz="2400" b="1" dirty="0" smtClean="0"/>
              <a:t>answer questions</a:t>
            </a:r>
            <a:r>
              <a:rPr lang="en-GB" sz="2400" dirty="0" smtClean="0"/>
              <a:t> like:</a:t>
            </a:r>
          </a:p>
          <a:p>
            <a:pPr algn="just">
              <a:buNone/>
            </a:pPr>
            <a:endParaRPr lang="en-GB" sz="2400" dirty="0" smtClean="0"/>
          </a:p>
          <a:p>
            <a:pPr algn="just">
              <a:buNone/>
            </a:pPr>
            <a:r>
              <a:rPr lang="en-GB" sz="2400" dirty="0" smtClean="0"/>
              <a:t>		How? What? When? Where? How much? And others.</a:t>
            </a:r>
            <a:br>
              <a:rPr lang="en-GB" sz="2400" dirty="0" smtClean="0"/>
            </a:br>
            <a:endParaRPr lang="en-GB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Positions of Adverbs</a:t>
            </a:r>
            <a:br>
              <a:rPr lang="en-GB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110178"/>
          </a:xfrm>
        </p:spPr>
        <p:txBody>
          <a:bodyPr>
            <a:normAutofit/>
          </a:bodyPr>
          <a:lstStyle/>
          <a:p>
            <a:r>
              <a:rPr lang="en-GB" dirty="0" smtClean="0"/>
              <a:t>The</a:t>
            </a:r>
            <a:r>
              <a:rPr lang="en-GB" b="1" dirty="0" smtClean="0"/>
              <a:t> </a:t>
            </a:r>
            <a:r>
              <a:rPr lang="en-GB" b="1" i="1" dirty="0" smtClean="0"/>
              <a:t>positions of adverbs</a:t>
            </a:r>
            <a:r>
              <a:rPr lang="en-GB" b="1" dirty="0" smtClean="0"/>
              <a:t> </a:t>
            </a:r>
            <a:r>
              <a:rPr lang="en-GB" dirty="0" smtClean="0"/>
              <a:t>are not a fixed or set thing. </a:t>
            </a:r>
          </a:p>
          <a:p>
            <a:endParaRPr lang="en-GB" dirty="0" smtClean="0"/>
          </a:p>
          <a:p>
            <a:r>
              <a:rPr lang="en-GB" dirty="0" smtClean="0"/>
              <a:t>As you have seen, adverbs can appear in different position in a sentence. </a:t>
            </a:r>
          </a:p>
          <a:p>
            <a:endParaRPr lang="en-GB" dirty="0" smtClean="0"/>
          </a:p>
          <a:p>
            <a:r>
              <a:rPr lang="en-GB" dirty="0" smtClean="0"/>
              <a:t>However, there are some rules that help us decide where an adverb should be positioned. </a:t>
            </a:r>
          </a:p>
          <a:p>
            <a:endParaRPr lang="en-GB" dirty="0" smtClean="0"/>
          </a:p>
          <a:p>
            <a:r>
              <a:rPr lang="en-GB" dirty="0" smtClean="0"/>
              <a:t>The rules will be different depending on whether the adverb is acting to modify an adjective or another adverb, a verb or what type of adverb it is.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Adverb position with adjectives and other adverbs</a:t>
            </a:r>
            <a:br>
              <a:rPr lang="en-GB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GB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These adverbs will usually be placed before the adjective or adverb being modified:</a:t>
            </a:r>
          </a:p>
          <a:p>
            <a:pPr lvl="2"/>
            <a:r>
              <a:rPr lang="en-GB" sz="2800" dirty="0" smtClean="0">
                <a:solidFill>
                  <a:srgbClr val="C00000"/>
                </a:solidFill>
              </a:rPr>
              <a:t>We gave them a </a:t>
            </a:r>
            <a:r>
              <a:rPr lang="en-GB" sz="2800" b="1" dirty="0" smtClean="0">
                <a:solidFill>
                  <a:srgbClr val="C00000"/>
                </a:solidFill>
              </a:rPr>
              <a:t>really</a:t>
            </a:r>
            <a:r>
              <a:rPr lang="en-GB" sz="2800" dirty="0" smtClean="0">
                <a:solidFill>
                  <a:srgbClr val="C00000"/>
                </a:solidFill>
              </a:rPr>
              <a:t> tough match.</a:t>
            </a:r>
          </a:p>
          <a:p>
            <a:pPr lvl="3">
              <a:buNone/>
            </a:pPr>
            <a:r>
              <a:rPr lang="en-GB" sz="2700" dirty="0" smtClean="0"/>
              <a:t> (The adverb </a:t>
            </a:r>
            <a:r>
              <a:rPr lang="en-GB" sz="2700" i="1" dirty="0" smtClean="0"/>
              <a:t>really</a:t>
            </a:r>
            <a:r>
              <a:rPr lang="en-GB" sz="2700" dirty="0" smtClean="0"/>
              <a:t> modifies the adjective </a:t>
            </a:r>
            <a:r>
              <a:rPr lang="en-GB" sz="2700" b="1" i="1" dirty="0" smtClean="0"/>
              <a:t>tough</a:t>
            </a:r>
            <a:r>
              <a:rPr lang="en-GB" sz="2700" dirty="0" smtClean="0"/>
              <a:t>.)</a:t>
            </a:r>
          </a:p>
          <a:p>
            <a:pPr lvl="3">
              <a:buNone/>
            </a:pPr>
            <a:endParaRPr lang="en-GB" sz="2700" dirty="0" smtClean="0"/>
          </a:p>
          <a:p>
            <a:pPr lvl="2"/>
            <a:r>
              <a:rPr lang="en-GB" sz="2800" dirty="0" smtClean="0">
                <a:solidFill>
                  <a:srgbClr val="C00000"/>
                </a:solidFill>
              </a:rPr>
              <a:t>It was </a:t>
            </a:r>
            <a:r>
              <a:rPr lang="en-GB" sz="2800" b="1" dirty="0" smtClean="0">
                <a:solidFill>
                  <a:srgbClr val="C00000"/>
                </a:solidFill>
              </a:rPr>
              <a:t>quite</a:t>
            </a:r>
            <a:r>
              <a:rPr lang="en-GB" sz="2800" dirty="0" smtClean="0">
                <a:solidFill>
                  <a:srgbClr val="C00000"/>
                </a:solidFill>
              </a:rPr>
              <a:t> windy that night.</a:t>
            </a:r>
          </a:p>
          <a:p>
            <a:pPr lvl="2">
              <a:buNone/>
            </a:pPr>
            <a:r>
              <a:rPr lang="en-GB" sz="2800" dirty="0" smtClean="0"/>
              <a:t> 	(The adverb </a:t>
            </a:r>
            <a:r>
              <a:rPr lang="en-GB" sz="2800" i="1" dirty="0" smtClean="0"/>
              <a:t>quite</a:t>
            </a:r>
            <a:r>
              <a:rPr lang="en-GB" sz="2800" dirty="0" smtClean="0"/>
              <a:t> modifies the adjective </a:t>
            </a:r>
            <a:r>
              <a:rPr lang="en-GB" sz="2800" b="1" i="1" dirty="0" smtClean="0"/>
              <a:t>windy</a:t>
            </a:r>
            <a:r>
              <a:rPr lang="en-GB" sz="2800" dirty="0" smtClean="0"/>
              <a:t>.)</a:t>
            </a:r>
          </a:p>
          <a:p>
            <a:pPr lvl="2">
              <a:buNone/>
            </a:pPr>
            <a:endParaRPr lang="en-GB" sz="2800" dirty="0" smtClean="0"/>
          </a:p>
          <a:p>
            <a:pPr lvl="2"/>
            <a:r>
              <a:rPr lang="en-GB" sz="2800" dirty="0" smtClean="0">
                <a:solidFill>
                  <a:srgbClr val="C00000"/>
                </a:solidFill>
              </a:rPr>
              <a:t>We don’t go to the movies </a:t>
            </a:r>
            <a:r>
              <a:rPr lang="en-GB" sz="2800" b="1" dirty="0" smtClean="0">
                <a:solidFill>
                  <a:srgbClr val="C00000"/>
                </a:solidFill>
              </a:rPr>
              <a:t>terribly</a:t>
            </a:r>
            <a:r>
              <a:rPr lang="en-GB" sz="2800" dirty="0" smtClean="0">
                <a:solidFill>
                  <a:srgbClr val="C00000"/>
                </a:solidFill>
              </a:rPr>
              <a:t> </a:t>
            </a:r>
            <a:r>
              <a:rPr lang="en-GB" sz="2800" b="1" dirty="0" smtClean="0">
                <a:solidFill>
                  <a:srgbClr val="C00000"/>
                </a:solidFill>
              </a:rPr>
              <a:t>often</a:t>
            </a:r>
            <a:r>
              <a:rPr lang="en-GB" sz="2800" dirty="0" smtClean="0">
                <a:solidFill>
                  <a:srgbClr val="C00000"/>
                </a:solidFill>
              </a:rPr>
              <a:t>. </a:t>
            </a:r>
          </a:p>
          <a:p>
            <a:pPr lvl="2">
              <a:buNone/>
            </a:pPr>
            <a:r>
              <a:rPr lang="en-GB" sz="2800" dirty="0" smtClean="0">
                <a:solidFill>
                  <a:srgbClr val="C00000"/>
                </a:solidFill>
              </a:rPr>
              <a:t>	(</a:t>
            </a:r>
            <a:r>
              <a:rPr lang="en-GB" sz="2800" dirty="0" smtClean="0"/>
              <a:t>The adverb </a:t>
            </a:r>
            <a:r>
              <a:rPr lang="en-GB" sz="2800" i="1" dirty="0" smtClean="0"/>
              <a:t>terribly</a:t>
            </a:r>
            <a:r>
              <a:rPr lang="en-GB" sz="2800" dirty="0" smtClean="0"/>
              <a:t> modifies the adverb </a:t>
            </a:r>
            <a:r>
              <a:rPr lang="en-GB" sz="2800" b="1" i="1" dirty="0" smtClean="0"/>
              <a:t>often</a:t>
            </a:r>
            <a:r>
              <a:rPr lang="en-GB" sz="2800" dirty="0" smtClean="0"/>
              <a:t>.)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Adverb position with verbs</a:t>
            </a:r>
            <a:br>
              <a:rPr lang="en-GB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824426"/>
          </a:xfrm>
        </p:spPr>
        <p:txBody>
          <a:bodyPr>
            <a:normAutofit/>
          </a:bodyPr>
          <a:lstStyle/>
          <a:p>
            <a:r>
              <a:rPr lang="en-GB" dirty="0" smtClean="0"/>
              <a:t>This can be a bit trickier because, it will depend on the type of adverb – </a:t>
            </a:r>
            <a:r>
              <a:rPr lang="en-GB" dirty="0" smtClean="0">
                <a:solidFill>
                  <a:srgbClr val="C00000"/>
                </a:solidFill>
              </a:rPr>
              <a:t>place, position, time </a:t>
            </a:r>
            <a:r>
              <a:rPr lang="en-GB" dirty="0" smtClean="0"/>
              <a:t>etc. – and there are many exceptions to the rules. However, a basic set of guidelines is shown below: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Adverbs of manner or place are usually positioned at the end of the sentence:</a:t>
            </a:r>
          </a:p>
          <a:p>
            <a:pPr lvl="2"/>
            <a:r>
              <a:rPr lang="en-GB" dirty="0" smtClean="0"/>
              <a:t>She </a:t>
            </a:r>
            <a:r>
              <a:rPr lang="en-GB" i="1" dirty="0" smtClean="0"/>
              <a:t>laughed </a:t>
            </a:r>
            <a:r>
              <a:rPr lang="en-GB" b="1" i="1" dirty="0" smtClean="0"/>
              <a:t>timidly</a:t>
            </a:r>
            <a:r>
              <a:rPr lang="en-GB" i="1" dirty="0" smtClean="0"/>
              <a:t>.</a:t>
            </a:r>
            <a:endParaRPr lang="en-GB" dirty="0" smtClean="0"/>
          </a:p>
          <a:p>
            <a:pPr lvl="2"/>
            <a:r>
              <a:rPr lang="en-GB" i="1" dirty="0" smtClean="0"/>
              <a:t>I stroked the cat </a:t>
            </a:r>
            <a:r>
              <a:rPr lang="en-GB" b="1" i="1" dirty="0" smtClean="0"/>
              <a:t>gently</a:t>
            </a:r>
            <a:r>
              <a:rPr lang="en-GB" i="1" dirty="0" smtClean="0"/>
              <a:t>.</a:t>
            </a:r>
            <a:endParaRPr lang="en-GB" dirty="0" smtClean="0"/>
          </a:p>
          <a:p>
            <a:pPr lvl="2"/>
            <a:r>
              <a:rPr lang="en-GB" i="1" dirty="0" err="1" smtClean="0"/>
              <a:t>Noor</a:t>
            </a:r>
            <a:r>
              <a:rPr lang="en-GB" i="1" dirty="0" smtClean="0"/>
              <a:t> lived </a:t>
            </a:r>
            <a:r>
              <a:rPr lang="en-GB" b="1" i="1" dirty="0" smtClean="0"/>
              <a:t>here</a:t>
            </a:r>
            <a:r>
              <a:rPr lang="en-GB" i="1" dirty="0" smtClean="0"/>
              <a:t>.</a:t>
            </a:r>
            <a:endParaRPr lang="en-GB" dirty="0" smtClean="0"/>
          </a:p>
          <a:p>
            <a:pPr lvl="2"/>
            <a:r>
              <a:rPr lang="en-GB" i="1" dirty="0" smtClean="0"/>
              <a:t>There are flies </a:t>
            </a:r>
            <a:r>
              <a:rPr lang="en-GB" b="1" i="1" dirty="0" smtClean="0"/>
              <a:t>everywhere</a:t>
            </a:r>
            <a:r>
              <a:rPr lang="en-GB" i="1" dirty="0" smtClean="0"/>
              <a:t>.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642918"/>
            <a:ext cx="8401080" cy="568168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If the adverb is of </a:t>
            </a:r>
            <a:r>
              <a:rPr lang="en-GB" i="1" dirty="0" smtClean="0">
                <a:solidFill>
                  <a:srgbClr val="FF0000"/>
                </a:solidFill>
              </a:rPr>
              <a:t>definite time</a:t>
            </a:r>
            <a:r>
              <a:rPr lang="en-GB" dirty="0" smtClean="0"/>
              <a:t> it will be placed at the end of the sentence.</a:t>
            </a:r>
          </a:p>
          <a:p>
            <a:pPr lvl="3"/>
            <a:r>
              <a:rPr lang="en-GB" sz="2800" dirty="0" smtClean="0"/>
              <a:t>I did it </a:t>
            </a:r>
            <a:r>
              <a:rPr lang="en-GB" sz="2800" b="1" dirty="0" smtClean="0"/>
              <a:t>yesterday</a:t>
            </a:r>
            <a:r>
              <a:rPr lang="en-GB" sz="2800" dirty="0" smtClean="0"/>
              <a:t>.</a:t>
            </a:r>
          </a:p>
          <a:p>
            <a:pPr lvl="3"/>
            <a:r>
              <a:rPr lang="en-GB" sz="2800" dirty="0" smtClean="0"/>
              <a:t>We can discuss it </a:t>
            </a:r>
            <a:r>
              <a:rPr lang="en-GB" sz="2800" b="1" dirty="0" smtClean="0"/>
              <a:t>tomorrow</a:t>
            </a:r>
            <a:r>
              <a:rPr lang="en-GB" sz="2800" dirty="0" smtClean="0"/>
              <a:t>.</a:t>
            </a:r>
          </a:p>
          <a:p>
            <a:pPr lvl="3"/>
            <a:r>
              <a:rPr lang="en-GB" sz="2800" dirty="0" smtClean="0"/>
              <a:t>Let’s go to Paris </a:t>
            </a:r>
            <a:r>
              <a:rPr lang="en-GB" sz="2800" b="1" dirty="0" smtClean="0"/>
              <a:t>next week.</a:t>
            </a:r>
          </a:p>
          <a:p>
            <a:pPr lvl="3"/>
            <a:endParaRPr lang="en-GB" sz="2800" dirty="0" smtClean="0"/>
          </a:p>
          <a:p>
            <a:r>
              <a:rPr lang="en-GB" dirty="0" smtClean="0"/>
              <a:t>However, if it is an </a:t>
            </a:r>
            <a:r>
              <a:rPr lang="en-GB" i="1" dirty="0" smtClean="0">
                <a:solidFill>
                  <a:srgbClr val="FF0000"/>
                </a:solidFill>
              </a:rPr>
              <a:t>indefinite period of time</a:t>
            </a:r>
            <a:r>
              <a:rPr lang="en-GB" dirty="0" smtClean="0"/>
              <a:t>, it will go between the subject and main verb.</a:t>
            </a:r>
          </a:p>
          <a:p>
            <a:pPr lvl="3"/>
            <a:r>
              <a:rPr lang="en-GB" sz="2800" dirty="0" smtClean="0"/>
              <a:t>We </a:t>
            </a:r>
            <a:r>
              <a:rPr lang="en-GB" sz="2800" b="1" dirty="0" smtClean="0"/>
              <a:t>often</a:t>
            </a:r>
            <a:r>
              <a:rPr lang="en-GB" sz="2800" dirty="0" smtClean="0"/>
              <a:t> go to Paris in the springtime.</a:t>
            </a:r>
          </a:p>
          <a:p>
            <a:pPr lvl="3"/>
            <a:r>
              <a:rPr lang="en-GB" sz="2800" dirty="0" smtClean="0"/>
              <a:t>Ibrahim </a:t>
            </a:r>
            <a:r>
              <a:rPr lang="en-GB" sz="2800" b="1" dirty="0" smtClean="0"/>
              <a:t>regularly</a:t>
            </a:r>
            <a:r>
              <a:rPr lang="en-GB" sz="2800" dirty="0" smtClean="0"/>
              <a:t> swims here.</a:t>
            </a:r>
          </a:p>
          <a:p>
            <a:pPr lvl="3"/>
            <a:r>
              <a:rPr lang="en-GB" sz="2800" dirty="0" smtClean="0"/>
              <a:t>Suzan and William </a:t>
            </a:r>
            <a:r>
              <a:rPr lang="en-GB" sz="2800" b="1" dirty="0" smtClean="0"/>
              <a:t>always</a:t>
            </a:r>
            <a:r>
              <a:rPr lang="en-GB" sz="2800" dirty="0" smtClean="0"/>
              <a:t> loved fishing by the lake.</a:t>
            </a:r>
          </a:p>
          <a:p>
            <a:pPr lvl="3"/>
            <a:endParaRPr lang="en-GB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Conjunctive Adverb</a:t>
            </a:r>
            <a:endParaRPr lang="en-GB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967302"/>
          </a:xfrm>
        </p:spPr>
        <p:txBody>
          <a:bodyPr/>
          <a:lstStyle/>
          <a:p>
            <a:r>
              <a:rPr lang="en-GB" dirty="0" smtClean="0"/>
              <a:t>A </a:t>
            </a:r>
            <a:r>
              <a:rPr lang="en-GB" b="1" dirty="0" smtClean="0"/>
              <a:t>conjunctive adverb</a:t>
            </a:r>
            <a:r>
              <a:rPr lang="en-GB" dirty="0" smtClean="0"/>
              <a:t> is a type of adverb that </a:t>
            </a:r>
            <a:r>
              <a:rPr lang="en-GB" b="1" dirty="0" smtClean="0"/>
              <a:t>joins two independent sentences</a:t>
            </a:r>
            <a:r>
              <a:rPr lang="en-GB" dirty="0" smtClean="0"/>
              <a:t> or </a:t>
            </a:r>
            <a:r>
              <a:rPr lang="en-GB" b="1" dirty="0" smtClean="0"/>
              <a:t>clauses</a:t>
            </a:r>
            <a:r>
              <a:rPr lang="en-GB" dirty="0" smtClean="0"/>
              <a:t> of any kind. This type of adverb is used to </a:t>
            </a:r>
            <a:r>
              <a:rPr lang="en-GB" b="1" dirty="0" smtClean="0"/>
              <a:t>connect two parts</a:t>
            </a:r>
            <a:r>
              <a:rPr lang="en-GB" dirty="0" smtClean="0"/>
              <a:t> into one longer sentence.</a:t>
            </a:r>
          </a:p>
          <a:p>
            <a:endParaRPr lang="en-GB" dirty="0" smtClean="0"/>
          </a:p>
          <a:p>
            <a:r>
              <a:rPr lang="en-GB" dirty="0" smtClean="0"/>
              <a:t>These parts can be </a:t>
            </a:r>
            <a:r>
              <a:rPr lang="en-GB" b="1" dirty="0" smtClean="0"/>
              <a:t>whole sentences</a:t>
            </a:r>
            <a:r>
              <a:rPr lang="en-GB" dirty="0" smtClean="0"/>
              <a:t> that need to be connected into one longer sentence or </a:t>
            </a:r>
            <a:r>
              <a:rPr lang="en-GB" b="1" dirty="0" smtClean="0"/>
              <a:t>smaller clauses</a:t>
            </a:r>
            <a:r>
              <a:rPr lang="en-GB" dirty="0" smtClean="0"/>
              <a:t> that need to be connected as well.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58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Conjunctive Adverb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324492"/>
          </a:xfrm>
        </p:spPr>
        <p:txBody>
          <a:bodyPr/>
          <a:lstStyle/>
          <a:p>
            <a:r>
              <a:rPr lang="en-GB" dirty="0" smtClean="0"/>
              <a:t>Adverbs usually modify one verb, but </a:t>
            </a:r>
            <a:r>
              <a:rPr lang="en-GB" b="1" dirty="0" smtClean="0"/>
              <a:t>conjunctive adverbs modify entire sentences</a:t>
            </a:r>
            <a:r>
              <a:rPr lang="en-GB" dirty="0" smtClean="0"/>
              <a:t> because they connect larger parts than just one word.</a:t>
            </a:r>
          </a:p>
          <a:p>
            <a:endParaRPr lang="en-GB" dirty="0" smtClean="0"/>
          </a:p>
          <a:p>
            <a:r>
              <a:rPr lang="en-GB" dirty="0" smtClean="0"/>
              <a:t>Conjunctive adverbs are used to join together parts in order to form a </a:t>
            </a:r>
            <a:r>
              <a:rPr lang="en-GB" b="1" dirty="0" smtClean="0"/>
              <a:t>larger thought. </a:t>
            </a:r>
          </a:p>
          <a:p>
            <a:endParaRPr lang="en-GB" b="1" dirty="0" smtClean="0"/>
          </a:p>
          <a:p>
            <a:r>
              <a:rPr lang="en-GB" dirty="0" smtClean="0"/>
              <a:t>This means that the </a:t>
            </a:r>
            <a:r>
              <a:rPr lang="en-GB" b="1" dirty="0" smtClean="0"/>
              <a:t>final sentence explains more</a:t>
            </a:r>
            <a:r>
              <a:rPr lang="en-GB" dirty="0" smtClean="0"/>
              <a:t> than the two smaller ones would if they were </a:t>
            </a:r>
            <a:r>
              <a:rPr lang="en-GB" b="1" dirty="0" smtClean="0"/>
              <a:t>still divided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5395930"/>
          </a:xfrm>
        </p:spPr>
        <p:txBody>
          <a:bodyPr/>
          <a:lstStyle/>
          <a:p>
            <a:pPr algn="just"/>
            <a:r>
              <a:rPr lang="en-GB" dirty="0" smtClean="0"/>
              <a:t>Conjunctive adverbs serve different functions, such as: </a:t>
            </a:r>
            <a:r>
              <a:rPr lang="en-GB" b="1" dirty="0" smtClean="0"/>
              <a:t>addition, comparison, concession, contrast, emphasis, summarize, illustrate a point, or signify time.</a:t>
            </a:r>
          </a:p>
          <a:p>
            <a:pPr algn="just"/>
            <a:endParaRPr lang="en-GB" b="1" dirty="0" smtClean="0"/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Conjunctive adverbs are used to </a:t>
            </a:r>
            <a:r>
              <a:rPr lang="en-GB" b="1" dirty="0" smtClean="0"/>
              <a:t>connect ideas</a:t>
            </a:r>
            <a:r>
              <a:rPr lang="en-GB" dirty="0" smtClean="0"/>
              <a:t>, and to form </a:t>
            </a:r>
            <a:r>
              <a:rPr lang="en-GB" b="1" dirty="0" smtClean="0"/>
              <a:t>larger thoughts with longer sentences</a:t>
            </a:r>
            <a:r>
              <a:rPr lang="en-GB" dirty="0" smtClean="0"/>
              <a:t>. These sentences are divided by a </a:t>
            </a:r>
            <a:r>
              <a:rPr lang="en-GB" b="1" dirty="0" smtClean="0"/>
              <a:t>semicolon (;)</a:t>
            </a:r>
            <a:r>
              <a:rPr lang="en-GB" dirty="0" smtClean="0"/>
              <a:t>.</a:t>
            </a:r>
          </a:p>
          <a:p>
            <a:pPr algn="just"/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89790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Examples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85794"/>
            <a:ext cx="8572560" cy="5786478"/>
          </a:xfrm>
        </p:spPr>
        <p:txBody>
          <a:bodyPr>
            <a:noAutofit/>
          </a:bodyPr>
          <a:lstStyle/>
          <a:p>
            <a:pPr lvl="0" algn="just"/>
            <a:r>
              <a:rPr lang="en-GB" sz="2000" dirty="0" smtClean="0"/>
              <a:t>I wanted to go have ice cream after work; </a:t>
            </a:r>
            <a:r>
              <a:rPr lang="en-GB" sz="2000" b="1" dirty="0" smtClean="0"/>
              <a:t>however</a:t>
            </a:r>
            <a:r>
              <a:rPr lang="en-GB" sz="2000" dirty="0" smtClean="0"/>
              <a:t>, my friend wanted something else.</a:t>
            </a:r>
          </a:p>
          <a:p>
            <a:pPr lvl="0" algn="just"/>
            <a:endParaRPr lang="en-GB" sz="2000" dirty="0" smtClean="0"/>
          </a:p>
          <a:p>
            <a:pPr lvl="0" algn="just"/>
            <a:r>
              <a:rPr lang="en-GB" sz="2000" dirty="0" smtClean="0"/>
              <a:t>He had studies all day and night; </a:t>
            </a:r>
            <a:r>
              <a:rPr lang="en-GB" sz="2000" b="1" dirty="0" smtClean="0"/>
              <a:t>nevertheless</a:t>
            </a:r>
            <a:r>
              <a:rPr lang="en-GB" sz="2000" dirty="0" smtClean="0"/>
              <a:t>, it wasn’t enough to pass the test.</a:t>
            </a:r>
          </a:p>
          <a:p>
            <a:pPr lvl="0" algn="just">
              <a:buNone/>
            </a:pPr>
            <a:endParaRPr lang="en-GB" sz="2000" dirty="0" smtClean="0"/>
          </a:p>
          <a:p>
            <a:pPr lvl="0" algn="just"/>
            <a:r>
              <a:rPr lang="en-GB" sz="2000" dirty="0" smtClean="0"/>
              <a:t>It was never going to work between us; </a:t>
            </a:r>
            <a:r>
              <a:rPr lang="en-GB" sz="2000" b="1" dirty="0" smtClean="0"/>
              <a:t>therefore</a:t>
            </a:r>
            <a:r>
              <a:rPr lang="en-GB" sz="2000" dirty="0" smtClean="0"/>
              <a:t>, we decided to go our separate ways.</a:t>
            </a:r>
          </a:p>
          <a:p>
            <a:pPr lvl="0" algn="just"/>
            <a:endParaRPr lang="en-GB" sz="2000" dirty="0" smtClean="0"/>
          </a:p>
          <a:p>
            <a:pPr lvl="0" algn="just"/>
            <a:r>
              <a:rPr lang="en-GB" sz="2000" dirty="0" smtClean="0"/>
              <a:t>I had to work the whole weekend; </a:t>
            </a:r>
            <a:r>
              <a:rPr lang="en-GB" sz="2000" b="1" dirty="0" smtClean="0"/>
              <a:t>in addition,</a:t>
            </a:r>
            <a:r>
              <a:rPr lang="en-GB" sz="2000" dirty="0" smtClean="0"/>
              <a:t> there was also another contract from a month ago I had to deal with.</a:t>
            </a:r>
          </a:p>
          <a:p>
            <a:pPr lvl="0" algn="just">
              <a:buNone/>
            </a:pPr>
            <a:endParaRPr lang="en-GB" sz="2000" dirty="0" smtClean="0"/>
          </a:p>
          <a:p>
            <a:pPr lvl="0" algn="just"/>
            <a:r>
              <a:rPr lang="en-GB" sz="2000" dirty="0" smtClean="0"/>
              <a:t>If you decide to start a diet you will see the improvement in your life soon; </a:t>
            </a:r>
            <a:r>
              <a:rPr lang="en-GB" sz="2000" b="1" dirty="0" smtClean="0"/>
              <a:t>for instance</a:t>
            </a:r>
            <a:r>
              <a:rPr lang="en-GB" sz="2000" dirty="0" smtClean="0"/>
              <a:t>, you’ll have more energy during the day.</a:t>
            </a:r>
          </a:p>
          <a:p>
            <a:pPr lvl="0" algn="just"/>
            <a:endParaRPr lang="en-GB" sz="2000" dirty="0" smtClean="0"/>
          </a:p>
          <a:p>
            <a:pPr lvl="0" algn="just"/>
            <a:r>
              <a:rPr lang="en-GB" sz="2000" dirty="0" smtClean="0"/>
              <a:t>She was driving home from her friend’s place; </a:t>
            </a:r>
            <a:r>
              <a:rPr lang="en-GB" sz="2000" b="1" dirty="0" smtClean="0"/>
              <a:t>meanwhile</a:t>
            </a:r>
            <a:r>
              <a:rPr lang="en-GB" sz="2000" dirty="0" smtClean="0"/>
              <a:t>, her husband was busy preparing her a surprise.</a:t>
            </a:r>
          </a:p>
          <a:p>
            <a:pPr algn="just"/>
            <a:endParaRPr lang="en-GB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Adverb Clause</a:t>
            </a: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967302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3600" dirty="0" smtClean="0"/>
              <a:t>Usually, an </a:t>
            </a:r>
            <a:r>
              <a:rPr lang="en-GB" sz="3600" b="1" dirty="0" smtClean="0"/>
              <a:t>adverb</a:t>
            </a:r>
            <a:r>
              <a:rPr lang="en-GB" sz="3600" dirty="0" smtClean="0"/>
              <a:t> is just </a:t>
            </a:r>
            <a:r>
              <a:rPr lang="en-GB" sz="3600" b="1" dirty="0" smtClean="0"/>
              <a:t>one word</a:t>
            </a:r>
            <a:r>
              <a:rPr lang="en-GB" sz="3600" dirty="0" smtClean="0"/>
              <a:t> which modifies or describes, a verb. </a:t>
            </a:r>
          </a:p>
          <a:p>
            <a:pPr algn="just"/>
            <a:r>
              <a:rPr lang="en-GB" sz="3600" dirty="0" smtClean="0"/>
              <a:t>An </a:t>
            </a:r>
            <a:r>
              <a:rPr lang="en-GB" sz="3600" b="1" dirty="0" smtClean="0"/>
              <a:t>adverb clause</a:t>
            </a:r>
            <a:r>
              <a:rPr lang="en-GB" sz="3600" dirty="0" smtClean="0"/>
              <a:t>, on the other hand, is an </a:t>
            </a:r>
            <a:r>
              <a:rPr lang="en-GB" sz="3600" b="1" dirty="0" smtClean="0"/>
              <a:t>entire clause which functions as an adverb</a:t>
            </a:r>
            <a:r>
              <a:rPr lang="en-GB" sz="3600" dirty="0" smtClean="0"/>
              <a:t>. </a:t>
            </a:r>
          </a:p>
          <a:p>
            <a:pPr algn="just"/>
            <a:endParaRPr lang="en-GB" sz="3600" dirty="0" smtClean="0"/>
          </a:p>
          <a:p>
            <a:pPr algn="just"/>
            <a:r>
              <a:rPr lang="en-GB" sz="3600" dirty="0" smtClean="0"/>
              <a:t>This </a:t>
            </a:r>
            <a:r>
              <a:rPr lang="en-GB" sz="3600" b="1" dirty="0" smtClean="0"/>
              <a:t>clause is a group of words</a:t>
            </a:r>
            <a:r>
              <a:rPr lang="en-GB" sz="3600" dirty="0" smtClean="0"/>
              <a:t>, or an entire sentence, which modifies a verb.</a:t>
            </a:r>
          </a:p>
          <a:p>
            <a:pPr algn="just"/>
            <a:endParaRPr lang="en-GB" sz="3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489790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Adverb Clause</a:t>
            </a:r>
            <a:endParaRPr lang="en-GB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518161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One </a:t>
            </a:r>
            <a:r>
              <a:rPr lang="en-GB" sz="3200" b="1" dirty="0" smtClean="0"/>
              <a:t>adverb adds some detail</a:t>
            </a:r>
            <a:r>
              <a:rPr lang="en-GB" sz="3200" dirty="0" smtClean="0"/>
              <a:t> to the verb.</a:t>
            </a:r>
          </a:p>
          <a:p>
            <a:endParaRPr lang="en-GB" sz="3200" dirty="0" smtClean="0"/>
          </a:p>
          <a:p>
            <a:r>
              <a:rPr lang="en-GB" sz="3200" dirty="0" smtClean="0"/>
              <a:t> An </a:t>
            </a:r>
            <a:r>
              <a:rPr lang="en-GB" sz="3200" b="1" dirty="0" smtClean="0"/>
              <a:t>adverb clause adds more detail</a:t>
            </a:r>
            <a:r>
              <a:rPr lang="en-GB" sz="3200" dirty="0" smtClean="0"/>
              <a:t> to the verb and describes precisely. An adverb clause can </a:t>
            </a:r>
            <a:r>
              <a:rPr lang="en-GB" sz="3200" b="1" dirty="0" smtClean="0"/>
              <a:t>answer questions</a:t>
            </a:r>
            <a:r>
              <a:rPr lang="en-GB" sz="3200" dirty="0" smtClean="0"/>
              <a:t> like:</a:t>
            </a:r>
          </a:p>
          <a:p>
            <a:pPr>
              <a:buNone/>
            </a:pPr>
            <a:endParaRPr lang="en-GB" sz="3200" dirty="0" smtClean="0"/>
          </a:p>
          <a:p>
            <a:pPr>
              <a:buNone/>
            </a:pPr>
            <a:r>
              <a:rPr lang="en-GB" sz="3200" dirty="0" smtClean="0"/>
              <a:t>		How? What? When? Where? How much? And others.</a:t>
            </a:r>
          </a:p>
          <a:p>
            <a:endParaRPr lang="en-GB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What is an Adverb?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sz="2800" dirty="0" smtClean="0"/>
              <a:t>Adverbs can always be used to modify verbs. Notice that the second of these two sentences is much more interesting simply because it contains an adverb:</a:t>
            </a:r>
            <a:endParaRPr lang="en-GB" sz="2000" dirty="0" smtClean="0"/>
          </a:p>
          <a:p>
            <a:pPr lvl="1"/>
            <a:r>
              <a:rPr lang="en-GB" dirty="0" smtClean="0">
                <a:solidFill>
                  <a:srgbClr val="7030A0"/>
                </a:solidFill>
              </a:rPr>
              <a:t>The dog ran. </a:t>
            </a:r>
            <a:r>
              <a:rPr lang="en-GB" dirty="0" smtClean="0"/>
              <a:t>(You can picture a dog running, but you don’t really know much more about the scene.)</a:t>
            </a:r>
          </a:p>
          <a:p>
            <a:pPr lvl="1"/>
            <a:endParaRPr lang="en-GB" sz="1800" dirty="0" smtClean="0"/>
          </a:p>
          <a:p>
            <a:pPr lvl="1"/>
            <a:r>
              <a:rPr lang="en-GB" dirty="0" smtClean="0">
                <a:solidFill>
                  <a:srgbClr val="7030A0"/>
                </a:solidFill>
              </a:rPr>
              <a:t>The dog ran </a:t>
            </a:r>
            <a:r>
              <a:rPr lang="en-GB" i="1" dirty="0" smtClean="0">
                <a:solidFill>
                  <a:srgbClr val="7030A0"/>
                </a:solidFill>
              </a:rPr>
              <a:t>excitedly</a:t>
            </a:r>
            <a:r>
              <a:rPr lang="en-GB" dirty="0" smtClean="0">
                <a:solidFill>
                  <a:srgbClr val="7030A0"/>
                </a:solidFill>
              </a:rPr>
              <a:t>. </a:t>
            </a:r>
            <a:r>
              <a:rPr lang="en-GB" dirty="0" smtClean="0"/>
              <a:t>(You can picture a dog running, wagging its tail, panting happily, and looking glad to see its owner. You can paint a much more interesting picture in your head when you know how or why the dog is running.)</a:t>
            </a:r>
            <a:endParaRPr lang="en-GB" sz="18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181616"/>
          </a:xfrm>
        </p:spPr>
        <p:txBody>
          <a:bodyPr/>
          <a:lstStyle/>
          <a:p>
            <a:pPr algn="just"/>
            <a:r>
              <a:rPr lang="en-GB" dirty="0" smtClean="0"/>
              <a:t>Like any clause, an </a:t>
            </a:r>
            <a:r>
              <a:rPr lang="en-GB" b="1" dirty="0" smtClean="0"/>
              <a:t>adverb clause</a:t>
            </a:r>
            <a:r>
              <a:rPr lang="en-GB" dirty="0" smtClean="0"/>
              <a:t> has to have a </a:t>
            </a:r>
            <a:r>
              <a:rPr lang="en-GB" b="1" dirty="0" smtClean="0"/>
              <a:t>subject and predicate</a:t>
            </a:r>
            <a:r>
              <a:rPr lang="en-GB" dirty="0" smtClean="0"/>
              <a:t> in order to be complete.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 An adverb clause can appear in the </a:t>
            </a:r>
            <a:r>
              <a:rPr lang="en-GB" b="1" dirty="0" smtClean="0"/>
              <a:t>beginning</a:t>
            </a:r>
            <a:r>
              <a:rPr lang="en-GB" dirty="0" smtClean="0"/>
              <a:t>, </a:t>
            </a:r>
            <a:r>
              <a:rPr lang="en-GB" b="1" dirty="0" smtClean="0"/>
              <a:t>middle</a:t>
            </a:r>
            <a:r>
              <a:rPr lang="en-GB" dirty="0" smtClean="0"/>
              <a:t>, or </a:t>
            </a:r>
            <a:r>
              <a:rPr lang="en-GB" b="1" dirty="0" smtClean="0"/>
              <a:t>end of the sentence</a:t>
            </a:r>
            <a:r>
              <a:rPr lang="en-GB" dirty="0" smtClean="0"/>
              <a:t>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The adverb clause is always </a:t>
            </a:r>
            <a:r>
              <a:rPr lang="en-GB" b="1" dirty="0" smtClean="0"/>
              <a:t>divided by a comma</a:t>
            </a:r>
            <a:r>
              <a:rPr lang="en-GB" dirty="0" smtClean="0"/>
              <a:t> if it’s in the beginning or middle of the sentence.</a:t>
            </a:r>
          </a:p>
          <a:p>
            <a:pPr algn="just"/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3266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Example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329642" cy="4681550"/>
          </a:xfrm>
        </p:spPr>
        <p:txBody>
          <a:bodyPr/>
          <a:lstStyle/>
          <a:p>
            <a:pPr lvl="0" algn="just"/>
            <a:r>
              <a:rPr lang="en-GB" b="1" i="1" dirty="0" smtClean="0">
                <a:solidFill>
                  <a:srgbClr val="FF0000"/>
                </a:solidFill>
              </a:rPr>
              <a:t>Since I work from home</a:t>
            </a:r>
            <a:r>
              <a:rPr lang="en-GB" i="1" dirty="0" smtClean="0">
                <a:solidFill>
                  <a:srgbClr val="FF0000"/>
                </a:solidFill>
              </a:rPr>
              <a:t>, I don’t have to eat in restaurants often.</a:t>
            </a:r>
            <a:endParaRPr lang="en-GB" dirty="0" smtClean="0">
              <a:solidFill>
                <a:srgbClr val="FF0000"/>
              </a:solidFill>
            </a:endParaRPr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>
              <a:buNone/>
            </a:pPr>
            <a:r>
              <a:rPr lang="en-GB" dirty="0" smtClean="0"/>
              <a:t>The adverb phrase is in the </a:t>
            </a:r>
            <a:r>
              <a:rPr lang="en-GB" b="1" dirty="0" smtClean="0"/>
              <a:t>first sentence</a:t>
            </a:r>
            <a:r>
              <a:rPr lang="en-GB" dirty="0" smtClean="0"/>
              <a:t>. The </a:t>
            </a:r>
            <a:r>
              <a:rPr lang="en-GB" b="1" dirty="0" smtClean="0"/>
              <a:t>subject is “I”</a:t>
            </a:r>
            <a:r>
              <a:rPr lang="en-GB" dirty="0" smtClean="0"/>
              <a:t> and the </a:t>
            </a:r>
            <a:r>
              <a:rPr lang="en-GB" b="1" dirty="0" smtClean="0"/>
              <a:t>predicate “work,”</a:t>
            </a:r>
            <a:r>
              <a:rPr lang="en-GB" dirty="0" smtClean="0"/>
              <a:t> so the clause is complete. This adverb clause answers the question: </a:t>
            </a:r>
            <a:r>
              <a:rPr lang="en-GB" b="1" dirty="0" smtClean="0"/>
              <a:t>where?</a:t>
            </a:r>
            <a:endParaRPr lang="en-GB" dirty="0" smtClean="0"/>
          </a:p>
          <a:p>
            <a:pPr algn="just"/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Example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GB" i="1" dirty="0" smtClean="0">
                <a:solidFill>
                  <a:srgbClr val="FF0000"/>
                </a:solidFill>
              </a:rPr>
              <a:t>Whales, </a:t>
            </a:r>
            <a:r>
              <a:rPr lang="en-GB" b="1" i="1" dirty="0" smtClean="0">
                <a:solidFill>
                  <a:srgbClr val="FF0000"/>
                </a:solidFill>
              </a:rPr>
              <a:t>although they are large</a:t>
            </a:r>
            <a:r>
              <a:rPr lang="en-GB" i="1" dirty="0" smtClean="0">
                <a:solidFill>
                  <a:srgbClr val="FF0000"/>
                </a:solidFill>
              </a:rPr>
              <a:t>, don’t eat anything but plankton.</a:t>
            </a:r>
          </a:p>
          <a:p>
            <a:pPr lvl="0" algn="just"/>
            <a:endParaRPr lang="en-GB" i="1" dirty="0" smtClean="0"/>
          </a:p>
          <a:p>
            <a:pPr lvl="0" algn="just"/>
            <a:endParaRPr lang="en-GB" dirty="0" smtClean="0"/>
          </a:p>
          <a:p>
            <a:pPr algn="just">
              <a:buNone/>
            </a:pPr>
            <a:r>
              <a:rPr lang="en-GB" dirty="0" smtClean="0"/>
              <a:t>This adverb phrase is in the </a:t>
            </a:r>
            <a:r>
              <a:rPr lang="en-GB" b="1" dirty="0" smtClean="0"/>
              <a:t>middle of the sentence</a:t>
            </a:r>
            <a:r>
              <a:rPr lang="en-GB" dirty="0" smtClean="0"/>
              <a:t>, and it’s divided by commas. The s</a:t>
            </a:r>
            <a:r>
              <a:rPr lang="en-GB" b="1" dirty="0" smtClean="0"/>
              <a:t>ubject is “they”</a:t>
            </a:r>
            <a:r>
              <a:rPr lang="en-GB" dirty="0" smtClean="0"/>
              <a:t> and the </a:t>
            </a:r>
            <a:r>
              <a:rPr lang="en-GB" b="1" dirty="0" smtClean="0"/>
              <a:t>predicate is “are large.” </a:t>
            </a:r>
            <a:r>
              <a:rPr lang="en-GB" dirty="0" smtClean="0"/>
              <a:t>This adverb clause answers the question</a:t>
            </a:r>
            <a:r>
              <a:rPr lang="en-GB" b="1" dirty="0" smtClean="0"/>
              <a:t>: </a:t>
            </a:r>
            <a:r>
              <a:rPr lang="en-GB" b="1" dirty="0" smtClean="0">
                <a:solidFill>
                  <a:srgbClr val="FF0000"/>
                </a:solidFill>
              </a:rPr>
              <a:t>how</a:t>
            </a:r>
            <a:r>
              <a:rPr lang="en-GB" b="1" dirty="0" smtClean="0"/>
              <a:t>? (big are they / do they look)</a:t>
            </a:r>
            <a:endParaRPr lang="en-GB" dirty="0" smtClean="0"/>
          </a:p>
          <a:p>
            <a:pPr algn="just"/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Example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GB" i="1" dirty="0" smtClean="0">
                <a:solidFill>
                  <a:srgbClr val="FF0000"/>
                </a:solidFill>
              </a:rPr>
              <a:t>Because he missed the first bus </a:t>
            </a:r>
            <a:r>
              <a:rPr lang="en-GB" b="1" i="1" dirty="0" smtClean="0">
                <a:solidFill>
                  <a:srgbClr val="FF0000"/>
                </a:solidFill>
              </a:rPr>
              <a:t>he ran like his life depended on it.</a:t>
            </a:r>
          </a:p>
          <a:p>
            <a:pPr lvl="0" algn="just"/>
            <a:endParaRPr lang="en-GB" b="1" i="1" dirty="0" smtClean="0"/>
          </a:p>
          <a:p>
            <a:pPr lvl="0" algn="just">
              <a:buNone/>
            </a:pPr>
            <a:endParaRPr lang="en-GB" dirty="0" smtClean="0"/>
          </a:p>
          <a:p>
            <a:pPr algn="just">
              <a:buNone/>
            </a:pPr>
            <a:r>
              <a:rPr lang="en-GB" dirty="0" smtClean="0"/>
              <a:t>Since the adverb phrase is at the end of the sentence is </a:t>
            </a:r>
            <a:r>
              <a:rPr lang="en-GB" b="1" dirty="0" smtClean="0"/>
              <a:t>does not always need to be divided with a comma</a:t>
            </a:r>
            <a:r>
              <a:rPr lang="en-GB" dirty="0" smtClean="0"/>
              <a:t>. The </a:t>
            </a:r>
            <a:r>
              <a:rPr lang="en-GB" b="1" dirty="0" smtClean="0"/>
              <a:t>subject is “he”</a:t>
            </a:r>
            <a:r>
              <a:rPr lang="en-GB" dirty="0" smtClean="0"/>
              <a:t> and the </a:t>
            </a:r>
            <a:r>
              <a:rPr lang="en-GB" b="1" dirty="0" smtClean="0"/>
              <a:t>predicate “ran.”</a:t>
            </a:r>
            <a:r>
              <a:rPr lang="en-GB" dirty="0" smtClean="0"/>
              <a:t> This adverb clause answers the questions: </a:t>
            </a:r>
            <a:r>
              <a:rPr lang="en-GB" b="1" dirty="0" smtClean="0"/>
              <a:t>how?</a:t>
            </a:r>
            <a:r>
              <a:rPr lang="en-GB" dirty="0" smtClean="0"/>
              <a:t> and </a:t>
            </a:r>
            <a:r>
              <a:rPr lang="en-GB" b="1" dirty="0" smtClean="0"/>
              <a:t>why?</a:t>
            </a:r>
            <a:endParaRPr lang="en-GB" dirty="0" smtClean="0"/>
          </a:p>
          <a:p>
            <a:pPr algn="just"/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Example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GB" i="1" dirty="0" smtClean="0">
                <a:solidFill>
                  <a:srgbClr val="FF0000"/>
                </a:solidFill>
              </a:rPr>
              <a:t>I’m going to look for a new job </a:t>
            </a:r>
            <a:r>
              <a:rPr lang="en-GB" b="1" i="1" dirty="0" smtClean="0">
                <a:solidFill>
                  <a:srgbClr val="FF0000"/>
                </a:solidFill>
              </a:rPr>
              <a:t>when I get back from my trip.</a:t>
            </a:r>
          </a:p>
          <a:p>
            <a:pPr lvl="0" algn="just"/>
            <a:endParaRPr lang="en-GB" b="1" i="1" dirty="0" smtClean="0"/>
          </a:p>
          <a:p>
            <a:pPr lvl="0" algn="just">
              <a:buNone/>
            </a:pPr>
            <a:endParaRPr lang="en-GB" dirty="0" smtClean="0"/>
          </a:p>
          <a:p>
            <a:pPr algn="just">
              <a:buNone/>
            </a:pPr>
            <a:r>
              <a:rPr lang="en-GB" dirty="0" smtClean="0"/>
              <a:t>Here the </a:t>
            </a:r>
            <a:r>
              <a:rPr lang="en-GB" b="1" dirty="0" smtClean="0"/>
              <a:t>subject is “I”</a:t>
            </a:r>
            <a:r>
              <a:rPr lang="en-GB" dirty="0" smtClean="0"/>
              <a:t> and the </a:t>
            </a:r>
            <a:r>
              <a:rPr lang="en-GB" b="1" dirty="0" smtClean="0"/>
              <a:t>predicate is “get back.” </a:t>
            </a:r>
            <a:r>
              <a:rPr lang="en-GB" dirty="0" smtClean="0"/>
              <a:t>This adverb clause answers the question: </a:t>
            </a:r>
            <a:r>
              <a:rPr lang="en-GB" b="1" dirty="0" smtClean="0"/>
              <a:t>when?</a:t>
            </a:r>
            <a:endParaRPr lang="en-GB" dirty="0" smtClean="0"/>
          </a:p>
          <a:p>
            <a:pPr algn="just"/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Adverb Phrase</a:t>
            </a: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dirty="0" smtClean="0"/>
              <a:t>An </a:t>
            </a:r>
            <a:r>
              <a:rPr lang="en-GB" sz="2800" b="1" dirty="0" smtClean="0"/>
              <a:t>adverb phrase is a group of words</a:t>
            </a:r>
            <a:r>
              <a:rPr lang="en-GB" sz="2800" dirty="0" smtClean="0"/>
              <a:t> that function as an adverb. </a:t>
            </a:r>
          </a:p>
          <a:p>
            <a:pPr algn="just"/>
            <a:endParaRPr lang="en-GB" sz="2800" dirty="0" smtClean="0"/>
          </a:p>
          <a:p>
            <a:pPr algn="just"/>
            <a:r>
              <a:rPr lang="en-GB" sz="2800" dirty="0" smtClean="0"/>
              <a:t>Unlike the adverb clause, an adverb phrase </a:t>
            </a:r>
            <a:r>
              <a:rPr lang="en-GB" sz="2800" b="1" dirty="0" smtClean="0"/>
              <a:t>does not need a subject and predicate</a:t>
            </a:r>
            <a:r>
              <a:rPr lang="en-GB" sz="2800" dirty="0" smtClean="0"/>
              <a:t>. </a:t>
            </a:r>
          </a:p>
          <a:p>
            <a:pPr algn="just"/>
            <a:endParaRPr lang="en-GB" sz="2800" dirty="0" smtClean="0"/>
          </a:p>
          <a:p>
            <a:pPr algn="just"/>
            <a:r>
              <a:rPr lang="en-GB" sz="2800" dirty="0" smtClean="0"/>
              <a:t>An adverb phrase is </a:t>
            </a:r>
            <a:r>
              <a:rPr lang="en-GB" sz="2800" b="1" dirty="0" smtClean="0"/>
              <a:t>two or more words</a:t>
            </a:r>
            <a:r>
              <a:rPr lang="en-GB" sz="2800" dirty="0" smtClean="0"/>
              <a:t> that modify the verb.</a:t>
            </a:r>
          </a:p>
          <a:p>
            <a:pPr algn="just"/>
            <a:endParaRPr lang="en-GB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r>
              <a:rPr lang="en-GB" dirty="0" smtClean="0"/>
              <a:t>Adverb phrases are used to </a:t>
            </a:r>
            <a:r>
              <a:rPr lang="en-GB" b="1" dirty="0" smtClean="0"/>
              <a:t>describe the verb in more detail</a:t>
            </a:r>
            <a:r>
              <a:rPr lang="en-GB" dirty="0" smtClean="0"/>
              <a:t> than just one adverb would.</a:t>
            </a:r>
          </a:p>
          <a:p>
            <a:endParaRPr lang="en-GB" dirty="0" smtClean="0"/>
          </a:p>
          <a:p>
            <a:r>
              <a:rPr lang="en-GB" dirty="0" smtClean="0"/>
              <a:t> Since they are composed of more than one word they </a:t>
            </a:r>
            <a:r>
              <a:rPr lang="en-GB" b="1" dirty="0" smtClean="0"/>
              <a:t>can answer a different set of questions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dirty="0" smtClean="0"/>
              <a:t>Adverb phrases often answer the questions:</a:t>
            </a:r>
          </a:p>
          <a:p>
            <a:pPr>
              <a:buNone/>
            </a:pPr>
            <a:r>
              <a:rPr lang="en-GB" b="1" dirty="0" smtClean="0"/>
              <a:t>	How? Where? Why?</a:t>
            </a:r>
            <a:r>
              <a:rPr lang="en-GB" dirty="0" smtClean="0"/>
              <a:t> and </a:t>
            </a:r>
            <a:r>
              <a:rPr lang="en-GB" b="1" dirty="0" smtClean="0"/>
              <a:t>When?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00042"/>
            <a:ext cx="8229600" cy="71437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Adverb Phrase</a:t>
            </a:r>
            <a:endParaRPr kumimoji="0" lang="en-GB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lnSpcReduction="10000"/>
          </a:bodyPr>
          <a:lstStyle/>
          <a:p>
            <a:pPr algn="justLow">
              <a:buNone/>
            </a:pPr>
            <a:r>
              <a:rPr lang="en-GB" sz="2800" b="1" dirty="0" smtClean="0"/>
              <a:t>How? Where? Why?</a:t>
            </a:r>
            <a:r>
              <a:rPr lang="en-GB" sz="2800" dirty="0" smtClean="0"/>
              <a:t> and </a:t>
            </a:r>
            <a:r>
              <a:rPr lang="en-GB" sz="2800" b="1" dirty="0" smtClean="0"/>
              <a:t>When?</a:t>
            </a:r>
          </a:p>
          <a:p>
            <a:pPr algn="justLow">
              <a:buNone/>
            </a:pPr>
            <a:endParaRPr lang="en-GB" sz="2800" dirty="0" smtClean="0"/>
          </a:p>
          <a:p>
            <a:pPr algn="justLow"/>
            <a:r>
              <a:rPr lang="en-GB" sz="2800" dirty="0" smtClean="0"/>
              <a:t>These questions </a:t>
            </a:r>
            <a:r>
              <a:rPr lang="en-GB" sz="2800" b="1" dirty="0" smtClean="0"/>
              <a:t>need more than one adverb</a:t>
            </a:r>
            <a:r>
              <a:rPr lang="en-GB" sz="2800" dirty="0" smtClean="0"/>
              <a:t> to be answered completely. </a:t>
            </a:r>
          </a:p>
          <a:p>
            <a:pPr algn="justLow"/>
            <a:endParaRPr lang="en-GB" sz="2800" dirty="0" smtClean="0"/>
          </a:p>
          <a:p>
            <a:pPr algn="justLow"/>
            <a:r>
              <a:rPr lang="en-GB" sz="2800" dirty="0" smtClean="0"/>
              <a:t>An adverb phrase can appear </a:t>
            </a:r>
            <a:r>
              <a:rPr lang="en-GB" sz="2800" b="1" dirty="0" smtClean="0"/>
              <a:t>anywhere in the sentence</a:t>
            </a:r>
            <a:r>
              <a:rPr lang="en-GB" sz="2800" dirty="0" smtClean="0"/>
              <a:t>, and they don’t need to be divided by commas.</a:t>
            </a:r>
          </a:p>
          <a:p>
            <a:pPr algn="justLow"/>
            <a:endParaRPr lang="en-GB" sz="2800" dirty="0" smtClean="0"/>
          </a:p>
          <a:p>
            <a:pPr lvl="1" algn="justLow"/>
            <a:r>
              <a:rPr lang="en-GB" sz="2200" dirty="0" smtClean="0"/>
              <a:t>They are, however, mostly at the </a:t>
            </a:r>
            <a:r>
              <a:rPr lang="en-GB" sz="2200" b="1" dirty="0" smtClean="0"/>
              <a:t>end of the sentence</a:t>
            </a:r>
            <a:r>
              <a:rPr lang="en-GB" sz="2200" dirty="0" smtClean="0"/>
              <a:t>, and sometimes the </a:t>
            </a:r>
            <a:r>
              <a:rPr lang="en-GB" sz="2200" b="1" dirty="0" smtClean="0"/>
              <a:t>beginning</a:t>
            </a:r>
            <a:r>
              <a:rPr lang="en-GB" sz="2200" dirty="0" smtClean="0"/>
              <a:t>.</a:t>
            </a:r>
          </a:p>
          <a:p>
            <a:pPr algn="justLow"/>
            <a:endParaRPr lang="en-GB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00042"/>
            <a:ext cx="8229600" cy="71437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Adverb Phrase</a:t>
            </a:r>
            <a:endParaRPr kumimoji="0" lang="en-GB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lvl="0" algn="just"/>
            <a:r>
              <a:rPr lang="en-GB" i="1" dirty="0" smtClean="0">
                <a:solidFill>
                  <a:srgbClr val="FF0000"/>
                </a:solidFill>
              </a:rPr>
              <a:t>Because the boss is late the meeting will start </a:t>
            </a:r>
            <a:r>
              <a:rPr lang="en-GB" b="1" i="1" dirty="0" smtClean="0">
                <a:solidFill>
                  <a:srgbClr val="FF0000"/>
                </a:solidFill>
              </a:rPr>
              <a:t>later than usual.</a:t>
            </a:r>
          </a:p>
          <a:p>
            <a:pPr lvl="0" algn="just">
              <a:buNone/>
            </a:pPr>
            <a:endParaRPr lang="en-GB" dirty="0" smtClean="0"/>
          </a:p>
          <a:p>
            <a:pPr algn="just">
              <a:buNone/>
            </a:pPr>
            <a:r>
              <a:rPr lang="en-GB" dirty="0" smtClean="0"/>
              <a:t>	This adverb phrase is used to answer the question: </a:t>
            </a:r>
            <a:r>
              <a:rPr lang="en-GB" b="1" dirty="0" smtClean="0"/>
              <a:t>when?</a:t>
            </a:r>
          </a:p>
          <a:p>
            <a:pPr algn="just">
              <a:buNone/>
            </a:pPr>
            <a:endParaRPr lang="en-GB" b="1" dirty="0" smtClean="0"/>
          </a:p>
          <a:p>
            <a:pPr algn="just">
              <a:buNone/>
            </a:pPr>
            <a:r>
              <a:rPr lang="en-GB" dirty="0" smtClean="0"/>
              <a:t> It is at the end of the sentence and gives </a:t>
            </a:r>
            <a:r>
              <a:rPr lang="en-GB" b="1" dirty="0" smtClean="0"/>
              <a:t>more details</a:t>
            </a:r>
            <a:r>
              <a:rPr lang="en-GB" dirty="0" smtClean="0"/>
              <a:t> about why the meeting is not happening when it usually does.</a:t>
            </a:r>
          </a:p>
          <a:p>
            <a:pPr algn="just"/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714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 lvl="0" algn="just"/>
            <a:r>
              <a:rPr lang="en-GB" i="1" dirty="0" smtClean="0">
                <a:solidFill>
                  <a:srgbClr val="FF0000"/>
                </a:solidFill>
              </a:rPr>
              <a:t>Like in every fairy tale they must kiss </a:t>
            </a:r>
            <a:r>
              <a:rPr lang="en-GB" b="1" i="1" dirty="0" smtClean="0">
                <a:solidFill>
                  <a:srgbClr val="FF0000"/>
                </a:solidFill>
              </a:rPr>
              <a:t>before sunset</a:t>
            </a:r>
            <a:r>
              <a:rPr lang="en-GB" i="1" dirty="0" smtClean="0">
                <a:solidFill>
                  <a:srgbClr val="FF0000"/>
                </a:solidFill>
              </a:rPr>
              <a:t> to break the curse.</a:t>
            </a:r>
          </a:p>
          <a:p>
            <a:pPr lvl="0" algn="just">
              <a:buNone/>
            </a:pPr>
            <a:endParaRPr lang="en-GB" dirty="0" smtClean="0"/>
          </a:p>
          <a:p>
            <a:pPr algn="just">
              <a:buNone/>
            </a:pPr>
            <a:r>
              <a:rPr lang="en-GB" dirty="0" smtClean="0"/>
              <a:t>	This adverb phrase also answers the question: </a:t>
            </a:r>
            <a:r>
              <a:rPr lang="en-GB" b="1" dirty="0" smtClean="0"/>
              <a:t>when?</a:t>
            </a:r>
            <a:r>
              <a:rPr lang="en-GB" dirty="0" smtClean="0"/>
              <a:t> </a:t>
            </a:r>
          </a:p>
          <a:p>
            <a:pPr algn="just">
              <a:buNone/>
            </a:pPr>
            <a:endParaRPr lang="en-GB" dirty="0" smtClean="0"/>
          </a:p>
          <a:p>
            <a:pPr algn="just">
              <a:buNone/>
            </a:pPr>
            <a:r>
              <a:rPr lang="en-GB" dirty="0" smtClean="0"/>
              <a:t>	Here it describes the </a:t>
            </a:r>
            <a:r>
              <a:rPr lang="en-GB" b="1" dirty="0" smtClean="0"/>
              <a:t>exact time</a:t>
            </a:r>
            <a:r>
              <a:rPr lang="en-GB" dirty="0" smtClean="0"/>
              <a:t> when something must happen.</a:t>
            </a:r>
          </a:p>
          <a:p>
            <a:pPr algn="just"/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714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258204" cy="5610244"/>
          </a:xfrm>
        </p:spPr>
        <p:txBody>
          <a:bodyPr/>
          <a:lstStyle/>
          <a:p>
            <a:r>
              <a:rPr lang="en-GB" dirty="0" smtClean="0"/>
              <a:t>Adverbs are often formed by adding the letters “-</a:t>
            </a:r>
            <a:r>
              <a:rPr lang="en-GB" dirty="0" err="1" smtClean="0"/>
              <a:t>ly</a:t>
            </a:r>
            <a:r>
              <a:rPr lang="en-GB" dirty="0" smtClean="0"/>
              <a:t>” to adjectives. This makes it very easy to identify adverbs in sentences. (but not always)</a:t>
            </a:r>
          </a:p>
          <a:p>
            <a:endParaRPr lang="en-GB" dirty="0" smtClean="0"/>
          </a:p>
          <a:p>
            <a:pPr lvl="0"/>
            <a:r>
              <a:rPr lang="en-GB" sz="2800" dirty="0" smtClean="0"/>
              <a:t>An adverb can be used to modify an adjective and intensify the meaning it conveys. For example:</a:t>
            </a:r>
            <a:endParaRPr lang="en-GB" sz="2000" dirty="0" smtClean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He plays tennis well</a:t>
            </a:r>
            <a:r>
              <a:rPr lang="en-GB" dirty="0" smtClean="0"/>
              <a:t>. (He knows how to play tennis and sometimes he wins.)</a:t>
            </a:r>
            <a:endParaRPr lang="en-GB" sz="1800" dirty="0" smtClean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He plays tennis extremely well</a:t>
            </a:r>
            <a:r>
              <a:rPr lang="en-GB" dirty="0" smtClean="0"/>
              <a:t>. (He knows how to play tennis so well that he wins often.)</a:t>
            </a:r>
            <a:endParaRPr lang="en-GB" sz="18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GB" i="1" dirty="0" smtClean="0">
                <a:solidFill>
                  <a:srgbClr val="FF0000"/>
                </a:solidFill>
              </a:rPr>
              <a:t>Put the flowers </a:t>
            </a:r>
            <a:r>
              <a:rPr lang="en-GB" b="1" i="1" dirty="0" smtClean="0">
                <a:solidFill>
                  <a:srgbClr val="FF0000"/>
                </a:solidFill>
              </a:rPr>
              <a:t>on the kitchen table.</a:t>
            </a:r>
          </a:p>
          <a:p>
            <a:pPr lvl="0" algn="just">
              <a:buNone/>
            </a:pPr>
            <a:endParaRPr lang="en-GB" dirty="0" smtClean="0"/>
          </a:p>
          <a:p>
            <a:pPr algn="just">
              <a:buNone/>
            </a:pPr>
            <a:r>
              <a:rPr lang="en-GB" dirty="0" smtClean="0"/>
              <a:t>	This adverb phrase answers the question: </a:t>
            </a:r>
            <a:r>
              <a:rPr lang="en-GB" b="1" dirty="0" smtClean="0"/>
              <a:t>where? </a:t>
            </a:r>
          </a:p>
          <a:p>
            <a:pPr algn="just">
              <a:buNone/>
            </a:pPr>
            <a:endParaRPr lang="en-GB" b="1" dirty="0" smtClean="0"/>
          </a:p>
          <a:p>
            <a:pPr algn="just">
              <a:buNone/>
            </a:pPr>
            <a:r>
              <a:rPr lang="en-GB" b="1" dirty="0" smtClean="0"/>
              <a:t>	</a:t>
            </a:r>
            <a:r>
              <a:rPr lang="en-GB" dirty="0" smtClean="0"/>
              <a:t>The person speaking wants the flowers to be put at a </a:t>
            </a:r>
            <a:r>
              <a:rPr lang="en-GB" b="1" dirty="0" smtClean="0"/>
              <a:t>specific place</a:t>
            </a:r>
            <a:r>
              <a:rPr lang="en-GB" dirty="0" smtClean="0"/>
              <a:t>.</a:t>
            </a:r>
          </a:p>
          <a:p>
            <a:pPr algn="just"/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714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lvl="0" algn="just"/>
            <a:r>
              <a:rPr lang="en-GB" i="1" dirty="0" smtClean="0">
                <a:solidFill>
                  <a:srgbClr val="FF0000"/>
                </a:solidFill>
              </a:rPr>
              <a:t>She always completes her tasks </a:t>
            </a:r>
            <a:r>
              <a:rPr lang="en-GB" b="1" i="1" dirty="0" smtClean="0">
                <a:solidFill>
                  <a:srgbClr val="FF0000"/>
                </a:solidFill>
              </a:rPr>
              <a:t>without care.</a:t>
            </a:r>
          </a:p>
          <a:p>
            <a:pPr lvl="0" algn="just">
              <a:buNone/>
            </a:pPr>
            <a:endParaRPr lang="en-GB" dirty="0" smtClean="0"/>
          </a:p>
          <a:p>
            <a:pPr algn="just">
              <a:buNone/>
            </a:pPr>
            <a:r>
              <a:rPr lang="en-GB" dirty="0" smtClean="0"/>
              <a:t>		The question answered is: </a:t>
            </a:r>
            <a:r>
              <a:rPr lang="en-GB" b="1" dirty="0" smtClean="0"/>
              <a:t>how?</a:t>
            </a:r>
          </a:p>
          <a:p>
            <a:pPr algn="just">
              <a:buNone/>
            </a:pPr>
            <a:endParaRPr lang="en-GB" b="1" dirty="0" smtClean="0"/>
          </a:p>
          <a:p>
            <a:pPr algn="just">
              <a:buNone/>
            </a:pPr>
            <a:r>
              <a:rPr lang="en-GB" b="1" dirty="0" smtClean="0"/>
              <a:t>	 </a:t>
            </a:r>
            <a:r>
              <a:rPr lang="en-GB" dirty="0" smtClean="0"/>
              <a:t>It describes how careless the person is when completing her tasks.</a:t>
            </a:r>
          </a:p>
          <a:p>
            <a:pPr algn="just"/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7146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Adverb </a:t>
            </a:r>
            <a:r>
              <a:rPr lang="en-GB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vs</a:t>
            </a:r>
            <a:r>
              <a:rPr lang="en-GB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Adjective</a:t>
            </a:r>
            <a:endParaRPr lang="en-GB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58204" cy="4493916"/>
          </a:xfrm>
        </p:spPr>
        <p:txBody>
          <a:bodyPr>
            <a:normAutofit fontScale="92500" lnSpcReduction="20000"/>
          </a:bodyPr>
          <a:lstStyle/>
          <a:p>
            <a:r>
              <a:rPr lang="en-GB" sz="4400" b="1" dirty="0" smtClean="0"/>
              <a:t>ADJECTIVES</a:t>
            </a:r>
            <a:r>
              <a:rPr lang="en-GB" sz="4400" dirty="0" smtClean="0"/>
              <a:t> describe </a:t>
            </a:r>
            <a:r>
              <a:rPr lang="en-GB" sz="4400" b="1" dirty="0" smtClean="0"/>
              <a:t>THINGS</a:t>
            </a:r>
            <a:endParaRPr lang="en-GB" sz="4400" dirty="0" smtClean="0"/>
          </a:p>
          <a:p>
            <a:pPr>
              <a:buNone/>
            </a:pPr>
            <a:endParaRPr lang="en-GB" dirty="0" smtClean="0"/>
          </a:p>
          <a:p>
            <a:pPr lvl="2"/>
            <a:r>
              <a:rPr lang="en-GB" sz="2800" i="1" dirty="0" err="1" smtClean="0"/>
              <a:t>Beyoncé</a:t>
            </a:r>
            <a:r>
              <a:rPr lang="en-GB" sz="2800" i="1" dirty="0" smtClean="0"/>
              <a:t> is so </a:t>
            </a:r>
            <a:r>
              <a:rPr lang="en-GB" sz="2800" b="1" i="1" dirty="0" smtClean="0"/>
              <a:t>ambitious</a:t>
            </a:r>
            <a:r>
              <a:rPr lang="en-GB" sz="2800" i="1" dirty="0" smtClean="0"/>
              <a:t>.</a:t>
            </a:r>
            <a:endParaRPr lang="en-GB" sz="2800" dirty="0" smtClean="0"/>
          </a:p>
          <a:p>
            <a:pPr lvl="2"/>
            <a:r>
              <a:rPr lang="en-GB" sz="2800" i="1" dirty="0" smtClean="0"/>
              <a:t>John was an </a:t>
            </a:r>
            <a:r>
              <a:rPr lang="en-GB" sz="2800" b="1" i="1" dirty="0" smtClean="0"/>
              <a:t>affectionate</a:t>
            </a:r>
            <a:r>
              <a:rPr lang="en-GB" sz="2800" i="1" dirty="0" smtClean="0"/>
              <a:t> man.</a:t>
            </a:r>
            <a:endParaRPr lang="en-GB" sz="2800" dirty="0" smtClean="0"/>
          </a:p>
          <a:p>
            <a:pPr lvl="2"/>
            <a:r>
              <a:rPr lang="en-GB" sz="2800" i="1" dirty="0" smtClean="0"/>
              <a:t>Her sunglasses are </a:t>
            </a:r>
            <a:r>
              <a:rPr lang="en-GB" sz="2800" b="1" i="1" dirty="0" smtClean="0"/>
              <a:t>insane</a:t>
            </a:r>
            <a:r>
              <a:rPr lang="en-GB" sz="2800" i="1" dirty="0" smtClean="0"/>
              <a:t>.</a:t>
            </a:r>
            <a:endParaRPr lang="en-GB" sz="2800" dirty="0" smtClean="0"/>
          </a:p>
          <a:p>
            <a:pPr lvl="2"/>
            <a:r>
              <a:rPr lang="en-GB" sz="2800" i="1" dirty="0" smtClean="0"/>
              <a:t>My upstairs neighbours are really </a:t>
            </a:r>
            <a:r>
              <a:rPr lang="en-GB" sz="2800" b="1" i="1" dirty="0" smtClean="0"/>
              <a:t>energetic</a:t>
            </a:r>
            <a:r>
              <a:rPr lang="en-GB" sz="2800" i="1" dirty="0" smtClean="0"/>
              <a:t>.</a:t>
            </a:r>
            <a:endParaRPr lang="en-GB" sz="2800" dirty="0" smtClean="0"/>
          </a:p>
          <a:p>
            <a:pPr lvl="2"/>
            <a:r>
              <a:rPr lang="en-GB" sz="2800" i="1" dirty="0" smtClean="0"/>
              <a:t>Your </a:t>
            </a:r>
            <a:r>
              <a:rPr lang="en-GB" sz="2800" i="1" dirty="0" err="1" smtClean="0"/>
              <a:t>iPad</a:t>
            </a:r>
            <a:r>
              <a:rPr lang="en-GB" sz="2800" i="1" dirty="0" smtClean="0"/>
              <a:t> is so </a:t>
            </a:r>
            <a:r>
              <a:rPr lang="en-GB" sz="2800" b="1" i="1" dirty="0" smtClean="0"/>
              <a:t>old-fashioned</a:t>
            </a:r>
            <a:r>
              <a:rPr lang="en-GB" sz="2800" i="1" dirty="0" smtClean="0"/>
              <a:t>.</a:t>
            </a:r>
            <a:endParaRPr lang="en-GB" sz="2800" dirty="0" smtClean="0"/>
          </a:p>
          <a:p>
            <a:pPr lvl="2"/>
            <a:r>
              <a:rPr lang="en-GB" sz="2800" i="1" dirty="0" smtClean="0"/>
              <a:t>My flip-flops are </a:t>
            </a:r>
            <a:r>
              <a:rPr lang="en-GB" sz="2800" b="1" i="1" dirty="0" smtClean="0"/>
              <a:t>cute</a:t>
            </a:r>
            <a:r>
              <a:rPr lang="en-GB" sz="2800" i="1" dirty="0" smtClean="0"/>
              <a:t>.</a:t>
            </a:r>
            <a:endParaRPr lang="en-GB" sz="2800" dirty="0" smtClean="0"/>
          </a:p>
          <a:p>
            <a:pPr lvl="2"/>
            <a:r>
              <a:rPr lang="en-GB" sz="2800" i="1" dirty="0" smtClean="0"/>
              <a:t>I met a </a:t>
            </a:r>
            <a:r>
              <a:rPr lang="en-GB" sz="2800" b="1" i="1" dirty="0" smtClean="0"/>
              <a:t>magical </a:t>
            </a:r>
            <a:r>
              <a:rPr lang="en-GB" sz="2800" i="1" dirty="0" smtClean="0"/>
              <a:t>girl in English class.</a:t>
            </a:r>
            <a:endParaRPr lang="en-GB" sz="2800" dirty="0" smtClean="0"/>
          </a:p>
          <a:p>
            <a:pPr lvl="2"/>
            <a:r>
              <a:rPr lang="en-GB" sz="2800" i="1" dirty="0" smtClean="0"/>
              <a:t>That wasn’t a very </a:t>
            </a:r>
            <a:r>
              <a:rPr lang="en-GB" sz="2800" b="1" i="1" dirty="0" smtClean="0"/>
              <a:t>good </a:t>
            </a:r>
            <a:r>
              <a:rPr lang="en-GB" sz="2800" i="1" dirty="0" smtClean="0"/>
              <a:t>idea.</a:t>
            </a:r>
            <a:endParaRPr lang="en-GB" sz="2800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181616"/>
          </a:xfrm>
        </p:spPr>
        <p:txBody>
          <a:bodyPr>
            <a:normAutofit/>
          </a:bodyPr>
          <a:lstStyle/>
          <a:p>
            <a:pPr algn="just"/>
            <a:r>
              <a:rPr lang="en-GB" sz="3200" b="1" dirty="0" smtClean="0"/>
              <a:t>ADVERBS </a:t>
            </a:r>
            <a:r>
              <a:rPr lang="en-GB" sz="3200" dirty="0" smtClean="0"/>
              <a:t>describe </a:t>
            </a:r>
            <a:r>
              <a:rPr lang="en-GB" sz="3200" b="1" dirty="0" smtClean="0"/>
              <a:t>EVERYTHING ELSE</a:t>
            </a:r>
          </a:p>
          <a:p>
            <a:pPr algn="just"/>
            <a:endParaRPr lang="en-GB" sz="3200" b="1" dirty="0" smtClean="0"/>
          </a:p>
          <a:p>
            <a:pPr algn="just"/>
            <a:endParaRPr lang="en-GB" sz="3200" b="1" dirty="0" smtClean="0"/>
          </a:p>
          <a:p>
            <a:pPr lvl="2" algn="just"/>
            <a:r>
              <a:rPr lang="en-GB" sz="2800" i="1" dirty="0" err="1" smtClean="0"/>
              <a:t>Beyoncé</a:t>
            </a:r>
            <a:r>
              <a:rPr lang="en-GB" sz="2800" i="1" dirty="0" smtClean="0"/>
              <a:t> sings </a:t>
            </a:r>
            <a:r>
              <a:rPr lang="en-GB" sz="2800" b="1" i="1" dirty="0" smtClean="0"/>
              <a:t>really loudly</a:t>
            </a:r>
            <a:r>
              <a:rPr lang="en-GB" sz="2800" i="1" dirty="0" smtClean="0"/>
              <a:t>.</a:t>
            </a:r>
          </a:p>
          <a:p>
            <a:pPr lvl="2" algn="just"/>
            <a:endParaRPr lang="en-GB" sz="2800" dirty="0" smtClean="0"/>
          </a:p>
          <a:p>
            <a:pPr lvl="2" algn="just"/>
            <a:r>
              <a:rPr lang="en-GB" sz="2800" i="1" dirty="0" smtClean="0"/>
              <a:t>She can sing </a:t>
            </a:r>
            <a:r>
              <a:rPr lang="en-GB" sz="2800" b="1" i="1" dirty="0" smtClean="0"/>
              <a:t>incredibly beautifully</a:t>
            </a:r>
            <a:r>
              <a:rPr lang="en-GB" sz="2800" i="1" dirty="0" smtClean="0"/>
              <a:t>.</a:t>
            </a:r>
          </a:p>
          <a:p>
            <a:pPr lvl="2" algn="just"/>
            <a:endParaRPr lang="en-GB" sz="2800" dirty="0" smtClean="0"/>
          </a:p>
          <a:p>
            <a:pPr lvl="2" algn="just"/>
            <a:r>
              <a:rPr lang="en-GB" sz="2800" i="1" dirty="0" smtClean="0"/>
              <a:t>In Dracula’s castle, people disappeared </a:t>
            </a:r>
            <a:r>
              <a:rPr lang="en-GB" sz="2800" b="1" i="1" dirty="0" smtClean="0"/>
              <a:t>surprisingly quickly.</a:t>
            </a:r>
            <a:endParaRPr lang="en-GB" sz="2800" dirty="0" smtClean="0"/>
          </a:p>
          <a:p>
            <a:pPr algn="just"/>
            <a:endParaRPr lang="en-GB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-28577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Adverb vs Adjective</a:t>
            </a:r>
            <a:endParaRPr kumimoji="0" lang="en-GB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dverb vs adjective"/>
          <p:cNvPicPr/>
          <p:nvPr/>
        </p:nvPicPr>
        <p:blipFill>
          <a:blip r:embed="rId2"/>
          <a:srcRect r="1161" b="64390"/>
          <a:stretch>
            <a:fillRect/>
          </a:stretch>
        </p:blipFill>
        <p:spPr bwMode="auto">
          <a:xfrm>
            <a:off x="285720" y="785794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erb vs adjective"/>
          <p:cNvPicPr/>
          <p:nvPr/>
        </p:nvPicPr>
        <p:blipFill>
          <a:blip r:embed="rId2"/>
          <a:srcRect t="36098" b="37246"/>
          <a:stretch>
            <a:fillRect/>
          </a:stretch>
        </p:blipFill>
        <p:spPr bwMode="auto">
          <a:xfrm>
            <a:off x="71406" y="214290"/>
            <a:ext cx="90011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erbs of frequency full"/>
          <p:cNvPicPr/>
          <p:nvPr/>
        </p:nvPicPr>
        <p:blipFill>
          <a:blip r:embed="rId2"/>
          <a:srcRect r="957" b="12902"/>
          <a:stretch>
            <a:fillRect/>
          </a:stretch>
        </p:blipFill>
        <p:spPr bwMode="auto">
          <a:xfrm>
            <a:off x="500034" y="571480"/>
            <a:ext cx="8358246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654" y="214290"/>
            <a:ext cx="2257412" cy="632666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Adverbs of time </a:t>
            </a:r>
            <a:endParaRPr lang="en-GB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adverb of time"/>
          <p:cNvPicPr/>
          <p:nvPr/>
        </p:nvPicPr>
        <p:blipFill>
          <a:blip r:embed="rId2"/>
          <a:srcRect l="1313" t="22849" b="4748"/>
          <a:stretch>
            <a:fillRect/>
          </a:stretch>
        </p:blipFill>
        <p:spPr bwMode="auto">
          <a:xfrm>
            <a:off x="285720" y="1000108"/>
            <a:ext cx="8358246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erb ly"/>
          <p:cNvPicPr/>
          <p:nvPr/>
        </p:nvPicPr>
        <p:blipFill>
          <a:blip r:embed="rId2"/>
          <a:srcRect t="27062" r="-41" b="5928"/>
          <a:stretch>
            <a:fillRect/>
          </a:stretch>
        </p:blipFill>
        <p:spPr bwMode="auto">
          <a:xfrm>
            <a:off x="214282" y="1643050"/>
            <a:ext cx="871543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dverb ly"/>
          <p:cNvPicPr/>
          <p:nvPr/>
        </p:nvPicPr>
        <p:blipFill>
          <a:blip r:embed="rId2"/>
          <a:srcRect l="14903" t="3351" r="2397" b="72938"/>
          <a:stretch>
            <a:fillRect/>
          </a:stretch>
        </p:blipFill>
        <p:spPr bwMode="auto">
          <a:xfrm>
            <a:off x="214282" y="532545"/>
            <a:ext cx="8643998" cy="11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adverbs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The 5 Basic Types of Adverbs</a:t>
            </a:r>
            <a:endParaRPr lang="en-GB" dirty="0" smtClean="0"/>
          </a:p>
          <a:p>
            <a:pPr lvl="2">
              <a:buFont typeface="Wingdings" pitchFamily="2" charset="2"/>
              <a:buChar char="Ø"/>
            </a:pPr>
            <a:r>
              <a:rPr lang="en-GB" b="1" dirty="0" smtClean="0"/>
              <a:t>Adverbs of time</a:t>
            </a:r>
          </a:p>
          <a:p>
            <a:pPr lvl="2">
              <a:buFont typeface="Wingdings" pitchFamily="2" charset="2"/>
              <a:buChar char="Ø"/>
            </a:pPr>
            <a:r>
              <a:rPr lang="en-GB" b="1" dirty="0" smtClean="0"/>
              <a:t>Adverbs of place</a:t>
            </a:r>
          </a:p>
          <a:p>
            <a:pPr lvl="2">
              <a:buFont typeface="Wingdings" pitchFamily="2" charset="2"/>
              <a:buChar char="Ø"/>
            </a:pPr>
            <a:r>
              <a:rPr lang="en-GB" b="1" dirty="0" smtClean="0"/>
              <a:t>Adverbs of frequency</a:t>
            </a:r>
          </a:p>
          <a:p>
            <a:pPr lvl="2">
              <a:buFont typeface="Wingdings" pitchFamily="2" charset="2"/>
              <a:buChar char="Ø"/>
            </a:pPr>
            <a:r>
              <a:rPr lang="en-GB" b="1" dirty="0" smtClean="0"/>
              <a:t>Adverbs of manner</a:t>
            </a:r>
          </a:p>
          <a:p>
            <a:pPr lvl="2">
              <a:buFont typeface="Wingdings" pitchFamily="2" charset="2"/>
              <a:buChar char="Ø"/>
            </a:pPr>
            <a:r>
              <a:rPr lang="en-GB" b="1" dirty="0" smtClean="0"/>
              <a:t>Adverbs of </a:t>
            </a:r>
            <a:r>
              <a:rPr lang="en-GB" b="1" dirty="0" smtClean="0"/>
              <a:t>degree</a:t>
            </a:r>
            <a:endParaRPr lang="en-GB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Adverbs of Time</a:t>
            </a:r>
            <a:endParaRPr lang="en-GB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adverb of </a:t>
            </a:r>
            <a:r>
              <a:rPr lang="en-GB" dirty="0" smtClean="0">
                <a:hlinkClick r:id="rId2"/>
              </a:rPr>
              <a:t>time</a:t>
            </a:r>
            <a:r>
              <a:rPr lang="en-GB" dirty="0" smtClean="0"/>
              <a:t> provides more information about </a:t>
            </a:r>
            <a:r>
              <a:rPr lang="en-GB" sz="3200" b="1" dirty="0" smtClean="0">
                <a:solidFill>
                  <a:srgbClr val="FF0000"/>
                </a:solidFill>
              </a:rPr>
              <a:t>when</a:t>
            </a:r>
            <a:r>
              <a:rPr lang="en-GB" sz="3200" dirty="0" smtClean="0"/>
              <a:t> </a:t>
            </a:r>
            <a:r>
              <a:rPr lang="en-GB" dirty="0" smtClean="0"/>
              <a:t>a verb (action) takes place. </a:t>
            </a:r>
          </a:p>
          <a:p>
            <a:endParaRPr lang="en-GB" dirty="0" smtClean="0"/>
          </a:p>
          <a:p>
            <a:r>
              <a:rPr lang="en-GB" dirty="0" smtClean="0"/>
              <a:t>Adverbs of time are usually placed at the beginning or end of a sentence. When it is of particular importance to express the moment something happened we’ll put it at the start of a sentence.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Examples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967302"/>
          </a:xfrm>
        </p:spPr>
        <p:txBody>
          <a:bodyPr/>
          <a:lstStyle/>
          <a:p>
            <a:r>
              <a:rPr lang="en-GB" dirty="0" smtClean="0"/>
              <a:t>Examples of adverbs of time: </a:t>
            </a:r>
            <a:r>
              <a:rPr lang="en-GB" b="1" dirty="0" smtClean="0"/>
              <a:t>never, lately, just, always, recently, during, yet, soon, sometimes, usually, so far</a:t>
            </a:r>
          </a:p>
          <a:p>
            <a:pPr>
              <a:buNone/>
            </a:pPr>
            <a:endParaRPr lang="en-GB" dirty="0" smtClean="0"/>
          </a:p>
          <a:p>
            <a:pPr lvl="1"/>
            <a:r>
              <a:rPr lang="en-GB" b="1" i="1" dirty="0" smtClean="0"/>
              <a:t>So far</a:t>
            </a:r>
            <a:r>
              <a:rPr lang="en-GB" i="1" dirty="0" smtClean="0"/>
              <a:t>, we have found twelve grammar mistakes.</a:t>
            </a:r>
            <a:endParaRPr lang="en-GB" dirty="0" smtClean="0"/>
          </a:p>
          <a:p>
            <a:pPr lvl="1"/>
            <a:r>
              <a:rPr lang="en-GB" i="1" dirty="0" smtClean="0"/>
              <a:t>I haven’t been going to the gym </a:t>
            </a:r>
            <a:r>
              <a:rPr lang="en-GB" b="1" i="1" dirty="0" smtClean="0"/>
              <a:t>lately</a:t>
            </a:r>
            <a:r>
              <a:rPr lang="en-GB" i="1" dirty="0" smtClean="0"/>
              <a:t>.</a:t>
            </a:r>
            <a:endParaRPr lang="en-GB" dirty="0" smtClean="0"/>
          </a:p>
          <a:p>
            <a:pPr lvl="1"/>
            <a:r>
              <a:rPr lang="en-GB" i="1" dirty="0" smtClean="0"/>
              <a:t>We </a:t>
            </a:r>
            <a:r>
              <a:rPr lang="en-GB" b="1" i="1" dirty="0" smtClean="0"/>
              <a:t>recently </a:t>
            </a:r>
            <a:r>
              <a:rPr lang="en-GB" i="1" dirty="0" smtClean="0"/>
              <a:t>bought a new car.</a:t>
            </a:r>
            <a:endParaRPr lang="en-GB" dirty="0" smtClean="0"/>
          </a:p>
          <a:p>
            <a:pPr lvl="1"/>
            <a:r>
              <a:rPr lang="en-GB" b="1" dirty="0" smtClean="0"/>
              <a:t>Last year</a:t>
            </a:r>
            <a:r>
              <a:rPr lang="en-GB" dirty="0" smtClean="0"/>
              <a:t> was the worst year of my life.</a:t>
            </a:r>
          </a:p>
          <a:p>
            <a:pPr lvl="1"/>
            <a:r>
              <a:rPr lang="en-GB" b="1" dirty="0" smtClean="0"/>
              <a:t>Tomorrow</a:t>
            </a:r>
            <a:r>
              <a:rPr lang="en-GB" dirty="0" smtClean="0"/>
              <a:t> our fate will be sealed.</a:t>
            </a:r>
          </a:p>
          <a:p>
            <a:pPr lvl="1"/>
            <a:r>
              <a:rPr lang="en-GB" b="1" dirty="0" smtClean="0"/>
              <a:t>Yesterday</a:t>
            </a:r>
            <a:r>
              <a:rPr lang="en-GB" dirty="0" smtClean="0"/>
              <a:t> my troubles seemed so far away.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Adverbs of Place</a:t>
            </a:r>
            <a:endParaRPr lang="en-GB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An </a:t>
            </a:r>
            <a:r>
              <a:rPr lang="en-GB" b="1" i="1" dirty="0" smtClean="0"/>
              <a:t>adverb of place</a:t>
            </a:r>
            <a:r>
              <a:rPr lang="en-GB" dirty="0" smtClean="0"/>
              <a:t>, sometimes called spatial adverbs, will help explain </a:t>
            </a:r>
            <a:r>
              <a:rPr lang="en-GB" sz="2800" b="1" dirty="0" smtClean="0">
                <a:solidFill>
                  <a:srgbClr val="FF0000"/>
                </a:solidFill>
              </a:rPr>
              <a:t>where</a:t>
            </a:r>
            <a:r>
              <a:rPr lang="en-GB" dirty="0" smtClean="0"/>
              <a:t> an action happens.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Adverbs of place will be associated with the action of the verb in a sentence, providing context for </a:t>
            </a:r>
            <a:r>
              <a:rPr lang="en-GB" b="1" dirty="0" smtClean="0"/>
              <a:t>direction</a:t>
            </a:r>
            <a:r>
              <a:rPr lang="en-GB" dirty="0" smtClean="0"/>
              <a:t>, </a:t>
            </a:r>
            <a:r>
              <a:rPr lang="en-GB" b="1" dirty="0" smtClean="0"/>
              <a:t>distance</a:t>
            </a:r>
            <a:r>
              <a:rPr lang="en-GB" dirty="0" smtClean="0"/>
              <a:t> and </a:t>
            </a:r>
            <a:r>
              <a:rPr lang="en-GB" b="1" dirty="0" smtClean="0"/>
              <a:t>position</a:t>
            </a:r>
            <a:r>
              <a:rPr lang="en-GB" dirty="0" smtClean="0"/>
              <a:t>: southeast, everywhere, up, left, close by, back, inside, around. 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258204" cy="5538806"/>
          </a:xfrm>
        </p:spPr>
        <p:txBody>
          <a:bodyPr/>
          <a:lstStyle/>
          <a:p>
            <a:r>
              <a:rPr lang="en-GB" b="1" dirty="0" smtClean="0"/>
              <a:t>Directions</a:t>
            </a:r>
            <a:endParaRPr lang="en-GB" dirty="0" smtClean="0"/>
          </a:p>
          <a:p>
            <a:pPr lvl="2"/>
            <a:r>
              <a:rPr lang="en-GB" dirty="0" smtClean="0"/>
              <a:t>New York is located </a:t>
            </a:r>
            <a:r>
              <a:rPr lang="en-GB" b="1" dirty="0" smtClean="0"/>
              <a:t>north</a:t>
            </a:r>
            <a:r>
              <a:rPr lang="en-GB" dirty="0" smtClean="0"/>
              <a:t> of Philadelphia.</a:t>
            </a:r>
          </a:p>
          <a:p>
            <a:pPr lvl="2"/>
            <a:r>
              <a:rPr lang="en-GB" dirty="0" smtClean="0"/>
              <a:t>They travelled </a:t>
            </a:r>
            <a:r>
              <a:rPr lang="en-GB" b="1" dirty="0" smtClean="0"/>
              <a:t>down</a:t>
            </a:r>
            <a:r>
              <a:rPr lang="en-GB" dirty="0" smtClean="0"/>
              <a:t> the mountainside.</a:t>
            </a:r>
          </a:p>
          <a:p>
            <a:pPr lvl="2"/>
            <a:r>
              <a:rPr lang="en-GB" dirty="0" smtClean="0"/>
              <a:t>First, I looked </a:t>
            </a:r>
            <a:r>
              <a:rPr lang="en-GB" b="1" dirty="0" smtClean="0"/>
              <a:t>here</a:t>
            </a:r>
            <a:r>
              <a:rPr lang="en-GB" dirty="0" smtClean="0"/>
              <a:t>, and then I looked </a:t>
            </a:r>
            <a:r>
              <a:rPr lang="en-GB" b="1" dirty="0" smtClean="0"/>
              <a:t>there</a:t>
            </a:r>
            <a:r>
              <a:rPr lang="en-GB" dirty="0" smtClean="0"/>
              <a:t>, but I can’t find them </a:t>
            </a:r>
            <a:r>
              <a:rPr lang="en-GB" b="1" dirty="0" smtClean="0"/>
              <a:t>anywhere</a:t>
            </a:r>
            <a:r>
              <a:rPr lang="en-GB" dirty="0" smtClean="0"/>
              <a:t>.</a:t>
            </a:r>
          </a:p>
          <a:p>
            <a:pPr lvl="2"/>
            <a:endParaRPr lang="en-GB" dirty="0" smtClean="0"/>
          </a:p>
          <a:p>
            <a:r>
              <a:rPr lang="en-GB" b="1" dirty="0" smtClean="0"/>
              <a:t>Distance</a:t>
            </a:r>
            <a:endParaRPr lang="en-GB" dirty="0" smtClean="0"/>
          </a:p>
          <a:p>
            <a:pPr lvl="2"/>
            <a:r>
              <a:rPr lang="en-GB" dirty="0" smtClean="0"/>
              <a:t>Jane is moving </a:t>
            </a:r>
            <a:r>
              <a:rPr lang="en-GB" b="1" dirty="0" smtClean="0"/>
              <a:t>far away.</a:t>
            </a:r>
            <a:endParaRPr lang="en-GB" dirty="0" smtClean="0"/>
          </a:p>
          <a:p>
            <a:pPr lvl="2"/>
            <a:r>
              <a:rPr lang="en-GB" dirty="0" smtClean="0"/>
              <a:t>Sara is sitting</a:t>
            </a:r>
            <a:r>
              <a:rPr lang="en-GB" b="1" dirty="0" smtClean="0"/>
              <a:t> close </a:t>
            </a:r>
            <a:r>
              <a:rPr lang="en-GB" dirty="0" smtClean="0"/>
              <a:t>to me</a:t>
            </a:r>
            <a:r>
              <a:rPr lang="en-GB" b="1" dirty="0" smtClean="0"/>
              <a:t>.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526</TotalTime>
  <Words>577</Words>
  <Application>Microsoft Office PowerPoint</Application>
  <PresentationFormat>On-screen Show (4:3)</PresentationFormat>
  <Paragraphs>291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Flow</vt:lpstr>
      <vt:lpstr>Adverbs </vt:lpstr>
      <vt:lpstr>What is an Adverb?  </vt:lpstr>
      <vt:lpstr>What is an Adverb?  </vt:lpstr>
      <vt:lpstr>Slide 4</vt:lpstr>
      <vt:lpstr>Types of adverbs</vt:lpstr>
      <vt:lpstr>Adverbs of Time</vt:lpstr>
      <vt:lpstr>Examples</vt:lpstr>
      <vt:lpstr>Adverbs of Place</vt:lpstr>
      <vt:lpstr>Slide 9</vt:lpstr>
      <vt:lpstr>Slide 10</vt:lpstr>
      <vt:lpstr>Adverbs of Frequency </vt:lpstr>
      <vt:lpstr>Example</vt:lpstr>
      <vt:lpstr>Slide 13</vt:lpstr>
      <vt:lpstr>Adverbs of Manner </vt:lpstr>
      <vt:lpstr>Example</vt:lpstr>
      <vt:lpstr>Slide 16</vt:lpstr>
      <vt:lpstr>Adverbs of Degree</vt:lpstr>
      <vt:lpstr>Adverbs of Purpose </vt:lpstr>
      <vt:lpstr>Example</vt:lpstr>
      <vt:lpstr>Positions of Adverbs </vt:lpstr>
      <vt:lpstr>Adverb position with adjectives and other adverbs </vt:lpstr>
      <vt:lpstr>Adverb position with verbs </vt:lpstr>
      <vt:lpstr>Slide 23</vt:lpstr>
      <vt:lpstr>Conjunctive Adverb</vt:lpstr>
      <vt:lpstr>Conjunctive Adverb</vt:lpstr>
      <vt:lpstr>Slide 26</vt:lpstr>
      <vt:lpstr>Examples </vt:lpstr>
      <vt:lpstr>Adverb Clause</vt:lpstr>
      <vt:lpstr>Adverb Clause</vt:lpstr>
      <vt:lpstr>Slide 30</vt:lpstr>
      <vt:lpstr>Example</vt:lpstr>
      <vt:lpstr>Example</vt:lpstr>
      <vt:lpstr>Example</vt:lpstr>
      <vt:lpstr>Example</vt:lpstr>
      <vt:lpstr>Adverb Phrase</vt:lpstr>
      <vt:lpstr>Slide 36</vt:lpstr>
      <vt:lpstr>Slide 37</vt:lpstr>
      <vt:lpstr>Slide 38</vt:lpstr>
      <vt:lpstr>Slide 39</vt:lpstr>
      <vt:lpstr>Slide 40</vt:lpstr>
      <vt:lpstr>Slide 41</vt:lpstr>
      <vt:lpstr>Adverb vs Adjective</vt:lpstr>
      <vt:lpstr>Slide 43</vt:lpstr>
      <vt:lpstr>Slide 44</vt:lpstr>
      <vt:lpstr>Slide 45</vt:lpstr>
      <vt:lpstr>Slide 46</vt:lpstr>
      <vt:lpstr>Adverbs of time 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Adverbs </dc:title>
  <dc:creator>tanveergul@outlook.com</dc:creator>
  <cp:lastModifiedBy>tanveergul@outlook.com</cp:lastModifiedBy>
  <cp:revision>44</cp:revision>
  <dcterms:created xsi:type="dcterms:W3CDTF">2020-11-14T07:42:05Z</dcterms:created>
  <dcterms:modified xsi:type="dcterms:W3CDTF">2020-11-23T08:52:42Z</dcterms:modified>
</cp:coreProperties>
</file>