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C60A207-DDEE-4D82-813F-C13ABDAC3ABD}"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A4F55-94F2-4D51-8498-96C03D320C2C}"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60A207-DDEE-4D82-813F-C13ABDAC3ABD}"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60A207-DDEE-4D82-813F-C13ABDAC3ABD}" type="datetimeFigureOut">
              <a:rPr lang="en-US" smtClean="0"/>
              <a:t>4/6/2021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60A207-DDEE-4D82-813F-C13ABDAC3ABD}"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60A207-DDEE-4D82-813F-C13ABDAC3ABD}" type="datetimeFigureOut">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A4F55-94F2-4D51-8498-96C03D320C2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60A207-DDEE-4D82-813F-C13ABDAC3ABD}"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C60A207-DDEE-4D82-813F-C13ABDAC3ABD}" type="datetimeFigureOut">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60A207-DDEE-4D82-813F-C13ABDAC3ABD}" type="datetimeFigureOut">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0A207-DDEE-4D82-813F-C13ABDAC3ABD}" type="datetimeFigureOut">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A4F55-94F2-4D51-8498-96C03D320C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60A207-DDEE-4D82-813F-C13ABDAC3ABD}" type="datetimeFigureOut">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A4F55-94F2-4D51-8498-96C03D320C2C}"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C60A207-DDEE-4D82-813F-C13ABDAC3ABD}" type="datetimeFigureOut">
              <a:rPr lang="en-US" smtClean="0"/>
              <a:t>4/6/2021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96A4F55-94F2-4D51-8498-96C03D320C2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C60A207-DDEE-4D82-813F-C13ABDAC3ABD}" type="datetimeFigureOut">
              <a:rPr lang="en-US" smtClean="0"/>
              <a:t>4/6/2021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96A4F55-94F2-4D51-8498-96C03D320C2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Institutions and Aging</a:t>
            </a:r>
            <a:endParaRPr lang="en-US" dirty="0"/>
          </a:p>
        </p:txBody>
      </p:sp>
      <p:sp>
        <p:nvSpPr>
          <p:cNvPr id="3" name="Subtitle 2"/>
          <p:cNvSpPr>
            <a:spLocks noGrp="1"/>
          </p:cNvSpPr>
          <p:nvPr>
            <p:ph type="subTitle" idx="1"/>
          </p:nvPr>
        </p:nvSpPr>
        <p:spPr/>
        <p:txBody>
          <a:bodyPr/>
          <a:lstStyle/>
          <a:p>
            <a:r>
              <a:rPr lang="en-US" dirty="0" smtClean="0"/>
              <a:t>Sociology of 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These shifting economic and social contexts generate new uncertainties and demands, which bring us to another significant trend, and the last one we address here: individualization and the resultant need for people to become more active in managing to safe-guard their own lives. Some thinkers argue that there is a loosening of traditional institutions and a decline in biographical continuity, which necessitates more life planning and self-monitoring (e.g., </a:t>
            </a:r>
            <a:r>
              <a:rPr lang="en-US" dirty="0" err="1" smtClean="0"/>
              <a:t>O’Rand</a:t>
            </a:r>
            <a:r>
              <a:rPr lang="en-US" dirty="0" smtClean="0"/>
              <a:t> 2003; Beck and Beck-</a:t>
            </a:r>
            <a:r>
              <a:rPr lang="en-US" dirty="0" err="1" smtClean="0"/>
              <a:t>Gernsheim</a:t>
            </a:r>
            <a:r>
              <a:rPr lang="en-US" dirty="0" smtClean="0"/>
              <a:t> 2002). The increasing diversity of the social milieu calls for openness to the ideas and beliefs of others, the ability to question institutional assumptions, and a greater capacity for self-reflection (Taylor and </a:t>
            </a:r>
            <a:r>
              <a:rPr lang="en-US" dirty="0" err="1" smtClean="0"/>
              <a:t>Lamoreaux</a:t>
            </a:r>
            <a:r>
              <a:rPr lang="en-US" dirty="0" smtClean="0"/>
              <a:t> 2008). People are expected to be flexible, to tolerate uncertainty, and to handle greater diversity, new ideas and new situations (Butler 2005:67).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Under such conditions, individuals are able to pursue a wider variety of life trajectories; however, they also face a large number and variety of choices, a great deal of instability, and few guidelines or roadmaps to help (Macmillan 2005; Beck and Beck-</a:t>
            </a:r>
            <a:r>
              <a:rPr lang="en-US" dirty="0" err="1" smtClean="0"/>
              <a:t>Gernsheim</a:t>
            </a:r>
            <a:r>
              <a:rPr lang="en-US" dirty="0" smtClean="0"/>
              <a:t> 2002). There is pressure to take personal control of one’s life and personal responsibility for successes and, especially, failures. Individuals are therefore required to bear more of the risks in navigating the life course (</a:t>
            </a:r>
            <a:r>
              <a:rPr lang="en-US" dirty="0" err="1" smtClean="0"/>
              <a:t>Shuey</a:t>
            </a:r>
            <a:r>
              <a:rPr lang="en-US" dirty="0" smtClean="0"/>
              <a:t> and </a:t>
            </a:r>
            <a:r>
              <a:rPr lang="en-US" dirty="0" err="1" smtClean="0"/>
              <a:t>O’Rand</a:t>
            </a:r>
            <a:r>
              <a:rPr lang="en-US" dirty="0" smtClean="0"/>
              <a:t> 2004; </a:t>
            </a:r>
            <a:r>
              <a:rPr lang="en-US" dirty="0" err="1" smtClean="0"/>
              <a:t>O’Rand</a:t>
            </a:r>
            <a:r>
              <a:rPr lang="en-US" dirty="0" smtClean="0"/>
              <a:t> 2003; Smith 2001). This is particularly so given that social institutions are providing less protection. It is generally left up to individuals to alleviate personal risk via accessing, monitoring, and interpreting information and choosing among alternatives (</a:t>
            </a:r>
            <a:r>
              <a:rPr lang="en-US" dirty="0" err="1" smtClean="0"/>
              <a:t>O’Rand</a:t>
            </a:r>
            <a:r>
              <a:rPr lang="en-US" dirty="0" smtClean="0"/>
              <a:t> 2003:695). One way to mitigate risk may be to engage in ongoing learning but as the next section suggests, there can be significant challenges associated with doing so</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 Learning, and Life Course </a:t>
            </a:r>
            <a:r>
              <a:rPr lang="en-US" dirty="0" smtClean="0"/>
              <a:t>Structure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a:t>
            </a:r>
            <a:r>
              <a:rPr lang="en-US" dirty="0" smtClean="0"/>
              <a:t>this section, we draw on select insights from the sociology of education, which has primarily focused on formal schooling and the early stages of the life course. Indeed, </a:t>
            </a:r>
            <a:r>
              <a:rPr lang="en-US" dirty="0" err="1" smtClean="0"/>
              <a:t>McMullin</a:t>
            </a:r>
            <a:r>
              <a:rPr lang="en-US" dirty="0" smtClean="0"/>
              <a:t> and Marshall (2010:19) note that work and aging are interrelated, dynamic processes that influence personal development and well-being; yet, aging has been generally ignored in studies of paid work. This observation can be extended to learning, training, and education. Hence, after considering educational sociology, we turn to a discussion of learning and life course structure, followed by an overview of studies in the field of adult education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Sociology of Education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Learning is highly institutionalized and educational systems, through their age-graded and standardizing functions, contribute to the construction of normative life course trajectories. Schools are quintessential social institutions and systems of education are primary sites for youth-centric learning activity. They support processes of socialization and selection via mandated and hidden curricula and contribute to the organization and </a:t>
            </a:r>
            <a:r>
              <a:rPr lang="en-US" dirty="0" err="1" smtClean="0"/>
              <a:t>legitimation</a:t>
            </a:r>
            <a:r>
              <a:rPr lang="en-US" dirty="0" smtClean="0"/>
              <a:t> of knowledge (</a:t>
            </a:r>
            <a:r>
              <a:rPr lang="en-US" dirty="0" err="1" smtClean="0"/>
              <a:t>Comeau</a:t>
            </a:r>
            <a:r>
              <a:rPr lang="en-US" dirty="0" smtClean="0"/>
              <a:t> and </a:t>
            </a:r>
            <a:r>
              <a:rPr lang="en-US" dirty="0" err="1" smtClean="0"/>
              <a:t>McMullin</a:t>
            </a:r>
            <a:r>
              <a:rPr lang="en-US" dirty="0" smtClean="0"/>
              <a:t> 2010; Lehmann 2007; Davies and Guppy 2006). Theorizing about education draws from sociology’s foundational thinkers, including Durkheim, Marx, and Weber, and ranges from the functional to the interpretive to the critical. While some lines of thought have fallen out of favor more generally (i.e., functionalism), all of these strands are present in contemporary theories and research.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Human capital theory, originating in the field of economics, is highly influential in education policy and holds currency in the popular imagination as well. It offers a perspective on why people invest in education and why education may provide differential returns. Human capital amounts to a stock of resources – skills, knowledge, abilities, etc. – embodied in people (Becker 1993). This approach is premised on a direct link between education, skills acquisition, and income. Education and training are thus seen as investments that will yield returns collectively (e.g., competitive advantage and economic growth) and personally (e.g., higher earnings and better labor market prospects). In this view, education primarily imparts skills and knowledge associated with productivity and employability and the role of learning is largely economic (Davies and Guppy 2006; Jackson 2003). Though important, job-related skills and instrumental value are not the sole motivators for learning (Pallas 2003). Nonetheless, most educational participation by adults tends to involve work-related training (e.g., Statistics Canada 2008a; </a:t>
            </a:r>
            <a:r>
              <a:rPr lang="en-US" dirty="0" err="1" smtClean="0"/>
              <a:t>Hamil-Luker</a:t>
            </a:r>
            <a:r>
              <a:rPr lang="en-US" dirty="0" smtClean="0"/>
              <a:t> and </a:t>
            </a:r>
            <a:r>
              <a:rPr lang="en-US" dirty="0" err="1" smtClean="0"/>
              <a:t>Uhlenberg</a:t>
            </a:r>
            <a:r>
              <a:rPr lang="en-US" dirty="0" smtClean="0"/>
              <a:t> 2002)</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That workers almost invariably wish to optimize their labor market potential is a key assumption. Training and education are believed to equip people with the skills and knowledge required to do this. Yet, skill development is limited to the supply side, which places the onus on individuals to pursue appropriate training in order to realize personal returns. Employers and economies also stand to gain, even if they only minimally support participation in education. Human capital also helps justify and legitimate the allocation of people to various occupations and social standings, largely on the basis of their individual efforts and educational investments. This point ties into perceptions of accessibility and the presumption that everybody has a roughly equal chance of acquiring and leveraging education; however, critical perspectives point to differential experiences among social groups.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Earning, and Returning: The Institutionalized Life </a:t>
            </a:r>
            <a:r>
              <a:rPr lang="en-US" dirty="0" smtClean="0"/>
              <a:t>Course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 most societies, there is a rough outline of how lives are expected to unfold over time across interrelated life domains (e.g., education, family, work, health, etc.). Many life events, transitions and domains of activity are linked to socially constructed meanings of age, which can be quite strongly entrenched in institutions, organizations, and culture. Thus, the life course tends to be structured into stages based, at least loosely, on chronological age. Learning activity is highly institutionalized through systems of education and within the life course. Age has traditionally been a reliable determinant of educational participation and this holds to some degree. However, in the North American context in particular, there is a greater tolerance for educational “late blooming” (Levin and Levin 1991). Moreover, broader social and economic changes and associated shifts in institutional provisions and social policies are leading to declines in the uniformity and predictability of learning and work trajectories (</a:t>
            </a:r>
            <a:r>
              <a:rPr lang="en-US" dirty="0" err="1" smtClean="0"/>
              <a:t>O’Rand</a:t>
            </a:r>
            <a:r>
              <a:rPr lang="en-US" dirty="0" smtClean="0"/>
              <a:t> 2003). There is an increasing array of possible life course configurations, which has ramifications for learning over the life course.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Earning, and Returning: The Institutionalized Life Course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State and economic institutions impose a considerable degree of order on lives, framing and indexing aging and life course patterns. In one influential view, the life course, at least in many industrialized countries, is divided into three periods of activity: education/preparation, work/activity, retirement/leisure (e.g., </a:t>
            </a:r>
            <a:r>
              <a:rPr lang="en-US" dirty="0" err="1" smtClean="0"/>
              <a:t>Kohli</a:t>
            </a:r>
            <a:r>
              <a:rPr lang="en-US" dirty="0" smtClean="0"/>
              <a:t> 1986; Cain 1964), or more colloquially, learning, earning, and returning (or serving). This tripartite or “three-box” model of life links age and life stage, with activity domains roughly corresponding with childhood/adolescence (and increasingly, young adulthood – Macmillan 2005), adulthood and old age, respectively. The three boxes are linked via their relationship to paid work and there is a presumed temporal lockstep between them (</a:t>
            </a:r>
            <a:r>
              <a:rPr lang="en-US" dirty="0" err="1" smtClean="0"/>
              <a:t>Kohli</a:t>
            </a:r>
            <a:r>
              <a:rPr lang="en-US" dirty="0" smtClean="0"/>
              <a:t> 1986), with learning largely confined to the early part of the life course. Certain achievements as well as cultural exemplars of lives are predicated on this model and the assumption that it is normatively, if not universally, experienced.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Earning, and Returning: The Institutionalized Life Course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tripartite view captures major stages and transitions in life as well as some of the institutionally-mediated relationships to the rhythms of chronological aging, presenting them as a familiar and relatively common life pattern. Yet, it also implies considerable homogeneity, a gendered demarcation of stages and a one-way linearity that does not correspond with many people’s lives, especially in light of recent changes. Although there is no longer (and may never have been) a rigid order, pace, or sequence regarding participation in education and work, lives continue to be divided into a time and place to acquire knowledge and skills (youth, school) and a time and place to apply them (adulthood, the workplace). This model also fails to adequately capture the complexity of experiences of education and learning. Nonetheless, it continues to anchor social policy and institutions (Marshall and Mueller 2002; </a:t>
            </a:r>
            <a:r>
              <a:rPr lang="en-US" dirty="0" err="1" smtClean="0"/>
              <a:t>Settersten</a:t>
            </a:r>
            <a:r>
              <a:rPr lang="en-US" dirty="0" smtClean="0"/>
              <a:t> and </a:t>
            </a:r>
            <a:r>
              <a:rPr lang="en-US" dirty="0" err="1" smtClean="0"/>
              <a:t>Lovegreen</a:t>
            </a:r>
            <a:r>
              <a:rPr lang="en-US" dirty="0" smtClean="0"/>
              <a:t> 1998) and represents an influential timetable for how lives “should” unfold over time – neatly, steadily, and predictably.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Earning, and Returning: The Institutionalized Life Course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the three-box life course, education precedes work activity, particularly a person’s first “real” job. Following high school, the typical options are to enter the labor force or to matriculate to postsecondary training. Increasingly, people are opting for higher education and there has been tremendous growth in college and university attendance (</a:t>
            </a:r>
            <a:r>
              <a:rPr lang="en-US" dirty="0" err="1" smtClean="0"/>
              <a:t>Comeau</a:t>
            </a:r>
            <a:r>
              <a:rPr lang="en-US" dirty="0" smtClean="0"/>
              <a:t> and </a:t>
            </a:r>
            <a:r>
              <a:rPr lang="en-US" dirty="0" err="1" smtClean="0"/>
              <a:t>McMullin</a:t>
            </a:r>
            <a:r>
              <a:rPr lang="en-US" dirty="0" smtClean="0"/>
              <a:t> 2010; Davies and Guppy 2006). Compulsory, early educational pathways are institutionalized, ensuring that young people between the ages of 18 and 24 comprise the bulk of the traditional postsecondary population (</a:t>
            </a:r>
            <a:r>
              <a:rPr lang="en-US" dirty="0" err="1" smtClean="0"/>
              <a:t>Comeau</a:t>
            </a:r>
            <a:r>
              <a:rPr lang="en-US" dirty="0" smtClean="0"/>
              <a:t> and </a:t>
            </a:r>
            <a:r>
              <a:rPr lang="en-US" dirty="0" err="1" smtClean="0"/>
              <a:t>McMullin</a:t>
            </a:r>
            <a:r>
              <a:rPr lang="en-US" dirty="0" smtClean="0"/>
              <a:t> 2010). There is a corresponding, intense concentration on education and learning processes in the first 20 or so years of life, and research and policy initiatives overwhelmingly address patterns, access, and outcomes among young people, usually not past age 30. This focus is not entirely misplaced; younger people indeed make up a substantial proportion of student populations and significant numbers of youth face difficulties with labor market integration and un- and underemployment (e.g., </a:t>
            </a:r>
            <a:r>
              <a:rPr lang="en-US" dirty="0" err="1" smtClean="0"/>
              <a:t>McMullin</a:t>
            </a:r>
            <a:r>
              <a:rPr lang="en-US" dirty="0" smtClean="0"/>
              <a:t> 2010). However, there has been a steady increase in the number and proportion of older students enrolled in postsecondary institutions (e.g., </a:t>
            </a:r>
            <a:r>
              <a:rPr lang="en-US" dirty="0" err="1" smtClean="0"/>
              <a:t>Hamil-Luker</a:t>
            </a:r>
            <a:r>
              <a:rPr lang="en-US" dirty="0" smtClean="0"/>
              <a:t> and </a:t>
            </a:r>
            <a:r>
              <a:rPr lang="en-US" dirty="0" err="1" smtClean="0"/>
              <a:t>Uhlenberg</a:t>
            </a:r>
            <a:r>
              <a:rPr lang="en-US" dirty="0" smtClean="0"/>
              <a:t> 2002; Elman 1998; Jacobs and Stoner-</a:t>
            </a:r>
            <a:r>
              <a:rPr lang="en-US" dirty="0" err="1" smtClean="0"/>
              <a:t>Eby</a:t>
            </a:r>
            <a:r>
              <a:rPr lang="en-US" dirty="0" smtClean="0"/>
              <a:t> 1998).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Much of the learning that occurs beyond initial and compulsory schooling is job-related. Thus, work, employment, and larger economic forces are salient in considering later life learning. In the sociology of work, learning is often taken up in the context of an emergent “new” economy and a focus on the skills development of individuals and workforces. The new economy concept taps the idea that old ways of doing business are waning, attributable to technological advancement, the </a:t>
            </a:r>
            <a:r>
              <a:rPr lang="en-US" dirty="0" err="1" smtClean="0"/>
              <a:t>commodification</a:t>
            </a:r>
            <a:r>
              <a:rPr lang="en-US" dirty="0" smtClean="0"/>
              <a:t> of knowledge and the need to be globally competitive (</a:t>
            </a:r>
            <a:r>
              <a:rPr lang="en-US" dirty="0" err="1" smtClean="0"/>
              <a:t>McMullin</a:t>
            </a:r>
            <a:r>
              <a:rPr lang="en-US" dirty="0" smtClean="0"/>
              <a:t> and Marshall 2010; </a:t>
            </a:r>
            <a:r>
              <a:rPr lang="en-US" dirty="0" err="1" smtClean="0"/>
              <a:t>Ranson</a:t>
            </a:r>
            <a:r>
              <a:rPr lang="en-US" dirty="0" smtClean="0"/>
              <a:t> 2003). Under such circumstances, individuals are confronted with shifting labor markets and changing skill requirements, which can have ramifications that extend across the life course.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Earning, and Returning: The Institutionalized Life Course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Clearly, age is not always a reliable indicator of involvement in learning and education (e.g., Levin and Levin 1991). It is increasingly important and necessary to consider multiple sequences of learning and educational participation and their consequences across the life course. Many adults follow varied and disjointed educational paths, returning to school to increase job security, improve current prospects, pursue new career possibilities, or prepare for future job changes (</a:t>
            </a:r>
            <a:r>
              <a:rPr lang="en-US" dirty="0" err="1" smtClean="0"/>
              <a:t>Jovic</a:t>
            </a:r>
            <a:r>
              <a:rPr lang="en-US" dirty="0" smtClean="0"/>
              <a:t> 2009; Elman 1998; </a:t>
            </a:r>
            <a:r>
              <a:rPr lang="en-US" dirty="0" err="1" smtClean="0"/>
              <a:t>Settersten</a:t>
            </a:r>
            <a:r>
              <a:rPr lang="en-US" dirty="0" smtClean="0"/>
              <a:t> and </a:t>
            </a:r>
            <a:r>
              <a:rPr lang="en-US" dirty="0" err="1" smtClean="0"/>
              <a:t>Lovegreen</a:t>
            </a:r>
            <a:r>
              <a:rPr lang="en-US" dirty="0" smtClean="0"/>
              <a:t> 1998). Sociological research has tended to focus on structural factors and patterns of participation (Jacobs and Stoner-</a:t>
            </a:r>
            <a:r>
              <a:rPr lang="en-US" dirty="0" err="1" smtClean="0"/>
              <a:t>Eby</a:t>
            </a:r>
            <a:r>
              <a:rPr lang="en-US" dirty="0" smtClean="0"/>
              <a:t> 1998), and in many cases, the experiences of women (e.g., </a:t>
            </a:r>
            <a:r>
              <a:rPr lang="en-US" dirty="0" err="1" smtClean="0"/>
              <a:t>Bradburn</a:t>
            </a:r>
            <a:r>
              <a:rPr lang="en-US" dirty="0" smtClean="0"/>
              <a:t> et al. 1995). Less is known about the personal and career-related experiences and outcomes of educational reentry and transitions back to the workforce later in life.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 and the Aging </a:t>
            </a:r>
            <a:r>
              <a:rPr lang="en-US" dirty="0" smtClean="0"/>
              <a:t>Brain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Thus far, this discussion has centered on some of the social structural factors that shape patterns and experiences of learning over the life course. We have established that adult participation in education is mostly work-related; however, learning certainly goes beyond the transmission of labor market skills and bodies of knowledge. It also encompasses the cultivation of identities, citizenship, and culture. As the previous section indicates, chronological age does not necessarily tell us much about an individual’s capabilities or potential (</a:t>
            </a:r>
            <a:r>
              <a:rPr lang="en-US" dirty="0" err="1" smtClean="0"/>
              <a:t>McMullin</a:t>
            </a:r>
            <a:r>
              <a:rPr lang="en-US" dirty="0" smtClean="0"/>
              <a:t> 2010; Butler 2005). Although talents, abilities, and attitudes are distributed unevenly and can change over time, age-related declines are not inevitable (</a:t>
            </a:r>
            <a:r>
              <a:rPr lang="en-US" dirty="0" err="1" smtClean="0"/>
              <a:t>Corna</a:t>
            </a:r>
            <a:r>
              <a:rPr lang="en-US" dirty="0" smtClean="0"/>
              <a:t> 2009). Everybody can become a better learner (Leighton 2007). In this section, we address developments in brain science and </a:t>
            </a:r>
            <a:r>
              <a:rPr lang="en-US" dirty="0" err="1" smtClean="0"/>
              <a:t>metacognitive</a:t>
            </a:r>
            <a:r>
              <a:rPr lang="en-US" dirty="0" smtClean="0"/>
              <a:t> knowledge that can be integrated with sociological perspectives in order to better understand and potentially enhance learning throughout the life course</a:t>
            </a:r>
            <a:r>
              <a:rPr lang="en-US" dirty="0" smtClean="0"/>
              <a:t>.</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and the Aging Brain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Learning physically alters the brain, which lends credence to the edict of “use it or lose it” (</a:t>
            </a:r>
            <a:r>
              <a:rPr lang="en-US" dirty="0" err="1" smtClean="0"/>
              <a:t>Zull</a:t>
            </a:r>
            <a:r>
              <a:rPr lang="en-US" dirty="0" smtClean="0"/>
              <a:t> 2006). Advances in imaging technology and rapid growth in cognitive neuroscience are enabling researchers to observe the detailed architecture of the brain and its functions. For example, they can identify which areas of the brain are activated during different learning tasks (</a:t>
            </a:r>
            <a:r>
              <a:rPr lang="en-US" dirty="0" err="1" smtClean="0"/>
              <a:t>Zull</a:t>
            </a:r>
            <a:r>
              <a:rPr lang="en-US" dirty="0" smtClean="0"/>
              <a:t> 2002). This is useful for confirming and enhancing optimal strategies for learning. We are not going to delve further into physiological, cognitive, or </a:t>
            </a:r>
            <a:r>
              <a:rPr lang="en-US" dirty="0" err="1" smtClean="0"/>
              <a:t>neuroscientific</a:t>
            </a:r>
            <a:r>
              <a:rPr lang="en-US" dirty="0" smtClean="0"/>
              <a:t> detail here; suffice it to say that the brain changes as we age and as we learn.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Technology is critical to the new social and economic context. Information and Communication technologies (ICTs) have essentially transformed life in many industrialized societies. They are now an integral part of everyday life, penetrating deeply into learning, work, and communication activities as well as culture and entertainment. One of the typical canons of the rate of technological change in recent years is its propensity to create new jobs (e.g., 20 years ago there were no web developers) and growth in certain employment sectors (e.g., information technology [IT]),  fundamentally altering and even destroying old ones (e.g., manufacturing). The adoption of new technologies can thus render the knowledge and skills of some workers obsolete, making ongoing learning and the ability to </a:t>
            </a:r>
            <a:r>
              <a:rPr lang="en-US" dirty="0" err="1" smtClean="0"/>
              <a:t>reskill</a:t>
            </a:r>
            <a:r>
              <a:rPr lang="en-US" dirty="0" smtClean="0"/>
              <a:t> more important today than in the past.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case of IT serves as an example. In this sector, knowledge and innovation are key sources of economic activity and jobs require increasingly higher order skills and a wider knowledge base. Workers need to be “self-programmable” in </a:t>
            </a:r>
            <a:r>
              <a:rPr lang="en-US" dirty="0" err="1" smtClean="0"/>
              <a:t>Castells</a:t>
            </a:r>
            <a:r>
              <a:rPr lang="en-US" dirty="0" smtClean="0"/>
              <a:t>’ terms – flexible, adaptable, and quick to retrain (Adams and </a:t>
            </a:r>
            <a:r>
              <a:rPr lang="en-US" dirty="0" err="1" smtClean="0"/>
              <a:t>Demaiter</a:t>
            </a:r>
            <a:r>
              <a:rPr lang="en-US" dirty="0" smtClean="0"/>
              <a:t> 2010; </a:t>
            </a:r>
            <a:r>
              <a:rPr lang="en-US" dirty="0" err="1" smtClean="0"/>
              <a:t>Castells</a:t>
            </a:r>
            <a:r>
              <a:rPr lang="en-US" dirty="0" smtClean="0"/>
              <a:t> 2000). The rapid pace of technological change in this industry not only transforms types of jobs, work content, and skill requirements; it also drives the need for workers to stay current, especially if they wish to maintain or improve their labor market prospects. Thus, compulsory schooling and initial forays into postsecondary education, generally opportunities over the life course. Similarly, Jackson (2003:367) argues that “a learning society that is ‘grafted on’ can only continue and replicate the structural inequalities of gender, class and other differences, where only certain types of knowledge, skills and work are valued.”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While education and learning comprise a wide base, including, for example, personal growth, community development, social justice, and esthetic endeavors, LLL policy tends to be tied closely to skill development associated with the economy and labor market. In a new economy context in particular, there is a heightened emphasis on LLL insofar as it presumably enables workers to keep pace with technological and workplace changes and gain or maintain employability. Returning to school is one way people may “catch up” and better their economic and life circumstances. This is not always a choice, though; restructuring trends and the nature of work in knowledge-intensive fields often compel ongoing learning. To remain economically active, many workers are advised, and in some cases, obligated, to upgrade their skills and education (CCL 2008; Elman 1998).</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this chapter, we examine what it means to learn, work, and age under changing social and economic conditions. The inquiry begins with the new economy concept and the current context for learning over the life course. This is followed by an overview of sociological perspectives on learning, largely through the study of formal education, which is institutionally structured for the early part of the life course. In the third section, we address some ideas that generate promise for learning throughout life, including advancements in brain science and a better understanding of the social correlates and conditions for excellence in learning. The chapter closes with a consideration of policy implications and new directions for research and thinking.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t>
            </a:r>
            <a:r>
              <a:rPr lang="en-US" dirty="0" smtClean="0"/>
              <a:t>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Much </a:t>
            </a:r>
            <a:r>
              <a:rPr lang="en-US" dirty="0" smtClean="0"/>
              <a:t>of the learning that occurs beyond initial and compulsory schooling is job-related. Thus, work, employment, and larger economic forces are salient in considering later life learning. In the sociology of work, learning is often taken up in the context of an emergent “new” economy and a focus on the skills development of individuals and workforces. The new economy concept taps the idea that old ways of doing business are waning, attributable to technological advancement, the </a:t>
            </a:r>
            <a:r>
              <a:rPr lang="en-US" dirty="0" err="1" smtClean="0"/>
              <a:t>commodification</a:t>
            </a:r>
            <a:r>
              <a:rPr lang="en-US" dirty="0" smtClean="0"/>
              <a:t> of knowledge and the need to be globally competitive (</a:t>
            </a:r>
            <a:r>
              <a:rPr lang="en-US" dirty="0" err="1" smtClean="0"/>
              <a:t>McMullin</a:t>
            </a:r>
            <a:r>
              <a:rPr lang="en-US" dirty="0" smtClean="0"/>
              <a:t> and Marshall 2010; </a:t>
            </a:r>
            <a:r>
              <a:rPr lang="en-US" dirty="0" err="1" smtClean="0"/>
              <a:t>Ranson</a:t>
            </a:r>
            <a:r>
              <a:rPr lang="en-US" dirty="0" smtClean="0"/>
              <a:t> 2003). Under such circumstances, individuals are confronted with shifting labor markets and changing skill requirements, which can have ramifications that extend across the life course.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echnology</a:t>
            </a:r>
            <a:r>
              <a:rPr lang="en-US" dirty="0" smtClean="0"/>
              <a:t> is critical to the new social and economic context. Information and Communication technologies (ICTs) have essentially transformed life in many industrialized societies. They are now an integral part of everyday life, penetrating deeply into learning, work, and communication activities as well as culture and entertainment. One of the typical canons of the rate of technological change in recent years is its propensity to create new jobs (e.g., 20 years ago there were no web developers) and growth in certain employment sectors (e.g., information technology [IT]),  fundamentally altering and even destroying old ones (e.g., manufacturing). The adoption of new technologies can thus render the knowledge and skills of some workers obsolete, making ongoing learning and the ability to </a:t>
            </a:r>
            <a:r>
              <a:rPr lang="en-US" dirty="0" err="1" smtClean="0"/>
              <a:t>reskill</a:t>
            </a:r>
            <a:r>
              <a:rPr lang="en-US" dirty="0" smtClean="0"/>
              <a:t> more important today than in the past.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Contexts for Learning, Working, and Aging</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Transformation and trends in technology and the global economy have coincided with particular social and demographic changes. For example, there have been shifts in the incidence and frequency of marital and parental events over the life course, which influence educational and work trajectories (</a:t>
            </a:r>
            <a:r>
              <a:rPr lang="en-US" dirty="0" err="1" smtClean="0"/>
              <a:t>McMullin</a:t>
            </a:r>
            <a:r>
              <a:rPr lang="en-US" dirty="0" smtClean="0"/>
              <a:t> 2010). Related demographic patterns (e.g., smaller families) and increased life expectancies have led to population and workforce aging, which are occurring in industrialized nations at unprecedented rates. An aging population is not a crisis per se, but it can introduce potential challenges, including perceived threats to prosperity and the possibility of labor and skill shortages in certain industrial sectors (</a:t>
            </a:r>
            <a:r>
              <a:rPr lang="en-US" dirty="0" err="1" smtClean="0"/>
              <a:t>McMullin</a:t>
            </a:r>
            <a:r>
              <a:rPr lang="en-US" dirty="0" smtClean="0"/>
              <a:t> and Marshall 2010; Statistics Canada 2008a). The primary source of new skills and workers in the economy used to entail the integration of “new” people into the labor force, usually young adults, and sometimes immigrants; however, population aging is reducing the supply of workers. Retention and training of those already in the labor force emerges as a strategy for addressing workforce aging (</a:t>
            </a:r>
            <a:r>
              <a:rPr lang="en-US" dirty="0" err="1" smtClean="0"/>
              <a:t>McMullin</a:t>
            </a:r>
            <a:r>
              <a:rPr lang="en-US" dirty="0" smtClean="0"/>
              <a:t> and Marshall 2010). Thus, in order to remain employed and adapt to changing labor markets, workers of all ages may need to retrain or upgrade. Learning may no longer be a luxury (</a:t>
            </a:r>
            <a:r>
              <a:rPr lang="en-US" dirty="0" err="1" smtClean="0"/>
              <a:t>Eisen</a:t>
            </a:r>
            <a:r>
              <a:rPr lang="en-US" dirty="0" smtClean="0"/>
              <a:t> 2005) and learning throughout the life course is required of more and more people.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49</TotalTime>
  <Words>3560</Words>
  <Application>Microsoft Office PowerPoint</Application>
  <PresentationFormat>On-screen Show (4:3)</PresentationFormat>
  <Paragraphs>42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Module</vt:lpstr>
      <vt:lpstr>Social Institutions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Changing Contexts for Learning, Working, and Aging</vt:lpstr>
      <vt:lpstr>Education, Learning, and Life Course Structure</vt:lpstr>
      <vt:lpstr>The Sociology of Education</vt:lpstr>
      <vt:lpstr>Slide 14</vt:lpstr>
      <vt:lpstr>Slide 15</vt:lpstr>
      <vt:lpstr>Learning, Earning, and Returning: The Institutionalized Life Course</vt:lpstr>
      <vt:lpstr>Learning, Earning, and Returning: The Institutionalized Life Course</vt:lpstr>
      <vt:lpstr>Learning, Earning, and Returning: The Institutionalized Life Course</vt:lpstr>
      <vt:lpstr>Learning, Earning, and Returning: The Institutionalized Life Course</vt:lpstr>
      <vt:lpstr>Learning, Earning, and Returning: The Institutionalized Life Course</vt:lpstr>
      <vt:lpstr>Learning and the Aging Brain</vt:lpstr>
      <vt:lpstr>Learning and the Aging Brain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Institutions and Aging</dc:title>
  <dc:creator>DELL 3542</dc:creator>
  <cp:lastModifiedBy>DELL 3542</cp:lastModifiedBy>
  <cp:revision>13</cp:revision>
  <dcterms:created xsi:type="dcterms:W3CDTF">2021-04-06T11:19:20Z</dcterms:created>
  <dcterms:modified xsi:type="dcterms:W3CDTF">2021-04-06T12:08:42Z</dcterms:modified>
</cp:coreProperties>
</file>