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5A924-3110-4B3C-BFCE-D8CABCA1ECB4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FB6E39-ACA3-4661-9902-9869291C14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FB6E39-ACA3-4661-9902-9869291C146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7776" y="783081"/>
            <a:ext cx="7648447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88614" y="466090"/>
            <a:ext cx="236677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81659" y="1622552"/>
            <a:ext cx="7980680" cy="2183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136394" y="6300215"/>
            <a:ext cx="4413250" cy="278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2065"/>
              </a:lnSpc>
            </a:pPr>
            <a:r>
              <a:rPr spc="-20" dirty="0"/>
              <a:t>Engr.Shams</a:t>
            </a:r>
            <a:r>
              <a:rPr dirty="0"/>
              <a:t> </a:t>
            </a:r>
            <a:r>
              <a:rPr spc="-5" dirty="0"/>
              <a:t>Ul</a:t>
            </a:r>
            <a:r>
              <a:rPr spc="10" dirty="0"/>
              <a:t> </a:t>
            </a:r>
            <a:r>
              <a:rPr spc="-5" dirty="0"/>
              <a:t>Islam</a:t>
            </a:r>
            <a:r>
              <a:rPr spc="459" dirty="0"/>
              <a:t> </a:t>
            </a:r>
            <a:r>
              <a:rPr spc="-5" dirty="0"/>
              <a:t>(shams@cecos.edu.pk)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86000" y="1676400"/>
            <a:ext cx="502920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smtClean="0">
                <a:latin typeface="Times New Roman"/>
                <a:cs typeface="Times New Roman"/>
              </a:rPr>
              <a:t>Surv</a:t>
            </a:r>
            <a:r>
              <a:rPr sz="4000" b="1" smtClean="0">
                <a:latin typeface="Times New Roman"/>
                <a:cs typeface="Times New Roman"/>
              </a:rPr>
              <a:t>e</a:t>
            </a:r>
            <a:r>
              <a:rPr sz="4000" b="1" spc="-5" smtClean="0">
                <a:latin typeface="Times New Roman"/>
                <a:cs typeface="Times New Roman"/>
              </a:rPr>
              <a:t>yi</a:t>
            </a:r>
            <a:r>
              <a:rPr sz="4000" b="1" spc="5" smtClean="0">
                <a:latin typeface="Times New Roman"/>
                <a:cs typeface="Times New Roman"/>
              </a:rPr>
              <a:t>n</a:t>
            </a:r>
            <a:r>
              <a:rPr sz="4000" b="1" spc="10" smtClean="0">
                <a:latin typeface="Times New Roman"/>
                <a:cs typeface="Times New Roman"/>
              </a:rPr>
              <a:t>g</a:t>
            </a:r>
            <a:r>
              <a:rPr lang="en-US" sz="4000" b="1" spc="10" dirty="0" smtClean="0">
                <a:latin typeface="Times New Roman"/>
                <a:cs typeface="Times New Roman"/>
              </a:rPr>
              <a:t> Instruments</a:t>
            </a:r>
            <a:endParaRPr sz="4000" b="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5600" y="3429000"/>
            <a:ext cx="3676015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000" b="1" spc="-5" smtClean="0">
                <a:latin typeface="Times New Roman" pitchFamily="18" charset="0"/>
                <a:cs typeface="Times New Roman" pitchFamily="18" charset="0"/>
              </a:rPr>
              <a:t>Lecture</a:t>
            </a:r>
            <a:r>
              <a:rPr sz="2000" b="1" spc="-45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smtClean="0">
                <a:latin typeface="Times New Roman" pitchFamily="18" charset="0"/>
                <a:cs typeface="Times New Roman" pitchFamily="18" charset="0"/>
              </a:rPr>
              <a:t>No.2</a:t>
            </a:r>
            <a:endParaRPr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112265"/>
            <a:ext cx="7537450" cy="8778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b="1" dirty="0">
                <a:latin typeface="Times New Roman"/>
                <a:cs typeface="Times New Roman"/>
              </a:rPr>
              <a:t>Staff</a:t>
            </a:r>
            <a:r>
              <a:rPr sz="2200" b="1" spc="-4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rod/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Levelling</a:t>
            </a:r>
            <a:r>
              <a:rPr sz="2200" b="1" spc="-1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rods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Times New Roman"/>
                <a:cs typeface="Times New Roman"/>
              </a:rPr>
              <a:t>Used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 auto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 </a:t>
            </a:r>
            <a:r>
              <a:rPr sz="2000" spc="-5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measuring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levels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different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points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objects.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0" y="2234323"/>
            <a:ext cx="3120659" cy="386167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749553"/>
            <a:ext cx="3743325" cy="350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Theodolite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4900"/>
              </a:lnSpc>
              <a:spcBef>
                <a:spcPts val="495"/>
              </a:spcBef>
            </a:pP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measuring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horizontal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vertical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angles.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51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45" dirty="0">
                <a:latin typeface="Times New Roman"/>
                <a:cs typeface="Times New Roman"/>
              </a:rPr>
              <a:t>Total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Station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angles,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dirty="0">
                <a:latin typeface="Times New Roman"/>
                <a:cs typeface="Times New Roman"/>
              </a:rPr>
              <a:t>Coordinates,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levelling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971556" y="190500"/>
            <a:ext cx="2391410" cy="5958840"/>
            <a:chOff x="4971556" y="190500"/>
            <a:chExt cx="2391410" cy="59588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34000" y="190500"/>
              <a:ext cx="2028444" cy="28559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71556" y="3046476"/>
              <a:ext cx="2084642" cy="310286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78153"/>
            <a:ext cx="7767320" cy="3427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35" dirty="0">
                <a:latin typeface="Times New Roman"/>
                <a:cs typeface="Times New Roman"/>
              </a:rPr>
              <a:t>Tripod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setting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out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1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Instruments</a:t>
            </a:r>
            <a:r>
              <a:rPr sz="2400" spc="1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like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Auto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level,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theodolite,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latin typeface="Times New Roman"/>
                <a:cs typeface="Times New Roman"/>
              </a:rPr>
              <a:t>total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stations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endParaRPr sz="24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2014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/>
                <a:cs typeface="Times New Roman"/>
              </a:rPr>
              <a:t>Pegs</a:t>
            </a:r>
            <a:endParaRPr sz="2400">
              <a:latin typeface="Times New Roman"/>
              <a:cs typeface="Times New Roman"/>
            </a:endParaRPr>
          </a:p>
          <a:p>
            <a:pPr marL="12700" marR="4648200">
              <a:lnSpc>
                <a:spcPct val="170000"/>
              </a:lnSpc>
            </a:pP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stations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point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setting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curves.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62400" y="2209800"/>
            <a:ext cx="4653915" cy="3942715"/>
            <a:chOff x="3904488" y="2026919"/>
            <a:chExt cx="4653915" cy="39427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84051" y="2026919"/>
              <a:ext cx="2474000" cy="366369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04488" y="3320796"/>
              <a:ext cx="2648712" cy="2648712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929385"/>
            <a:ext cx="441833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Scales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</a:pP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plotting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surveying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works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2340864"/>
            <a:ext cx="4515612" cy="299313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597153"/>
            <a:ext cx="3512185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/>
                <a:cs typeface="Times New Roman"/>
              </a:rPr>
              <a:t>Plan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spc="-45" dirty="0">
                <a:latin typeface="Times New Roman"/>
                <a:cs typeface="Times New Roman"/>
              </a:rPr>
              <a:t>Table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table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surveying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9800" y="1697735"/>
            <a:ext cx="5638800" cy="426262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808429"/>
            <a:ext cx="2322830" cy="2071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200" b="1" spc="-5" dirty="0">
                <a:latin typeface="Times New Roman"/>
                <a:cs typeface="Times New Roman"/>
              </a:rPr>
              <a:t>Plumb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bob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82550" marR="5080" indent="-70485">
              <a:lnSpc>
                <a:spcPct val="170100"/>
              </a:lnSpc>
              <a:spcBef>
                <a:spcPts val="1730"/>
              </a:spcBef>
            </a:pPr>
            <a:r>
              <a:rPr lang="en-US" sz="2200" spc="-5" dirty="0" smtClean="0">
                <a:latin typeface="Times New Roman"/>
                <a:cs typeface="Times New Roman"/>
              </a:rPr>
              <a:t> </a:t>
            </a:r>
            <a:r>
              <a:rPr sz="2200" spc="-5" smtClean="0">
                <a:latin typeface="Times New Roman"/>
                <a:cs typeface="Times New Roman"/>
              </a:rPr>
              <a:t>Used </a:t>
            </a:r>
            <a:r>
              <a:rPr sz="2200" spc="-5" dirty="0">
                <a:latin typeface="Times New Roman"/>
                <a:cs typeface="Times New Roman"/>
              </a:rPr>
              <a:t>for verticality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and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point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centering.</a:t>
            </a:r>
            <a:endParaRPr sz="22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14800" y="2436410"/>
            <a:ext cx="3086191" cy="250753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15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5972" y="683514"/>
            <a:ext cx="45097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Surveying</a:t>
            </a:r>
            <a:r>
              <a:rPr sz="3600" spc="-50" dirty="0"/>
              <a:t> </a:t>
            </a:r>
            <a:r>
              <a:rPr sz="3600" dirty="0"/>
              <a:t>Instruments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581659" y="1622552"/>
            <a:ext cx="7750175" cy="2183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Different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type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instruments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surveying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1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Chain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580"/>
              </a:spcBef>
              <a:tabLst>
                <a:tab pos="902335" algn="l"/>
                <a:tab pos="1270000" algn="l"/>
                <a:tab pos="1719580" algn="l"/>
                <a:tab pos="3184525" algn="l"/>
                <a:tab pos="3906520" algn="l"/>
                <a:tab pos="4307840" algn="l"/>
                <a:tab pos="5485765" algn="l"/>
                <a:tab pos="6341110" algn="l"/>
                <a:tab pos="7501255" algn="l"/>
              </a:tabLst>
            </a:pPr>
            <a:r>
              <a:rPr sz="2400" dirty="0">
                <a:latin typeface="Times New Roman"/>
                <a:cs typeface="Times New Roman"/>
              </a:rPr>
              <a:t>Chain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an	instru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ent	used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</a:t>
            </a:r>
            <a:r>
              <a:rPr sz="2400" spc="-1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ea</a:t>
            </a:r>
            <a:r>
              <a:rPr sz="2400" dirty="0">
                <a:latin typeface="Times New Roman"/>
                <a:cs typeface="Times New Roman"/>
              </a:rPr>
              <a:t>sure	lin</a:t>
            </a:r>
            <a:r>
              <a:rPr sz="2400" spc="-15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	dista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ce	</a:t>
            </a:r>
            <a:r>
              <a:rPr sz="2400" spc="-5" dirty="0">
                <a:latin typeface="Times New Roman"/>
                <a:cs typeface="Times New Roman"/>
              </a:rPr>
              <a:t>in  </a:t>
            </a:r>
            <a:r>
              <a:rPr sz="2400" dirty="0">
                <a:latin typeface="Times New Roman"/>
                <a:cs typeface="Times New Roman"/>
              </a:rPr>
              <a:t>surveying.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7400" y="3579876"/>
            <a:ext cx="6096000" cy="2615184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520954"/>
            <a:ext cx="7642859" cy="1049655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5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60" dirty="0">
                <a:latin typeface="Times New Roman"/>
                <a:cs typeface="Times New Roman"/>
              </a:rPr>
              <a:t>Tape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latin typeface="Times New Roman"/>
                <a:cs typeface="Times New Roman"/>
              </a:rPr>
              <a:t>Accurate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measurements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carried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out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through</a:t>
            </a:r>
            <a:r>
              <a:rPr sz="2400" spc="-5" dirty="0">
                <a:latin typeface="Times New Roman"/>
                <a:cs typeface="Times New Roman"/>
              </a:rPr>
              <a:t> tape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survey.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2570041"/>
            <a:ext cx="5433695" cy="1049655"/>
          </a:xfrm>
          <a:prstGeom prst="rect">
            <a:avLst/>
          </a:prstGeom>
        </p:spPr>
        <p:txBody>
          <a:bodyPr vert="horz" wrap="square" lIns="0" tIns="1581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4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Clinometer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400" dirty="0">
                <a:latin typeface="Times New Roman"/>
                <a:cs typeface="Times New Roman"/>
              </a:rPr>
              <a:t>Used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measure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angle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inclined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distance.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400" y="3810000"/>
            <a:ext cx="3505200" cy="269748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67400" y="1600200"/>
            <a:ext cx="2971800" cy="30480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25753"/>
            <a:ext cx="8225790" cy="3354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Compass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50100"/>
              </a:lnSpc>
              <a:spcBef>
                <a:spcPts val="570"/>
              </a:spcBef>
              <a:tabLst>
                <a:tab pos="1571625" algn="l"/>
                <a:tab pos="3745229" algn="l"/>
                <a:tab pos="4431030" algn="l"/>
                <a:tab pos="4914265" algn="l"/>
                <a:tab pos="6325870" algn="l"/>
              </a:tabLst>
            </a:pP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compass	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4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instrument	</a:t>
            </a:r>
            <a:r>
              <a:rPr sz="2400" dirty="0">
                <a:latin typeface="Times New Roman"/>
                <a:cs typeface="Times New Roman"/>
              </a:rPr>
              <a:t>used	for	</a:t>
            </a:r>
            <a:r>
              <a:rPr sz="2400" spc="-5" dirty="0">
                <a:latin typeface="Times New Roman"/>
                <a:cs typeface="Times New Roman"/>
              </a:rPr>
              <a:t>navigation	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3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orientation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shows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direction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relative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geographic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"cardinal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directions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Times New Roman"/>
                <a:cs typeface="Times New Roman"/>
              </a:rPr>
              <a:t>i.e.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(North,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South, East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West)",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"points".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spc="-5" dirty="0">
                <a:latin typeface="Times New Roman"/>
                <a:cs typeface="Times New Roman"/>
              </a:rPr>
              <a:t>Compass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spc="-10" dirty="0">
                <a:latin typeface="Times New Roman"/>
                <a:cs typeface="Times New Roman"/>
              </a:rPr>
              <a:t>different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types.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  <a:tabLst>
                <a:tab pos="469900" algn="l"/>
              </a:tabLst>
            </a:pPr>
            <a:r>
              <a:rPr sz="2400" b="1" dirty="0">
                <a:latin typeface="Times New Roman"/>
                <a:cs typeface="Times New Roman"/>
              </a:rPr>
              <a:t>1.	</a:t>
            </a:r>
            <a:r>
              <a:rPr sz="2400" b="1" spc="-40" dirty="0">
                <a:latin typeface="Times New Roman"/>
                <a:cs typeface="Times New Roman"/>
              </a:rPr>
              <a:t>Trough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Compass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5711" y="4442886"/>
            <a:ext cx="5029199" cy="126867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929385"/>
            <a:ext cx="8226425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2.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Prismatic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Compass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00"/>
              </a:spcBef>
              <a:tabLst>
                <a:tab pos="711835" algn="l"/>
                <a:tab pos="2018030" algn="l"/>
                <a:tab pos="3291204" algn="l"/>
                <a:tab pos="3652520" algn="l"/>
                <a:tab pos="4368800" algn="l"/>
                <a:tab pos="4880610" algn="l"/>
                <a:tab pos="5409565" algn="l"/>
                <a:tab pos="6531609" algn="l"/>
                <a:tab pos="6943090" algn="l"/>
              </a:tabLst>
            </a:pPr>
            <a:r>
              <a:rPr sz="2400" dirty="0">
                <a:latin typeface="Times New Roman"/>
                <a:cs typeface="Times New Roman"/>
              </a:rPr>
              <a:t>This	</a:t>
            </a:r>
            <a:r>
              <a:rPr sz="2400" spc="-5" dirty="0">
                <a:latin typeface="Times New Roman"/>
                <a:cs typeface="Times New Roman"/>
              </a:rPr>
              <a:t>Prismatic	Compass	</a:t>
            </a:r>
            <a:r>
              <a:rPr sz="2400" dirty="0">
                <a:latin typeface="Times New Roman"/>
                <a:cs typeface="Times New Roman"/>
              </a:rPr>
              <a:t>is	used	</a:t>
            </a:r>
            <a:r>
              <a:rPr sz="2400" spc="-5" dirty="0">
                <a:latin typeface="Times New Roman"/>
                <a:cs typeface="Times New Roman"/>
              </a:rPr>
              <a:t>for	the	purpose	of	measuring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2400" spc="-5" dirty="0">
                <a:latin typeface="Times New Roman"/>
                <a:cs typeface="Times New Roman"/>
              </a:rPr>
              <a:t>magnetic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bearings.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57600" y="2438400"/>
            <a:ext cx="3110483" cy="34000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776" y="783081"/>
            <a:ext cx="28956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Surveyor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Compass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447800"/>
            <a:ext cx="73025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This </a:t>
            </a:r>
            <a:r>
              <a:rPr sz="2400" spc="-5" dirty="0">
                <a:latin typeface="Times New Roman"/>
                <a:cs typeface="Times New Roman"/>
              </a:rPr>
              <a:t>compass is </a:t>
            </a:r>
            <a:r>
              <a:rPr sz="2400" dirty="0">
                <a:latin typeface="Times New Roman"/>
                <a:cs typeface="Times New Roman"/>
              </a:rPr>
              <a:t>also used fro measuring bearing with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North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south poles.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bearing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shown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quadrants.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9800" y="2895600"/>
            <a:ext cx="4648200" cy="29718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1250696"/>
            <a:ext cx="7690484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Ranging</a:t>
            </a:r>
            <a:r>
              <a:rPr sz="2400" b="1" spc="-2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Rods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575"/>
              </a:spcBef>
            </a:pPr>
            <a:r>
              <a:rPr sz="2400" spc="-5" dirty="0">
                <a:latin typeface="Times New Roman"/>
                <a:cs typeface="Times New Roman"/>
              </a:rPr>
              <a:t>These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rods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are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surveying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stationing</a:t>
            </a:r>
            <a:r>
              <a:rPr sz="2400" spc="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ranging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lines.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201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Reflector/Prism</a:t>
            </a:r>
            <a:endParaRPr sz="2400">
              <a:latin typeface="Times New Roman"/>
              <a:cs typeface="Times New Roman"/>
            </a:endParaRPr>
          </a:p>
          <a:p>
            <a:pPr marL="12700" marR="5213350" algn="just">
              <a:lnSpc>
                <a:spcPct val="17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Used </a:t>
            </a:r>
            <a:r>
              <a:rPr sz="2400" dirty="0">
                <a:latin typeface="Times New Roman"/>
                <a:cs typeface="Times New Roman"/>
              </a:rPr>
              <a:t>in total station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Surveying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shown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2442972"/>
            <a:ext cx="4876800" cy="348386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1752600"/>
            <a:ext cx="4070985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/>
                <a:cs typeface="Times New Roman"/>
              </a:rPr>
              <a:t>Bags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70000"/>
              </a:lnSpc>
            </a:pP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keeping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instruments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like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prism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etc.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safe.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4544644"/>
            <a:ext cx="3264535" cy="163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Times New Roman"/>
                <a:cs typeface="Times New Roman"/>
              </a:rPr>
              <a:t>Field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Book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spc="-5" dirty="0">
                <a:latin typeface="Times New Roman"/>
                <a:cs typeface="Times New Roman"/>
              </a:rPr>
              <a:t>Used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entering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latin typeface="Times New Roman"/>
                <a:cs typeface="Times New Roman"/>
              </a:rPr>
              <a:t>field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data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(measurements).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57800" y="1600200"/>
            <a:ext cx="2133600" cy="21336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10200" y="4114800"/>
            <a:ext cx="2343911" cy="234391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1250696"/>
            <a:ext cx="4372610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Auto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level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spc="-5" dirty="0">
                <a:latin typeface="Times New Roman"/>
                <a:cs typeface="Times New Roman"/>
              </a:rPr>
              <a:t>Used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levelling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survey.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8800" y="2753360"/>
            <a:ext cx="3505200" cy="30988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pPr marL="38100">
                <a:lnSpc>
                  <a:spcPts val="1240"/>
                </a:lnSpc>
              </a:pPr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233</Words>
  <Application>Microsoft Office PowerPoint</Application>
  <PresentationFormat>On-screen Show (4:3)</PresentationFormat>
  <Paragraphs>65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Surveying Instruments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No.1  Advance Engineering Surveying</dc:title>
  <dc:creator>SHAMS UL ISLAM</dc:creator>
  <cp:lastModifiedBy>Nasir</cp:lastModifiedBy>
  <cp:revision>10</cp:revision>
  <dcterms:created xsi:type="dcterms:W3CDTF">2021-03-21T07:19:20Z</dcterms:created>
  <dcterms:modified xsi:type="dcterms:W3CDTF">2021-03-21T07:35:08Z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2016-12-02T00:00:00Z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2021-03-21T00:00:00Z</vt:filetime>
  </property>
</Properties>
</file>