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944CB-5BD3-4010-8655-8D215F78CEB6}" type="datetimeFigureOut">
              <a:rPr lang="en-ZA" smtClean="0"/>
              <a:pPr/>
              <a:t>2021/04/23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3243D-8117-4A1D-84B8-BDFBE29E0FBE}" type="slidenum">
              <a:rPr lang="en-ZA" smtClean="0"/>
              <a:pPr/>
              <a:t>‹#›</a:t>
            </a:fld>
            <a:endParaRPr lang="en-ZA"/>
          </a:p>
        </p:txBody>
      </p:sp>
    </p:spTree>
    <p:extLst>
      <p:ext uri="{BB962C8B-B14F-4D97-AF65-F5344CB8AC3E}">
        <p14:creationId xmlns:p14="http://schemas.microsoft.com/office/powerpoint/2010/main" xmlns="" val="40886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3243D-8117-4A1D-84B8-BDFBE29E0FBE}" type="slidenum">
              <a:rPr lang="en-ZA" smtClean="0"/>
              <a:pPr/>
              <a:t>15</a:t>
            </a:fld>
            <a:endParaRPr lang="en-ZA"/>
          </a:p>
        </p:txBody>
      </p:sp>
    </p:spTree>
    <p:extLst>
      <p:ext uri="{BB962C8B-B14F-4D97-AF65-F5344CB8AC3E}">
        <p14:creationId xmlns:p14="http://schemas.microsoft.com/office/powerpoint/2010/main" xmlns="" val="337904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20" name="Footer Placeholder 19"/>
          <p:cNvSpPr>
            <a:spLocks noGrp="1"/>
          </p:cNvSpPr>
          <p:nvPr>
            <p:ph type="ftr" sz="quarter" idx="11"/>
          </p:nvPr>
        </p:nvSpPr>
        <p:spPr/>
        <p:txBody>
          <a:bodyPr/>
          <a:lstStyle>
            <a:extLst/>
          </a:lstStyle>
          <a:p>
            <a:endParaRPr lang="en-ZA"/>
          </a:p>
        </p:txBody>
      </p:sp>
      <p:sp>
        <p:nvSpPr>
          <p:cNvPr id="10" name="Slide Number Placeholder 9"/>
          <p:cNvSpPr>
            <a:spLocks noGrp="1"/>
          </p:cNvSpPr>
          <p:nvPr>
            <p:ph type="sldNum" sz="quarter" idx="12"/>
          </p:nvPr>
        </p:nvSpPr>
        <p:spPr/>
        <p:txBody>
          <a:bodyPr/>
          <a:lstStyle>
            <a:extLst/>
          </a:lstStyle>
          <a:p>
            <a:fld id="{61788275-685D-42C8-8450-F61B7FB30D95}" type="slidenum">
              <a:rPr lang="en-ZA" smtClean="0"/>
              <a:pPr/>
              <a:t>‹#›</a:t>
            </a:fld>
            <a:endParaRPr lang="en-Z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61788275-685D-42C8-8450-F61B7FB30D95}" type="slidenum">
              <a:rPr lang="en-ZA" smtClean="0"/>
              <a:pPr/>
              <a:t>‹#›</a:t>
            </a:fld>
            <a:endParaRPr lang="en-Z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61788275-685D-42C8-8450-F61B7FB30D95}" type="slidenum">
              <a:rPr lang="en-ZA" smtClean="0"/>
              <a:pPr/>
              <a:t>‹#›</a:t>
            </a:fld>
            <a:endParaRPr lang="en-Z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61788275-685D-42C8-8450-F61B7FB30D95}"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8C5E4FF-1268-4588-9A52-34D39EB061DA}" type="datetimeFigureOut">
              <a:rPr lang="en-ZA" smtClean="0"/>
              <a:pPr/>
              <a:t>2021/04/23</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61788275-685D-42C8-8450-F61B7FB30D95}" type="slidenum">
              <a:rPr lang="en-ZA" smtClean="0"/>
              <a:pPr/>
              <a:t>‹#›</a:t>
            </a:fld>
            <a:endParaRPr lang="en-Z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C5E4FF-1268-4588-9A52-34D39EB061DA}" type="datetimeFigureOut">
              <a:rPr lang="en-ZA" smtClean="0"/>
              <a:pPr/>
              <a:t>2021/04/23</a:t>
            </a:fld>
            <a:endParaRPr lang="en-Z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788275-685D-42C8-8450-F61B7FB30D95}" type="slidenum">
              <a:rPr lang="en-ZA" smtClean="0"/>
              <a:pPr/>
              <a:t>‹#›</a:t>
            </a:fld>
            <a:endParaRPr lang="en-Z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272808" cy="5688632"/>
          </a:xfrm>
        </p:spPr>
        <p:txBody>
          <a:bodyPr>
            <a:normAutofit/>
          </a:bodyPr>
          <a:lstStyle/>
          <a:p>
            <a:pPr algn="ctr"/>
            <a:endParaRPr lang="en-ZA" b="1" dirty="0" smtClean="0">
              <a:latin typeface="Calibri" pitchFamily="34" charset="0"/>
            </a:endParaRPr>
          </a:p>
          <a:p>
            <a:pPr algn="ctr"/>
            <a:endParaRPr lang="en-ZA" b="1" dirty="0">
              <a:latin typeface="Calibri" pitchFamily="34" charset="0"/>
            </a:endParaRPr>
          </a:p>
          <a:p>
            <a:pPr algn="ctr"/>
            <a:r>
              <a:rPr lang="en-ZA" b="1" dirty="0" smtClean="0">
                <a:latin typeface="Calibri" pitchFamily="34" charset="0"/>
              </a:rPr>
              <a:t>PRESENTATION </a:t>
            </a:r>
            <a:r>
              <a:rPr lang="en-ZA" b="1" dirty="0" smtClean="0">
                <a:latin typeface="Calibri" pitchFamily="34" charset="0"/>
              </a:rPr>
              <a:t>TOPIC: ENERGY CRISES IN PAKISTAN AND ITS POSSIBLE SOLUTION</a:t>
            </a:r>
          </a:p>
          <a:p>
            <a:pPr algn="ctr"/>
            <a:r>
              <a:rPr lang="en-ZA" b="1" dirty="0" smtClean="0">
                <a:latin typeface="Calibri" pitchFamily="34" charset="0"/>
              </a:rPr>
              <a:t>COURSE TITLE: BIODEGRADATION AND </a:t>
            </a:r>
            <a:r>
              <a:rPr lang="en-ZA" b="1" dirty="0" smtClean="0">
                <a:latin typeface="Calibri" pitchFamily="34" charset="0"/>
              </a:rPr>
              <a:t>BIOREMEDIATION</a:t>
            </a:r>
            <a:endParaRPr lang="en-ZA" b="1" dirty="0" smtClean="0">
              <a:latin typeface="Calibri" pitchFamily="34" charset="0"/>
            </a:endParaRPr>
          </a:p>
        </p:txBody>
      </p:sp>
    </p:spTree>
    <p:extLst>
      <p:ext uri="{BB962C8B-B14F-4D97-AF65-F5344CB8AC3E}">
        <p14:creationId xmlns:p14="http://schemas.microsoft.com/office/powerpoint/2010/main" xmlns="" val="340431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r>
              <a:rPr lang="en-ZA" b="1" i="1" u="sng" dirty="0" smtClean="0">
                <a:solidFill>
                  <a:srgbClr val="FFC000"/>
                </a:solidFill>
              </a:rPr>
              <a:t>SOLAR ENERGY (SOLAR PANELS):</a:t>
            </a:r>
          </a:p>
          <a:p>
            <a:pPr marL="484632" indent="-457200">
              <a:buClr>
                <a:srgbClr val="C00000"/>
              </a:buClr>
              <a:buFont typeface="Wingdings" pitchFamily="2" charset="2"/>
              <a:buChar char="Ø"/>
            </a:pPr>
            <a:r>
              <a:rPr lang="en-ZA" dirty="0" smtClean="0">
                <a:solidFill>
                  <a:schemeClr val="tx1"/>
                </a:solidFill>
              </a:rPr>
              <a:t>Solar cells convert solar energy into electricity</a:t>
            </a:r>
          </a:p>
          <a:p>
            <a:pPr marL="484632" indent="-457200">
              <a:buClr>
                <a:srgbClr val="C00000"/>
              </a:buClr>
              <a:buFont typeface="Wingdings" pitchFamily="2" charset="2"/>
              <a:buChar char="Ø"/>
            </a:pPr>
            <a:r>
              <a:rPr lang="en-ZA" dirty="0" smtClean="0">
                <a:solidFill>
                  <a:schemeClr val="tx1"/>
                </a:solidFill>
              </a:rPr>
              <a:t>Pakistan has an excellent potential for receiving solar radiations throughout the year</a:t>
            </a:r>
          </a:p>
          <a:p>
            <a:pPr marL="484632" indent="-457200">
              <a:buClr>
                <a:srgbClr val="C00000"/>
              </a:buClr>
              <a:buFont typeface="Wingdings" pitchFamily="2" charset="2"/>
              <a:buChar char="Ø"/>
            </a:pPr>
            <a:r>
              <a:rPr lang="en-ZA" dirty="0" smtClean="0">
                <a:solidFill>
                  <a:schemeClr val="tx1"/>
                </a:solidFill>
              </a:rPr>
              <a:t>Solar energy is available at a rate of 1000 watts per square meter in pakistan</a:t>
            </a:r>
          </a:p>
          <a:p>
            <a:pPr>
              <a:buClr>
                <a:srgbClr val="C00000"/>
              </a:buClr>
            </a:pPr>
            <a:endParaRPr lang="en-ZA" dirty="0" smtClean="0">
              <a:solidFill>
                <a:schemeClr val="tx1"/>
              </a:solidFill>
            </a:endParaRPr>
          </a:p>
        </p:txBody>
      </p:sp>
      <p:pic>
        <p:nvPicPr>
          <p:cNvPr id="3074" name="Picture 2" descr="C:\Users\hp\Desktop\Screenshot_20210313-120446.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015" t="29746" r="10758" b="52756"/>
          <a:stretch/>
        </p:blipFill>
        <p:spPr bwMode="auto">
          <a:xfrm>
            <a:off x="1187624" y="3368677"/>
            <a:ext cx="7848872" cy="331236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0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a:p>
        </p:txBody>
      </p:sp>
      <p:pic>
        <p:nvPicPr>
          <p:cNvPr id="4098" name="Picture 2" descr="C:\Users\hp\Desktop\Screenshot_20210313-120448.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598" t="31130" r="9341" b="38402"/>
          <a:stretch/>
        </p:blipFill>
        <p:spPr bwMode="auto">
          <a:xfrm>
            <a:off x="0" y="0"/>
            <a:ext cx="9144000" cy="6858000"/>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0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620688"/>
            <a:ext cx="7651576" cy="5688632"/>
          </a:xfrm>
        </p:spPr>
        <p:txBody>
          <a:bodyPr>
            <a:normAutofit lnSpcReduction="10000"/>
          </a:bodyPr>
          <a:lstStyle/>
          <a:p>
            <a:r>
              <a:rPr lang="en-ZA" b="1" i="1" u="sng" dirty="0" smtClean="0">
                <a:solidFill>
                  <a:srgbClr val="FFC000"/>
                </a:solidFill>
              </a:rPr>
              <a:t>THAR COAL UTILIZATION</a:t>
            </a:r>
          </a:p>
          <a:p>
            <a:endParaRPr lang="en-ZA" dirty="0" smtClean="0"/>
          </a:p>
          <a:p>
            <a:pPr>
              <a:buClr>
                <a:srgbClr val="C00000"/>
              </a:buClr>
            </a:pPr>
            <a:r>
              <a:rPr lang="en-ZA" dirty="0" smtClean="0"/>
              <a:t>  </a:t>
            </a:r>
            <a:r>
              <a:rPr lang="en-ZA" dirty="0" err="1" smtClean="0"/>
              <a:t>Pakistan’’s</a:t>
            </a:r>
            <a:r>
              <a:rPr lang="en-ZA" dirty="0" smtClean="0"/>
              <a:t> </a:t>
            </a:r>
            <a:r>
              <a:rPr lang="en-ZA" dirty="0" err="1" smtClean="0"/>
              <a:t>Thar</a:t>
            </a:r>
            <a:r>
              <a:rPr lang="en-ZA" dirty="0" smtClean="0"/>
              <a:t> Coal Potential</a:t>
            </a:r>
          </a:p>
          <a:p>
            <a:pPr>
              <a:buClr>
                <a:srgbClr val="C00000"/>
              </a:buClr>
            </a:pPr>
            <a:endParaRPr lang="en-ZA" dirty="0" smtClean="0"/>
          </a:p>
          <a:p>
            <a:pPr marL="484632" indent="-457200">
              <a:buClr>
                <a:srgbClr val="C00000"/>
              </a:buClr>
              <a:buFont typeface="Wingdings" pitchFamily="2" charset="2"/>
              <a:buChar char="Ø"/>
            </a:pPr>
            <a:r>
              <a:rPr lang="en-ZA" dirty="0" smtClean="0">
                <a:solidFill>
                  <a:schemeClr val="tx1"/>
                </a:solidFill>
              </a:rPr>
              <a:t>Worlds single largest contiguous coal field extending over 10,000 </a:t>
            </a:r>
            <a:r>
              <a:rPr lang="en-ZA" dirty="0" err="1">
                <a:solidFill>
                  <a:schemeClr val="tx1"/>
                </a:solidFill>
              </a:rPr>
              <a:t>S</a:t>
            </a:r>
            <a:r>
              <a:rPr lang="en-ZA" dirty="0" err="1" smtClean="0">
                <a:solidFill>
                  <a:schemeClr val="tx1"/>
                </a:solidFill>
              </a:rPr>
              <a:t>q</a:t>
            </a:r>
            <a:r>
              <a:rPr lang="en-ZA" dirty="0" smtClean="0">
                <a:solidFill>
                  <a:schemeClr val="tx1"/>
                </a:solidFill>
              </a:rPr>
              <a:t> </a:t>
            </a:r>
            <a:r>
              <a:rPr lang="en-ZA" dirty="0" err="1" smtClean="0">
                <a:solidFill>
                  <a:schemeClr val="tx1"/>
                </a:solidFill>
              </a:rPr>
              <a:t>kms</a:t>
            </a:r>
            <a:endParaRPr lang="en-ZA" dirty="0" smtClean="0">
              <a:solidFill>
                <a:schemeClr val="tx1"/>
              </a:solidFill>
            </a:endParaRPr>
          </a:p>
          <a:p>
            <a:pPr marL="484632" indent="-457200">
              <a:buClr>
                <a:srgbClr val="C00000"/>
              </a:buClr>
              <a:buFont typeface="Wingdings" pitchFamily="2" charset="2"/>
              <a:buChar char="Ø"/>
            </a:pPr>
            <a:r>
              <a:rPr lang="en-ZA" dirty="0" smtClean="0">
                <a:solidFill>
                  <a:schemeClr val="tx1"/>
                </a:solidFill>
              </a:rPr>
              <a:t>Reserves of 175-200 billions tons exceed oil equivalent reserves of </a:t>
            </a:r>
            <a:r>
              <a:rPr lang="en-ZA" dirty="0">
                <a:solidFill>
                  <a:schemeClr val="tx1"/>
                </a:solidFill>
              </a:rPr>
              <a:t>S</a:t>
            </a:r>
            <a:r>
              <a:rPr lang="en-ZA" dirty="0" smtClean="0">
                <a:solidFill>
                  <a:schemeClr val="tx1"/>
                </a:solidFill>
              </a:rPr>
              <a:t>audi Arabia ,Iraq, Iran with a value of several trillion US$</a:t>
            </a:r>
          </a:p>
          <a:p>
            <a:pPr marL="484632" indent="-457200">
              <a:buClr>
                <a:srgbClr val="C00000"/>
              </a:buClr>
              <a:buFont typeface="Wingdings" pitchFamily="2" charset="2"/>
              <a:buChar char="Ø"/>
            </a:pPr>
            <a:r>
              <a:rPr lang="en-ZA" dirty="0" err="1" smtClean="0">
                <a:solidFill>
                  <a:schemeClr val="tx1"/>
                </a:solidFill>
              </a:rPr>
              <a:t>Phsed</a:t>
            </a:r>
            <a:r>
              <a:rPr lang="en-ZA" dirty="0" smtClean="0">
                <a:solidFill>
                  <a:schemeClr val="tx1"/>
                </a:solidFill>
              </a:rPr>
              <a:t> development can lead to 400-600mt/year coal mining in 20 years</a:t>
            </a:r>
          </a:p>
          <a:p>
            <a:pPr marL="484632" indent="-457200">
              <a:buClr>
                <a:srgbClr val="C00000"/>
              </a:buClr>
              <a:buFont typeface="Wingdings" pitchFamily="2" charset="2"/>
              <a:buChar char="Ø"/>
            </a:pPr>
            <a:r>
              <a:rPr lang="en-ZA" dirty="0" smtClean="0">
                <a:solidFill>
                  <a:schemeClr val="tx1"/>
                </a:solidFill>
              </a:rPr>
              <a:t>All of pakistan energy requirements ( electric power , gas, diesel ) can be met in 2020-2030 </a:t>
            </a:r>
            <a:r>
              <a:rPr lang="en-ZA" dirty="0" err="1" smtClean="0">
                <a:solidFill>
                  <a:schemeClr val="tx1"/>
                </a:solidFill>
              </a:rPr>
              <a:t>scenaraio</a:t>
            </a:r>
            <a:endParaRPr lang="en-ZA" dirty="0">
              <a:solidFill>
                <a:schemeClr val="tx1"/>
              </a:solidFill>
            </a:endParaRPr>
          </a:p>
        </p:txBody>
      </p:sp>
    </p:spTree>
    <p:extLst>
      <p:ext uri="{BB962C8B-B14F-4D97-AF65-F5344CB8AC3E}">
        <p14:creationId xmlns:p14="http://schemas.microsoft.com/office/powerpoint/2010/main" xmlns="" val="34520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pPr marL="484632" indent="-457200">
              <a:buClr>
                <a:srgbClr val="C00000"/>
              </a:buClr>
              <a:buFont typeface="Wingdings" pitchFamily="2" charset="2"/>
              <a:buChar char="Ø"/>
            </a:pPr>
            <a:endParaRPr lang="en-ZA" dirty="0" smtClean="0"/>
          </a:p>
          <a:p>
            <a:pPr marL="484632" indent="-457200">
              <a:buClr>
                <a:srgbClr val="C00000"/>
              </a:buClr>
              <a:buFont typeface="Wingdings" pitchFamily="2" charset="2"/>
              <a:buChar char="Ø"/>
            </a:pPr>
            <a:endParaRPr lang="en-ZA" dirty="0" smtClean="0">
              <a:solidFill>
                <a:schemeClr val="tx1"/>
              </a:solidFill>
            </a:endParaRPr>
          </a:p>
          <a:p>
            <a:pPr marL="484632" indent="-457200">
              <a:buClr>
                <a:srgbClr val="C00000"/>
              </a:buClr>
              <a:buFont typeface="Wingdings" pitchFamily="2" charset="2"/>
              <a:buChar char="Ø"/>
            </a:pPr>
            <a:endParaRPr lang="en-ZA" dirty="0">
              <a:solidFill>
                <a:schemeClr val="tx1"/>
              </a:solidFill>
            </a:endParaRPr>
          </a:p>
          <a:p>
            <a:pPr marL="484632" indent="-457200">
              <a:buClr>
                <a:srgbClr val="C00000"/>
              </a:buClr>
              <a:buFont typeface="Wingdings" pitchFamily="2" charset="2"/>
              <a:buChar char="Ø"/>
            </a:pPr>
            <a:r>
              <a:rPr lang="en-ZA" dirty="0" smtClean="0">
                <a:solidFill>
                  <a:schemeClr val="tx1"/>
                </a:solidFill>
              </a:rPr>
              <a:t>In addition to electric power , SNG, Chemicals , Fertilizers , </a:t>
            </a:r>
            <a:r>
              <a:rPr lang="en-ZA" dirty="0" err="1" smtClean="0">
                <a:solidFill>
                  <a:schemeClr val="tx1"/>
                </a:solidFill>
              </a:rPr>
              <a:t>etc</a:t>
            </a:r>
            <a:r>
              <a:rPr lang="en-ZA" dirty="0" smtClean="0">
                <a:solidFill>
                  <a:schemeClr val="tx1"/>
                </a:solidFill>
              </a:rPr>
              <a:t> can be produced for self consumption  and surplus can be exported</a:t>
            </a:r>
          </a:p>
          <a:p>
            <a:pPr>
              <a:buClr>
                <a:srgbClr val="C00000"/>
              </a:buClr>
            </a:pPr>
            <a:endParaRPr lang="en-ZA" dirty="0" smtClean="0">
              <a:solidFill>
                <a:schemeClr val="tx1"/>
              </a:solidFill>
            </a:endParaRPr>
          </a:p>
          <a:p>
            <a:pPr marL="484632" indent="-457200">
              <a:buClr>
                <a:srgbClr val="C00000"/>
              </a:buClr>
              <a:buFont typeface="Wingdings" pitchFamily="2" charset="2"/>
              <a:buChar char="Ø"/>
            </a:pPr>
            <a:r>
              <a:rPr lang="en-ZA" dirty="0" err="1" smtClean="0">
                <a:solidFill>
                  <a:schemeClr val="tx1"/>
                </a:solidFill>
              </a:rPr>
              <a:t>Thar</a:t>
            </a:r>
            <a:r>
              <a:rPr lang="en-ZA" dirty="0" smtClean="0">
                <a:solidFill>
                  <a:schemeClr val="tx1"/>
                </a:solidFill>
              </a:rPr>
              <a:t> coal is “Allah” gift of Black Gold to the people of pakistan and will ensure the nations energy and economic future.</a:t>
            </a:r>
            <a:endParaRPr lang="en-ZA" dirty="0">
              <a:solidFill>
                <a:schemeClr val="tx1"/>
              </a:solidFill>
            </a:endParaRPr>
          </a:p>
        </p:txBody>
      </p:sp>
    </p:spTree>
    <p:extLst>
      <p:ext uri="{BB962C8B-B14F-4D97-AF65-F5344CB8AC3E}">
        <p14:creationId xmlns:p14="http://schemas.microsoft.com/office/powerpoint/2010/main" xmlns="" val="34520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r>
              <a:rPr lang="en-ZA" b="1" i="1" u="sng" dirty="0" smtClean="0">
                <a:solidFill>
                  <a:srgbClr val="FFC000"/>
                </a:solidFill>
              </a:rPr>
              <a:t>ALTERNATIVES</a:t>
            </a:r>
          </a:p>
          <a:p>
            <a:r>
              <a:rPr lang="en-ZA" dirty="0" smtClean="0">
                <a:solidFill>
                  <a:schemeClr val="tx1"/>
                </a:solidFill>
              </a:rPr>
              <a:t>According to AEDP ( Energy Development of pakistan ) the current status of electrical energy is :</a:t>
            </a:r>
          </a:p>
          <a:p>
            <a:r>
              <a:rPr lang="en-ZA" dirty="0" smtClean="0">
                <a:solidFill>
                  <a:schemeClr val="tx1"/>
                </a:solidFill>
              </a:rPr>
              <a:t>Total installed capacity : 19505MW </a:t>
            </a:r>
          </a:p>
          <a:p>
            <a:endParaRPr lang="en-ZA" dirty="0" smtClean="0"/>
          </a:p>
          <a:p>
            <a:r>
              <a:rPr lang="en-ZA" b="1" i="1" u="sng" dirty="0" smtClean="0">
                <a:solidFill>
                  <a:srgbClr val="FFC000"/>
                </a:solidFill>
              </a:rPr>
              <a:t>ENERGY SOURCES</a:t>
            </a:r>
          </a:p>
          <a:p>
            <a:pPr marL="484632" indent="-457200">
              <a:buClr>
                <a:srgbClr val="C00000"/>
              </a:buClr>
              <a:buFont typeface="Wingdings" pitchFamily="2" charset="2"/>
              <a:buChar char="Ø"/>
            </a:pPr>
            <a:r>
              <a:rPr lang="en-ZA" dirty="0" smtClean="0"/>
              <a:t> </a:t>
            </a:r>
            <a:r>
              <a:rPr lang="en-ZA" dirty="0" smtClean="0">
                <a:solidFill>
                  <a:schemeClr val="tx1"/>
                </a:solidFill>
              </a:rPr>
              <a:t>The AEDP is working on the following alternate energy resources</a:t>
            </a:r>
          </a:p>
          <a:p>
            <a:pPr marL="484632" indent="-457200">
              <a:buClr>
                <a:srgbClr val="C00000"/>
              </a:buClr>
              <a:buFont typeface="Wingdings" pitchFamily="2" charset="2"/>
              <a:buChar char="Ø"/>
            </a:pPr>
            <a:r>
              <a:rPr lang="en-ZA" dirty="0" smtClean="0">
                <a:solidFill>
                  <a:schemeClr val="tx1"/>
                </a:solidFill>
              </a:rPr>
              <a:t>Wind</a:t>
            </a:r>
          </a:p>
          <a:p>
            <a:pPr marL="484632" indent="-457200">
              <a:buClr>
                <a:srgbClr val="C00000"/>
              </a:buClr>
              <a:buFont typeface="Wingdings" pitchFamily="2" charset="2"/>
              <a:buChar char="Ø"/>
            </a:pPr>
            <a:r>
              <a:rPr lang="en-ZA" dirty="0" smtClean="0">
                <a:solidFill>
                  <a:schemeClr val="tx1"/>
                </a:solidFill>
              </a:rPr>
              <a:t>Micro wind</a:t>
            </a:r>
          </a:p>
          <a:p>
            <a:pPr marL="484632" indent="-457200">
              <a:buClr>
                <a:srgbClr val="C00000"/>
              </a:buClr>
              <a:buFont typeface="Wingdings" pitchFamily="2" charset="2"/>
              <a:buChar char="Ø"/>
            </a:pPr>
            <a:r>
              <a:rPr lang="en-ZA" dirty="0" smtClean="0">
                <a:solidFill>
                  <a:schemeClr val="tx1"/>
                </a:solidFill>
              </a:rPr>
              <a:t>Solar photovoltaic</a:t>
            </a:r>
          </a:p>
          <a:p>
            <a:pPr marL="484632" indent="-457200">
              <a:buClr>
                <a:srgbClr val="C00000"/>
              </a:buClr>
              <a:buFont typeface="Wingdings" pitchFamily="2" charset="2"/>
              <a:buChar char="Ø"/>
            </a:pPr>
            <a:r>
              <a:rPr lang="en-ZA" dirty="0" smtClean="0">
                <a:solidFill>
                  <a:schemeClr val="tx1"/>
                </a:solidFill>
              </a:rPr>
              <a:t>Micro </a:t>
            </a:r>
            <a:r>
              <a:rPr lang="en-ZA" dirty="0" err="1" smtClean="0">
                <a:solidFill>
                  <a:schemeClr val="tx1"/>
                </a:solidFill>
              </a:rPr>
              <a:t>hydel</a:t>
            </a:r>
            <a:endParaRPr lang="en-ZA" dirty="0" smtClean="0">
              <a:solidFill>
                <a:schemeClr val="tx1"/>
              </a:solidFill>
            </a:endParaRPr>
          </a:p>
          <a:p>
            <a:pPr>
              <a:buClr>
                <a:srgbClr val="C00000"/>
              </a:buClr>
            </a:pPr>
            <a:endParaRPr lang="en-ZA" dirty="0" smtClean="0"/>
          </a:p>
          <a:p>
            <a:endParaRPr lang="en-ZA" dirty="0"/>
          </a:p>
        </p:txBody>
      </p:sp>
    </p:spTree>
    <p:extLst>
      <p:ext uri="{BB962C8B-B14F-4D97-AF65-F5344CB8AC3E}">
        <p14:creationId xmlns:p14="http://schemas.microsoft.com/office/powerpoint/2010/main" xmlns="" val="34520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764704"/>
            <a:ext cx="7651576" cy="5688632"/>
          </a:xfrm>
        </p:spPr>
        <p:txBody>
          <a:bodyPr>
            <a:normAutofit lnSpcReduction="10000"/>
          </a:bodyPr>
          <a:lstStyle/>
          <a:p>
            <a:pPr>
              <a:buClr>
                <a:srgbClr val="C00000"/>
              </a:buClr>
            </a:pPr>
            <a:endParaRPr lang="en-ZA" dirty="0" smtClean="0"/>
          </a:p>
          <a:p>
            <a:pPr marL="484632" indent="-457200">
              <a:buClr>
                <a:srgbClr val="C00000"/>
              </a:buClr>
              <a:buFont typeface="Wingdings" pitchFamily="2" charset="2"/>
              <a:buChar char="Ø"/>
            </a:pPr>
            <a:r>
              <a:rPr lang="en-ZA" dirty="0" smtClean="0">
                <a:solidFill>
                  <a:schemeClr val="tx1"/>
                </a:solidFill>
              </a:rPr>
              <a:t>Biomass / waste-to-energy</a:t>
            </a:r>
          </a:p>
          <a:p>
            <a:pPr marL="484632" indent="-457200">
              <a:buClr>
                <a:srgbClr val="C00000"/>
              </a:buClr>
              <a:buFont typeface="Wingdings" pitchFamily="2" charset="2"/>
              <a:buChar char="Ø"/>
            </a:pPr>
            <a:r>
              <a:rPr lang="en-ZA" dirty="0" smtClean="0">
                <a:solidFill>
                  <a:schemeClr val="tx1"/>
                </a:solidFill>
              </a:rPr>
              <a:t>Solar thermal</a:t>
            </a:r>
          </a:p>
          <a:p>
            <a:pPr marL="484632" indent="-457200">
              <a:buClr>
                <a:srgbClr val="C00000"/>
              </a:buClr>
              <a:buFont typeface="Wingdings" pitchFamily="2" charset="2"/>
              <a:buChar char="Ø"/>
            </a:pPr>
            <a:r>
              <a:rPr lang="en-ZA" dirty="0" smtClean="0">
                <a:solidFill>
                  <a:schemeClr val="tx1"/>
                </a:solidFill>
              </a:rPr>
              <a:t>Bio fuels</a:t>
            </a:r>
          </a:p>
          <a:p>
            <a:pPr marL="484632" indent="-457200">
              <a:buClr>
                <a:srgbClr val="C00000"/>
              </a:buClr>
              <a:buFont typeface="Wingdings" pitchFamily="2" charset="2"/>
              <a:buChar char="Ø"/>
            </a:pPr>
            <a:r>
              <a:rPr lang="en-ZA" dirty="0">
                <a:solidFill>
                  <a:schemeClr val="tx1"/>
                </a:solidFill>
              </a:rPr>
              <a:t> </a:t>
            </a:r>
            <a:r>
              <a:rPr lang="en-ZA" dirty="0" smtClean="0">
                <a:solidFill>
                  <a:schemeClr val="tx1"/>
                </a:solidFill>
              </a:rPr>
              <a:t>Geo thermal</a:t>
            </a:r>
          </a:p>
          <a:p>
            <a:pPr>
              <a:buClr>
                <a:srgbClr val="C00000"/>
              </a:buClr>
            </a:pPr>
            <a:endParaRPr lang="en-ZA" b="1" i="1" u="sng" dirty="0" smtClean="0">
              <a:solidFill>
                <a:srgbClr val="FFC000"/>
              </a:solidFill>
            </a:endParaRPr>
          </a:p>
          <a:p>
            <a:pPr>
              <a:buClr>
                <a:srgbClr val="C00000"/>
              </a:buClr>
            </a:pPr>
            <a:r>
              <a:rPr lang="en-ZA" b="1" i="1" u="sng" dirty="0" smtClean="0">
                <a:solidFill>
                  <a:srgbClr val="FFC000"/>
                </a:solidFill>
              </a:rPr>
              <a:t>STEPS TAKEN BY GOVERNMENT OF PAKISTAN</a:t>
            </a:r>
            <a:endParaRPr lang="en-ZA" b="1" i="1" u="sng" dirty="0">
              <a:solidFill>
                <a:srgbClr val="FFC000"/>
              </a:solidFill>
            </a:endParaRPr>
          </a:p>
          <a:p>
            <a:pPr marL="484632" indent="-457200">
              <a:buClr>
                <a:srgbClr val="C00000"/>
              </a:buClr>
              <a:buFont typeface="Wingdings" pitchFamily="2" charset="2"/>
              <a:buChar char="Ø"/>
            </a:pPr>
            <a:endParaRPr lang="en-ZA" dirty="0" smtClean="0"/>
          </a:p>
          <a:p>
            <a:pPr marL="484632" indent="-457200">
              <a:buClr>
                <a:srgbClr val="C00000"/>
              </a:buClr>
              <a:buFont typeface="Wingdings" pitchFamily="2" charset="2"/>
              <a:buChar char="Ø"/>
            </a:pPr>
            <a:r>
              <a:rPr lang="en-ZA" dirty="0" smtClean="0">
                <a:solidFill>
                  <a:schemeClr val="tx1"/>
                </a:solidFill>
              </a:rPr>
              <a:t>Four wind mills have been installed in coastal area of </a:t>
            </a:r>
            <a:r>
              <a:rPr lang="en-ZA" dirty="0" err="1" smtClean="0">
                <a:solidFill>
                  <a:schemeClr val="tx1"/>
                </a:solidFill>
              </a:rPr>
              <a:t>sindh</a:t>
            </a:r>
            <a:endParaRPr lang="en-ZA" dirty="0" smtClean="0">
              <a:solidFill>
                <a:schemeClr val="tx1"/>
              </a:solidFill>
            </a:endParaRPr>
          </a:p>
          <a:p>
            <a:pPr marL="484632" indent="-457200">
              <a:buClr>
                <a:srgbClr val="C00000"/>
              </a:buClr>
              <a:buFont typeface="Wingdings" pitchFamily="2" charset="2"/>
              <a:buChar char="Ø"/>
            </a:pPr>
            <a:r>
              <a:rPr lang="en-ZA" dirty="0" smtClean="0">
                <a:solidFill>
                  <a:schemeClr val="tx1"/>
                </a:solidFill>
              </a:rPr>
              <a:t>10 small hydro </a:t>
            </a:r>
            <a:r>
              <a:rPr lang="en-ZA" dirty="0" err="1" smtClean="0">
                <a:solidFill>
                  <a:schemeClr val="tx1"/>
                </a:solidFill>
              </a:rPr>
              <a:t>plnts</a:t>
            </a:r>
            <a:r>
              <a:rPr lang="en-ZA" dirty="0" smtClean="0">
                <a:solidFill>
                  <a:schemeClr val="tx1"/>
                </a:solidFill>
              </a:rPr>
              <a:t> with a capacity of 110MW in progress</a:t>
            </a:r>
          </a:p>
          <a:p>
            <a:pPr marL="484632" indent="-457200">
              <a:buClr>
                <a:srgbClr val="C00000"/>
              </a:buClr>
              <a:buFont typeface="Wingdings" pitchFamily="2" charset="2"/>
              <a:buChar char="Ø"/>
            </a:pPr>
            <a:r>
              <a:rPr lang="en-ZA" dirty="0" err="1" smtClean="0">
                <a:solidFill>
                  <a:schemeClr val="tx1"/>
                </a:solidFill>
              </a:rPr>
              <a:t>Bhasha</a:t>
            </a:r>
            <a:r>
              <a:rPr lang="en-ZA" dirty="0" smtClean="0">
                <a:solidFill>
                  <a:schemeClr val="tx1"/>
                </a:solidFill>
              </a:rPr>
              <a:t> dam policy will be taken into consideration</a:t>
            </a:r>
          </a:p>
        </p:txBody>
      </p:sp>
    </p:spTree>
    <p:extLst>
      <p:ext uri="{BB962C8B-B14F-4D97-AF65-F5344CB8AC3E}">
        <p14:creationId xmlns:p14="http://schemas.microsoft.com/office/powerpoint/2010/main" xmlns="" val="34520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p>
          <a:p>
            <a:r>
              <a:rPr lang="en-ZA" b="1" i="1" u="sng" dirty="0" smtClean="0">
                <a:solidFill>
                  <a:srgbClr val="FFC000"/>
                </a:solidFill>
              </a:rPr>
              <a:t>CONSEQUENCES OF ENERGY CRISIS IN PAKISTAN</a:t>
            </a:r>
            <a:r>
              <a:rPr lang="en-ZA" dirty="0" smtClean="0"/>
              <a:t>:</a:t>
            </a:r>
          </a:p>
          <a:p>
            <a:pPr marL="484632" indent="-457200">
              <a:buClr>
                <a:srgbClr val="C00000"/>
              </a:buClr>
              <a:buFont typeface="Wingdings" pitchFamily="2" charset="2"/>
              <a:buChar char="Ø"/>
            </a:pPr>
            <a:r>
              <a:rPr lang="en-ZA" dirty="0" smtClean="0">
                <a:solidFill>
                  <a:schemeClr val="tx1"/>
                </a:solidFill>
              </a:rPr>
              <a:t>Economic and political instability</a:t>
            </a:r>
          </a:p>
          <a:p>
            <a:pPr marL="484632" indent="-457200">
              <a:buClr>
                <a:srgbClr val="C00000"/>
              </a:buClr>
              <a:buFont typeface="Wingdings" pitchFamily="2" charset="2"/>
              <a:buChar char="Ø"/>
            </a:pPr>
            <a:r>
              <a:rPr lang="en-ZA" dirty="0" smtClean="0">
                <a:solidFill>
                  <a:schemeClr val="tx1"/>
                </a:solidFill>
              </a:rPr>
              <a:t>Fluctuation of oil prices in international market</a:t>
            </a:r>
          </a:p>
          <a:p>
            <a:pPr marL="484632" indent="-457200">
              <a:buClr>
                <a:srgbClr val="C00000"/>
              </a:buClr>
              <a:buFont typeface="Wingdings" pitchFamily="2" charset="2"/>
              <a:buChar char="Ø"/>
            </a:pPr>
            <a:r>
              <a:rPr lang="en-ZA" dirty="0" smtClean="0">
                <a:solidFill>
                  <a:schemeClr val="tx1"/>
                </a:solidFill>
              </a:rPr>
              <a:t>Faulty distribution system</a:t>
            </a:r>
          </a:p>
          <a:p>
            <a:pPr marL="484632" indent="-457200">
              <a:buClr>
                <a:srgbClr val="C00000"/>
              </a:buClr>
              <a:buFont typeface="Wingdings" pitchFamily="2" charset="2"/>
              <a:buChar char="Ø"/>
            </a:pPr>
            <a:r>
              <a:rPr lang="en-ZA" dirty="0" smtClean="0">
                <a:solidFill>
                  <a:schemeClr val="tx1"/>
                </a:solidFill>
              </a:rPr>
              <a:t>Aging of equipment</a:t>
            </a:r>
          </a:p>
          <a:p>
            <a:pPr marL="484632" indent="-457200">
              <a:buClr>
                <a:srgbClr val="C00000"/>
              </a:buClr>
              <a:buFont typeface="Wingdings" pitchFamily="2" charset="2"/>
              <a:buChar char="Ø"/>
            </a:pPr>
            <a:r>
              <a:rPr lang="en-ZA" dirty="0" smtClean="0">
                <a:solidFill>
                  <a:schemeClr val="tx1"/>
                </a:solidFill>
              </a:rPr>
              <a:t>Unproductive efforts</a:t>
            </a:r>
          </a:p>
          <a:p>
            <a:pPr marL="484632" indent="-457200">
              <a:buClr>
                <a:srgbClr val="C00000"/>
              </a:buClr>
              <a:buFont typeface="Wingdings" pitchFamily="2" charset="2"/>
              <a:buChar char="Ø"/>
            </a:pPr>
            <a:r>
              <a:rPr lang="en-ZA" dirty="0" smtClean="0">
                <a:solidFill>
                  <a:schemeClr val="tx1"/>
                </a:solidFill>
              </a:rPr>
              <a:t>Mismanagement of energy resources</a:t>
            </a:r>
          </a:p>
          <a:p>
            <a:pPr marL="484632" indent="-457200">
              <a:buClr>
                <a:srgbClr val="C00000"/>
              </a:buClr>
              <a:buFont typeface="Wingdings" pitchFamily="2" charset="2"/>
              <a:buChar char="Ø"/>
            </a:pPr>
            <a:endParaRPr lang="en-ZA" dirty="0">
              <a:solidFill>
                <a:srgbClr val="7030A0"/>
              </a:solidFill>
            </a:endParaRPr>
          </a:p>
        </p:txBody>
      </p:sp>
    </p:spTree>
    <p:extLst>
      <p:ext uri="{BB962C8B-B14F-4D97-AF65-F5344CB8AC3E}">
        <p14:creationId xmlns:p14="http://schemas.microsoft.com/office/powerpoint/2010/main" xmlns="" val="34520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pPr marL="484632" indent="-457200">
              <a:buClr>
                <a:srgbClr val="C00000"/>
              </a:buClr>
              <a:buFont typeface="Wingdings" pitchFamily="2" charset="2"/>
              <a:buChar char="Ø"/>
            </a:pPr>
            <a:endParaRPr lang="en-ZA" dirty="0"/>
          </a:p>
          <a:p>
            <a:pPr>
              <a:buClr>
                <a:srgbClr val="C00000"/>
              </a:buClr>
            </a:pPr>
            <a:r>
              <a:rPr lang="en-ZA" dirty="0" smtClean="0"/>
              <a:t>    </a:t>
            </a:r>
            <a:r>
              <a:rPr lang="en-ZA" b="1" i="1" u="sng" dirty="0" smtClean="0">
                <a:solidFill>
                  <a:srgbClr val="FFC000"/>
                </a:solidFill>
              </a:rPr>
              <a:t>POSSIBLE SOLUTIONS:</a:t>
            </a:r>
          </a:p>
          <a:p>
            <a:pPr>
              <a:buClr>
                <a:srgbClr val="C00000"/>
              </a:buClr>
            </a:pPr>
            <a:endParaRPr lang="en-ZA" dirty="0" smtClean="0"/>
          </a:p>
          <a:p>
            <a:pPr marL="484632" indent="-457200">
              <a:buClr>
                <a:srgbClr val="C00000"/>
              </a:buClr>
              <a:buFont typeface="Wingdings" pitchFamily="2" charset="2"/>
              <a:buChar char="Ø"/>
            </a:pPr>
            <a:r>
              <a:rPr lang="en-ZA" dirty="0" smtClean="0">
                <a:solidFill>
                  <a:srgbClr val="7030A0"/>
                </a:solidFill>
              </a:rPr>
              <a:t>To overcome the current energy crisis pakistan needs to take the following steps</a:t>
            </a:r>
          </a:p>
          <a:p>
            <a:pPr marL="541782" indent="-514350">
              <a:buClr>
                <a:srgbClr val="C00000"/>
              </a:buClr>
              <a:buAutoNum type="arabicParenR"/>
            </a:pPr>
            <a:r>
              <a:rPr lang="en-ZA" dirty="0" smtClean="0">
                <a:solidFill>
                  <a:srgbClr val="7030A0"/>
                </a:solidFill>
              </a:rPr>
              <a:t>Short term plan</a:t>
            </a:r>
          </a:p>
          <a:p>
            <a:pPr marL="541782" indent="-514350">
              <a:buClr>
                <a:srgbClr val="C00000"/>
              </a:buClr>
              <a:buAutoNum type="arabicParenR"/>
            </a:pPr>
            <a:r>
              <a:rPr lang="en-ZA" dirty="0" smtClean="0">
                <a:solidFill>
                  <a:srgbClr val="7030A0"/>
                </a:solidFill>
              </a:rPr>
              <a:t>Long term plan</a:t>
            </a:r>
          </a:p>
          <a:p>
            <a:pPr>
              <a:buClr>
                <a:srgbClr val="C00000"/>
              </a:buClr>
            </a:pPr>
            <a:r>
              <a:rPr lang="en-ZA" b="1" i="1" u="sng" dirty="0">
                <a:solidFill>
                  <a:srgbClr val="FFC000"/>
                </a:solidFill>
              </a:rPr>
              <a:t> </a:t>
            </a:r>
            <a:r>
              <a:rPr lang="en-ZA" b="1" i="1" u="sng" dirty="0" smtClean="0">
                <a:solidFill>
                  <a:srgbClr val="FFC000"/>
                </a:solidFill>
              </a:rPr>
              <a:t>SHORT TERM PLAN:</a:t>
            </a:r>
          </a:p>
          <a:p>
            <a:pPr marL="484632" indent="-457200">
              <a:buClr>
                <a:srgbClr val="C00000"/>
              </a:buClr>
              <a:buFont typeface="Wingdings" pitchFamily="2" charset="2"/>
              <a:buChar char="Ø"/>
            </a:pPr>
            <a:r>
              <a:rPr lang="en-ZA" dirty="0" smtClean="0">
                <a:solidFill>
                  <a:srgbClr val="7030A0"/>
                </a:solidFill>
              </a:rPr>
              <a:t>Increase the number of IPPs ( independent power producers </a:t>
            </a:r>
          </a:p>
          <a:p>
            <a:pPr marL="484632" indent="-457200">
              <a:buClr>
                <a:srgbClr val="C00000"/>
              </a:buClr>
              <a:buFont typeface="Wingdings" pitchFamily="2" charset="2"/>
              <a:buChar char="Ø"/>
            </a:pPr>
            <a:r>
              <a:rPr lang="en-ZA" dirty="0" smtClean="0">
                <a:solidFill>
                  <a:srgbClr val="7030A0"/>
                </a:solidFill>
              </a:rPr>
              <a:t>Reactivate the closed power generating units</a:t>
            </a:r>
          </a:p>
          <a:p>
            <a:pPr marL="484632" indent="-457200">
              <a:buClr>
                <a:srgbClr val="C00000"/>
              </a:buClr>
              <a:buFont typeface="Wingdings" pitchFamily="2" charset="2"/>
              <a:buChar char="Ø"/>
            </a:pPr>
            <a:r>
              <a:rPr lang="en-ZA" dirty="0" smtClean="0">
                <a:solidFill>
                  <a:srgbClr val="7030A0"/>
                </a:solidFill>
              </a:rPr>
              <a:t>Overhaul the existing poor distribution system</a:t>
            </a:r>
          </a:p>
          <a:p>
            <a:pPr marL="484632" indent="-457200">
              <a:buClr>
                <a:srgbClr val="C00000"/>
              </a:buClr>
              <a:buFont typeface="Wingdings" pitchFamily="2" charset="2"/>
              <a:buChar char="Ø"/>
            </a:pPr>
            <a:endParaRPr lang="en-ZA" dirty="0">
              <a:solidFill>
                <a:srgbClr val="7030A0"/>
              </a:solidFill>
            </a:endParaRPr>
          </a:p>
        </p:txBody>
      </p:sp>
    </p:spTree>
    <p:extLst>
      <p:ext uri="{BB962C8B-B14F-4D97-AF65-F5344CB8AC3E}">
        <p14:creationId xmlns:p14="http://schemas.microsoft.com/office/powerpoint/2010/main" xmlns="" val="170005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976664"/>
          </a:xfrm>
        </p:spPr>
        <p:txBody>
          <a:bodyPr>
            <a:normAutofit fontScale="92500" lnSpcReduction="10000"/>
          </a:bodyPr>
          <a:lstStyle/>
          <a:p>
            <a:pPr marL="484632" indent="-457200">
              <a:buClr>
                <a:srgbClr val="C00000"/>
              </a:buClr>
              <a:buFont typeface="Wingdings" pitchFamily="2" charset="2"/>
              <a:buChar char="Ø"/>
            </a:pPr>
            <a:endParaRPr lang="en-ZA" dirty="0" smtClean="0"/>
          </a:p>
          <a:p>
            <a:pPr marL="484632" indent="-457200">
              <a:buClr>
                <a:srgbClr val="C00000"/>
              </a:buClr>
              <a:buFont typeface="Wingdings" pitchFamily="2" charset="2"/>
              <a:buChar char="Ø"/>
            </a:pPr>
            <a:r>
              <a:rPr lang="en-ZA" dirty="0">
                <a:solidFill>
                  <a:srgbClr val="7030A0"/>
                </a:solidFill>
              </a:rPr>
              <a:t> </a:t>
            </a:r>
            <a:r>
              <a:rPr lang="en-ZA" dirty="0" smtClean="0">
                <a:solidFill>
                  <a:srgbClr val="7030A0"/>
                </a:solidFill>
              </a:rPr>
              <a:t>Import electricity to </a:t>
            </a:r>
            <a:r>
              <a:rPr lang="en-ZA" dirty="0" err="1" smtClean="0">
                <a:solidFill>
                  <a:srgbClr val="7030A0"/>
                </a:solidFill>
              </a:rPr>
              <a:t>fulfill</a:t>
            </a:r>
            <a:r>
              <a:rPr lang="en-ZA" dirty="0" smtClean="0">
                <a:solidFill>
                  <a:srgbClr val="7030A0"/>
                </a:solidFill>
              </a:rPr>
              <a:t> the current need for industries </a:t>
            </a:r>
          </a:p>
          <a:p>
            <a:pPr marL="484632" indent="-457200">
              <a:buClr>
                <a:srgbClr val="C00000"/>
              </a:buClr>
              <a:buFont typeface="Wingdings" pitchFamily="2" charset="2"/>
              <a:buChar char="Ø"/>
            </a:pPr>
            <a:r>
              <a:rPr lang="en-ZA" dirty="0">
                <a:solidFill>
                  <a:srgbClr val="7030A0"/>
                </a:solidFill>
              </a:rPr>
              <a:t> </a:t>
            </a:r>
            <a:r>
              <a:rPr lang="en-ZA" dirty="0" smtClean="0">
                <a:solidFill>
                  <a:srgbClr val="7030A0"/>
                </a:solidFill>
              </a:rPr>
              <a:t>Government should have strict check on energy indicators on regular basis to counter such crisis in future</a:t>
            </a:r>
          </a:p>
          <a:p>
            <a:pPr>
              <a:buClr>
                <a:srgbClr val="C00000"/>
              </a:buClr>
            </a:pPr>
            <a:endParaRPr lang="en-ZA" dirty="0" smtClean="0"/>
          </a:p>
          <a:p>
            <a:pPr>
              <a:buClr>
                <a:srgbClr val="C00000"/>
              </a:buClr>
            </a:pPr>
            <a:r>
              <a:rPr lang="en-ZA" dirty="0" smtClean="0"/>
              <a:t>      </a:t>
            </a:r>
            <a:r>
              <a:rPr lang="en-ZA" b="1" i="1" u="sng" dirty="0" smtClean="0">
                <a:solidFill>
                  <a:srgbClr val="FFC000"/>
                </a:solidFill>
              </a:rPr>
              <a:t>LONG TERM PLAN:</a:t>
            </a:r>
          </a:p>
          <a:p>
            <a:pPr>
              <a:buClr>
                <a:srgbClr val="C00000"/>
              </a:buClr>
            </a:pPr>
            <a:endParaRPr lang="en-ZA" dirty="0" smtClean="0"/>
          </a:p>
          <a:p>
            <a:pPr marL="484632" indent="-457200">
              <a:buClr>
                <a:srgbClr val="C00000"/>
              </a:buClr>
              <a:buFont typeface="Wingdings" pitchFamily="2" charset="2"/>
              <a:buChar char="Ø"/>
            </a:pPr>
            <a:r>
              <a:rPr lang="en-ZA" dirty="0" smtClean="0">
                <a:solidFill>
                  <a:srgbClr val="7030A0"/>
                </a:solidFill>
              </a:rPr>
              <a:t>Developing and installing coal based powerhouses</a:t>
            </a:r>
          </a:p>
          <a:p>
            <a:pPr marL="484632" indent="-457200">
              <a:buClr>
                <a:srgbClr val="C00000"/>
              </a:buClr>
              <a:buFont typeface="Wingdings" pitchFamily="2" charset="2"/>
              <a:buChar char="Ø"/>
            </a:pPr>
            <a:r>
              <a:rPr lang="en-ZA" dirty="0" smtClean="0">
                <a:solidFill>
                  <a:srgbClr val="7030A0"/>
                </a:solidFill>
              </a:rPr>
              <a:t>Initiate agreements for mega projects with the energy extensive countries for sustainable energy resources</a:t>
            </a:r>
          </a:p>
          <a:p>
            <a:pPr marL="484632" indent="-457200">
              <a:buClr>
                <a:srgbClr val="C00000"/>
              </a:buClr>
              <a:buFont typeface="Wingdings" pitchFamily="2" charset="2"/>
              <a:buChar char="Ø"/>
            </a:pPr>
            <a:r>
              <a:rPr lang="en-ZA" dirty="0" smtClean="0">
                <a:solidFill>
                  <a:srgbClr val="7030A0"/>
                </a:solidFill>
              </a:rPr>
              <a:t>Explorations of more oil, gas and coal reserves</a:t>
            </a:r>
          </a:p>
          <a:p>
            <a:pPr marL="484632" indent="-457200">
              <a:buClr>
                <a:srgbClr val="C00000"/>
              </a:buClr>
              <a:buFont typeface="Wingdings" pitchFamily="2" charset="2"/>
              <a:buChar char="Ø"/>
            </a:pPr>
            <a:r>
              <a:rPr lang="en-ZA" dirty="0" smtClean="0">
                <a:solidFill>
                  <a:srgbClr val="7030A0"/>
                </a:solidFill>
              </a:rPr>
              <a:t>Provide incentives for up-gradation and training to the engineer for new technology</a:t>
            </a:r>
          </a:p>
          <a:p>
            <a:pPr marL="484632" indent="-457200">
              <a:buClr>
                <a:srgbClr val="C00000"/>
              </a:buClr>
              <a:buFont typeface="Wingdings" pitchFamily="2" charset="2"/>
              <a:buChar char="Ø"/>
            </a:pPr>
            <a:endParaRPr lang="en-ZA" dirty="0">
              <a:solidFill>
                <a:srgbClr val="7030A0"/>
              </a:solidFill>
            </a:endParaRPr>
          </a:p>
        </p:txBody>
      </p:sp>
    </p:spTree>
    <p:extLst>
      <p:ext uri="{BB962C8B-B14F-4D97-AF65-F5344CB8AC3E}">
        <p14:creationId xmlns:p14="http://schemas.microsoft.com/office/powerpoint/2010/main" xmlns="" val="170005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976664"/>
          </a:xfrm>
        </p:spPr>
        <p:txBody>
          <a:bodyPr>
            <a:normAutofit/>
          </a:bodyPr>
          <a:lstStyle/>
          <a:p>
            <a:pPr marL="484632" indent="-457200">
              <a:buClr>
                <a:srgbClr val="C00000"/>
              </a:buClr>
              <a:buFont typeface="Wingdings" pitchFamily="2" charset="2"/>
              <a:buChar char="Ø"/>
            </a:pPr>
            <a:endParaRPr lang="en-ZA" dirty="0" smtClean="0"/>
          </a:p>
          <a:p>
            <a:pPr marL="484632" indent="-457200">
              <a:buClr>
                <a:srgbClr val="C00000"/>
              </a:buClr>
              <a:buFont typeface="Wingdings" pitchFamily="2" charset="2"/>
              <a:buChar char="Ø"/>
            </a:pPr>
            <a:endParaRPr lang="en-ZA" dirty="0"/>
          </a:p>
          <a:p>
            <a:pPr>
              <a:buClr>
                <a:srgbClr val="C00000"/>
              </a:buClr>
            </a:pPr>
            <a:r>
              <a:rPr lang="en-ZA" b="1" i="1" u="sng" dirty="0" smtClean="0">
                <a:solidFill>
                  <a:srgbClr val="FFC000"/>
                </a:solidFill>
              </a:rPr>
              <a:t>CONCLUSION:</a:t>
            </a:r>
          </a:p>
          <a:p>
            <a:pPr>
              <a:buClr>
                <a:srgbClr val="C00000"/>
              </a:buClr>
            </a:pPr>
            <a:endParaRPr lang="en-ZA" dirty="0" smtClean="0"/>
          </a:p>
          <a:p>
            <a:pPr marL="484632" indent="-457200">
              <a:buClr>
                <a:srgbClr val="C00000"/>
              </a:buClr>
              <a:buFont typeface="Wingdings" pitchFamily="2" charset="2"/>
              <a:buChar char="Ø"/>
            </a:pPr>
            <a:r>
              <a:rPr lang="en-ZA" dirty="0" smtClean="0">
                <a:solidFill>
                  <a:srgbClr val="7030A0"/>
                </a:solidFill>
              </a:rPr>
              <a:t>Pakistan is blessed and rich in resources</a:t>
            </a:r>
          </a:p>
          <a:p>
            <a:pPr marL="484632" indent="-457200">
              <a:buClr>
                <a:srgbClr val="C00000"/>
              </a:buClr>
              <a:buFont typeface="Wingdings" pitchFamily="2" charset="2"/>
              <a:buChar char="Ø"/>
            </a:pPr>
            <a:r>
              <a:rPr lang="en-ZA" dirty="0" smtClean="0">
                <a:solidFill>
                  <a:srgbClr val="7030A0"/>
                </a:solidFill>
              </a:rPr>
              <a:t>Policies should be implemented now</a:t>
            </a:r>
          </a:p>
          <a:p>
            <a:pPr marL="484632" indent="-457200">
              <a:buClr>
                <a:srgbClr val="C00000"/>
              </a:buClr>
              <a:buFont typeface="Wingdings" pitchFamily="2" charset="2"/>
              <a:buChar char="Ø"/>
            </a:pPr>
            <a:r>
              <a:rPr lang="en-ZA" dirty="0" smtClean="0">
                <a:solidFill>
                  <a:srgbClr val="7030A0"/>
                </a:solidFill>
              </a:rPr>
              <a:t>Policies should not change with the change in government</a:t>
            </a:r>
          </a:p>
          <a:p>
            <a:pPr marL="484632" indent="-457200">
              <a:buClr>
                <a:srgbClr val="C00000"/>
              </a:buClr>
              <a:buFont typeface="Wingdings" pitchFamily="2" charset="2"/>
              <a:buChar char="Ø"/>
            </a:pPr>
            <a:r>
              <a:rPr lang="en-ZA" dirty="0" smtClean="0">
                <a:solidFill>
                  <a:srgbClr val="7030A0"/>
                </a:solidFill>
              </a:rPr>
              <a:t>We can even export energy if we produce it at optimum level</a:t>
            </a:r>
          </a:p>
        </p:txBody>
      </p:sp>
    </p:spTree>
    <p:extLst>
      <p:ext uri="{BB962C8B-B14F-4D97-AF65-F5344CB8AC3E}">
        <p14:creationId xmlns:p14="http://schemas.microsoft.com/office/powerpoint/2010/main" xmlns="" val="376397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p>
          <a:p>
            <a:endParaRPr lang="en-ZA" sz="3200" dirty="0"/>
          </a:p>
          <a:p>
            <a:r>
              <a:rPr lang="en-ZA" sz="3200" b="1" i="1" u="sng" dirty="0" smtClean="0">
                <a:solidFill>
                  <a:srgbClr val="FFC000"/>
                </a:solidFill>
              </a:rPr>
              <a:t>Learning objectives:</a:t>
            </a:r>
          </a:p>
          <a:p>
            <a:endParaRPr lang="en-ZA" dirty="0" smtClean="0"/>
          </a:p>
          <a:p>
            <a:pPr marL="484632" indent="-457200">
              <a:buClr>
                <a:srgbClr val="BB2508"/>
              </a:buClr>
              <a:buFont typeface="Wingdings" pitchFamily="2" charset="2"/>
              <a:buChar char="Ø"/>
            </a:pPr>
            <a:r>
              <a:rPr lang="en-ZA" dirty="0" smtClean="0">
                <a:solidFill>
                  <a:srgbClr val="7030A0"/>
                </a:solidFill>
              </a:rPr>
              <a:t>Introduction</a:t>
            </a:r>
          </a:p>
          <a:p>
            <a:pPr marL="484632" indent="-457200">
              <a:buClr>
                <a:srgbClr val="BB2508"/>
              </a:buClr>
              <a:buFont typeface="Wingdings" pitchFamily="2" charset="2"/>
              <a:buChar char="Ø"/>
            </a:pPr>
            <a:r>
              <a:rPr lang="en-ZA" dirty="0" smtClean="0">
                <a:solidFill>
                  <a:srgbClr val="7030A0"/>
                </a:solidFill>
              </a:rPr>
              <a:t>Energy resources of pakistan</a:t>
            </a:r>
          </a:p>
          <a:p>
            <a:pPr marL="484632" indent="-457200">
              <a:buClr>
                <a:srgbClr val="BB2508"/>
              </a:buClr>
              <a:buFont typeface="Wingdings" pitchFamily="2" charset="2"/>
              <a:buChar char="Ø"/>
            </a:pPr>
            <a:r>
              <a:rPr lang="en-ZA" dirty="0" smtClean="0">
                <a:solidFill>
                  <a:srgbClr val="7030A0"/>
                </a:solidFill>
              </a:rPr>
              <a:t>Ten years of energy consumption</a:t>
            </a:r>
          </a:p>
          <a:p>
            <a:pPr marL="484632" indent="-457200">
              <a:buClr>
                <a:srgbClr val="BB2508"/>
              </a:buClr>
              <a:buFont typeface="Wingdings" pitchFamily="2" charset="2"/>
              <a:buChar char="Ø"/>
            </a:pPr>
            <a:r>
              <a:rPr lang="en-ZA" dirty="0" smtClean="0">
                <a:solidFill>
                  <a:srgbClr val="7030A0"/>
                </a:solidFill>
              </a:rPr>
              <a:t>Causes of energy crises</a:t>
            </a:r>
          </a:p>
          <a:p>
            <a:pPr marL="484632" indent="-457200">
              <a:buClr>
                <a:srgbClr val="BB2508"/>
              </a:buClr>
              <a:buFont typeface="Wingdings" pitchFamily="2" charset="2"/>
              <a:buChar char="Ø"/>
            </a:pPr>
            <a:r>
              <a:rPr lang="en-ZA" dirty="0">
                <a:solidFill>
                  <a:srgbClr val="7030A0"/>
                </a:solidFill>
              </a:rPr>
              <a:t> </a:t>
            </a:r>
            <a:r>
              <a:rPr lang="en-ZA" dirty="0" smtClean="0">
                <a:solidFill>
                  <a:srgbClr val="7030A0"/>
                </a:solidFill>
              </a:rPr>
              <a:t>Possible solutions</a:t>
            </a:r>
          </a:p>
          <a:p>
            <a:pPr marL="484632" indent="-457200">
              <a:buClr>
                <a:srgbClr val="BB2508"/>
              </a:buClr>
              <a:buFont typeface="Wingdings" pitchFamily="2" charset="2"/>
              <a:buChar char="Ø"/>
            </a:pPr>
            <a:r>
              <a:rPr lang="en-ZA" dirty="0" smtClean="0">
                <a:solidFill>
                  <a:srgbClr val="7030A0"/>
                </a:solidFill>
              </a:rPr>
              <a:t>Conclusion</a:t>
            </a:r>
            <a:endParaRPr lang="en-ZA" dirty="0" smtClean="0">
              <a:solidFill>
                <a:srgbClr val="FFC000"/>
              </a:solidFill>
            </a:endParaRPr>
          </a:p>
        </p:txBody>
      </p:sp>
    </p:spTree>
    <p:extLst>
      <p:ext uri="{BB962C8B-B14F-4D97-AF65-F5344CB8AC3E}">
        <p14:creationId xmlns:p14="http://schemas.microsoft.com/office/powerpoint/2010/main" xmlns="" val="34520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976664"/>
          </a:xfrm>
        </p:spPr>
        <p:txBody>
          <a:bodyPr>
            <a:normAutofit/>
          </a:bodyPr>
          <a:lstStyle/>
          <a:p>
            <a:pPr marL="484632" indent="-457200">
              <a:buClr>
                <a:srgbClr val="C00000"/>
              </a:buClr>
              <a:buFont typeface="Wingdings" pitchFamily="2" charset="2"/>
              <a:buChar char="Ø"/>
            </a:pPr>
            <a:endParaRPr lang="en-ZA" dirty="0" smtClean="0">
              <a:solidFill>
                <a:srgbClr val="7030A0"/>
              </a:solidFill>
            </a:endParaRPr>
          </a:p>
        </p:txBody>
      </p:sp>
      <p:pic>
        <p:nvPicPr>
          <p:cNvPr id="5122" name="Picture 2" descr="C:\Users\hp\Desktop\Screenshot_20210313-120515.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48" t="25276" r="3815" b="33388"/>
          <a:stretch/>
        </p:blipFill>
        <p:spPr bwMode="auto">
          <a:xfrm>
            <a:off x="13855" y="0"/>
            <a:ext cx="9143999" cy="6858000"/>
          </a:xfrm>
          <a:prstGeom prst="rect">
            <a:avLst/>
          </a:prstGeom>
          <a:noFill/>
          <a:ln w="5715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3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solidFill>
                <a:srgbClr val="FFC000"/>
              </a:solidFill>
            </a:endParaRPr>
          </a:p>
          <a:p>
            <a:endParaRPr lang="en-ZA" b="1" i="1" u="sng" dirty="0" smtClean="0">
              <a:solidFill>
                <a:srgbClr val="FFC000"/>
              </a:solidFill>
            </a:endParaRPr>
          </a:p>
          <a:p>
            <a:r>
              <a:rPr lang="en-ZA" b="1" i="1" u="sng" dirty="0" smtClean="0">
                <a:solidFill>
                  <a:srgbClr val="FFC000"/>
                </a:solidFill>
              </a:rPr>
              <a:t>WHAT IS ENERGY…….??</a:t>
            </a:r>
          </a:p>
          <a:p>
            <a:r>
              <a:rPr lang="en-ZA" dirty="0" smtClean="0"/>
              <a:t>Energy is the quantitative property that must be transferred to an object in order to perform work on, or to heat the object.</a:t>
            </a:r>
          </a:p>
          <a:p>
            <a:endParaRPr lang="en-ZA" dirty="0" smtClean="0"/>
          </a:p>
          <a:p>
            <a:r>
              <a:rPr lang="en-ZA" dirty="0" smtClean="0"/>
              <a:t>FORMS OF ENERGY:</a:t>
            </a:r>
          </a:p>
          <a:p>
            <a:pPr marL="541782" indent="-514350">
              <a:buAutoNum type="arabicParenR"/>
            </a:pPr>
            <a:r>
              <a:rPr lang="en-ZA" dirty="0" smtClean="0"/>
              <a:t>Renewable energy</a:t>
            </a:r>
          </a:p>
          <a:p>
            <a:pPr marL="541782" indent="-514350">
              <a:buAutoNum type="arabicParenR"/>
            </a:pPr>
            <a:r>
              <a:rPr lang="en-ZA" dirty="0" smtClean="0"/>
              <a:t>Non-Renewable  </a:t>
            </a:r>
          </a:p>
        </p:txBody>
      </p:sp>
    </p:spTree>
    <p:extLst>
      <p:ext uri="{BB962C8B-B14F-4D97-AF65-F5344CB8AC3E}">
        <p14:creationId xmlns:p14="http://schemas.microsoft.com/office/powerpoint/2010/main" xmlns="" val="3452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pPr marL="484632" indent="-457200">
              <a:buFont typeface="Wingdings" pitchFamily="2" charset="2"/>
              <a:buChar char="Ø"/>
            </a:pPr>
            <a:endParaRPr lang="en-ZA" b="1" i="1" u="sng" dirty="0" smtClean="0">
              <a:solidFill>
                <a:srgbClr val="FFC000"/>
              </a:solidFill>
            </a:endParaRPr>
          </a:p>
          <a:p>
            <a:r>
              <a:rPr lang="en-ZA" b="1" i="1" u="sng" dirty="0" smtClean="0">
                <a:solidFill>
                  <a:srgbClr val="FFC000"/>
                </a:solidFill>
              </a:rPr>
              <a:t>  ENERGY CRISES…………?????</a:t>
            </a:r>
          </a:p>
          <a:p>
            <a:pPr marL="484632" indent="-457200">
              <a:buClr>
                <a:srgbClr val="C00000"/>
              </a:buClr>
              <a:buFont typeface="Wingdings" pitchFamily="2" charset="2"/>
              <a:buChar char="Ø"/>
            </a:pPr>
            <a:r>
              <a:rPr lang="en-ZA" dirty="0" smtClean="0">
                <a:solidFill>
                  <a:schemeClr val="tx1"/>
                </a:solidFill>
              </a:rPr>
              <a:t>An energy crises is any great shortfall in the supply of energy resources to an economy. It usually refers to the shortage of oil and additionally to electricity or other natural resources.</a:t>
            </a:r>
          </a:p>
          <a:p>
            <a:pPr marL="484632" indent="-457200">
              <a:buClr>
                <a:srgbClr val="C00000"/>
              </a:buClr>
              <a:buFont typeface="Wingdings" pitchFamily="2" charset="2"/>
              <a:buChar char="Ø"/>
            </a:pPr>
            <a:endParaRPr lang="en-ZA" dirty="0" smtClean="0">
              <a:solidFill>
                <a:schemeClr val="tx1"/>
              </a:solidFill>
            </a:endParaRPr>
          </a:p>
          <a:p>
            <a:pPr marL="484632" indent="-457200">
              <a:buClr>
                <a:srgbClr val="C00000"/>
              </a:buClr>
              <a:buFont typeface="Wingdings" pitchFamily="2" charset="2"/>
              <a:buChar char="Ø"/>
            </a:pPr>
            <a:r>
              <a:rPr lang="en-ZA" dirty="0" smtClean="0">
                <a:solidFill>
                  <a:schemeClr val="tx1"/>
                </a:solidFill>
              </a:rPr>
              <a:t>The crises often has effects on the rest of the economy with many recessions being caused by an energy crisis in some form. In particular the production costs of electricity rise which raises manufacturing costs.</a:t>
            </a:r>
            <a:endParaRPr lang="en-ZA" dirty="0">
              <a:solidFill>
                <a:schemeClr val="tx1"/>
              </a:solidFill>
            </a:endParaRPr>
          </a:p>
        </p:txBody>
      </p:sp>
    </p:spTree>
    <p:extLst>
      <p:ext uri="{BB962C8B-B14F-4D97-AF65-F5344CB8AC3E}">
        <p14:creationId xmlns:p14="http://schemas.microsoft.com/office/powerpoint/2010/main" xmlns="" val="3452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p>
          <a:p>
            <a:pPr marL="484632" indent="-457200">
              <a:buClr>
                <a:srgbClr val="C00000"/>
              </a:buClr>
              <a:buFont typeface="Wingdings" pitchFamily="2" charset="2"/>
              <a:buChar char="Ø"/>
            </a:pPr>
            <a:r>
              <a:rPr lang="en-ZA" dirty="0" smtClean="0">
                <a:solidFill>
                  <a:schemeClr val="tx1"/>
                </a:solidFill>
              </a:rPr>
              <a:t>Energy crisis in pakistan was expected and it started in the year 2007.</a:t>
            </a:r>
          </a:p>
          <a:p>
            <a:pPr>
              <a:buClr>
                <a:srgbClr val="C00000"/>
              </a:buClr>
            </a:pPr>
            <a:r>
              <a:rPr lang="en-ZA" b="1" i="1" u="sng" dirty="0" smtClean="0">
                <a:solidFill>
                  <a:srgbClr val="FFC000"/>
                </a:solidFill>
              </a:rPr>
              <a:t>NEED OF PAKISTAN…….????</a:t>
            </a:r>
          </a:p>
          <a:p>
            <a:pPr marL="484632" indent="-457200">
              <a:buClr>
                <a:srgbClr val="C00000"/>
              </a:buClr>
              <a:buFont typeface="Wingdings" pitchFamily="2" charset="2"/>
              <a:buChar char="Ø"/>
            </a:pPr>
            <a:r>
              <a:rPr lang="en-ZA" dirty="0" smtClean="0">
                <a:solidFill>
                  <a:schemeClr val="tx1"/>
                </a:solidFill>
              </a:rPr>
              <a:t>Current year power shortage 5000 MW</a:t>
            </a:r>
          </a:p>
          <a:p>
            <a:pPr marL="484632" indent="-457200">
              <a:buClr>
                <a:srgbClr val="C00000"/>
              </a:buClr>
              <a:buFont typeface="Wingdings" pitchFamily="2" charset="2"/>
              <a:buChar char="Ø"/>
            </a:pPr>
            <a:r>
              <a:rPr lang="en-ZA" dirty="0" smtClean="0">
                <a:solidFill>
                  <a:schemeClr val="tx1"/>
                </a:solidFill>
              </a:rPr>
              <a:t>Karachi seeing 18+ hours of load shedding</a:t>
            </a:r>
          </a:p>
          <a:p>
            <a:pPr marL="484632" indent="-457200">
              <a:buClr>
                <a:srgbClr val="C00000"/>
              </a:buClr>
              <a:buFont typeface="Wingdings" pitchFamily="2" charset="2"/>
              <a:buChar char="Ø"/>
            </a:pPr>
            <a:r>
              <a:rPr lang="en-ZA" dirty="0" smtClean="0">
                <a:solidFill>
                  <a:schemeClr val="tx1"/>
                </a:solidFill>
              </a:rPr>
              <a:t>Pakistan needs around 15000 to 20,000MW electricity per day however currently it is able to produce about 111,500MW per day hence there is a shortfall of about 4000 to 9000MW per day</a:t>
            </a:r>
            <a:r>
              <a:rPr lang="en-ZA" dirty="0" smtClean="0">
                <a:solidFill>
                  <a:srgbClr val="7030A0"/>
                </a:solidFill>
              </a:rPr>
              <a:t>.</a:t>
            </a:r>
          </a:p>
        </p:txBody>
      </p:sp>
    </p:spTree>
    <p:extLst>
      <p:ext uri="{BB962C8B-B14F-4D97-AF65-F5344CB8AC3E}">
        <p14:creationId xmlns:p14="http://schemas.microsoft.com/office/powerpoint/2010/main" xmlns="" val="34520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620688"/>
            <a:ext cx="7795592" cy="5688632"/>
          </a:xfrm>
        </p:spPr>
        <p:txBody>
          <a:bodyPr/>
          <a:lstStyle/>
          <a:p>
            <a:r>
              <a:rPr lang="en-ZA" dirty="0" smtClean="0"/>
              <a:t>ENERGY RESOURCES OF PAKISTAN</a:t>
            </a:r>
          </a:p>
          <a:p>
            <a:endParaRPr lang="en-ZA" dirty="0"/>
          </a:p>
        </p:txBody>
      </p:sp>
      <p:pic>
        <p:nvPicPr>
          <p:cNvPr id="1026" name="Picture 2" descr="C:\Users\hp\Desktop\Screenshot_20210313-120436.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07" t="34573" r="8788" b="37888"/>
          <a:stretch/>
        </p:blipFill>
        <p:spPr bwMode="auto">
          <a:xfrm>
            <a:off x="971600" y="1124744"/>
            <a:ext cx="8172400" cy="5733256"/>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0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p>
          <a:p>
            <a:r>
              <a:rPr lang="en-ZA" b="1" i="1" u="sng" dirty="0" smtClean="0">
                <a:solidFill>
                  <a:srgbClr val="FFC000"/>
                </a:solidFill>
              </a:rPr>
              <a:t>HYDEL:</a:t>
            </a:r>
          </a:p>
          <a:p>
            <a:pPr marL="484632" indent="-457200">
              <a:buClr>
                <a:srgbClr val="C00000"/>
              </a:buClr>
              <a:buFont typeface="Wingdings" pitchFamily="2" charset="2"/>
              <a:buChar char="Ø"/>
            </a:pPr>
            <a:r>
              <a:rPr lang="en-ZA" dirty="0" smtClean="0">
                <a:solidFill>
                  <a:schemeClr val="tx1"/>
                </a:solidFill>
              </a:rPr>
              <a:t>Cheapest and most suitable for pakistan </a:t>
            </a:r>
          </a:p>
          <a:p>
            <a:pPr marL="484632" indent="-457200">
              <a:buClr>
                <a:srgbClr val="C00000"/>
              </a:buClr>
              <a:buFont typeface="Wingdings" pitchFamily="2" charset="2"/>
              <a:buChar char="Ø"/>
            </a:pPr>
            <a:r>
              <a:rPr lang="en-ZA" dirty="0" smtClean="0">
                <a:solidFill>
                  <a:schemeClr val="tx1"/>
                </a:solidFill>
              </a:rPr>
              <a:t>Pakistan has got the potential of producing 46000MW of electricity</a:t>
            </a:r>
          </a:p>
          <a:p>
            <a:pPr marL="484632" indent="-457200">
              <a:buClr>
                <a:srgbClr val="C00000"/>
              </a:buClr>
              <a:buFont typeface="Wingdings" pitchFamily="2" charset="2"/>
              <a:buChar char="Ø"/>
            </a:pPr>
            <a:r>
              <a:rPr lang="en-ZA" dirty="0" smtClean="0">
                <a:solidFill>
                  <a:schemeClr val="tx1"/>
                </a:solidFill>
              </a:rPr>
              <a:t>Out of which only 6595 MW is produced</a:t>
            </a:r>
          </a:p>
          <a:p>
            <a:pPr>
              <a:buClr>
                <a:srgbClr val="C00000"/>
              </a:buClr>
            </a:pPr>
            <a:r>
              <a:rPr lang="en-ZA" b="1" i="1" u="sng" dirty="0" smtClean="0">
                <a:solidFill>
                  <a:srgbClr val="FFC000"/>
                </a:solidFill>
              </a:rPr>
              <a:t>WIND</a:t>
            </a:r>
          </a:p>
          <a:p>
            <a:pPr marL="484632" indent="-457200">
              <a:buClr>
                <a:srgbClr val="C00000"/>
              </a:buClr>
              <a:buFont typeface="Wingdings" pitchFamily="2" charset="2"/>
              <a:buChar char="Ø"/>
            </a:pPr>
            <a:r>
              <a:rPr lang="en-ZA" dirty="0" smtClean="0">
                <a:solidFill>
                  <a:schemeClr val="tx1"/>
                </a:solidFill>
              </a:rPr>
              <a:t>Free and clean</a:t>
            </a:r>
          </a:p>
          <a:p>
            <a:pPr marL="484632" indent="-457200">
              <a:buClr>
                <a:srgbClr val="C00000"/>
              </a:buClr>
              <a:buFont typeface="Wingdings" pitchFamily="2" charset="2"/>
              <a:buChar char="Ø"/>
            </a:pPr>
            <a:r>
              <a:rPr lang="en-ZA" dirty="0" smtClean="0">
                <a:solidFill>
                  <a:schemeClr val="tx1"/>
                </a:solidFill>
              </a:rPr>
              <a:t>Wind corridor that is 60km wide (</a:t>
            </a:r>
            <a:r>
              <a:rPr lang="en-ZA" dirty="0" err="1" smtClean="0">
                <a:solidFill>
                  <a:schemeClr val="tx1"/>
                </a:solidFill>
              </a:rPr>
              <a:t>Gharo</a:t>
            </a:r>
            <a:r>
              <a:rPr lang="en-ZA" dirty="0" smtClean="0">
                <a:solidFill>
                  <a:schemeClr val="tx1"/>
                </a:solidFill>
              </a:rPr>
              <a:t> - </a:t>
            </a:r>
            <a:r>
              <a:rPr lang="en-ZA" dirty="0" err="1" smtClean="0">
                <a:solidFill>
                  <a:schemeClr val="tx1"/>
                </a:solidFill>
              </a:rPr>
              <a:t>kati</a:t>
            </a:r>
            <a:r>
              <a:rPr lang="en-ZA" dirty="0" smtClean="0">
                <a:solidFill>
                  <a:schemeClr val="tx1"/>
                </a:solidFill>
              </a:rPr>
              <a:t> Bandar) and 180km long (up to Hyderabad</a:t>
            </a:r>
            <a:r>
              <a:rPr lang="en-ZA" dirty="0" smtClean="0">
                <a:solidFill>
                  <a:srgbClr val="7030A0"/>
                </a:solidFill>
              </a:rPr>
              <a:t>)</a:t>
            </a:r>
          </a:p>
          <a:p>
            <a:pPr marL="484632" indent="-457200">
              <a:buClr>
                <a:srgbClr val="C00000"/>
              </a:buClr>
              <a:buFont typeface="Wingdings" pitchFamily="2" charset="2"/>
              <a:buChar char="Ø"/>
            </a:pPr>
            <a:r>
              <a:rPr lang="en-ZA" dirty="0" smtClean="0">
                <a:solidFill>
                  <a:schemeClr val="tx1"/>
                </a:solidFill>
              </a:rPr>
              <a:t>Up to 50,000MW production potential in pakistan </a:t>
            </a:r>
            <a:endParaRPr lang="en-ZA" dirty="0">
              <a:solidFill>
                <a:schemeClr val="tx1"/>
              </a:solidFill>
            </a:endParaRPr>
          </a:p>
        </p:txBody>
      </p:sp>
    </p:spTree>
    <p:extLst>
      <p:ext uri="{BB962C8B-B14F-4D97-AF65-F5344CB8AC3E}">
        <p14:creationId xmlns:p14="http://schemas.microsoft.com/office/powerpoint/2010/main" xmlns="" val="34520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dirty="0" smtClean="0">
              <a:solidFill>
                <a:schemeClr val="tx1"/>
              </a:solidFill>
            </a:endParaRPr>
          </a:p>
          <a:p>
            <a:endParaRPr lang="en-ZA" dirty="0">
              <a:solidFill>
                <a:schemeClr val="tx1"/>
              </a:solidFill>
            </a:endParaRPr>
          </a:p>
          <a:p>
            <a:endParaRPr lang="en-ZA" dirty="0">
              <a:solidFill>
                <a:schemeClr val="tx1"/>
              </a:solidFill>
            </a:endParaRPr>
          </a:p>
        </p:txBody>
      </p:sp>
      <p:pic>
        <p:nvPicPr>
          <p:cNvPr id="2050" name="Picture 2" descr="C:\Users\hp\Desktop\Screenshot_20210313-120438.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200" t="32361" r="9812" b="47110"/>
          <a:stretch/>
        </p:blipFill>
        <p:spPr bwMode="auto">
          <a:xfrm>
            <a:off x="1049671" y="0"/>
            <a:ext cx="7986826" cy="3284984"/>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2051" name="Picture 3" descr="C:\Users\hp\Desktop\Screenshot_20210313-120440.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908" t="31449" r="10285" b="47404"/>
          <a:stretch/>
        </p:blipFill>
        <p:spPr bwMode="auto">
          <a:xfrm>
            <a:off x="1049670" y="3573016"/>
            <a:ext cx="7986827" cy="314096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901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51576" cy="5688632"/>
          </a:xfrm>
        </p:spPr>
        <p:txBody>
          <a:bodyPr/>
          <a:lstStyle/>
          <a:p>
            <a:endParaRPr lang="en-ZA" b="1" i="1" u="sng" dirty="0" smtClean="0">
              <a:solidFill>
                <a:schemeClr val="accent3">
                  <a:lumMod val="60000"/>
                  <a:lumOff val="40000"/>
                </a:schemeClr>
              </a:solidFill>
            </a:endParaRPr>
          </a:p>
          <a:p>
            <a:endParaRPr lang="en-ZA" b="1" i="1" u="sng" dirty="0" smtClean="0">
              <a:solidFill>
                <a:srgbClr val="FFC000"/>
              </a:solidFill>
            </a:endParaRPr>
          </a:p>
          <a:p>
            <a:r>
              <a:rPr lang="en-ZA" b="1" i="1" u="sng" dirty="0" smtClean="0">
                <a:solidFill>
                  <a:srgbClr val="FFC000"/>
                </a:solidFill>
              </a:rPr>
              <a:t>BIOMASS / WASTE-TO-ENERGY:</a:t>
            </a:r>
          </a:p>
          <a:p>
            <a:endParaRPr lang="en-ZA" b="1" i="1" u="sng" dirty="0" smtClean="0">
              <a:solidFill>
                <a:srgbClr val="FFC000"/>
              </a:solidFill>
            </a:endParaRPr>
          </a:p>
          <a:p>
            <a:pPr marL="484632" indent="-457200">
              <a:buClr>
                <a:srgbClr val="C00000"/>
              </a:buClr>
              <a:buFont typeface="Wingdings" pitchFamily="2" charset="2"/>
              <a:buChar char="Ø"/>
            </a:pPr>
            <a:r>
              <a:rPr lang="en-ZA" dirty="0" smtClean="0">
                <a:solidFill>
                  <a:schemeClr val="tx1"/>
                </a:solidFill>
              </a:rPr>
              <a:t>For 20 years the developed countries are using this technologies </a:t>
            </a:r>
          </a:p>
          <a:p>
            <a:pPr marL="484632" indent="-457200">
              <a:buClr>
                <a:srgbClr val="C00000"/>
              </a:buClr>
              <a:buFont typeface="Wingdings" pitchFamily="2" charset="2"/>
              <a:buChar char="Ø"/>
            </a:pPr>
            <a:r>
              <a:rPr lang="en-ZA" dirty="0" smtClean="0">
                <a:solidFill>
                  <a:schemeClr val="tx1"/>
                </a:solidFill>
              </a:rPr>
              <a:t> Every city of pakistan produces thousands of tons of </a:t>
            </a:r>
            <a:r>
              <a:rPr lang="en-ZA" dirty="0" err="1" smtClean="0">
                <a:solidFill>
                  <a:schemeClr val="tx1"/>
                </a:solidFill>
              </a:rPr>
              <a:t>soild</a:t>
            </a:r>
            <a:r>
              <a:rPr lang="en-ZA" dirty="0" smtClean="0">
                <a:solidFill>
                  <a:schemeClr val="tx1"/>
                </a:solidFill>
              </a:rPr>
              <a:t> waste and millions of gallons water waste </a:t>
            </a:r>
          </a:p>
          <a:p>
            <a:pPr marL="484632" indent="-457200">
              <a:buClr>
                <a:srgbClr val="C00000"/>
              </a:buClr>
              <a:buFont typeface="Wingdings" pitchFamily="2" charset="2"/>
              <a:buChar char="Ø"/>
            </a:pPr>
            <a:r>
              <a:rPr lang="en-ZA" dirty="0" smtClean="0">
                <a:solidFill>
                  <a:schemeClr val="tx1"/>
                </a:solidFill>
              </a:rPr>
              <a:t>Can be converted into energy ( power generation) and fertilizer</a:t>
            </a:r>
            <a:endParaRPr lang="en-ZA" dirty="0">
              <a:solidFill>
                <a:schemeClr val="tx1"/>
              </a:solidFill>
            </a:endParaRPr>
          </a:p>
        </p:txBody>
      </p:sp>
    </p:spTree>
    <p:extLst>
      <p:ext uri="{BB962C8B-B14F-4D97-AF65-F5344CB8AC3E}">
        <p14:creationId xmlns:p14="http://schemas.microsoft.com/office/powerpoint/2010/main" xmlns="" val="345203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135</TotalTime>
  <Words>760</Words>
  <Application>Microsoft Office PowerPoint</Application>
  <PresentationFormat>On-screen Show (4:3)</PresentationFormat>
  <Paragraphs>127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KAWISH COMPUTERS</cp:lastModifiedBy>
  <cp:revision>16</cp:revision>
  <dcterms:created xsi:type="dcterms:W3CDTF">2021-03-19T05:03:19Z</dcterms:created>
  <dcterms:modified xsi:type="dcterms:W3CDTF">2021-04-23T07:15:06Z</dcterms:modified>
</cp:coreProperties>
</file>