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85" r:id="rId2"/>
    <p:sldId id="257" r:id="rId3"/>
    <p:sldId id="277" r:id="rId4"/>
    <p:sldId id="276" r:id="rId5"/>
    <p:sldId id="275" r:id="rId6"/>
    <p:sldId id="278" r:id="rId7"/>
    <p:sldId id="279" r:id="rId8"/>
    <p:sldId id="280" r:id="rId9"/>
    <p:sldId id="281" r:id="rId10"/>
    <p:sldId id="284" r:id="rId11"/>
    <p:sldId id="258" r:id="rId12"/>
    <p:sldId id="287" r:id="rId13"/>
    <p:sldId id="288" r:id="rId14"/>
    <p:sldId id="290" r:id="rId15"/>
    <p:sldId id="291" r:id="rId16"/>
    <p:sldId id="296" r:id="rId17"/>
    <p:sldId id="293" r:id="rId18"/>
    <p:sldId id="298" r:id="rId19"/>
    <p:sldId id="351" r:id="rId20"/>
    <p:sldId id="303" r:id="rId21"/>
    <p:sldId id="308" r:id="rId22"/>
    <p:sldId id="294" r:id="rId23"/>
    <p:sldId id="310" r:id="rId24"/>
    <p:sldId id="327" r:id="rId25"/>
    <p:sldId id="326" r:id="rId26"/>
    <p:sldId id="328" r:id="rId27"/>
    <p:sldId id="331" r:id="rId28"/>
    <p:sldId id="334" r:id="rId29"/>
    <p:sldId id="335" r:id="rId30"/>
    <p:sldId id="356" r:id="rId31"/>
    <p:sldId id="337" r:id="rId32"/>
    <p:sldId id="357" r:id="rId33"/>
    <p:sldId id="358" r:id="rId34"/>
    <p:sldId id="364" r:id="rId35"/>
    <p:sldId id="379" r:id="rId36"/>
    <p:sldId id="365" r:id="rId37"/>
    <p:sldId id="366" r:id="rId38"/>
    <p:sldId id="367" r:id="rId39"/>
    <p:sldId id="373" r:id="rId40"/>
    <p:sldId id="368" r:id="rId41"/>
    <p:sldId id="369" r:id="rId42"/>
    <p:sldId id="375" r:id="rId43"/>
    <p:sldId id="376" r:id="rId44"/>
    <p:sldId id="370" r:id="rId45"/>
    <p:sldId id="371" r:id="rId46"/>
    <p:sldId id="372" r:id="rId47"/>
    <p:sldId id="378" r:id="rId48"/>
    <p:sldId id="384" r:id="rId49"/>
    <p:sldId id="389" r:id="rId50"/>
    <p:sldId id="380" r:id="rId51"/>
    <p:sldId id="381" r:id="rId52"/>
    <p:sldId id="382" r:id="rId53"/>
    <p:sldId id="385" r:id="rId54"/>
    <p:sldId id="388" r:id="rId55"/>
    <p:sldId id="386" r:id="rId56"/>
    <p:sldId id="387" r:id="rId57"/>
    <p:sldId id="38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00" autoAdjust="0"/>
  </p:normalViewPr>
  <p:slideViewPr>
    <p:cSldViewPr>
      <p:cViewPr>
        <p:scale>
          <a:sx n="60" d="100"/>
          <a:sy n="60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ur-P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7D37A5D-003D-43BC-A6FB-7B8D62B14262}" type="datetimeFigureOut">
              <a:rPr lang="ur-PK" smtClean="0"/>
              <a:pPr/>
              <a:t>05/09/1441</a:t>
            </a:fld>
            <a:endParaRPr lang="ur-P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ur-P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A9E19AE-1EFD-44C2-8666-B54BCA181990}" type="slidenum">
              <a:rPr lang="ur-PK" smtClean="0"/>
              <a:pPr/>
              <a:t>‹#›</a:t>
            </a:fld>
            <a:endParaRPr lang="ur-PK"/>
          </a:p>
        </p:txBody>
      </p:sp>
    </p:spTree>
    <p:extLst>
      <p:ext uri="{BB962C8B-B14F-4D97-AF65-F5344CB8AC3E}">
        <p14:creationId xmlns:p14="http://schemas.microsoft.com/office/powerpoint/2010/main" val="1073384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854C1-B0F3-4511-AE47-7C72A1FB4DA5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EB557-F11F-4B66-9B85-7E297EEFDE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68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ndu.com/seta/2004/12/30/stories/2004123000141700.ht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Bemisia</a:t>
            </a:r>
            <a:r>
              <a:rPr lang="en-US" i="1" dirty="0" smtClean="0"/>
              <a:t> </a:t>
            </a:r>
            <a:r>
              <a:rPr lang="en-US" i="1" dirty="0" err="1" smtClean="0"/>
              <a:t>tabaci</a:t>
            </a:r>
            <a:endParaRPr lang="en-US" i="1" baseline="0" dirty="0" smtClean="0"/>
          </a:p>
          <a:p>
            <a:r>
              <a:rPr lang="en-US" baseline="0" dirty="0" smtClean="0"/>
              <a:t>Remains active throughout year</a:t>
            </a:r>
          </a:p>
          <a:p>
            <a:r>
              <a:rPr lang="en-US" baseline="0" dirty="0" smtClean="0"/>
              <a:t>No hibernation</a:t>
            </a:r>
          </a:p>
          <a:p>
            <a:r>
              <a:rPr lang="en-US" baseline="0" dirty="0" err="1" smtClean="0"/>
              <a:t>Desaping_yellowiing</a:t>
            </a:r>
            <a:r>
              <a:rPr lang="en-US" baseline="0" dirty="0" smtClean="0"/>
              <a:t> and then falling of leaves</a:t>
            </a:r>
          </a:p>
          <a:p>
            <a:r>
              <a:rPr lang="en-US" baseline="0" dirty="0" smtClean="0"/>
              <a:t>Toxic </a:t>
            </a:r>
            <a:r>
              <a:rPr lang="en-US" baseline="0" dirty="0" err="1" smtClean="0"/>
              <a:t>saliva_abnormaling</a:t>
            </a:r>
            <a:r>
              <a:rPr lang="en-US" baseline="0" dirty="0" smtClean="0"/>
              <a:t> plant physiological </a:t>
            </a:r>
            <a:r>
              <a:rPr lang="en-US" baseline="0" dirty="0" err="1" smtClean="0"/>
              <a:t>processes_disorders</a:t>
            </a:r>
            <a:endParaRPr lang="en-US" baseline="0" dirty="0" smtClean="0"/>
          </a:p>
          <a:p>
            <a:r>
              <a:rPr lang="en-US" baseline="0" dirty="0" smtClean="0"/>
              <a:t>Blackish and sickly appearance due to sooty mould </a:t>
            </a:r>
            <a:r>
              <a:rPr lang="en-US" baseline="0" dirty="0" err="1" smtClean="0"/>
              <a:t>growith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honeydew_photosynthesis</a:t>
            </a:r>
            <a:r>
              <a:rPr lang="en-US" baseline="0" dirty="0" smtClean="0"/>
              <a:t> interruption</a:t>
            </a:r>
          </a:p>
          <a:p>
            <a:r>
              <a:rPr lang="en-US" baseline="0" dirty="0" smtClean="0"/>
              <a:t>B. </a:t>
            </a:r>
            <a:r>
              <a:rPr lang="en-US" baseline="0" dirty="0" err="1" smtClean="0"/>
              <a:t>tabaci_transmits</a:t>
            </a:r>
            <a:r>
              <a:rPr lang="en-US" baseline="0" dirty="0" smtClean="0"/>
              <a:t> 38 viral diseases in more than 70 different plant species.</a:t>
            </a:r>
          </a:p>
          <a:p>
            <a:r>
              <a:rPr lang="en-US" baseline="0" dirty="0" err="1" smtClean="0"/>
              <a:t>Bemisia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argentifoli_more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fecundiy</a:t>
            </a:r>
            <a:r>
              <a:rPr lang="en-US" baseline="0" dirty="0" smtClean="0"/>
              <a:t> and honeydew </a:t>
            </a:r>
            <a:r>
              <a:rPr lang="en-US" baseline="0" dirty="0" err="1" smtClean="0"/>
              <a:t>prodcution</a:t>
            </a:r>
            <a:r>
              <a:rPr lang="en-US" baseline="0" dirty="0" smtClean="0"/>
              <a:t> than B. </a:t>
            </a:r>
            <a:r>
              <a:rPr lang="en-US" baseline="0" dirty="0" err="1" smtClean="0"/>
              <a:t>tabaci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Chilo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infuscatellus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larva is dirty white with five violet stripes.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larvae bore into the plants by one or more holes and kill the growing point, resulting in the characteristic '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deadhearts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 that emit a foul smell and can be easily pulled out.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upper portion of the cane dries up completely.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Emmalocera</a:t>
            </a:r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depressella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b="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Larvae have creamy white body with yellowish brown head.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only one entry hole near the base of the shoot.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Dead hearts and general yellowing of the leaves. The dead hearts cannot be pulled easily and does not emit any offensive smell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Pyrilla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perpusilla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foliage-sucking pest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Cane yield loss is about 28% while 1.6% unit loss in sugar content.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leaves turn yellowish white and wither away.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Lateral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shoots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Sooty mould on honeydew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Odontotermes</a:t>
            </a:r>
            <a:r>
              <a:rPr lang="en-US" dirty="0" smtClean="0"/>
              <a:t> </a:t>
            </a:r>
            <a:r>
              <a:rPr lang="en-US" dirty="0" err="1" smtClean="0"/>
              <a:t>obesus</a:t>
            </a:r>
            <a:endParaRPr lang="en-US" dirty="0" smtClean="0"/>
          </a:p>
          <a:p>
            <a:r>
              <a:rPr lang="en-US" dirty="0" smtClean="0"/>
              <a:t>Microtermes </a:t>
            </a:r>
            <a:r>
              <a:rPr lang="en-US" dirty="0" err="1" smtClean="0"/>
              <a:t>obesi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Yellowish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color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adults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black spots on </a:t>
            </a:r>
            <a:r>
              <a:rPr lang="fr-FR" baseline="0" dirty="0" err="1" smtClean="0"/>
              <a:t>forewings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Larvae</a:t>
            </a:r>
            <a:r>
              <a:rPr lang="fr-FR" baseline="0" dirty="0" smtClean="0"/>
              <a:t>; Pale </a:t>
            </a:r>
            <a:r>
              <a:rPr lang="fr-FR" baseline="0" dirty="0" err="1" smtClean="0"/>
              <a:t>yellow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yellowish</a:t>
            </a:r>
            <a:r>
              <a:rPr lang="fr-FR" baseline="0" dirty="0" smtClean="0"/>
              <a:t> white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head</a:t>
            </a:r>
            <a:r>
              <a:rPr lang="fr-FR" baseline="0" dirty="0" smtClean="0"/>
              <a:t>-capsule orange-</a:t>
            </a:r>
            <a:r>
              <a:rPr lang="fr-FR" baseline="0" dirty="0" err="1" smtClean="0"/>
              <a:t>yellow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color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Eggs</a:t>
            </a:r>
            <a:r>
              <a:rPr lang="fr-FR" baseline="0" dirty="0" smtClean="0"/>
              <a:t> laid in clusters of 100s.</a:t>
            </a:r>
          </a:p>
          <a:p>
            <a:r>
              <a:rPr lang="fr-FR" baseline="0" dirty="0" smtClean="0"/>
              <a:t> 4-5 </a:t>
            </a:r>
            <a:r>
              <a:rPr lang="fr-FR" baseline="0" dirty="0" err="1" smtClean="0"/>
              <a:t>generations</a:t>
            </a:r>
            <a:r>
              <a:rPr lang="fr-FR" baseline="0" dirty="0" smtClean="0"/>
              <a:t> per y. </a:t>
            </a:r>
          </a:p>
          <a:p>
            <a:r>
              <a:rPr lang="fr-FR" baseline="0" dirty="0" err="1" smtClean="0"/>
              <a:t>Could</a:t>
            </a:r>
            <a:r>
              <a:rPr lang="fr-FR" baseline="0" dirty="0" smtClean="0"/>
              <a:t> cause 90% of </a:t>
            </a:r>
            <a:r>
              <a:rPr lang="fr-FR" baseline="0" dirty="0" err="1" smtClean="0"/>
              <a:t>crop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loss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Growing</a:t>
            </a:r>
            <a:r>
              <a:rPr lang="fr-FR" baseline="0" dirty="0" smtClean="0"/>
              <a:t> shoots </a:t>
            </a:r>
            <a:r>
              <a:rPr lang="fr-FR" baseline="0" dirty="0" err="1" smtClean="0"/>
              <a:t>dries</a:t>
            </a:r>
            <a:r>
              <a:rPr lang="fr-FR" baseline="0" dirty="0" smtClean="0"/>
              <a:t> up (</a:t>
            </a:r>
            <a:r>
              <a:rPr lang="fr-FR" baseline="0" dirty="0" err="1" smtClean="0"/>
              <a:t>dead-heart</a:t>
            </a:r>
            <a:r>
              <a:rPr lang="fr-FR" baseline="0" dirty="0" smtClean="0"/>
              <a:t>). </a:t>
            </a:r>
            <a:r>
              <a:rPr lang="fr-FR" baseline="0" dirty="0" err="1" smtClean="0"/>
              <a:t>Upon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attack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flowering</a:t>
            </a:r>
            <a:r>
              <a:rPr lang="fr-FR" baseline="0" dirty="0" smtClean="0"/>
              <a:t> stage, </a:t>
            </a:r>
            <a:r>
              <a:rPr lang="fr-FR" baseline="0" dirty="0" err="1" smtClean="0"/>
              <a:t>whitish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ears</a:t>
            </a:r>
            <a:r>
              <a:rPr lang="fr-FR" baseline="0" dirty="0" smtClean="0"/>
              <a:t> stands </a:t>
            </a:r>
            <a:r>
              <a:rPr lang="fr-FR" baseline="0" dirty="0" err="1" smtClean="0"/>
              <a:t>erect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no grain formation </a:t>
            </a:r>
            <a:r>
              <a:rPr lang="fr-FR" baseline="0" dirty="0" err="1" smtClean="0"/>
              <a:t>particularly</a:t>
            </a:r>
            <a:r>
              <a:rPr lang="fr-FR" baseline="0" dirty="0" smtClean="0"/>
              <a:t> in August-</a:t>
            </a:r>
            <a:r>
              <a:rPr lang="fr-FR" baseline="0" dirty="0" err="1" smtClean="0"/>
              <a:t>September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Selender</a:t>
            </a:r>
            <a:r>
              <a:rPr lang="fr-FR" dirty="0" smtClean="0"/>
              <a:t> </a:t>
            </a:r>
            <a:r>
              <a:rPr lang="fr-FR" dirty="0" err="1" smtClean="0"/>
              <a:t>whitish</a:t>
            </a:r>
            <a:r>
              <a:rPr lang="fr-FR" dirty="0" smtClean="0"/>
              <a:t> </a:t>
            </a:r>
            <a:r>
              <a:rPr lang="fr-FR" dirty="0" err="1" smtClean="0"/>
              <a:t>adult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black</a:t>
            </a:r>
            <a:r>
              <a:rPr lang="fr-FR" baseline="0" dirty="0" smtClean="0"/>
              <a:t> spot on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fore </a:t>
            </a:r>
            <a:r>
              <a:rPr lang="fr-FR" baseline="0" dirty="0" err="1" smtClean="0"/>
              <a:t>wing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Female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orange anal </a:t>
            </a:r>
            <a:r>
              <a:rPr lang="fr-FR" baseline="0" dirty="0" err="1" smtClean="0"/>
              <a:t>tuft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Larvae</a:t>
            </a:r>
            <a:r>
              <a:rPr lang="fr-FR" baseline="0" dirty="0" smtClean="0"/>
              <a:t>; Pale or </a:t>
            </a:r>
            <a:r>
              <a:rPr lang="fr-FR" baseline="0" dirty="0" err="1" smtClean="0"/>
              <a:t>yellowish</a:t>
            </a:r>
            <a:r>
              <a:rPr lang="fr-FR" baseline="0" dirty="0" smtClean="0"/>
              <a:t> white. 5-7 </a:t>
            </a:r>
            <a:r>
              <a:rPr lang="fr-FR" baseline="0" dirty="0" err="1" smtClean="0"/>
              <a:t>generations</a:t>
            </a:r>
            <a:r>
              <a:rPr lang="fr-FR" baseline="0" dirty="0" smtClean="0"/>
              <a:t> per y. </a:t>
            </a:r>
          </a:p>
          <a:p>
            <a:r>
              <a:rPr lang="fr-FR" baseline="0" dirty="0" smtClean="0"/>
              <a:t>Damage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yellow</a:t>
            </a:r>
            <a:r>
              <a:rPr lang="fr-FR" baseline="0" dirty="0" smtClean="0"/>
              <a:t> Stem Borer.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Cultural Control:</a:t>
            </a:r>
            <a:r>
              <a:rPr lang="fr-FR" baseline="0" dirty="0" smtClean="0"/>
              <a:t> Nursery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20th May, </a:t>
            </a:r>
            <a:r>
              <a:rPr lang="fr-FR" baseline="0" dirty="0" err="1" smtClean="0"/>
              <a:t>Transplaning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essentially</a:t>
            </a:r>
            <a:r>
              <a:rPr lang="fr-FR" baseline="0" dirty="0" smtClean="0"/>
              <a:t> in August Light </a:t>
            </a:r>
            <a:r>
              <a:rPr lang="fr-FR" baseline="0" dirty="0" err="1" smtClean="0"/>
              <a:t>traps</a:t>
            </a:r>
            <a:r>
              <a:rPr lang="fr-FR" baseline="0" dirty="0" smtClean="0"/>
              <a:t>, clean-</a:t>
            </a:r>
            <a:r>
              <a:rPr lang="fr-FR" baseline="0" dirty="0" err="1" smtClean="0"/>
              <a:t>cultivation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stubbles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removal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picking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destroying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egg</a:t>
            </a:r>
            <a:r>
              <a:rPr lang="fr-FR" baseline="0" dirty="0" smtClean="0"/>
              <a:t>-masses and </a:t>
            </a:r>
            <a:r>
              <a:rPr lang="fr-FR" baseline="0" dirty="0" err="1" smtClean="0"/>
              <a:t>dead-hearts</a:t>
            </a:r>
            <a:endParaRPr lang="fr-FR" baseline="0" dirty="0" smtClean="0"/>
          </a:p>
          <a:p>
            <a:r>
              <a:rPr lang="fr-FR" baseline="0" dirty="0" err="1" smtClean="0"/>
              <a:t>Chemical</a:t>
            </a:r>
            <a:r>
              <a:rPr lang="fr-FR" baseline="0" dirty="0" smtClean="0"/>
              <a:t> control: </a:t>
            </a:r>
            <a:r>
              <a:rPr lang="fr-FR" baseline="0" dirty="0" err="1" smtClean="0"/>
              <a:t>Carbofuran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Furadan</a:t>
            </a:r>
            <a:r>
              <a:rPr lang="fr-FR" baseline="0" dirty="0" smtClean="0"/>
              <a:t> 3G) @14kg/acre, </a:t>
            </a:r>
            <a:r>
              <a:rPr lang="fr-FR" baseline="0" dirty="0" err="1" smtClean="0"/>
              <a:t>Chlorpyriphos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Cartap</a:t>
            </a:r>
            <a:r>
              <a:rPr lang="fr-FR" baseline="0" dirty="0" smtClean="0"/>
              <a:t> (Padan 4G) @10Kg/acre, </a:t>
            </a:r>
            <a:r>
              <a:rPr lang="fr-FR" baseline="0" dirty="0" err="1" smtClean="0"/>
              <a:t>Diazinon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Basudin</a:t>
            </a:r>
            <a:r>
              <a:rPr lang="fr-FR" baseline="0" dirty="0" smtClean="0"/>
              <a:t> 10G) @ 9Kg/acre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Widely</a:t>
            </a:r>
            <a:r>
              <a:rPr lang="fr-FR" dirty="0" smtClean="0"/>
              <a:t> </a:t>
            </a:r>
            <a:r>
              <a:rPr lang="fr-FR" dirty="0" err="1" smtClean="0"/>
              <a:t>distributed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Kallar</a:t>
            </a:r>
            <a:r>
              <a:rPr lang="fr-FR" baseline="0" dirty="0" smtClean="0"/>
              <a:t> tract of Pakistan (</a:t>
            </a:r>
            <a:r>
              <a:rPr lang="fr-FR" baseline="0" dirty="0" err="1" smtClean="0"/>
              <a:t>Sialkaot</a:t>
            </a:r>
            <a:r>
              <a:rPr lang="fr-FR" baseline="0" dirty="0" smtClean="0"/>
              <a:t>, Gujranwala, </a:t>
            </a:r>
            <a:r>
              <a:rPr lang="fr-FR" baseline="0" dirty="0" err="1" smtClean="0"/>
              <a:t>Sheikhupura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etc</a:t>
            </a:r>
            <a:r>
              <a:rPr lang="fr-FR" baseline="0" dirty="0" smtClean="0"/>
              <a:t>). Host plants: </a:t>
            </a:r>
            <a:r>
              <a:rPr lang="fr-FR" baseline="0" dirty="0" err="1" smtClean="0"/>
              <a:t>Rice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wild</a:t>
            </a:r>
            <a:r>
              <a:rPr lang="fr-FR" baseline="0" dirty="0" smtClean="0"/>
              <a:t> grasses.</a:t>
            </a:r>
          </a:p>
          <a:p>
            <a:r>
              <a:rPr lang="fr-FR" baseline="0" dirty="0" err="1" smtClean="0"/>
              <a:t>Adults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Greyish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colored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white back, mass </a:t>
            </a:r>
            <a:r>
              <a:rPr lang="fr-FR" baseline="0" dirty="0" err="1" smtClean="0"/>
              <a:t>egg</a:t>
            </a:r>
            <a:r>
              <a:rPr lang="fr-FR" baseline="0" dirty="0" smtClean="0"/>
              <a:t>-</a:t>
            </a:r>
            <a:r>
              <a:rPr lang="fr-FR" baseline="0" dirty="0" err="1" smtClean="0"/>
              <a:t>laying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cylindrical</a:t>
            </a:r>
            <a:r>
              <a:rPr lang="fr-FR" baseline="0" dirty="0" smtClean="0"/>
              <a:t>) in </a:t>
            </a:r>
            <a:r>
              <a:rPr lang="fr-FR" baseline="0" dirty="0" err="1" smtClean="0"/>
              <a:t>leaf</a:t>
            </a:r>
            <a:r>
              <a:rPr lang="fr-FR" baseline="0" dirty="0" smtClean="0"/>
              <a:t>-</a:t>
            </a:r>
            <a:r>
              <a:rPr lang="fr-FR" baseline="0" dirty="0" err="1" smtClean="0"/>
              <a:t>sheaths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Nymph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greyish</a:t>
            </a:r>
            <a:r>
              <a:rPr lang="fr-FR" baseline="0" dirty="0" smtClean="0"/>
              <a:t> white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turns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grey</a:t>
            </a:r>
            <a:endParaRPr lang="fr-FR" baseline="0" dirty="0" smtClean="0"/>
          </a:p>
          <a:p>
            <a:r>
              <a:rPr lang="fr-FR" baseline="0" dirty="0" smtClean="0"/>
              <a:t>Life cycle: 3-4 </a:t>
            </a:r>
            <a:r>
              <a:rPr lang="fr-FR" baseline="0" dirty="0" err="1" smtClean="0"/>
              <a:t>weeks</a:t>
            </a:r>
            <a:r>
              <a:rPr lang="fr-FR" baseline="0" dirty="0" smtClean="0"/>
              <a:t>, active </a:t>
            </a:r>
            <a:r>
              <a:rPr lang="fr-FR" baseline="0" dirty="0" err="1" smtClean="0"/>
              <a:t>period</a:t>
            </a:r>
            <a:r>
              <a:rPr lang="fr-FR" baseline="0" dirty="0" smtClean="0"/>
              <a:t>: March to </a:t>
            </a:r>
            <a:r>
              <a:rPr lang="fr-FR" baseline="0" dirty="0" err="1" smtClean="0"/>
              <a:t>November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overwinters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egg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nymph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generations</a:t>
            </a:r>
            <a:r>
              <a:rPr lang="fr-FR" baseline="0" dirty="0" smtClean="0"/>
              <a:t> per y. </a:t>
            </a:r>
          </a:p>
          <a:p>
            <a:r>
              <a:rPr lang="fr-FR" baseline="0" dirty="0" err="1" smtClean="0"/>
              <a:t>Congregate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near</a:t>
            </a:r>
            <a:r>
              <a:rPr lang="fr-FR" baseline="0" dirty="0" smtClean="0"/>
              <a:t> plant base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leaf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sheaths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desaping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yellowish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color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dries</a:t>
            </a:r>
            <a:r>
              <a:rPr lang="fr-FR" baseline="0" dirty="0" smtClean="0"/>
              <a:t> up and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burnt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appearcence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crop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yeild</a:t>
            </a:r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dark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fly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whitish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eggs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singly</a:t>
            </a:r>
            <a:r>
              <a:rPr lang="fr-F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laid on </a:t>
            </a:r>
            <a:r>
              <a:rPr lang="fr-FR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leaf</a:t>
            </a:r>
            <a:r>
              <a:rPr lang="fr-F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middle area.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Larvae yellow in color, make a clean cut at the base of the leaf inside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leaf whorls.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 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maggots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bore into the shoot of young plants, 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central shoot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dries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(dead-heart).</a:t>
            </a:r>
          </a:p>
          <a:p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tillers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fr-F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fr-F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</a:t>
            </a:r>
            <a:r>
              <a:rPr lang="fr-F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attacked</a:t>
            </a:r>
            <a:r>
              <a:rPr lang="fr-F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r-P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Aphis </a:t>
            </a:r>
            <a:r>
              <a:rPr lang="en-US" dirty="0" err="1" smtClean="0"/>
              <a:t>gossypii</a:t>
            </a:r>
            <a:endParaRPr lang="en-US" dirty="0" smtClean="0"/>
          </a:p>
          <a:p>
            <a:r>
              <a:rPr lang="en-US" dirty="0" err="1" smtClean="0"/>
              <a:t>Desaping_decline</a:t>
            </a:r>
            <a:r>
              <a:rPr lang="en-US" baseline="0" dirty="0" smtClean="0"/>
              <a:t> in plant vitality and </a:t>
            </a:r>
            <a:r>
              <a:rPr lang="en-US" baseline="0" dirty="0" err="1" smtClean="0"/>
              <a:t>fruting</a:t>
            </a:r>
            <a:r>
              <a:rPr lang="en-US" baseline="0" dirty="0" smtClean="0"/>
              <a:t> capacity</a:t>
            </a:r>
          </a:p>
          <a:p>
            <a:r>
              <a:rPr lang="en-US" baseline="0" dirty="0" err="1" smtClean="0"/>
              <a:t>Alatae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apterae</a:t>
            </a:r>
            <a:r>
              <a:rPr lang="en-US" baseline="0" dirty="0" smtClean="0"/>
              <a:t>, polymorphism (season, growth, host-changing, overcrowding)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Mango Fruit fly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Ceratitis</a:t>
            </a:r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cosyra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The body and wing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colour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yellowish, with black spots. Adult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mediterrenean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fruit flies are 4-6 mm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long,The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wings are spotted or banded with yellow and brown margins.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Fruit flies lay eggs under the skin of mature green and ripening fruit. Some fruit flies such as 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Bactrocera</a:t>
            </a:r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invadens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new species recently introduced into East Africa, also lay eggs on small fruit. The eggs hatch into whitish maggots within 1 to 2 days. The maggots feed on the fruit flesh and the fruit starts to rot. After 4 to 17 days, the maggots leave the fruit, making holes in the skin.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Adult fruit flies are about 4-7 mm long.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Below</a:t>
            </a:r>
            <a:r>
              <a:rPr lang="fr-FR" baseline="0" dirty="0" smtClean="0"/>
              <a:t> 9% </a:t>
            </a:r>
            <a:r>
              <a:rPr lang="fr-FR" baseline="0" dirty="0" err="1" smtClean="0"/>
              <a:t>moisture</a:t>
            </a:r>
            <a:r>
              <a:rPr lang="fr-FR" baseline="0" dirty="0" smtClean="0"/>
              <a:t> conditions, </a:t>
            </a:r>
            <a:r>
              <a:rPr lang="fr-FR" baseline="0" dirty="0" err="1" smtClean="0"/>
              <a:t>rice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weevil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unable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breed</a:t>
            </a:r>
            <a:r>
              <a:rPr lang="fr-FR" baseline="0" dirty="0" smtClean="0"/>
              <a:t>. So </a:t>
            </a:r>
            <a:r>
              <a:rPr lang="fr-FR" baseline="0" dirty="0" err="1" smtClean="0"/>
              <a:t>keeping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stored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products</a:t>
            </a:r>
            <a:r>
              <a:rPr lang="fr-FR" baseline="0" dirty="0" smtClean="0"/>
              <a:t> dry.</a:t>
            </a:r>
          </a:p>
          <a:p>
            <a:r>
              <a:rPr lang="fr-FR" baseline="0" dirty="0" smtClean="0"/>
              <a:t>Bag-</a:t>
            </a:r>
            <a:r>
              <a:rPr lang="fr-FR" baseline="0" dirty="0" err="1" smtClean="0"/>
              <a:t>trapping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adult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weevils</a:t>
            </a:r>
            <a:r>
              <a:rPr lang="fr-FR" baseline="0" dirty="0" smtClean="0"/>
              <a:t> and destruction </a:t>
            </a:r>
            <a:r>
              <a:rPr lang="fr-FR" baseline="0" dirty="0" err="1" smtClean="0"/>
              <a:t>aferwards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93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Thrips</a:t>
            </a:r>
            <a:r>
              <a:rPr lang="en-US" dirty="0" smtClean="0"/>
              <a:t> </a:t>
            </a:r>
            <a:r>
              <a:rPr lang="en-US" dirty="0" err="1" smtClean="0"/>
              <a:t>tabaci</a:t>
            </a:r>
            <a:r>
              <a:rPr lang="en-US" dirty="0" smtClean="0"/>
              <a:t> (Severe pest</a:t>
            </a:r>
            <a:r>
              <a:rPr lang="en-US" baseline="0" dirty="0" smtClean="0"/>
              <a:t> in hot and dry conditions)</a:t>
            </a:r>
          </a:p>
          <a:p>
            <a:r>
              <a:rPr lang="en-US" baseline="0" dirty="0" smtClean="0"/>
              <a:t>Early seedlings (and usually lower leaves) are more attacked by </a:t>
            </a:r>
            <a:r>
              <a:rPr lang="en-US" baseline="0" dirty="0" err="1" smtClean="0"/>
              <a:t>thrips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Rasping_feeding</a:t>
            </a:r>
            <a:r>
              <a:rPr lang="en-US" baseline="0" dirty="0" smtClean="0"/>
              <a:t> on exuded secretions</a:t>
            </a:r>
          </a:p>
          <a:p>
            <a:r>
              <a:rPr lang="en-US" baseline="0" dirty="0" smtClean="0"/>
              <a:t>Infested leaves silvery white, then dirty white and then become crumpled shaped. And </a:t>
            </a:r>
            <a:r>
              <a:rPr lang="en-US" baseline="0" dirty="0" err="1" smtClean="0"/>
              <a:t>curuves</a:t>
            </a:r>
            <a:r>
              <a:rPr lang="en-US" baseline="0" dirty="0" smtClean="0"/>
              <a:t> up-ward.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Macrotermes</a:t>
            </a:r>
            <a:r>
              <a:rPr lang="en-US" dirty="0" smtClean="0"/>
              <a:t> spp.</a:t>
            </a:r>
          </a:p>
          <a:p>
            <a:r>
              <a:rPr lang="en-US" b="1" dirty="0" err="1"/>
              <a:t>Odontotermes</a:t>
            </a:r>
            <a:r>
              <a:rPr lang="en-US" dirty="0"/>
              <a:t> </a:t>
            </a:r>
            <a:r>
              <a:rPr lang="en-US" dirty="0" err="1"/>
              <a:t>guptai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Setts</a:t>
            </a:r>
            <a:r>
              <a:rPr lang="en-US" dirty="0"/>
              <a:t> are infested by </a:t>
            </a:r>
            <a:r>
              <a:rPr lang="en-US" dirty="0" err="1"/>
              <a:t>termies</a:t>
            </a:r>
            <a:r>
              <a:rPr lang="en-US" dirty="0"/>
              <a:t>. So pre-sowing </a:t>
            </a:r>
            <a:r>
              <a:rPr lang="en-US" dirty="0" err="1"/>
              <a:t>treatement</a:t>
            </a:r>
            <a:r>
              <a:rPr lang="en-US" dirty="0"/>
              <a:t> with some insecticide is effective against termites.</a:t>
            </a:r>
          </a:p>
          <a:p>
            <a:r>
              <a:rPr lang="en-US" dirty="0"/>
              <a:t>Add well rotten FYM in field.</a:t>
            </a:r>
          </a:p>
          <a:p>
            <a:r>
              <a:rPr lang="en-US" dirty="0"/>
              <a:t>Remove deeply crop stubbles after harvest to ensure eradication of termite infestation and flood irrigate with some </a:t>
            </a:r>
            <a:r>
              <a:rPr lang="en-US" dirty="0" err="1"/>
              <a:t>insecitcide</a:t>
            </a:r>
            <a:r>
              <a:rPr lang="en-US" dirty="0"/>
              <a:t> or </a:t>
            </a:r>
            <a:r>
              <a:rPr lang="en-US" dirty="0" err="1"/>
              <a:t>kerosine</a:t>
            </a:r>
            <a:r>
              <a:rPr lang="en-US" dirty="0"/>
              <a:t> oil dripped after deep soil ploughing.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8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Amrasca</a:t>
            </a:r>
            <a:r>
              <a:rPr lang="en-US" dirty="0" smtClean="0"/>
              <a:t> </a:t>
            </a:r>
            <a:r>
              <a:rPr lang="en-US" dirty="0" err="1" smtClean="0"/>
              <a:t>bigutella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bigutella</a:t>
            </a:r>
            <a:r>
              <a:rPr lang="en-US" baseline="0" dirty="0" smtClean="0"/>
              <a:t> (in hot and humid conditions)</a:t>
            </a:r>
          </a:p>
          <a:p>
            <a:r>
              <a:rPr lang="en-US" baseline="0" dirty="0" err="1" smtClean="0"/>
              <a:t>Yellowishing</a:t>
            </a:r>
            <a:r>
              <a:rPr lang="en-US" baseline="0" dirty="0" smtClean="0"/>
              <a:t> , then cup-shaping, then brick red marginal color (hopper burn appearance)</a:t>
            </a:r>
          </a:p>
          <a:p>
            <a:r>
              <a:rPr lang="en-US" baseline="0" dirty="0" smtClean="0"/>
              <a:t>Cotton leaves downwards by </a:t>
            </a:r>
            <a:r>
              <a:rPr lang="en-US" baseline="0" dirty="0" err="1" smtClean="0"/>
              <a:t>jassid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desaping</a:t>
            </a:r>
            <a:r>
              <a:rPr lang="en-US" baseline="0" dirty="0" smtClean="0"/>
              <a:t> (attack).</a:t>
            </a:r>
          </a:p>
          <a:p>
            <a:r>
              <a:rPr lang="en-US" baseline="0" dirty="0" smtClean="0"/>
              <a:t>Attack is more </a:t>
            </a:r>
            <a:r>
              <a:rPr lang="en-US" baseline="0" dirty="0" err="1" smtClean="0"/>
              <a:t>consipecous</a:t>
            </a:r>
            <a:r>
              <a:rPr lang="en-US" baseline="0" dirty="0" smtClean="0"/>
              <a:t> on middle aged leaves than older or new 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Helicoverpa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armigera</a:t>
            </a:r>
            <a:endParaRPr lang="en-US" baseline="0" dirty="0" smtClean="0"/>
          </a:p>
          <a:p>
            <a:r>
              <a:rPr lang="en-US" baseline="0" dirty="0" smtClean="0"/>
              <a:t>Voracious feeders of all fruiting bodies</a:t>
            </a:r>
          </a:p>
          <a:p>
            <a:r>
              <a:rPr lang="en-US" baseline="0" dirty="0" smtClean="0"/>
              <a:t>Prominent hole on boll or square</a:t>
            </a:r>
          </a:p>
          <a:p>
            <a:r>
              <a:rPr lang="en-US" baseline="0" dirty="0" smtClean="0"/>
              <a:t>5</a:t>
            </a:r>
            <a:r>
              <a:rPr lang="en-US" baseline="30000" dirty="0" smtClean="0"/>
              <a:t>th</a:t>
            </a:r>
            <a:r>
              <a:rPr lang="en-US" baseline="0" dirty="0" smtClean="0"/>
              <a:t> and 6</a:t>
            </a:r>
            <a:r>
              <a:rPr lang="en-US" baseline="30000" dirty="0" smtClean="0"/>
              <a:t>th</a:t>
            </a:r>
            <a:r>
              <a:rPr lang="en-US" baseline="0" dirty="0" smtClean="0"/>
              <a:t> instar more damaging and difficult to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Insulana</a:t>
            </a:r>
            <a:r>
              <a:rPr lang="en-US" baseline="0" dirty="0" smtClean="0"/>
              <a:t> larvae is dull greenish white with black spots on body and orange dots on </a:t>
            </a:r>
            <a:r>
              <a:rPr lang="en-US" baseline="0" dirty="0" err="1" smtClean="0"/>
              <a:t>prothoracic</a:t>
            </a:r>
            <a:r>
              <a:rPr lang="en-US" baseline="0" dirty="0" smtClean="0"/>
              <a:t> segment.</a:t>
            </a:r>
          </a:p>
          <a:p>
            <a:r>
              <a:rPr lang="en-US" baseline="0" dirty="0" smtClean="0"/>
              <a:t>E. </a:t>
            </a:r>
            <a:r>
              <a:rPr lang="en-US" baseline="0" dirty="0" err="1" smtClean="0"/>
              <a:t>Vittella</a:t>
            </a:r>
            <a:r>
              <a:rPr lang="en-US" baseline="0" dirty="0" smtClean="0"/>
              <a:t> larva is brownish with a median longitudinal streak on dorsal side and ventral side usually pale yellow or greenish</a:t>
            </a:r>
          </a:p>
          <a:p>
            <a:r>
              <a:rPr lang="en-US" baseline="0" dirty="0" smtClean="0"/>
              <a:t>Stem boring,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Pectinophora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gossypiella</a:t>
            </a:r>
            <a:endParaRPr lang="en-US" baseline="0" dirty="0" smtClean="0"/>
          </a:p>
          <a:p>
            <a:r>
              <a:rPr lang="en-US" baseline="0" dirty="0" smtClean="0"/>
              <a:t>Attack on squares and cause </a:t>
            </a:r>
            <a:r>
              <a:rPr lang="en-US" baseline="0" dirty="0" err="1" smtClean="0"/>
              <a:t>rossette</a:t>
            </a:r>
            <a:r>
              <a:rPr lang="en-US" baseline="0" dirty="0" smtClean="0"/>
              <a:t> flower</a:t>
            </a:r>
          </a:p>
          <a:p>
            <a:r>
              <a:rPr lang="en-US" baseline="0" dirty="0" smtClean="0"/>
              <a:t>No sing of entry on boll while </a:t>
            </a:r>
            <a:r>
              <a:rPr lang="en-US" baseline="0" dirty="0" err="1" smtClean="0"/>
              <a:t>damagin</a:t>
            </a:r>
            <a:r>
              <a:rPr lang="en-US" baseline="0" dirty="0" smtClean="0"/>
              <a:t> lint inside boll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Spodoptera</a:t>
            </a:r>
            <a:r>
              <a:rPr lang="en-US" dirty="0" smtClean="0"/>
              <a:t> </a:t>
            </a:r>
            <a:r>
              <a:rPr lang="en-US" dirty="0" err="1" smtClean="0"/>
              <a:t>litura</a:t>
            </a:r>
            <a:endParaRPr lang="en-US" dirty="0" smtClean="0"/>
          </a:p>
          <a:p>
            <a:r>
              <a:rPr lang="en-US" dirty="0" smtClean="0"/>
              <a:t>Egg</a:t>
            </a:r>
            <a:r>
              <a:rPr lang="en-US" baseline="0" dirty="0" smtClean="0"/>
              <a:t> masses on upper leaf areas</a:t>
            </a:r>
          </a:p>
          <a:p>
            <a:r>
              <a:rPr lang="en-US" baseline="0" dirty="0" smtClean="0"/>
              <a:t>Larva feeds on fleshy green matter and leaving behind leaf </a:t>
            </a:r>
            <a:r>
              <a:rPr lang="en-US" baseline="0" dirty="0" err="1" smtClean="0"/>
              <a:t>veinlets</a:t>
            </a:r>
            <a:r>
              <a:rPr lang="en-US" baseline="0" dirty="0" smtClean="0"/>
              <a:t> or skeleton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Scirpophaga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nivella</a:t>
            </a:r>
            <a:endParaRPr lang="en-US" dirty="0" smtClean="0"/>
          </a:p>
          <a:p>
            <a:r>
              <a:rPr lang="en-US" dirty="0" smtClean="0"/>
              <a:t>Egg mass covered with</a:t>
            </a:r>
            <a:r>
              <a:rPr lang="en-US" baseline="0" dirty="0" smtClean="0"/>
              <a:t> orange hairs of anal tuft of female moth.</a:t>
            </a:r>
          </a:p>
          <a:p>
            <a:r>
              <a:rPr lang="en-US" baseline="0" dirty="0" smtClean="0"/>
              <a:t>Larvae bore through lower side mid rib of leaves, bores into the central core and thus unfolded shot-holes on leaves show pest attack.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Presence of the reddish mid-rib tunnel on the crown leaf indicates top-borer infestation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557-F11F-4B66-9B85-7E297EEFDEE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gif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/index.php?title=Tamarixia_radiata&amp;action=edit&amp;redlink=1" TargetMode="External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hyperlink" Target="http://en.wikipedia.org/wiki/Coccinellidae" TargetMode="External"/><Relationship Id="rId5" Type="http://schemas.openxmlformats.org/officeDocument/2006/relationships/image" Target="../media/image133.jpeg"/><Relationship Id="rId10" Type="http://schemas.openxmlformats.org/officeDocument/2006/relationships/hyperlink" Target="http://en.wikipedia.org/wiki/Chrysopidae" TargetMode="External"/><Relationship Id="rId4" Type="http://schemas.openxmlformats.org/officeDocument/2006/relationships/image" Target="../media/image132.jpeg"/><Relationship Id="rId9" Type="http://schemas.openxmlformats.org/officeDocument/2006/relationships/hyperlink" Target="http://en.wikipedia.org/wiki/Hoverfl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00200"/>
            <a:ext cx="3704993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50819" y="757297"/>
            <a:ext cx="765498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effectLst/>
              </a:rPr>
              <a:t>Major Insect Pests </a:t>
            </a:r>
            <a:r>
              <a:rPr lang="en-US" sz="3200" dirty="0" smtClean="0">
                <a:effectLst/>
              </a:rPr>
              <a:t>of Cotton Crop in Pakistan</a:t>
            </a:r>
          </a:p>
          <a:p>
            <a:endParaRPr lang="en-US" sz="3200" dirty="0" smtClean="0">
              <a:effectLst/>
            </a:endParaRPr>
          </a:p>
          <a:p>
            <a:endParaRPr lang="en-US" sz="3200" dirty="0" smtClean="0">
              <a:effectLst/>
            </a:endParaRPr>
          </a:p>
          <a:p>
            <a:endParaRPr lang="en-US" sz="3200" dirty="0" smtClean="0">
              <a:effectLst/>
            </a:endParaRP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effectLst/>
              </a:rPr>
              <a:t>Sucking pest complex</a:t>
            </a:r>
          </a:p>
          <a:p>
            <a:pPr>
              <a:buFont typeface="Wingdings" pitchFamily="2" charset="2"/>
              <a:buChar char="ü"/>
            </a:pPr>
            <a:endParaRPr lang="en-US" sz="3200" dirty="0" smtClean="0">
              <a:effectLst/>
            </a:endParaRPr>
          </a:p>
          <a:p>
            <a:pPr>
              <a:buFont typeface="Wingdings" pitchFamily="2" charset="2"/>
              <a:buChar char="ü"/>
            </a:pPr>
            <a:endParaRPr lang="en-US" sz="3200" dirty="0" smtClean="0">
              <a:effectLst/>
            </a:endParaRP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effectLst/>
              </a:rPr>
              <a:t>Bollworms complex</a:t>
            </a:r>
            <a:endParaRPr lang="en-US" sz="32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743201"/>
            <a:ext cx="735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Major Insect Pests </a:t>
            </a:r>
            <a:r>
              <a:rPr lang="en-US" sz="3200" dirty="0" smtClean="0"/>
              <a:t>of Sugarcane in Pakistan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385926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Sugarcane	Top borer</a:t>
            </a:r>
            <a:endParaRPr lang="en-US" dirty="0"/>
          </a:p>
        </p:txBody>
      </p:sp>
      <p:pic>
        <p:nvPicPr>
          <p:cNvPr id="64514" name="Picture 2" descr="http://agropedia.iitk.ac.in/sites/default/files/6%20bunchy%20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845" y="1371600"/>
            <a:ext cx="2279155" cy="396240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876800" y="457200"/>
            <a:ext cx="4069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Dead-heart formation</a:t>
            </a:r>
          </a:p>
          <a:p>
            <a:pPr algn="ctr"/>
            <a:r>
              <a:rPr lang="en-US" dirty="0" smtClean="0"/>
              <a:t>then</a:t>
            </a:r>
          </a:p>
          <a:p>
            <a:pPr algn="ctr"/>
            <a:r>
              <a:rPr lang="en-US" dirty="0" smtClean="0"/>
              <a:t>Bunchy top (by side shoots development)</a:t>
            </a:r>
            <a:endParaRPr lang="en-US" dirty="0"/>
          </a:p>
        </p:txBody>
      </p:sp>
      <p:pic>
        <p:nvPicPr>
          <p:cNvPr id="64516" name="Picture 4" descr="http://agropedia.iitk.ac.in/sites/default/files/1%20moth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15164" y="380236"/>
            <a:ext cx="1806676" cy="302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http://agropedia.iitk.ac.in/sites/default/files/5%20shotho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295400"/>
            <a:ext cx="2514600" cy="3962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4520" name="Picture 8" descr="http://old.padil.gov.au/pbt/files/uall/STSB_Fig_1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38400"/>
            <a:ext cx="3990491" cy="2590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4522" name="AutoShape 10" descr="http://insectphotos.uark.edu/corn/Sugarcane_borer_pup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4" name="AutoShape 12" descr="http://insectphotos.uark.edu/corn/Sugarcane_borer_pup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5029200"/>
            <a:ext cx="2971801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0" name="Picture 2" descr="http://agropedia.iitk.ac.in/sites/default/files/8%20pupa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4701940"/>
            <a:ext cx="1600200" cy="215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Photo of Sugar Cane Bor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4716272"/>
            <a:ext cx="2590800" cy="214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 descr="http://www.nbaii.res.in/Pestsofcrops/images/ESB-ad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0"/>
            <a:ext cx="3886200" cy="260051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76201" y="609600"/>
            <a:ext cx="400391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Sugarcane	Stem borer</a:t>
            </a:r>
            <a:endParaRPr lang="en-US" dirty="0"/>
          </a:p>
        </p:txBody>
      </p:sp>
      <p:pic>
        <p:nvPicPr>
          <p:cNvPr id="61442" name="Picture 2" descr="http://www.nbaii.res.in/Pestsofcrops/images/ESB-adul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3083567" cy="31242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1444" name="Picture 4" descr="http://www.nbaii.res.in/Pestsofcrops/images/ESB-larva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914400"/>
            <a:ext cx="3847722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6" descr="http://www.nbaii.res.in/Pestsofcrops/images/ESB-pup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362200"/>
            <a:ext cx="1981200" cy="122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2" name="Picture 12" descr="http://agritech.tnau.ac.in/govt_schemes_services/aas/sugarcane%20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3578453"/>
            <a:ext cx="5791200" cy="3279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2" y="609600"/>
            <a:ext cx="396480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Sugarcane	Root borer</a:t>
            </a:r>
            <a:endParaRPr lang="en-US" dirty="0"/>
          </a:p>
        </p:txBody>
      </p:sp>
      <p:pic>
        <p:nvPicPr>
          <p:cNvPr id="60418" name="Picture 2" descr="http://www.nabg-nbaii.res.in/insectinfo/sugarcaneimages/root_borer_iden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939" y="2743201"/>
            <a:ext cx="7091461" cy="350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https://insects.tamu.edu/students/undergrad/ento402/Sugarcane_files/sugarcane_images/sugcn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3200400" cy="182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http://agkc.lib.ku.ac.th/pra/pest/pics/PT0534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71600"/>
            <a:ext cx="5181600" cy="519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6200" y="609600"/>
            <a:ext cx="485100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Sugarcane	Leaf hopper (</a:t>
            </a:r>
            <a:r>
              <a:rPr lang="en-US" dirty="0" err="1" smtClean="0"/>
              <a:t>Pyrilla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0418" name="Picture 2" descr="http://www.indianaturewatch.net/images/album/photo/17730830514d0b3279b9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3970" y="1143001"/>
            <a:ext cx="3051230" cy="2286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0420" name="Picture 4" descr="http://cdn.c.photoshelter.com/img-get/I0000XrCan4CDfx0/s/600/46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2209800" cy="301336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8370" name="Picture 2" descr="http://old.padil.gov.au/pbt/files/uall/PP_adult2_Natasha_Wr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1295400"/>
            <a:ext cx="1673779" cy="493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877387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Sugarcane	Termites (</a:t>
            </a:r>
            <a:r>
              <a:rPr lang="en-US" i="1" dirty="0" err="1" smtClean="0"/>
              <a:t>Microtermes</a:t>
            </a:r>
            <a:r>
              <a:rPr lang="en-US" i="1" dirty="0" smtClean="0"/>
              <a:t> </a:t>
            </a:r>
            <a:r>
              <a:rPr lang="en-US" i="1" dirty="0" err="1" smtClean="0"/>
              <a:t>obesi</a:t>
            </a:r>
            <a:r>
              <a:rPr lang="en-US" i="1" dirty="0" smtClean="0"/>
              <a:t>, </a:t>
            </a:r>
            <a:r>
              <a:rPr lang="en-US" i="1" dirty="0" err="1" smtClean="0"/>
              <a:t>Odontotermes</a:t>
            </a:r>
            <a:r>
              <a:rPr lang="en-US" i="1" dirty="0" smtClean="0"/>
              <a:t> </a:t>
            </a:r>
            <a:r>
              <a:rPr lang="en-US" i="1" dirty="0" err="1" smtClean="0"/>
              <a:t>obesus</a:t>
            </a:r>
            <a:r>
              <a:rPr lang="en-US" i="1" dirty="0" smtClean="0"/>
              <a:t> </a:t>
            </a:r>
            <a:r>
              <a:rPr lang="en-US" dirty="0" smtClean="0"/>
              <a:t>; </a:t>
            </a:r>
            <a:r>
              <a:rPr lang="en-US" dirty="0" err="1" smtClean="0"/>
              <a:t>Isoptera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7346" name="Picture 2" descr="http://www.rikenresearch.riken.jp/images/figures/hi_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76400"/>
            <a:ext cx="4572000" cy="372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2" y="2743201"/>
            <a:ext cx="7214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Major Insect Pests </a:t>
            </a:r>
            <a:r>
              <a:rPr lang="en-US" sz="3200" dirty="0" smtClean="0"/>
              <a:t>of Rice Crop in Pakistan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787112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Rice		Yellow stem borer (</a:t>
            </a:r>
            <a:r>
              <a:rPr lang="en-US" i="1" dirty="0" err="1" smtClean="0"/>
              <a:t>Scirpophaga</a:t>
            </a:r>
            <a:r>
              <a:rPr lang="en-US" i="1" dirty="0" smtClean="0"/>
              <a:t> </a:t>
            </a:r>
            <a:r>
              <a:rPr lang="en-US" i="1" dirty="0" err="1" smtClean="0"/>
              <a:t>incertulus</a:t>
            </a:r>
            <a:r>
              <a:rPr lang="en-US" dirty="0" smtClean="0"/>
              <a:t>: </a:t>
            </a:r>
            <a:r>
              <a:rPr lang="en-US" dirty="0" err="1" smtClean="0"/>
              <a:t>Pyralidae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800600" cy="324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3250" name="Picture 2" descr="http://www.rkmp.co.in/sites/default/files/DSC_0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223283"/>
            <a:ext cx="2895600" cy="363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6" descr="http://www.pinoyrkb.com/main/images/pests/ysb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600200"/>
            <a:ext cx="3505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9" name="Picture 11" descr="http://www.crida.in/naip/comp4/images/yellowstembor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710084"/>
            <a:ext cx="2743200" cy="291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1" y="609600"/>
            <a:ext cx="771935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Rice		White stem borer (</a:t>
            </a:r>
            <a:r>
              <a:rPr lang="en-US" i="1" dirty="0" err="1" smtClean="0"/>
              <a:t>Scirpophaga</a:t>
            </a:r>
            <a:r>
              <a:rPr lang="en-US" i="1" dirty="0" smtClean="0"/>
              <a:t> </a:t>
            </a:r>
            <a:r>
              <a:rPr lang="en-US" i="1" dirty="0" err="1" smtClean="0"/>
              <a:t>innotata</a:t>
            </a:r>
            <a:r>
              <a:rPr lang="en-US" dirty="0" smtClean="0"/>
              <a:t>: </a:t>
            </a:r>
            <a:r>
              <a:rPr lang="en-US" dirty="0" err="1" smtClean="0"/>
              <a:t>Pyralidae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2978"/>
            <a:ext cx="4419600" cy="330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2232" name="Picture 8" descr="http://diperta.jabarprov.go.id/assets/root/pupa-pengger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809999"/>
            <a:ext cx="4064000" cy="304800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2234" name="Picture 10" descr="http://www.nbaii.res.in/Pestsofcrops/images/Scirpophaga-innota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29075"/>
            <a:ext cx="2901462" cy="28289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066800"/>
            <a:ext cx="3810000" cy="284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533652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Rice		Damage of Stem Borers</a:t>
            </a:r>
            <a:endParaRPr lang="en-US" dirty="0"/>
          </a:p>
        </p:txBody>
      </p:sp>
      <p:pic>
        <p:nvPicPr>
          <p:cNvPr id="53257" name="Picture 9" descr="http://www.lsuagcenter.com/NR/rdonlyres/09641E2B-74D7-4238-9638-E249FB30A891/83225/mrb18_w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914400"/>
            <a:ext cx="2133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61" name="Picture 13" descr="http://www.crida.in/naip/comp4/images/deadhear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599"/>
            <a:ext cx="4267200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 descr="http://www.knowledgebank.irri.org/RiceDoctor/images/stories/Seed_and_Grain_Symptoms/image1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5646" y="3762102"/>
            <a:ext cx="4167554" cy="309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6200" y="4343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Dead-hearts</a:t>
            </a:r>
            <a:r>
              <a:rPr lang="fr-FR" b="1" dirty="0" smtClean="0"/>
              <a:t> formation</a:t>
            </a:r>
            <a:endParaRPr lang="fr-FR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4953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Milky</a:t>
            </a:r>
            <a:r>
              <a:rPr lang="fr-FR" b="1" dirty="0" smtClean="0"/>
              <a:t> or White-</a:t>
            </a:r>
            <a:r>
              <a:rPr lang="fr-FR" b="1" dirty="0" err="1" smtClean="0"/>
              <a:t>ears</a:t>
            </a:r>
            <a:r>
              <a:rPr lang="fr-FR" b="1" dirty="0" smtClean="0"/>
              <a:t> formation</a:t>
            </a:r>
            <a:endParaRPr lang="fr-FR" b="1" dirty="0"/>
          </a:p>
        </p:txBody>
      </p:sp>
      <p:pic>
        <p:nvPicPr>
          <p:cNvPr id="13" name="Picture 4" descr="http://www.crida.in/naip/comp4/images/whiteears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752600"/>
            <a:ext cx="347980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4800"/>
            <a:ext cx="771044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cotton	Whitefly (</a:t>
            </a:r>
            <a:r>
              <a:rPr lang="en-US" i="1" dirty="0" err="1" smtClean="0"/>
              <a:t>Bemisia</a:t>
            </a:r>
            <a:r>
              <a:rPr lang="en-US" i="1" dirty="0" smtClean="0"/>
              <a:t> </a:t>
            </a:r>
            <a:r>
              <a:rPr lang="en-US" i="1" dirty="0" err="1" smtClean="0"/>
              <a:t>tabaci</a:t>
            </a:r>
            <a:r>
              <a:rPr lang="en-US" dirty="0" smtClean="0"/>
              <a:t> ; </a:t>
            </a:r>
            <a:r>
              <a:rPr lang="en-US" dirty="0" err="1" smtClean="0"/>
              <a:t>Aleyrodidae</a:t>
            </a:r>
            <a:r>
              <a:rPr lang="en-US" dirty="0" smtClean="0"/>
              <a:t>, </a:t>
            </a:r>
            <a:r>
              <a:rPr lang="en-US" dirty="0" err="1" smtClean="0"/>
              <a:t>Homoptera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1516" name="Picture 12" descr="http://4.bp.blogspot.com/-5ABgCe0VciM/UElXXMDCHHI/AAAAAAAATpU/OIv7M284pPU/s400/CLCV+Dise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5889" y="5181600"/>
            <a:ext cx="2511462" cy="167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8" name="Picture 14" descr="http://visualsunlimited.photoshelter.com/img/pixe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6" y="-136525"/>
            <a:ext cx="9525" cy="9525"/>
          </a:xfrm>
          <a:prstGeom prst="rect">
            <a:avLst/>
          </a:prstGeom>
          <a:noFill/>
        </p:spPr>
      </p:pic>
      <p:pic>
        <p:nvPicPr>
          <p:cNvPr id="21520" name="Picture 16" descr="http://visualsunlimited.photoshelter.com/img/pixe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6" y="-136525"/>
            <a:ext cx="9525" cy="9525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0" y="1066800"/>
            <a:ext cx="5527041" cy="3886200"/>
            <a:chOff x="0" y="1676400"/>
            <a:chExt cx="5527041" cy="3886200"/>
          </a:xfrm>
        </p:grpSpPr>
        <p:pic>
          <p:nvPicPr>
            <p:cNvPr id="21506" name="Picture 2" descr="http://www.agrobestgrup.com/images/icerik/whitefl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676400"/>
              <a:ext cx="5527041" cy="3886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4" descr="http://mrec.ifas.ufl.edu/lso/BEMISIA/1320093.JP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857499" y="1676400"/>
              <a:ext cx="2628901" cy="1919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1523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52801"/>
            <a:ext cx="3733800" cy="3514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/>
          <p:cNvGrpSpPr/>
          <p:nvPr/>
        </p:nvGrpSpPr>
        <p:grpSpPr>
          <a:xfrm>
            <a:off x="3733800" y="1066800"/>
            <a:ext cx="5410200" cy="3810000"/>
            <a:chOff x="4800601" y="499870"/>
            <a:chExt cx="4343401" cy="3057756"/>
          </a:xfrm>
        </p:grpSpPr>
        <p:pic>
          <p:nvPicPr>
            <p:cNvPr id="21510" name="Picture 6" descr="http://ucanr.edu/blogs/strawberries-vegetables/blogfiles/14003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00601" y="499870"/>
              <a:ext cx="4343401" cy="30577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6" descr="http://www.omafra.gov.on.ca/english/crops/facts/03-067f6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72400" y="838200"/>
              <a:ext cx="1371600" cy="91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1512" name="Picture 8" descr="http://www.uky.edu/Classes/ENT/574/insects/Greenhouse/whiteflies/I-HO-TVAP-CD_006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3581400"/>
            <a:ext cx="2453409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191000" y="3352800"/>
            <a:ext cx="15183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Sooty mold on lint</a:t>
            </a:r>
            <a:endParaRPr lang="en-US" sz="1400" dirty="0"/>
          </a:p>
        </p:txBody>
      </p:sp>
      <p:pic>
        <p:nvPicPr>
          <p:cNvPr id="21514" name="Picture 10" descr="Damage caused by cotton leaf curl virus on cotton plan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5999" y="3200400"/>
            <a:ext cx="3065026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781800" y="6488668"/>
            <a:ext cx="16767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CLCV</a:t>
            </a:r>
            <a:r>
              <a:rPr lang="en-US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symptoms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ricehoppers.net/wp-content/uploads/2008/12/wbp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1" y="914400"/>
            <a:ext cx="4800600" cy="410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6202" y="609600"/>
            <a:ext cx="87169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Rice		White-backed plant hopper (</a:t>
            </a:r>
            <a:r>
              <a:rPr lang="en-US" i="1" dirty="0" err="1" smtClean="0"/>
              <a:t>Sogatella</a:t>
            </a:r>
            <a:r>
              <a:rPr lang="en-US" i="1" dirty="0" smtClean="0"/>
              <a:t> </a:t>
            </a:r>
            <a:r>
              <a:rPr lang="en-US" i="1" dirty="0" err="1" smtClean="0"/>
              <a:t>furcifera</a:t>
            </a:r>
            <a:r>
              <a:rPr lang="en-US" dirty="0" smtClean="0"/>
              <a:t>: </a:t>
            </a:r>
            <a:r>
              <a:rPr lang="en-US" dirty="0" err="1" smtClean="0"/>
              <a:t>Delphacidae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614" y="1143000"/>
            <a:ext cx="1898785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http://www.rkmp.co.in/sites/default/files/eis_states/Symptom%20of%20attack%20of%20%20Whitebacked%20planthop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668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 descr="https://encrypted-tbn3.gstatic.com/images?q=tbn:ANd9GcR0FY2ua5hu2rIcR_Iu-1k79t51KI39zOkyama5i3zeDsuGUv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886200"/>
            <a:ext cx="4069234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19200" y="60960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Hopper </a:t>
            </a:r>
            <a:r>
              <a:rPr lang="fr-FR" b="1" dirty="0" err="1" smtClean="0"/>
              <a:t>burn</a:t>
            </a:r>
            <a:endParaRPr lang="fr-FR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868" y="2362200"/>
            <a:ext cx="5974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Insect Pests </a:t>
            </a:r>
            <a:r>
              <a:rPr lang="en-US" sz="3200" dirty="0" smtClean="0"/>
              <a:t>of Maize and Sorghum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://www.nbaii.res.in/Pestsofcrops/images/chilo-partellus-lar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66970"/>
            <a:ext cx="3962400" cy="234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40076" y="76200"/>
            <a:ext cx="867532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Maize &amp; Sorghum	Stem borer (</a:t>
            </a:r>
            <a:r>
              <a:rPr lang="fr-FR" i="1" dirty="0" err="1" smtClean="0"/>
              <a:t>Chilo</a:t>
            </a:r>
            <a:r>
              <a:rPr lang="fr-FR" i="1" dirty="0" smtClean="0"/>
              <a:t> </a:t>
            </a:r>
            <a:r>
              <a:rPr lang="fr-FR" i="1" dirty="0" err="1" smtClean="0"/>
              <a:t>partellus</a:t>
            </a:r>
            <a:r>
              <a:rPr lang="fr-FR" dirty="0" smtClean="0"/>
              <a:t>: </a:t>
            </a:r>
            <a:r>
              <a:rPr lang="fr-FR" dirty="0" err="1" smtClean="0"/>
              <a:t>Pyralidae</a:t>
            </a:r>
            <a:r>
              <a:rPr lang="fr-FR" dirty="0" smtClean="0"/>
              <a:t>: </a:t>
            </a:r>
            <a:r>
              <a:rPr lang="fr-FR" dirty="0" err="1" smtClean="0"/>
              <a:t>Lepidoptera</a:t>
            </a:r>
            <a:r>
              <a:rPr lang="fr-FR" i="1" dirty="0" smtClean="0"/>
              <a:t>)</a:t>
            </a:r>
            <a:endParaRPr lang="en-US" i="1" dirty="0"/>
          </a:p>
        </p:txBody>
      </p:sp>
      <p:pic>
        <p:nvPicPr>
          <p:cNvPr id="4" name="Picture 6" descr="http://www.ent.iastate.edu/images/plantpath/corn/stalkborer/3936.135sborerin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495801"/>
            <a:ext cx="3449505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4" name="Picture 12" descr="http://keys.lucidcentral.org/keys/v3/eafrinet/maize_pests/key/maize_pests/Media/Html/images/Chilo_partellus_(Swinhoe_1885)_-_Spotted_Stemborer/Chpartellus_damage_ear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380" y="3810000"/>
            <a:ext cx="229362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6" name="Picture 14" descr="http://beta-media.padil.gov.au/species/142269/42962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2401" y="2133600"/>
            <a:ext cx="2641599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3886200" y="2133600"/>
            <a:ext cx="4800600" cy="2980937"/>
            <a:chOff x="0" y="990600"/>
            <a:chExt cx="4724400" cy="2938352"/>
          </a:xfrm>
        </p:grpSpPr>
        <p:pic>
          <p:nvPicPr>
            <p:cNvPr id="44040" name="Picture 8" descr="http://www.chemtica.com/site/wp-content/uploads/2012/11/chilo-adult2-e1352308136900-300x23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990600"/>
              <a:ext cx="3429000" cy="2628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048" name="Picture 16" descr="Species imag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14600" y="2117271"/>
              <a:ext cx="2209800" cy="1811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0" y="2514600"/>
            <a:ext cx="381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3-4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err="1" smtClean="0"/>
              <a:t>Larvae</a:t>
            </a:r>
            <a:r>
              <a:rPr lang="fr-FR" sz="1400" dirty="0" smtClean="0"/>
              <a:t>: 1-2 </a:t>
            </a:r>
            <a:r>
              <a:rPr lang="fr-FR" sz="1400" dirty="0" err="1" smtClean="0"/>
              <a:t>weeks</a:t>
            </a:r>
            <a:r>
              <a:rPr lang="fr-FR" sz="1400" dirty="0" smtClean="0"/>
              <a:t> (diapause as </a:t>
            </a:r>
            <a:r>
              <a:rPr lang="fr-FR" sz="1400" dirty="0" err="1" smtClean="0"/>
              <a:t>larva</a:t>
            </a:r>
            <a:r>
              <a:rPr lang="fr-FR" sz="1400" dirty="0" smtClean="0"/>
              <a:t>)</a:t>
            </a:r>
          </a:p>
          <a:p>
            <a:r>
              <a:rPr lang="fr-FR" sz="1400" dirty="0" err="1" smtClean="0"/>
              <a:t>Pupation</a:t>
            </a:r>
            <a:r>
              <a:rPr lang="fr-FR" sz="1400" dirty="0" smtClean="0"/>
              <a:t>: 1-1.5  </a:t>
            </a:r>
            <a:r>
              <a:rPr lang="fr-FR" sz="1400" dirty="0" err="1" smtClean="0"/>
              <a:t>weeks</a:t>
            </a:r>
            <a:r>
              <a:rPr lang="fr-FR" sz="1400" dirty="0" smtClean="0"/>
              <a:t> (</a:t>
            </a:r>
            <a:r>
              <a:rPr lang="fr-FR" sz="1400" dirty="0" err="1" smtClean="0"/>
              <a:t>inside</a:t>
            </a:r>
            <a:r>
              <a:rPr lang="fr-FR" sz="1400" dirty="0" smtClean="0"/>
              <a:t> stems)</a:t>
            </a:r>
          </a:p>
          <a:p>
            <a:r>
              <a:rPr lang="fr-FR" sz="1400" dirty="0" smtClean="0"/>
              <a:t>No. </a:t>
            </a:r>
            <a:r>
              <a:rPr lang="fr-FR" sz="1400" dirty="0" err="1" smtClean="0"/>
              <a:t>Og</a:t>
            </a:r>
            <a:r>
              <a:rPr lang="fr-FR" sz="1400" dirty="0" smtClean="0"/>
              <a:t>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: 5-7</a:t>
            </a:r>
          </a:p>
          <a:p>
            <a:endParaRPr lang="fr-FR" sz="1400" dirty="0" smtClean="0"/>
          </a:p>
          <a:p>
            <a:endParaRPr lang="fr-FR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1143000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Identification (</a:t>
            </a:r>
            <a:r>
              <a:rPr lang="fr-FR" sz="1400" b="1" dirty="0" err="1" smtClean="0"/>
              <a:t>Spotted</a:t>
            </a:r>
            <a:r>
              <a:rPr lang="fr-FR" sz="1400" b="1" dirty="0" smtClean="0"/>
              <a:t> stem </a:t>
            </a:r>
            <a:r>
              <a:rPr lang="fr-FR" sz="1400" b="1" dirty="0" err="1" smtClean="0"/>
              <a:t>borer</a:t>
            </a:r>
            <a:r>
              <a:rPr lang="fr-FR" sz="1400" b="1" dirty="0" smtClean="0"/>
              <a:t>)</a:t>
            </a:r>
            <a:endParaRPr lang="fr-FR" sz="1400" dirty="0" smtClean="0"/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Forewings</a:t>
            </a:r>
            <a:r>
              <a:rPr lang="fr-FR" sz="1400" dirty="0" smtClean="0"/>
              <a:t> are </a:t>
            </a:r>
            <a:r>
              <a:rPr lang="fr-FR" sz="1400" dirty="0" err="1" smtClean="0"/>
              <a:t>yellowish</a:t>
            </a:r>
            <a:r>
              <a:rPr lang="fr-FR" sz="1400" dirty="0" smtClean="0"/>
              <a:t> </a:t>
            </a:r>
            <a:r>
              <a:rPr lang="fr-FR" sz="1400" dirty="0" err="1" smtClean="0"/>
              <a:t>grey</a:t>
            </a:r>
            <a:endParaRPr lang="fr-FR" sz="1400" dirty="0" smtClean="0"/>
          </a:p>
          <a:p>
            <a:r>
              <a:rPr lang="fr-FR" sz="1400" dirty="0" err="1" smtClean="0"/>
              <a:t>Eggs</a:t>
            </a:r>
            <a:r>
              <a:rPr lang="fr-FR" sz="1400" dirty="0" smtClean="0"/>
              <a:t>: Clusters of 10-70 </a:t>
            </a:r>
            <a:r>
              <a:rPr lang="fr-FR" sz="1400" dirty="0" err="1" smtClean="0"/>
              <a:t>oval</a:t>
            </a:r>
            <a:r>
              <a:rPr lang="fr-FR" sz="1400" dirty="0" smtClean="0"/>
              <a:t> </a:t>
            </a:r>
            <a:r>
              <a:rPr lang="fr-FR" sz="1400" dirty="0" err="1" smtClean="0"/>
              <a:t>shaped</a:t>
            </a:r>
            <a:r>
              <a:rPr lang="fr-FR" sz="1400" dirty="0" smtClean="0"/>
              <a:t> </a:t>
            </a:r>
            <a:r>
              <a:rPr lang="fr-FR" sz="1400" dirty="0" err="1" smtClean="0"/>
              <a:t>eggs</a:t>
            </a:r>
            <a:r>
              <a:rPr lang="fr-FR" sz="1400" dirty="0" smtClean="0"/>
              <a:t> laid on </a:t>
            </a:r>
            <a:r>
              <a:rPr lang="fr-FR" sz="1400" dirty="0" err="1" smtClean="0"/>
              <a:t>leaves</a:t>
            </a:r>
            <a:r>
              <a:rPr lang="fr-FR" sz="1400" dirty="0" smtClean="0"/>
              <a:t> </a:t>
            </a:r>
            <a:r>
              <a:rPr lang="fr-FR" sz="1400" dirty="0" err="1" smtClean="0"/>
              <a:t>near</a:t>
            </a:r>
            <a:r>
              <a:rPr lang="fr-FR" sz="1400" dirty="0" smtClean="0"/>
              <a:t> </a:t>
            </a:r>
            <a:r>
              <a:rPr lang="fr-FR" sz="1400" dirty="0" err="1" smtClean="0"/>
              <a:t>midribs</a:t>
            </a:r>
            <a:r>
              <a:rPr lang="fr-FR" sz="1400" dirty="0" smtClean="0"/>
              <a:t>.</a:t>
            </a:r>
          </a:p>
          <a:p>
            <a:r>
              <a:rPr lang="fr-FR" sz="1400" dirty="0" err="1" smtClean="0"/>
              <a:t>Larvae</a:t>
            </a:r>
            <a:r>
              <a:rPr lang="fr-FR" sz="1400" dirty="0" smtClean="0"/>
              <a:t>: </a:t>
            </a:r>
            <a:r>
              <a:rPr lang="en-US" sz="1400" dirty="0" smtClean="0"/>
              <a:t>Creamy-white to yellowish-brown in </a:t>
            </a:r>
            <a:r>
              <a:rPr lang="en-US" sz="1400" dirty="0" err="1" smtClean="0"/>
              <a:t>colour</a:t>
            </a:r>
            <a:r>
              <a:rPr lang="en-US" sz="1400" dirty="0" smtClean="0"/>
              <a:t> with purple strips on dorsal side</a:t>
            </a:r>
          </a:p>
          <a:p>
            <a:r>
              <a:rPr lang="fr-FR" sz="1400" dirty="0" err="1" smtClean="0"/>
              <a:t>Conspicuous</a:t>
            </a:r>
            <a:r>
              <a:rPr lang="fr-FR" sz="1400" dirty="0" smtClean="0"/>
              <a:t> </a:t>
            </a:r>
            <a:r>
              <a:rPr lang="fr-FR" sz="1400" dirty="0" err="1" smtClean="0"/>
              <a:t>dark</a:t>
            </a:r>
            <a:r>
              <a:rPr lang="fr-FR" sz="1400" dirty="0" smtClean="0"/>
              <a:t>-</a:t>
            </a:r>
            <a:r>
              <a:rPr lang="fr-FR" sz="1400" dirty="0" err="1" smtClean="0"/>
              <a:t>brown</a:t>
            </a:r>
            <a:r>
              <a:rPr lang="fr-FR" sz="1400" dirty="0" smtClean="0"/>
              <a:t> spots on dorsal </a:t>
            </a:r>
            <a:r>
              <a:rPr lang="fr-FR" sz="1400" dirty="0" err="1" smtClean="0"/>
              <a:t>side</a:t>
            </a:r>
            <a:endParaRPr lang="fr-FR" sz="14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0" y="5473005"/>
            <a:ext cx="3962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Destruction of </a:t>
            </a:r>
            <a:r>
              <a:rPr lang="fr-FR" sz="1400" dirty="0" err="1" smtClean="0"/>
              <a:t>crop</a:t>
            </a:r>
            <a:r>
              <a:rPr lang="fr-FR" sz="1400" dirty="0" smtClean="0"/>
              <a:t> </a:t>
            </a:r>
            <a:r>
              <a:rPr lang="fr-FR" sz="1400" dirty="0" err="1" smtClean="0"/>
              <a:t>stubbles</a:t>
            </a:r>
            <a:r>
              <a:rPr lang="fr-FR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Granular</a:t>
            </a:r>
            <a:r>
              <a:rPr lang="fr-FR" sz="1400" dirty="0" smtClean="0"/>
              <a:t>/</a:t>
            </a:r>
            <a:r>
              <a:rPr lang="fr-FR" sz="1400" dirty="0" err="1" smtClean="0"/>
              <a:t>dust</a:t>
            </a:r>
            <a:r>
              <a:rPr lang="fr-FR" sz="1400" dirty="0" smtClean="0"/>
              <a:t> insecticide to plant </a:t>
            </a:r>
            <a:r>
              <a:rPr lang="fr-FR" sz="1400" dirty="0" err="1" smtClean="0"/>
              <a:t>whorls</a:t>
            </a:r>
            <a:r>
              <a:rPr lang="fr-FR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Biological</a:t>
            </a:r>
            <a:r>
              <a:rPr lang="fr-FR" sz="1400" dirty="0" smtClean="0"/>
              <a:t> control by </a:t>
            </a:r>
            <a:r>
              <a:rPr lang="fr-FR" sz="1400" i="1" dirty="0" err="1" smtClean="0"/>
              <a:t>Cotesia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flavipes</a:t>
            </a:r>
            <a:r>
              <a:rPr lang="fr-FR" sz="1400" i="1" dirty="0" smtClean="0"/>
              <a:t>, Bracon </a:t>
            </a:r>
            <a:r>
              <a:rPr lang="fr-FR" sz="1400" i="1" dirty="0" err="1" smtClean="0"/>
              <a:t>spp</a:t>
            </a:r>
            <a:r>
              <a:rPr lang="fr-FR" sz="1400" i="1" dirty="0" smtClean="0"/>
              <a:t>.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Carbofuran</a:t>
            </a:r>
            <a:r>
              <a:rPr lang="fr-FR" sz="1400" dirty="0" smtClean="0"/>
              <a:t> / </a:t>
            </a:r>
            <a:r>
              <a:rPr lang="fr-FR" sz="1400" dirty="0" err="1" smtClean="0"/>
              <a:t>Cypermethrin</a:t>
            </a:r>
            <a:r>
              <a:rPr lang="fr-FR" sz="1400" dirty="0" smtClean="0"/>
              <a:t> /  </a:t>
            </a:r>
            <a:r>
              <a:rPr lang="fr-FR" sz="1400" dirty="0" err="1" smtClean="0"/>
              <a:t>Deltamethrin</a:t>
            </a:r>
            <a:endParaRPr lang="fr-FR" sz="14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0" y="3657600"/>
            <a:ext cx="411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Damage: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Active period: April to October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Early stage crop is more susceptible.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Young larvae feed inside the leaf whorl (leaving shot holes on leaves)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Stem boring and feeding on growing tissues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Producing ‘</a:t>
            </a:r>
            <a:r>
              <a:rPr lang="en-US" sz="1400" dirty="0" err="1" smtClean="0"/>
              <a:t>deadhearts</a:t>
            </a:r>
            <a:r>
              <a:rPr lang="en-US" sz="1400" dirty="0" smtClean="0"/>
              <a:t>’ and weakening stem with holes on them on </a:t>
            </a:r>
            <a:r>
              <a:rPr lang="en-US" sz="1400" dirty="0" err="1" smtClean="0"/>
              <a:t>internodal</a:t>
            </a:r>
            <a:r>
              <a:rPr lang="en-US" sz="1400" dirty="0" smtClean="0"/>
              <a:t> region.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09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wild and cultivated grass species, including maize, sorghum, millets and rice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296" y="381000"/>
            <a:ext cx="859190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Maize &amp; Sorghum	Shoot fly (</a:t>
            </a:r>
            <a:r>
              <a:rPr lang="it-IT" i="1" dirty="0" smtClean="0"/>
              <a:t>Atherigona soccata: </a:t>
            </a:r>
            <a:r>
              <a:rPr lang="it-IT" dirty="0" smtClean="0"/>
              <a:t>Muscidae: Diptera)</a:t>
            </a:r>
            <a:endParaRPr lang="en-US" dirty="0"/>
          </a:p>
        </p:txBody>
      </p:sp>
      <p:pic>
        <p:nvPicPr>
          <p:cNvPr id="41986" name="Picture 2" descr="http://2.bp.blogspot.com/-W-jx_gbLfu0/TcdnEIuAFcI/AAAAAAAAAEQ/0myiWHFsTC0/s320/Shoot%2Bfly%2B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352800" y="2133600"/>
            <a:ext cx="3156411" cy="406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DSC06279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096000" y="1219200"/>
            <a:ext cx="2820138" cy="346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6" descr="http://www.infonet-biovision.org/res/res/files/1494.280x185.clip.jpe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6553200" y="4724400"/>
            <a:ext cx="2590800" cy="171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28956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</a:t>
            </a:r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1 </a:t>
            </a:r>
            <a:r>
              <a:rPr lang="fr-FR" sz="1400" dirty="0" err="1" smtClean="0"/>
              <a:t>month</a:t>
            </a:r>
            <a:endParaRPr lang="fr-FR" sz="1400" dirty="0" smtClean="0"/>
          </a:p>
          <a:p>
            <a:r>
              <a:rPr lang="fr-FR" sz="1400" dirty="0" smtClean="0"/>
              <a:t>Egg </a:t>
            </a:r>
            <a:r>
              <a:rPr lang="fr-FR" sz="1400" dirty="0" err="1" smtClean="0"/>
              <a:t>hatching</a:t>
            </a:r>
            <a:r>
              <a:rPr lang="fr-FR" sz="1400" dirty="0" smtClean="0"/>
              <a:t>: 3-5 </a:t>
            </a:r>
            <a:r>
              <a:rPr lang="fr-FR" sz="1400" dirty="0" err="1" smtClean="0"/>
              <a:t>days</a:t>
            </a:r>
            <a:endParaRPr lang="fr-FR" sz="1400" dirty="0" smtClean="0"/>
          </a:p>
          <a:p>
            <a:r>
              <a:rPr lang="fr-FR" sz="1400" dirty="0" err="1" smtClean="0"/>
              <a:t>Larva</a:t>
            </a:r>
            <a:r>
              <a:rPr lang="fr-FR" sz="1400" dirty="0" smtClean="0"/>
              <a:t> (</a:t>
            </a:r>
            <a:r>
              <a:rPr lang="fr-FR" sz="1400" dirty="0" err="1" smtClean="0"/>
              <a:t>maggot</a:t>
            </a:r>
            <a:r>
              <a:rPr lang="fr-FR" sz="1400" dirty="0" smtClean="0"/>
              <a:t>): 6-10 </a:t>
            </a:r>
            <a:r>
              <a:rPr lang="fr-FR" sz="1400" dirty="0" err="1" smtClean="0"/>
              <a:t>days</a:t>
            </a:r>
            <a:endParaRPr lang="fr-FR" sz="1400" dirty="0" smtClean="0"/>
          </a:p>
          <a:p>
            <a:r>
              <a:rPr lang="fr-FR" sz="1400" dirty="0" err="1" smtClean="0"/>
              <a:t>Pupation</a:t>
            </a:r>
            <a:r>
              <a:rPr lang="fr-FR" sz="1400" dirty="0" smtClean="0"/>
              <a:t>: 7 </a:t>
            </a:r>
            <a:r>
              <a:rPr lang="fr-FR" sz="1400" dirty="0" err="1" smtClean="0"/>
              <a:t>days</a:t>
            </a:r>
            <a:r>
              <a:rPr lang="fr-FR" sz="1400" dirty="0" smtClean="0"/>
              <a:t> (in-</a:t>
            </a:r>
            <a:r>
              <a:rPr lang="fr-FR" sz="1400" dirty="0" err="1" smtClean="0"/>
              <a:t>side</a:t>
            </a:r>
            <a:r>
              <a:rPr lang="fr-FR" sz="1400" dirty="0" smtClean="0"/>
              <a:t> stems)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373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Identification:</a:t>
            </a:r>
            <a:endParaRPr lang="fr-FR" sz="1400" dirty="0" smtClean="0"/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small</a:t>
            </a:r>
            <a:r>
              <a:rPr lang="fr-FR" sz="1400" dirty="0" smtClean="0"/>
              <a:t> </a:t>
            </a:r>
            <a:r>
              <a:rPr lang="fr-FR" sz="1400" dirty="0" err="1" smtClean="0"/>
              <a:t>dark</a:t>
            </a:r>
            <a:r>
              <a:rPr lang="fr-FR" sz="1400" dirty="0" smtClean="0"/>
              <a:t> </a:t>
            </a:r>
            <a:r>
              <a:rPr lang="fr-FR" sz="1400" dirty="0" err="1" smtClean="0"/>
              <a:t>flies</a:t>
            </a:r>
            <a:r>
              <a:rPr lang="fr-FR" sz="1400" dirty="0" smtClean="0"/>
              <a:t> </a:t>
            </a:r>
            <a:r>
              <a:rPr lang="fr-FR" sz="1400" dirty="0" err="1" smtClean="0"/>
              <a:t>like</a:t>
            </a:r>
            <a:r>
              <a:rPr lang="fr-FR" sz="1400" dirty="0" smtClean="0"/>
              <a:t> house </a:t>
            </a:r>
            <a:r>
              <a:rPr lang="fr-FR" sz="1400" dirty="0" err="1" smtClean="0"/>
              <a:t>flies</a:t>
            </a:r>
            <a:r>
              <a:rPr lang="fr-FR" sz="1400" dirty="0" smtClean="0"/>
              <a:t>	</a:t>
            </a:r>
          </a:p>
          <a:p>
            <a:r>
              <a:rPr lang="fr-FR" sz="1400" dirty="0" err="1" smtClean="0"/>
              <a:t>Eggs</a:t>
            </a:r>
            <a:r>
              <a:rPr lang="fr-FR" sz="1400" dirty="0" smtClean="0"/>
              <a:t>: </a:t>
            </a:r>
            <a:r>
              <a:rPr lang="fr-FR" sz="1400" dirty="0" err="1" smtClean="0"/>
              <a:t>elongated</a:t>
            </a:r>
            <a:r>
              <a:rPr lang="fr-FR" sz="1400" dirty="0" smtClean="0"/>
              <a:t> </a:t>
            </a:r>
            <a:r>
              <a:rPr lang="fr-FR" sz="1400" dirty="0" err="1" smtClean="0"/>
              <a:t>whitish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r>
              <a:rPr lang="fr-FR" sz="1400" dirty="0" smtClean="0"/>
              <a:t> laid </a:t>
            </a:r>
            <a:r>
              <a:rPr lang="fr-FR" sz="1400" dirty="0" err="1" smtClean="0"/>
              <a:t>singly</a:t>
            </a:r>
            <a:r>
              <a:rPr lang="fr-FR" sz="1400" dirty="0" smtClean="0"/>
              <a:t> on </a:t>
            </a:r>
            <a:r>
              <a:rPr lang="fr-FR" sz="1400" dirty="0" err="1" smtClean="0"/>
              <a:t>leave</a:t>
            </a:r>
            <a:r>
              <a:rPr lang="fr-FR" sz="1400" dirty="0" smtClean="0"/>
              <a:t> </a:t>
            </a:r>
            <a:r>
              <a:rPr lang="fr-FR" sz="1400" dirty="0" err="1" smtClean="0"/>
              <a:t>lowersides</a:t>
            </a:r>
            <a:r>
              <a:rPr lang="fr-FR" sz="1400" dirty="0" smtClean="0"/>
              <a:t> (30-40 </a:t>
            </a:r>
            <a:r>
              <a:rPr lang="fr-FR" sz="1400" dirty="0" err="1" smtClean="0"/>
              <a:t>eggs</a:t>
            </a:r>
            <a:r>
              <a:rPr lang="fr-FR" sz="1400" dirty="0" smtClean="0"/>
              <a:t> /</a:t>
            </a:r>
            <a:r>
              <a:rPr lang="fr-FR" sz="1400" dirty="0" err="1" smtClean="0"/>
              <a:t>female</a:t>
            </a:r>
            <a:r>
              <a:rPr lang="fr-FR" sz="1400" dirty="0" smtClean="0"/>
              <a:t>)</a:t>
            </a:r>
          </a:p>
          <a:p>
            <a:r>
              <a:rPr lang="fr-FR" sz="1400" dirty="0" err="1" smtClean="0"/>
              <a:t>Larvae</a:t>
            </a:r>
            <a:r>
              <a:rPr lang="fr-FR" sz="1400" dirty="0" smtClean="0"/>
              <a:t>: </a:t>
            </a:r>
            <a:r>
              <a:rPr lang="fr-FR" sz="1400" dirty="0" err="1" smtClean="0"/>
              <a:t>yellowish</a:t>
            </a:r>
            <a:r>
              <a:rPr lang="fr-FR" sz="1400" dirty="0" smtClean="0"/>
              <a:t> </a:t>
            </a:r>
            <a:r>
              <a:rPr lang="fr-FR" sz="1400" dirty="0" err="1" smtClean="0"/>
              <a:t>brown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endParaRPr lang="fr-FR" sz="1400" dirty="0" smtClean="0"/>
          </a:p>
          <a:p>
            <a:r>
              <a:rPr lang="fr-FR" sz="1400" dirty="0" err="1" smtClean="0"/>
              <a:t>Pupae</a:t>
            </a:r>
            <a:r>
              <a:rPr lang="fr-FR" sz="1400" dirty="0" smtClean="0"/>
              <a:t>: Pale white (</a:t>
            </a:r>
            <a:r>
              <a:rPr lang="fr-FR" sz="1400" dirty="0" err="1" smtClean="0"/>
              <a:t>turns</a:t>
            </a:r>
            <a:r>
              <a:rPr lang="fr-FR" sz="1400" dirty="0" smtClean="0"/>
              <a:t> </a:t>
            </a:r>
            <a:r>
              <a:rPr lang="fr-FR" sz="1400" dirty="0" err="1" smtClean="0"/>
              <a:t>brown</a:t>
            </a:r>
            <a:r>
              <a:rPr lang="fr-FR" sz="1400" dirty="0" smtClean="0"/>
              <a:t> </a:t>
            </a:r>
            <a:r>
              <a:rPr lang="fr-FR" sz="1400" dirty="0" err="1" smtClean="0"/>
              <a:t>later</a:t>
            </a:r>
            <a:r>
              <a:rPr lang="fr-FR" sz="1400" dirty="0" smtClean="0"/>
              <a:t> on)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7150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Pull-out and </a:t>
            </a:r>
            <a:r>
              <a:rPr lang="fr-FR" sz="1400" dirty="0" err="1" smtClean="0"/>
              <a:t>discard</a:t>
            </a:r>
            <a:r>
              <a:rPr lang="fr-FR" sz="1400" dirty="0" smtClean="0"/>
              <a:t> the </a:t>
            </a:r>
            <a:r>
              <a:rPr lang="fr-FR" sz="1400" dirty="0" err="1" smtClean="0"/>
              <a:t>infested</a:t>
            </a:r>
            <a:r>
              <a:rPr lang="fr-FR" sz="1400" dirty="0" smtClean="0"/>
              <a:t> plants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Higer</a:t>
            </a:r>
            <a:r>
              <a:rPr lang="fr-FR" sz="1400" dirty="0" smtClean="0"/>
              <a:t> </a:t>
            </a:r>
            <a:r>
              <a:rPr lang="fr-FR" sz="1400" dirty="0" err="1" smtClean="0"/>
              <a:t>seed</a:t>
            </a:r>
            <a:r>
              <a:rPr lang="fr-FR" sz="1400" dirty="0" smtClean="0"/>
              <a:t> rate </a:t>
            </a:r>
            <a:r>
              <a:rPr lang="fr-FR" sz="1400" dirty="0" err="1" smtClean="0"/>
              <a:t>than</a:t>
            </a:r>
            <a:r>
              <a:rPr lang="fr-FR" sz="1400" dirty="0" smtClean="0"/>
              <a:t> normal to </a:t>
            </a:r>
            <a:r>
              <a:rPr lang="fr-FR" sz="1400" dirty="0" err="1" smtClean="0"/>
              <a:t>ensure</a:t>
            </a:r>
            <a:r>
              <a:rPr lang="fr-FR" sz="1400" dirty="0" smtClean="0"/>
              <a:t> optimum plant </a:t>
            </a:r>
            <a:r>
              <a:rPr lang="fr-FR" sz="1400" dirty="0" err="1" smtClean="0"/>
              <a:t>density</a:t>
            </a:r>
            <a:r>
              <a:rPr lang="fr-FR" sz="1400" dirty="0" smtClean="0"/>
              <a:t> in the </a:t>
            </a:r>
            <a:r>
              <a:rPr lang="fr-FR" sz="1400" dirty="0" err="1" smtClean="0"/>
              <a:t>field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Folier</a:t>
            </a:r>
            <a:r>
              <a:rPr lang="fr-FR" sz="1400" dirty="0" smtClean="0"/>
              <a:t> spray of </a:t>
            </a:r>
            <a:r>
              <a:rPr lang="fr-FR" sz="1400" dirty="0" err="1" smtClean="0"/>
              <a:t>Deltamethrin</a:t>
            </a:r>
            <a:r>
              <a:rPr lang="fr-FR" sz="1400" dirty="0" smtClean="0"/>
              <a:t>, </a:t>
            </a:r>
            <a:r>
              <a:rPr lang="fr-FR" sz="1400" dirty="0" err="1" smtClean="0"/>
              <a:t>Cypermethrin</a:t>
            </a:r>
            <a:r>
              <a:rPr lang="fr-FR" sz="1400" dirty="0" smtClean="0"/>
              <a:t>, </a:t>
            </a:r>
            <a:r>
              <a:rPr lang="fr-FR" sz="1400" dirty="0" err="1" smtClean="0"/>
              <a:t>Chlorpyrifos</a:t>
            </a:r>
            <a:r>
              <a:rPr lang="fr-FR" sz="1400" dirty="0" smtClean="0"/>
              <a:t> etc.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330005"/>
            <a:ext cx="3581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Damage: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Active period: </a:t>
            </a:r>
            <a:r>
              <a:rPr lang="en-US" sz="1400" dirty="0" err="1" smtClean="0"/>
              <a:t>Feburary</a:t>
            </a:r>
            <a:r>
              <a:rPr lang="en-US" sz="1400" dirty="0" smtClean="0"/>
              <a:t> to October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Maggots bore into the shoot of young plants, </a:t>
            </a:r>
            <a:r>
              <a:rPr lang="fr-FR" sz="1400" dirty="0" smtClean="0"/>
              <a:t>Central shoot </a:t>
            </a:r>
            <a:r>
              <a:rPr lang="fr-FR" sz="1400" dirty="0" err="1" smtClean="0"/>
              <a:t>dries</a:t>
            </a:r>
            <a:r>
              <a:rPr lang="en-US" sz="1400" dirty="0" smtClean="0"/>
              <a:t> (dead-heart).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 smtClean="0"/>
              <a:t>Side</a:t>
            </a:r>
            <a:r>
              <a:rPr lang="fr-FR" sz="1400" dirty="0" smtClean="0"/>
              <a:t> </a:t>
            </a:r>
            <a:r>
              <a:rPr lang="fr-FR" sz="1400" dirty="0" err="1" smtClean="0"/>
              <a:t>tillers</a:t>
            </a:r>
            <a:r>
              <a:rPr lang="fr-FR" sz="1400" dirty="0" smtClean="0"/>
              <a:t> formation (</a:t>
            </a:r>
            <a:r>
              <a:rPr lang="fr-FR" sz="1400" dirty="0" err="1" smtClean="0"/>
              <a:t>which</a:t>
            </a:r>
            <a:r>
              <a:rPr lang="fr-FR" sz="1400" dirty="0" smtClean="0"/>
              <a:t> </a:t>
            </a:r>
            <a:r>
              <a:rPr lang="fr-FR" sz="1400" dirty="0" err="1" smtClean="0"/>
              <a:t>may</a:t>
            </a:r>
            <a:r>
              <a:rPr lang="fr-FR" sz="1400" dirty="0" smtClean="0"/>
              <a:t>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further</a:t>
            </a:r>
            <a:r>
              <a:rPr lang="fr-FR" sz="1400" dirty="0" smtClean="0"/>
              <a:t> </a:t>
            </a:r>
            <a:r>
              <a:rPr lang="fr-FR" sz="1400" dirty="0" err="1" smtClean="0"/>
              <a:t>attacked</a:t>
            </a:r>
            <a:r>
              <a:rPr lang="fr-FR" sz="1400" dirty="0" smtClean="0"/>
              <a:t>).</a:t>
            </a:r>
            <a:endParaRPr lang="en-US" sz="14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0" y="990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Sorghum, corn, millets, wheat, other grasses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286001"/>
            <a:ext cx="723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Insect Pests </a:t>
            </a:r>
            <a:r>
              <a:rPr lang="en-US" sz="3200" dirty="0" smtClean="0"/>
              <a:t>of Vegetable Crops in Pakistan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classconnection.s3.amazonaws.com/1552/flashcards/856372/jpg/mexican_bean_beetle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81000"/>
            <a:ext cx="2743200" cy="196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90600" y="0"/>
            <a:ext cx="692022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Hadda</a:t>
            </a:r>
            <a:r>
              <a:rPr lang="en-US" dirty="0" smtClean="0"/>
              <a:t> beetle (</a:t>
            </a:r>
            <a:r>
              <a:rPr lang="en-US" i="1" dirty="0" err="1" smtClean="0"/>
              <a:t>Henosepilachna</a:t>
            </a:r>
            <a:r>
              <a:rPr lang="en-US" i="1" dirty="0" smtClean="0"/>
              <a:t> </a:t>
            </a:r>
            <a:r>
              <a:rPr lang="en-US" i="1" dirty="0" err="1" smtClean="0"/>
              <a:t>chrysomelina</a:t>
            </a:r>
            <a:r>
              <a:rPr lang="en-US" dirty="0" smtClean="0"/>
              <a:t>: </a:t>
            </a:r>
            <a:r>
              <a:rPr lang="en-US" dirty="0" err="1" smtClean="0"/>
              <a:t>Coccinellidae</a:t>
            </a:r>
            <a:r>
              <a:rPr lang="en-US" dirty="0" smtClean="0"/>
              <a:t>: </a:t>
            </a:r>
            <a:r>
              <a:rPr lang="en-US" dirty="0" err="1" smtClean="0"/>
              <a:t>Coleoptera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743200"/>
            <a:ext cx="457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1.5 to 2 </a:t>
            </a:r>
            <a:r>
              <a:rPr lang="fr-FR" sz="1400" dirty="0" err="1" smtClean="0"/>
              <a:t>months</a:t>
            </a:r>
            <a:r>
              <a:rPr lang="fr-FR" sz="1400" dirty="0" smtClean="0"/>
              <a:t> (male short </a:t>
            </a:r>
            <a:r>
              <a:rPr lang="fr-FR" sz="1400" dirty="0" err="1" smtClean="0"/>
              <a:t>lived</a:t>
            </a:r>
            <a:r>
              <a:rPr lang="fr-FR" sz="1400" dirty="0" smtClean="0"/>
              <a:t> </a:t>
            </a:r>
            <a:r>
              <a:rPr lang="fr-FR" sz="1400" dirty="0" err="1" smtClean="0"/>
              <a:t>than</a:t>
            </a:r>
            <a:r>
              <a:rPr lang="fr-FR" sz="1400" dirty="0" smtClean="0"/>
              <a:t> </a:t>
            </a:r>
            <a:r>
              <a:rPr lang="fr-FR" sz="1400" dirty="0" err="1" smtClean="0"/>
              <a:t>females</a:t>
            </a:r>
            <a:r>
              <a:rPr lang="fr-FR" sz="1400" dirty="0" smtClean="0"/>
              <a:t>)</a:t>
            </a:r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2-3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err="1" smtClean="0"/>
              <a:t>Larva</a:t>
            </a:r>
            <a:r>
              <a:rPr lang="fr-FR" sz="1400" dirty="0" smtClean="0"/>
              <a:t>: 10 </a:t>
            </a:r>
            <a:r>
              <a:rPr lang="fr-FR" sz="1400" dirty="0" err="1" smtClean="0"/>
              <a:t>days</a:t>
            </a:r>
            <a:endParaRPr lang="fr-FR" sz="1400" dirty="0" smtClean="0"/>
          </a:p>
          <a:p>
            <a:r>
              <a:rPr lang="fr-FR" sz="1400" dirty="0" err="1" smtClean="0"/>
              <a:t>Pupat</a:t>
            </a:r>
            <a:r>
              <a:rPr lang="fr-FR" sz="1400" dirty="0" smtClean="0"/>
              <a:t>: 4-5 </a:t>
            </a:r>
            <a:r>
              <a:rPr lang="fr-FR" sz="1400" dirty="0" err="1" smtClean="0"/>
              <a:t>days</a:t>
            </a:r>
            <a:endParaRPr lang="fr-FR" sz="1400" dirty="0" smtClean="0"/>
          </a:p>
          <a:p>
            <a:r>
              <a:rPr lang="fr-FR" sz="1400" dirty="0" smtClean="0"/>
              <a:t>No. of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 per </a:t>
            </a:r>
            <a:r>
              <a:rPr lang="fr-FR" sz="1400" dirty="0" err="1" smtClean="0"/>
              <a:t>annum</a:t>
            </a:r>
            <a:r>
              <a:rPr lang="fr-FR" sz="1400" dirty="0" smtClean="0"/>
              <a:t>: 5-7</a:t>
            </a:r>
          </a:p>
          <a:p>
            <a:r>
              <a:rPr lang="fr-FR" sz="1400" dirty="0" err="1" smtClean="0"/>
              <a:t>Overwinters</a:t>
            </a:r>
            <a:r>
              <a:rPr lang="fr-FR" sz="1400" dirty="0" smtClean="0"/>
              <a:t> as </a:t>
            </a:r>
            <a:r>
              <a:rPr lang="fr-FR" sz="1400" dirty="0" err="1" smtClean="0"/>
              <a:t>adult</a:t>
            </a:r>
            <a:r>
              <a:rPr lang="fr-FR" sz="1400" dirty="0" smtClean="0"/>
              <a:t> in </a:t>
            </a:r>
            <a:r>
              <a:rPr lang="fr-FR" sz="1400" dirty="0" err="1" smtClean="0"/>
              <a:t>crop</a:t>
            </a:r>
            <a:r>
              <a:rPr lang="fr-FR" sz="1400" dirty="0" smtClean="0"/>
              <a:t> </a:t>
            </a:r>
            <a:r>
              <a:rPr lang="fr-FR" sz="1400" dirty="0" err="1" smtClean="0"/>
              <a:t>stubbles</a:t>
            </a:r>
            <a:r>
              <a:rPr lang="fr-FR" sz="1400" dirty="0" smtClean="0"/>
              <a:t> or in </a:t>
            </a:r>
            <a:r>
              <a:rPr lang="fr-FR" sz="1400" dirty="0" err="1" smtClean="0"/>
              <a:t>soil</a:t>
            </a:r>
            <a:r>
              <a:rPr lang="fr-FR" sz="1400" dirty="0" smtClean="0"/>
              <a:t> structures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95400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Reddish</a:t>
            </a:r>
            <a:r>
              <a:rPr lang="fr-FR" sz="1400" dirty="0" smtClean="0"/>
              <a:t> </a:t>
            </a:r>
            <a:r>
              <a:rPr lang="fr-FR" sz="1400" dirty="0" err="1" smtClean="0"/>
              <a:t>brown</a:t>
            </a:r>
            <a:r>
              <a:rPr lang="fr-FR" sz="1400" dirty="0" smtClean="0"/>
              <a:t> </a:t>
            </a:r>
            <a:r>
              <a:rPr lang="fr-FR" sz="1400" dirty="0" err="1" smtClean="0"/>
              <a:t>forewings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many</a:t>
            </a:r>
            <a:r>
              <a:rPr lang="fr-FR" sz="1400" dirty="0" smtClean="0"/>
              <a:t> black </a:t>
            </a:r>
            <a:r>
              <a:rPr lang="fr-FR" sz="1400" dirty="0" err="1" smtClean="0"/>
              <a:t>prominent</a:t>
            </a:r>
            <a:r>
              <a:rPr lang="fr-FR" sz="1400" dirty="0" smtClean="0"/>
              <a:t> spots on dorsal </a:t>
            </a:r>
            <a:r>
              <a:rPr lang="fr-FR" sz="1400" dirty="0" err="1" smtClean="0"/>
              <a:t>side</a:t>
            </a:r>
            <a:r>
              <a:rPr lang="fr-FR" sz="1400" dirty="0" smtClean="0"/>
              <a:t> (6-8 on </a:t>
            </a:r>
            <a:r>
              <a:rPr lang="fr-FR" sz="1400" dirty="0" err="1" smtClean="0"/>
              <a:t>each</a:t>
            </a:r>
            <a:r>
              <a:rPr lang="fr-FR" sz="1400" dirty="0" smtClean="0"/>
              <a:t> </a:t>
            </a:r>
            <a:r>
              <a:rPr lang="fr-FR" sz="1400" dirty="0" err="1" smtClean="0"/>
              <a:t>forewing</a:t>
            </a:r>
            <a:r>
              <a:rPr lang="fr-FR" sz="1400" dirty="0" smtClean="0"/>
              <a:t>)</a:t>
            </a:r>
          </a:p>
          <a:p>
            <a:pPr algn="just"/>
            <a:r>
              <a:rPr lang="fr-FR" sz="1400" dirty="0" err="1" smtClean="0"/>
              <a:t>Eggs</a:t>
            </a:r>
            <a:r>
              <a:rPr lang="fr-FR" sz="1400" dirty="0" smtClean="0"/>
              <a:t>: </a:t>
            </a:r>
            <a:r>
              <a:rPr lang="fr-FR" sz="1400" dirty="0" err="1" smtClean="0"/>
              <a:t>Singly</a:t>
            </a:r>
            <a:r>
              <a:rPr lang="fr-FR" sz="1400" dirty="0" smtClean="0"/>
              <a:t> laid </a:t>
            </a:r>
            <a:r>
              <a:rPr lang="fr-FR" sz="1400" dirty="0" err="1" smtClean="0"/>
              <a:t>eggs</a:t>
            </a:r>
            <a:r>
              <a:rPr lang="fr-FR" sz="1400" dirty="0" smtClean="0"/>
              <a:t> (in clusters of 20-30), </a:t>
            </a:r>
            <a:r>
              <a:rPr lang="fr-FR" sz="1400" dirty="0" err="1" smtClean="0"/>
              <a:t>Yellowsih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r>
              <a:rPr lang="fr-FR" sz="1400" dirty="0" smtClean="0"/>
              <a:t> on </a:t>
            </a:r>
            <a:r>
              <a:rPr lang="fr-FR" sz="1400" dirty="0" err="1" smtClean="0"/>
              <a:t>leave</a:t>
            </a:r>
            <a:r>
              <a:rPr lang="fr-FR" sz="1400" dirty="0" smtClean="0"/>
              <a:t> </a:t>
            </a:r>
            <a:r>
              <a:rPr lang="fr-FR" sz="1400" dirty="0" err="1" smtClean="0"/>
              <a:t>upper</a:t>
            </a:r>
            <a:r>
              <a:rPr lang="fr-FR" sz="1400" dirty="0" smtClean="0"/>
              <a:t> </a:t>
            </a:r>
            <a:r>
              <a:rPr lang="fr-FR" sz="1400" dirty="0" err="1" smtClean="0"/>
              <a:t>sides</a:t>
            </a:r>
            <a:r>
              <a:rPr lang="fr-FR" sz="1400" dirty="0" smtClean="0"/>
              <a:t>. (about 300 </a:t>
            </a:r>
            <a:r>
              <a:rPr lang="fr-FR" sz="1400" dirty="0" err="1" smtClean="0"/>
              <a:t>eggs</a:t>
            </a:r>
            <a:r>
              <a:rPr lang="fr-FR" sz="1400" dirty="0" smtClean="0"/>
              <a:t> per </a:t>
            </a:r>
            <a:r>
              <a:rPr lang="fr-FR" sz="1400" dirty="0" err="1" smtClean="0"/>
              <a:t>adult</a:t>
            </a:r>
            <a:r>
              <a:rPr lang="fr-FR" sz="1400" dirty="0" smtClean="0"/>
              <a:t> </a:t>
            </a:r>
            <a:r>
              <a:rPr lang="fr-FR" sz="1400" dirty="0" err="1" smtClean="0"/>
              <a:t>female</a:t>
            </a:r>
            <a:r>
              <a:rPr lang="fr-FR" sz="1400" dirty="0" smtClean="0"/>
              <a:t>)</a:t>
            </a:r>
          </a:p>
          <a:p>
            <a:pPr algn="just"/>
            <a:r>
              <a:rPr lang="fr-FR" sz="1400" dirty="0" err="1" smtClean="0"/>
              <a:t>Larva</a:t>
            </a:r>
            <a:r>
              <a:rPr lang="fr-FR" sz="1400" dirty="0" smtClean="0"/>
              <a:t> (</a:t>
            </a:r>
            <a:r>
              <a:rPr lang="fr-FR" sz="1400" dirty="0" err="1" smtClean="0"/>
              <a:t>grub</a:t>
            </a:r>
            <a:r>
              <a:rPr lang="fr-FR" sz="1400" dirty="0" smtClean="0"/>
              <a:t>): </a:t>
            </a:r>
            <a:r>
              <a:rPr lang="en-US" sz="1400" dirty="0" smtClean="0"/>
              <a:t>Yellowish in color with spines.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536049"/>
            <a:ext cx="4876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Destruction of </a:t>
            </a:r>
            <a:r>
              <a:rPr lang="fr-FR" sz="1400" dirty="0" err="1" smtClean="0"/>
              <a:t>crop</a:t>
            </a:r>
            <a:r>
              <a:rPr lang="fr-FR" sz="1400" dirty="0" smtClean="0"/>
              <a:t> </a:t>
            </a:r>
            <a:r>
              <a:rPr lang="fr-FR" sz="1400" dirty="0" err="1" smtClean="0"/>
              <a:t>stubbles</a:t>
            </a:r>
            <a:r>
              <a:rPr lang="fr-FR" sz="14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err="1" smtClean="0"/>
              <a:t>Biological</a:t>
            </a:r>
            <a:r>
              <a:rPr lang="fr-FR" sz="1400" dirty="0" smtClean="0"/>
              <a:t> control by </a:t>
            </a:r>
            <a:r>
              <a:rPr lang="fr-FR" sz="1400" i="1" dirty="0" err="1" smtClean="0"/>
              <a:t>Pediobius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foveolatus</a:t>
            </a:r>
            <a:r>
              <a:rPr lang="fr-FR" sz="1400" i="1" dirty="0" smtClean="0"/>
              <a:t>; P</a:t>
            </a:r>
            <a:r>
              <a:rPr lang="fr-FR" sz="1400" dirty="0" smtClean="0"/>
              <a:t>. </a:t>
            </a:r>
            <a:r>
              <a:rPr lang="fr-FR" sz="1400" i="1" dirty="0" err="1" smtClean="0"/>
              <a:t>epilachnae</a:t>
            </a:r>
            <a:r>
              <a:rPr lang="fr-FR" sz="1400" i="1" dirty="0" smtClean="0"/>
              <a:t> </a:t>
            </a:r>
            <a:r>
              <a:rPr lang="fr-FR" sz="1400" dirty="0" smtClean="0"/>
              <a:t>(</a:t>
            </a:r>
            <a:r>
              <a:rPr lang="fr-FR" sz="1400" dirty="0" err="1" smtClean="0"/>
              <a:t>larval</a:t>
            </a:r>
            <a:r>
              <a:rPr lang="fr-FR" sz="1400" dirty="0" smtClean="0"/>
              <a:t>/</a:t>
            </a:r>
            <a:r>
              <a:rPr lang="fr-FR" sz="1400" dirty="0" err="1" smtClean="0"/>
              <a:t>pupal</a:t>
            </a:r>
            <a:r>
              <a:rPr lang="fr-FR" sz="1400" dirty="0" smtClean="0"/>
              <a:t> </a:t>
            </a:r>
            <a:r>
              <a:rPr lang="fr-FR" sz="1400" dirty="0" err="1" smtClean="0"/>
              <a:t>parasitioid</a:t>
            </a:r>
            <a:r>
              <a:rPr lang="fr-FR" sz="1400" dirty="0" smtClean="0"/>
              <a:t> wasp as </a:t>
            </a:r>
            <a:r>
              <a:rPr lang="fr-FR" sz="1400" dirty="0" err="1" smtClean="0"/>
              <a:t>shown</a:t>
            </a:r>
            <a:r>
              <a:rPr lang="fr-FR" sz="1400" dirty="0" smtClean="0"/>
              <a:t> in photo right)</a:t>
            </a:r>
            <a:endParaRPr lang="fr-FR" sz="1400" i="1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Folier</a:t>
            </a:r>
            <a:r>
              <a:rPr lang="fr-FR" sz="1400" dirty="0" smtClean="0"/>
              <a:t> spray of </a:t>
            </a:r>
            <a:r>
              <a:rPr lang="fr-FR" sz="1400" dirty="0" err="1" smtClean="0"/>
              <a:t>Cypermethrin</a:t>
            </a:r>
            <a:r>
              <a:rPr lang="fr-FR" sz="1400" dirty="0" smtClean="0"/>
              <a:t>/ Lambda-</a:t>
            </a:r>
            <a:r>
              <a:rPr lang="fr-FR" sz="1400" dirty="0" err="1" smtClean="0"/>
              <a:t>cyhalothrin</a:t>
            </a:r>
            <a:r>
              <a:rPr lang="fr-FR" sz="1400" dirty="0" smtClean="0"/>
              <a:t>/ </a:t>
            </a:r>
            <a:r>
              <a:rPr lang="fr-FR" sz="1400" dirty="0" err="1" smtClean="0"/>
              <a:t>Bifenthrin</a:t>
            </a:r>
            <a:endParaRPr lang="fr-FR" sz="1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4572000"/>
            <a:ext cx="495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March to November (max. damage June/July)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Larval feeding on lower leaf sides making them sieved-like</a:t>
            </a:r>
          </a:p>
          <a:p>
            <a:pPr marL="342900" indent="-342900" algn="just"/>
            <a:r>
              <a:rPr lang="en-US" sz="1400" dirty="0" smtClean="0"/>
              <a:t>	and ultimately drying and falling of leaves.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09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All plants of </a:t>
            </a:r>
            <a:r>
              <a:rPr lang="en-US" sz="1400" dirty="0" err="1" smtClean="0"/>
              <a:t>cucurbitaceae</a:t>
            </a:r>
            <a:r>
              <a:rPr lang="en-US" sz="1400" dirty="0" smtClean="0"/>
              <a:t> family </a:t>
            </a:r>
          </a:p>
          <a:p>
            <a:r>
              <a:rPr lang="en-US" sz="1400" dirty="0" smtClean="0"/>
              <a:t>	A serious pest of these plants</a:t>
            </a:r>
            <a:endParaRPr lang="fr-FR" sz="1400" dirty="0"/>
          </a:p>
        </p:txBody>
      </p:sp>
      <p:pic>
        <p:nvPicPr>
          <p:cNvPr id="26628" name="Picture 4" descr="http://farm4.staticflickr.com/3630/3455220082_238fa9d3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066800"/>
            <a:ext cx="2208848" cy="177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32" name="AutoShape 8" descr="http://www.indg.in/agriculture/crop_production_techniques/hadda%20beetle,%20brinjal.JPG/image_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634" name="Picture 10" descr="PUPPA OF HADDA BEET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1" y="3647398"/>
            <a:ext cx="2438400" cy="244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6" name="Picture 12" descr="http://www.rinconvitova.com/images/pediobiu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5334000"/>
            <a:ext cx="2254683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8" name="Picture 14" descr="http://www.drmcbug.com/images/Beneficials/ParasiticWasps/Eulophids/MBBPupaPediobi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5334000"/>
            <a:ext cx="2032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http://farm4.staticflickr.com/3384/3454402829_ed19a2e9e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2057400"/>
            <a:ext cx="2362200" cy="210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2" name="Picture 2" descr="https://encrypted-tbn3.gstatic.com/images?q=tbn:ANd9GcTJer6O2GSlOxw3lKrjQQc5FVQ4Uuu7XRUGANuU7ciAoUmymwpFI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65600" y="266700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lh3.ggpht.com/gZHV2zhJaeHD1BYS1tfBtWKJIRsyn5Q-F2Pacf8wD4GWyGIALrxZZ0Q8mY9a4IHj0xtfLIAZx9FUE-1cck4=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044130"/>
            <a:ext cx="2679846" cy="253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700890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Red pumpkin beetle (</a:t>
            </a:r>
            <a:r>
              <a:rPr lang="en-US" i="1" dirty="0" err="1" smtClean="0"/>
              <a:t>Aulacophora</a:t>
            </a:r>
            <a:r>
              <a:rPr lang="en-US" i="1" dirty="0" smtClean="0"/>
              <a:t> </a:t>
            </a:r>
            <a:r>
              <a:rPr lang="en-US" i="1" dirty="0" err="1" smtClean="0"/>
              <a:t>foveicollis</a:t>
            </a:r>
            <a:r>
              <a:rPr lang="en-US" i="1" dirty="0" smtClean="0"/>
              <a:t>: </a:t>
            </a:r>
            <a:r>
              <a:rPr lang="en-US" dirty="0" err="1" smtClean="0"/>
              <a:t>Chrysomelidae</a:t>
            </a:r>
            <a:r>
              <a:rPr lang="en-US" dirty="0" smtClean="0"/>
              <a:t>: </a:t>
            </a:r>
            <a:r>
              <a:rPr lang="en-US" dirty="0" err="1" smtClean="0"/>
              <a:t>Coleoptera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8956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Life history:</a:t>
            </a:r>
          </a:p>
          <a:p>
            <a:r>
              <a:rPr lang="en-US" sz="1400" dirty="0" smtClean="0"/>
              <a:t>Life cycle: About 1.5 to 2.5 months</a:t>
            </a:r>
          </a:p>
          <a:p>
            <a:r>
              <a:rPr lang="en-US" sz="1400" dirty="0" smtClean="0"/>
              <a:t>Adult: 1 month</a:t>
            </a:r>
          </a:p>
          <a:p>
            <a:r>
              <a:rPr lang="en-US" sz="1400" dirty="0" smtClean="0"/>
              <a:t>Larvae: 2-3 weeks</a:t>
            </a:r>
          </a:p>
          <a:p>
            <a:r>
              <a:rPr lang="en-US" sz="1400" dirty="0" smtClean="0"/>
              <a:t>Pupation: 1-2 weeks</a:t>
            </a:r>
          </a:p>
          <a:p>
            <a:r>
              <a:rPr lang="en-US" sz="1400" dirty="0" smtClean="0"/>
              <a:t>No. of generations per annum: 5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19200"/>
            <a:ext cx="6781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Identification</a:t>
            </a:r>
            <a:endParaRPr lang="en-US" sz="1400" dirty="0" smtClean="0"/>
          </a:p>
          <a:p>
            <a:pPr algn="just"/>
            <a:r>
              <a:rPr lang="en-US" sz="1400" dirty="0" smtClean="0"/>
              <a:t>Adult: Red orange colored body</a:t>
            </a:r>
          </a:p>
          <a:p>
            <a:pPr algn="just"/>
            <a:r>
              <a:rPr lang="en-US" sz="1400" dirty="0" smtClean="0"/>
              <a:t>Eggs: Initially yellow, later turns on orange brown (50-300 eggs laid singly or in batches)</a:t>
            </a:r>
          </a:p>
          <a:p>
            <a:pPr algn="just"/>
            <a:r>
              <a:rPr lang="en-US" sz="1400" dirty="0" smtClean="0"/>
              <a:t>Larva (grub): Creamy white or yellowish</a:t>
            </a:r>
          </a:p>
          <a:p>
            <a:pPr algn="just"/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dark</a:t>
            </a:r>
            <a:r>
              <a:rPr lang="fr-FR" sz="1400" dirty="0" smtClean="0"/>
              <a:t> black </a:t>
            </a:r>
            <a:r>
              <a:rPr lang="fr-FR" sz="1400" dirty="0" err="1" smtClean="0"/>
              <a:t>ends</a:t>
            </a:r>
            <a:endParaRPr lang="en-US" sz="1400" dirty="0" smtClean="0"/>
          </a:p>
          <a:p>
            <a:pPr algn="just"/>
            <a:r>
              <a:rPr lang="en-US" sz="1400" dirty="0" smtClean="0"/>
              <a:t>Pupa: Creamy white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119336"/>
            <a:ext cx="5638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en-US" sz="1400" smtClean="0"/>
              <a:t> Destruction of crop stubbles.</a:t>
            </a:r>
          </a:p>
          <a:p>
            <a:pPr>
              <a:buFont typeface="Arial" pitchFamily="34" charset="0"/>
              <a:buChar char="•"/>
            </a:pPr>
            <a:r>
              <a:rPr lang="en-US" sz="1400" smtClean="0"/>
              <a:t>  Foliar spray of Cypermethrin/ Lambda-cyhalothrin/ Abamectin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495800"/>
            <a:ext cx="57912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March to November (max. damage April/May)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Adult and larvae feed on germinating young cucurbit seedlings in spring season.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Grubs attack on roots, stems and fruits as well.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At early stage, severe infestation cause complete crop eradication, so re-sowing becomes necessary.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Major pest of pumpkin crop and other cucurbitaceous plants</a:t>
            </a:r>
            <a:endParaRPr lang="en-US" sz="1400" dirty="0"/>
          </a:p>
        </p:txBody>
      </p:sp>
      <p:pic>
        <p:nvPicPr>
          <p:cNvPr id="60420" name="Picture 4" descr="https://encrypted-tbn0.gstatic.com/images?q=tbn:ANd9GcSG__SY2ShRqIo-EPeBsgE1unBig4yGpVjTiBKR4VNMFGGqKbVl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581400"/>
            <a:ext cx="2604911" cy="305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2" name="Picture 6" descr="http://www.indianaturewatch.net/images/album/photo/19556676934dbb7920621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981200"/>
            <a:ext cx="3470431" cy="2728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www.nbaii.res.in/Pestsofcrops/images/Leucinodes-orbonali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609600"/>
            <a:ext cx="2427607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8" name="Picture 10" descr="http://www.creepycrawlies.info/images/ichneumonid-was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400"/>
            <a:ext cx="2345972" cy="1066800"/>
          </a:xfrm>
          <a:prstGeom prst="rect">
            <a:avLst/>
          </a:prstGeom>
          <a:noFill/>
        </p:spPr>
      </p:pic>
      <p:pic>
        <p:nvPicPr>
          <p:cNvPr id="27662" name="Picture 14" descr="http://agropedia.iitk.ac.in/sites/default/files/uas%20raichur/PEST%20CROP%20CALENDER/Photo%2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446" y="4638675"/>
            <a:ext cx="2428554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636424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Brinjal</a:t>
            </a:r>
            <a:r>
              <a:rPr lang="en-US" dirty="0" smtClean="0"/>
              <a:t> fruit borer (</a:t>
            </a:r>
            <a:r>
              <a:rPr lang="fr-FR" i="1" dirty="0" err="1" smtClean="0"/>
              <a:t>Leucinodes</a:t>
            </a:r>
            <a:r>
              <a:rPr lang="fr-FR" i="1" dirty="0" smtClean="0"/>
              <a:t> </a:t>
            </a:r>
            <a:r>
              <a:rPr lang="fr-FR" i="1" dirty="0" err="1" smtClean="0"/>
              <a:t>orbonalis</a:t>
            </a:r>
            <a:r>
              <a:rPr lang="fr-FR" dirty="0" smtClean="0"/>
              <a:t>: </a:t>
            </a:r>
            <a:r>
              <a:rPr lang="fr-FR" dirty="0" err="1" smtClean="0"/>
              <a:t>Crambidae</a:t>
            </a:r>
            <a:r>
              <a:rPr lang="fr-FR" dirty="0" smtClean="0"/>
              <a:t>: </a:t>
            </a:r>
            <a:r>
              <a:rPr lang="fr-FR" dirty="0" err="1" smtClean="0"/>
              <a:t>Lepidoptera</a:t>
            </a:r>
            <a:r>
              <a:rPr lang="fr-FR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590800"/>
            <a:ext cx="464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2.5 to 3.5 </a:t>
            </a:r>
            <a:r>
              <a:rPr lang="fr-FR" sz="1400" dirty="0" err="1" smtClean="0"/>
              <a:t>months</a:t>
            </a:r>
            <a:endParaRPr lang="fr-FR" sz="1400" dirty="0" smtClean="0"/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3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err="1" smtClean="0"/>
              <a:t>Larvae</a:t>
            </a:r>
            <a:r>
              <a:rPr lang="fr-FR" sz="1400" dirty="0" smtClean="0"/>
              <a:t>: 1 </a:t>
            </a:r>
            <a:r>
              <a:rPr lang="fr-FR" sz="1400" dirty="0" err="1" smtClean="0"/>
              <a:t>month</a:t>
            </a:r>
            <a:endParaRPr lang="fr-FR" sz="1400" dirty="0" smtClean="0"/>
          </a:p>
          <a:p>
            <a:r>
              <a:rPr lang="fr-FR" sz="1400" dirty="0" smtClean="0"/>
              <a:t>No. of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: </a:t>
            </a:r>
            <a:r>
              <a:rPr lang="fr-FR" sz="1400" dirty="0" err="1" smtClean="0"/>
              <a:t>many</a:t>
            </a:r>
            <a:r>
              <a:rPr lang="fr-FR" sz="1400" dirty="0" smtClean="0"/>
              <a:t> </a:t>
            </a:r>
            <a:r>
              <a:rPr lang="fr-FR" sz="1400" dirty="0" err="1" smtClean="0"/>
              <a:t>overlapping</a:t>
            </a:r>
            <a:r>
              <a:rPr lang="fr-FR" sz="1400" dirty="0" smtClean="0"/>
              <a:t>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 per </a:t>
            </a:r>
            <a:r>
              <a:rPr lang="fr-FR" sz="1400" dirty="0" err="1" smtClean="0"/>
              <a:t>annum</a:t>
            </a:r>
            <a:endParaRPr lang="fr-FR" sz="1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1295400"/>
            <a:ext cx="6248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Milky</a:t>
            </a:r>
            <a:r>
              <a:rPr lang="fr-FR" sz="1400" dirty="0" smtClean="0"/>
              <a:t> white </a:t>
            </a:r>
            <a:r>
              <a:rPr lang="fr-FR" sz="1400" dirty="0" err="1" smtClean="0"/>
              <a:t>forewings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brown</a:t>
            </a:r>
            <a:r>
              <a:rPr lang="fr-FR" sz="1400" dirty="0" smtClean="0"/>
              <a:t> </a:t>
            </a:r>
            <a:r>
              <a:rPr lang="fr-FR" sz="1400" dirty="0" err="1" smtClean="0"/>
              <a:t>irregular</a:t>
            </a:r>
            <a:r>
              <a:rPr lang="fr-FR" sz="1400" dirty="0" smtClean="0"/>
              <a:t> spots</a:t>
            </a:r>
          </a:p>
          <a:p>
            <a:pPr algn="just"/>
            <a:r>
              <a:rPr lang="fr-FR" sz="1400" dirty="0" err="1" smtClean="0"/>
              <a:t>Eggs</a:t>
            </a:r>
            <a:r>
              <a:rPr lang="fr-FR" sz="1400" dirty="0" smtClean="0"/>
              <a:t>: Laid </a:t>
            </a:r>
            <a:r>
              <a:rPr lang="fr-FR" sz="1400" dirty="0" err="1" smtClean="0"/>
              <a:t>singly</a:t>
            </a:r>
            <a:r>
              <a:rPr lang="fr-FR" sz="1400" dirty="0" smtClean="0"/>
              <a:t> on </a:t>
            </a:r>
            <a:r>
              <a:rPr lang="fr-FR" sz="1400" dirty="0" err="1" smtClean="0"/>
              <a:t>leaf</a:t>
            </a:r>
            <a:r>
              <a:rPr lang="fr-FR" sz="1400" dirty="0" smtClean="0"/>
              <a:t>, stem, shoot or fruit ventral surface (</a:t>
            </a:r>
            <a:r>
              <a:rPr lang="fr-FR" sz="1400" dirty="0" err="1" smtClean="0"/>
              <a:t>under</a:t>
            </a:r>
            <a:r>
              <a:rPr lang="fr-FR" sz="1400" dirty="0" smtClean="0"/>
              <a:t>-</a:t>
            </a:r>
            <a:r>
              <a:rPr lang="fr-FR" sz="1400" dirty="0" err="1" smtClean="0"/>
              <a:t>side</a:t>
            </a:r>
            <a:r>
              <a:rPr lang="fr-FR" sz="1400" dirty="0" smtClean="0"/>
              <a:t>)</a:t>
            </a:r>
          </a:p>
          <a:p>
            <a:pPr algn="just"/>
            <a:r>
              <a:rPr lang="fr-FR" sz="1400" dirty="0" err="1" smtClean="0"/>
              <a:t>Larvae</a:t>
            </a:r>
            <a:r>
              <a:rPr lang="fr-FR" sz="1400" dirty="0" smtClean="0"/>
              <a:t>: </a:t>
            </a:r>
            <a:r>
              <a:rPr lang="fr-FR" sz="1400" dirty="0" err="1" smtClean="0"/>
              <a:t>Pink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brown</a:t>
            </a:r>
            <a:r>
              <a:rPr lang="fr-FR" sz="1400" dirty="0" smtClean="0"/>
              <a:t> </a:t>
            </a:r>
            <a:r>
              <a:rPr lang="fr-FR" sz="1400" dirty="0" err="1" smtClean="0"/>
              <a:t>head</a:t>
            </a:r>
            <a:r>
              <a:rPr lang="fr-FR" sz="1400" dirty="0" smtClean="0"/>
              <a:t> capsule</a:t>
            </a: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2400" y="5473005"/>
            <a:ext cx="662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Removal</a:t>
            </a:r>
            <a:r>
              <a:rPr lang="fr-FR" sz="1400" dirty="0" smtClean="0"/>
              <a:t> of </a:t>
            </a:r>
            <a:r>
              <a:rPr lang="fr-FR" sz="1400" dirty="0" err="1" smtClean="0"/>
              <a:t>crop</a:t>
            </a:r>
            <a:r>
              <a:rPr lang="fr-FR" sz="1400" dirty="0" smtClean="0"/>
              <a:t> </a:t>
            </a:r>
            <a:r>
              <a:rPr lang="fr-FR" sz="1400" dirty="0" err="1" smtClean="0"/>
              <a:t>stubbles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Sowing</a:t>
            </a:r>
            <a:r>
              <a:rPr lang="fr-FR" sz="1400" dirty="0" smtClean="0"/>
              <a:t> of </a:t>
            </a:r>
            <a:r>
              <a:rPr lang="fr-FR" sz="1400" dirty="0" err="1" smtClean="0"/>
              <a:t>resistant</a:t>
            </a:r>
            <a:r>
              <a:rPr lang="fr-FR" sz="1400" dirty="0" smtClean="0"/>
              <a:t> </a:t>
            </a:r>
            <a:r>
              <a:rPr lang="fr-FR" sz="1400" dirty="0" err="1" smtClean="0"/>
              <a:t>varities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Manual</a:t>
            </a:r>
            <a:r>
              <a:rPr lang="fr-FR" sz="1400" dirty="0" smtClean="0"/>
              <a:t> </a:t>
            </a:r>
            <a:r>
              <a:rPr lang="fr-FR" sz="1400" dirty="0" err="1" smtClean="0"/>
              <a:t>removal</a:t>
            </a:r>
            <a:r>
              <a:rPr lang="fr-FR" sz="1400" dirty="0" smtClean="0"/>
              <a:t> of </a:t>
            </a:r>
            <a:r>
              <a:rPr lang="fr-FR" sz="1400" dirty="0" err="1" smtClean="0"/>
              <a:t>infested</a:t>
            </a:r>
            <a:r>
              <a:rPr lang="fr-FR" sz="1400" dirty="0" smtClean="0"/>
              <a:t> plants (</a:t>
            </a:r>
            <a:r>
              <a:rPr lang="fr-FR" sz="1400" dirty="0" err="1" smtClean="0"/>
              <a:t>dead</a:t>
            </a:r>
            <a:r>
              <a:rPr lang="fr-FR" sz="1400" dirty="0" smtClean="0"/>
              <a:t> shoot </a:t>
            </a:r>
            <a:r>
              <a:rPr lang="fr-FR" sz="1400" dirty="0" err="1" smtClean="0"/>
              <a:t>removal</a:t>
            </a:r>
            <a:r>
              <a:rPr lang="fr-FR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err="1" smtClean="0"/>
              <a:t>Biological</a:t>
            </a:r>
            <a:r>
              <a:rPr lang="fr-FR" sz="1400" dirty="0" smtClean="0"/>
              <a:t> control (by </a:t>
            </a:r>
            <a:r>
              <a:rPr lang="fr-FR" sz="1400" dirty="0" err="1" smtClean="0"/>
              <a:t>Ichneumonid</a:t>
            </a:r>
            <a:r>
              <a:rPr lang="fr-FR" sz="1400" dirty="0" smtClean="0"/>
              <a:t> wasps: </a:t>
            </a:r>
            <a:r>
              <a:rPr lang="fr-FR" sz="1400" dirty="0" err="1" smtClean="0"/>
              <a:t>larval</a:t>
            </a:r>
            <a:r>
              <a:rPr lang="fr-FR" sz="1400" dirty="0" smtClean="0"/>
              <a:t> </a:t>
            </a:r>
            <a:r>
              <a:rPr lang="fr-FR" sz="1400" dirty="0" err="1" smtClean="0"/>
              <a:t>parasitoids</a:t>
            </a:r>
            <a:r>
              <a:rPr lang="fr-FR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control (</a:t>
            </a:r>
            <a:r>
              <a:rPr lang="fr-FR" sz="1400" dirty="0" err="1" smtClean="0"/>
              <a:t>Foliar</a:t>
            </a:r>
            <a:r>
              <a:rPr lang="fr-FR" sz="1400" dirty="0" smtClean="0"/>
              <a:t> spray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Cypermethrin</a:t>
            </a:r>
            <a:r>
              <a:rPr lang="fr-FR" sz="1400" dirty="0" smtClean="0"/>
              <a:t>, </a:t>
            </a:r>
            <a:r>
              <a:rPr lang="fr-FR" sz="1400" dirty="0" err="1" smtClean="0"/>
              <a:t>Spinosad</a:t>
            </a:r>
            <a:r>
              <a:rPr lang="fr-FR" sz="1400" dirty="0" smtClean="0"/>
              <a:t> etc.)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962400"/>
            <a:ext cx="5715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March to Nov. (maxi. Damage June/July)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Boring of tender shoots and stems (drying of central terminal shoots)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Shedding of flowers and premature fruits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Buds and fruit boring and infestation (entry holes clogged with excreta)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Vectors of </a:t>
            </a:r>
            <a:r>
              <a:rPr lang="en-US" sz="1400" dirty="0" err="1" smtClean="0"/>
              <a:t>brinjal</a:t>
            </a:r>
            <a:r>
              <a:rPr lang="en-US" sz="1400" dirty="0" smtClean="0"/>
              <a:t> bacterial wilt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 </a:t>
            </a:r>
            <a:r>
              <a:rPr lang="en-US" sz="1400" dirty="0" err="1" smtClean="0"/>
              <a:t>Brinjal</a:t>
            </a:r>
            <a:r>
              <a:rPr lang="en-US" sz="1400" dirty="0" smtClean="0"/>
              <a:t>, Okra etc.</a:t>
            </a:r>
          </a:p>
          <a:p>
            <a:r>
              <a:rPr lang="en-US" sz="1400" dirty="0" smtClean="0"/>
              <a:t>                    Most destructive pest of eggplant crop</a:t>
            </a:r>
            <a:endParaRPr lang="fr-FR" sz="1400" dirty="0"/>
          </a:p>
        </p:txBody>
      </p:sp>
      <p:pic>
        <p:nvPicPr>
          <p:cNvPr id="27650" name="Picture 2" descr="http://4.bp.blogspot.com/-4cbTZ6t1Bck/TeeLJpDXgwI/AAAAAAAAAVI/a2Q7Uxtvgnc/s1600/2+Brinjal+shoot+&amp;+fruit+borer+1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7303096" y="685800"/>
            <a:ext cx="1840904" cy="145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Infested brinjal shoo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505200"/>
            <a:ext cx="2390416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6" name="Picture 8" descr="http://www.nbaii.res.in/Pestsofcrops/images/Leucinodes-orbonalis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2133600"/>
            <a:ext cx="2067642" cy="148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60" name="Picture 12" descr="http://www.nbaii.res.in/insectpests/images/Leucinodes-orbonalis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133600"/>
            <a:ext cx="2423384" cy="163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1" y="2286001"/>
            <a:ext cx="6361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Insect Pests </a:t>
            </a:r>
            <a:r>
              <a:rPr lang="en-US" sz="3200" dirty="0" smtClean="0"/>
              <a:t>of Fruit Crops in Pakistan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1" y="609600"/>
            <a:ext cx="878093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Fruit Crops	Citrus caterpillar (</a:t>
            </a:r>
            <a:r>
              <a:rPr lang="en-US" i="1" dirty="0" err="1" smtClean="0"/>
              <a:t>Papilio</a:t>
            </a:r>
            <a:r>
              <a:rPr lang="en-US" i="1" dirty="0" smtClean="0"/>
              <a:t> </a:t>
            </a:r>
            <a:r>
              <a:rPr lang="en-US" i="1" dirty="0" err="1" smtClean="0"/>
              <a:t>demoleus</a:t>
            </a:r>
            <a:r>
              <a:rPr lang="en-US" i="1" dirty="0" smtClean="0"/>
              <a:t>: </a:t>
            </a:r>
            <a:r>
              <a:rPr lang="en-US" dirty="0" err="1" smtClean="0"/>
              <a:t>Papilionidae</a:t>
            </a:r>
            <a:r>
              <a:rPr lang="en-US" dirty="0" smtClean="0"/>
              <a:t>, Lepidoptera)</a:t>
            </a:r>
            <a:endParaRPr lang="en-US" dirty="0"/>
          </a:p>
        </p:txBody>
      </p:sp>
      <p:pic>
        <p:nvPicPr>
          <p:cNvPr id="54274" name="Picture 2" descr="http://lepidoptera.butterflyhouse.com.au/papi/demol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990600"/>
            <a:ext cx="1400983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276" name="Picture 4" descr="http://butterfliesofamerica.com/images/Papilionidae/Papilioninae/Papilio_d_demoleus/Papilio_demoleus_demoleus_M_IRAN_Tehran_15-VIII-9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7038" y="838200"/>
            <a:ext cx="2346962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8" name="Picture 6" descr="http://i177.photobucket.com/albums/w210/DKakaSwordman/DSC_187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4343400"/>
            <a:ext cx="2057400" cy="1368171"/>
          </a:xfrm>
          <a:prstGeom prst="rect">
            <a:avLst/>
          </a:prstGeom>
          <a:noFill/>
        </p:spPr>
      </p:pic>
      <p:pic>
        <p:nvPicPr>
          <p:cNvPr id="54282" name="Picture 10" descr="http://upload.wikimedia.org/wikipedia/commons/3/3b/Papilio_demoleus_cat_sec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24400" y="3048000"/>
            <a:ext cx="2071747" cy="155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/>
          <p:cNvGrpSpPr/>
          <p:nvPr/>
        </p:nvGrpSpPr>
        <p:grpSpPr>
          <a:xfrm>
            <a:off x="6934200" y="2209800"/>
            <a:ext cx="2209800" cy="2413000"/>
            <a:chOff x="6934200" y="2362200"/>
            <a:chExt cx="2209800" cy="2413000"/>
          </a:xfrm>
        </p:grpSpPr>
        <p:pic>
          <p:nvPicPr>
            <p:cNvPr id="54284" name="Picture 12" descr="http://lh5.ggpht.com/8OBxE1czuQrGJG0gmltQQA4eCmdhgfm1nRn_Nn009cwXq5lCqkLVXgwkDuWN4V1pxSkIsOzVkg0czSxEVPo=s58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34200" y="2362200"/>
              <a:ext cx="2209800" cy="22887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4286" name="Picture 14" descr="http://www.butterflycircle.com/checklist%20V2/CI/mugshots/Papilio%20polytes%20romulus/earlystages/egg/CommonMormon_egg_0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53400" y="4114800"/>
              <a:ext cx="990600" cy="660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4288" name="Picture 16" descr="http://www.butterflycircle.com/checklist%20V2/CI/mugshots/Papilio%20polytes%20romulus/earlystages/pupa/CommonMormon_pupa_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19105" y="5410200"/>
            <a:ext cx="2024895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90" name="Picture 18" descr="http://lh5.ggpht.com/_LNaQuBlSf8Y/TN5LWpCk7hI/AAAAAAAAQ9A/SKfbA7tLovA/Common%20Lime%20Swallowtail%20Butterfly%20Papilio%20demoleus%205th%20instar_thumb.jpg?imgmax=8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4572000"/>
            <a:ext cx="25146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35814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1 – 1.5 </a:t>
            </a:r>
            <a:r>
              <a:rPr lang="fr-FR" sz="1400" dirty="0" err="1" smtClean="0"/>
              <a:t>month</a:t>
            </a:r>
            <a:r>
              <a:rPr lang="fr-FR" sz="1400" dirty="0" smtClean="0"/>
              <a:t> </a:t>
            </a:r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1 </a:t>
            </a:r>
            <a:r>
              <a:rPr lang="fr-FR" sz="1400" dirty="0" err="1" smtClean="0"/>
              <a:t>week</a:t>
            </a:r>
            <a:r>
              <a:rPr lang="fr-FR" sz="1400" dirty="0" smtClean="0"/>
              <a:t> / </a:t>
            </a:r>
            <a:r>
              <a:rPr lang="fr-FR" sz="1400" dirty="0" err="1" smtClean="0"/>
              <a:t>Larvae</a:t>
            </a:r>
            <a:r>
              <a:rPr lang="fr-FR" sz="1400" dirty="0" smtClean="0"/>
              <a:t>: 2 to 4 </a:t>
            </a:r>
            <a:r>
              <a:rPr lang="fr-FR" sz="1400" dirty="0" err="1" smtClean="0"/>
              <a:t>weeks</a:t>
            </a:r>
            <a:r>
              <a:rPr lang="fr-FR" sz="1400" dirty="0" smtClean="0"/>
              <a:t> / </a:t>
            </a:r>
            <a:r>
              <a:rPr lang="fr-FR" sz="1400" dirty="0" err="1" smtClean="0"/>
              <a:t>Pupa</a:t>
            </a:r>
            <a:r>
              <a:rPr lang="fr-FR" sz="1400" dirty="0" smtClean="0"/>
              <a:t>: 1 – 3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smtClean="0"/>
              <a:t>No. of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: 6 – 8 per </a:t>
            </a:r>
            <a:r>
              <a:rPr lang="fr-FR" sz="1400" dirty="0" err="1" smtClean="0"/>
              <a:t>annum</a:t>
            </a:r>
            <a:endParaRPr lang="fr-FR" sz="14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0" y="1752600"/>
            <a:ext cx="624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Bluish</a:t>
            </a:r>
            <a:r>
              <a:rPr lang="fr-FR" sz="1400" dirty="0" smtClean="0"/>
              <a:t> green </a:t>
            </a:r>
            <a:r>
              <a:rPr lang="fr-FR" sz="1400" dirty="0" err="1" smtClean="0"/>
              <a:t>wings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irregular</a:t>
            </a:r>
            <a:r>
              <a:rPr lang="fr-FR" sz="1400" dirty="0" smtClean="0"/>
              <a:t> black and </a:t>
            </a:r>
            <a:r>
              <a:rPr lang="fr-FR" sz="1400" dirty="0" err="1" smtClean="0"/>
              <a:t>whitish</a:t>
            </a:r>
            <a:r>
              <a:rPr lang="fr-FR" sz="1400" dirty="0" smtClean="0"/>
              <a:t>-</a:t>
            </a:r>
            <a:r>
              <a:rPr lang="fr-FR" sz="1400" dirty="0" err="1" smtClean="0"/>
              <a:t>yellow</a:t>
            </a:r>
            <a:r>
              <a:rPr lang="fr-FR" sz="1400" dirty="0" smtClean="0"/>
              <a:t> patches.</a:t>
            </a:r>
          </a:p>
          <a:p>
            <a:pPr algn="just"/>
            <a:r>
              <a:rPr lang="fr-FR" sz="1400" dirty="0" smtClean="0"/>
              <a:t>             </a:t>
            </a:r>
            <a:r>
              <a:rPr lang="en-US" sz="1400" dirty="0" smtClean="0"/>
              <a:t>Red </a:t>
            </a:r>
            <a:r>
              <a:rPr lang="en-US" sz="1400" dirty="0" err="1" smtClean="0"/>
              <a:t>tornal</a:t>
            </a:r>
            <a:r>
              <a:rPr lang="en-US" sz="1400" dirty="0" smtClean="0"/>
              <a:t> spot with blue edging on forewing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Eggs</a:t>
            </a:r>
            <a:r>
              <a:rPr lang="fr-FR" sz="1400" dirty="0" smtClean="0"/>
              <a:t>: </a:t>
            </a:r>
            <a:r>
              <a:rPr lang="fr-FR" sz="1400" dirty="0" err="1" smtClean="0"/>
              <a:t>Smally</a:t>
            </a:r>
            <a:r>
              <a:rPr lang="fr-FR" sz="1400" dirty="0" smtClean="0"/>
              <a:t> </a:t>
            </a:r>
            <a:r>
              <a:rPr lang="fr-FR" sz="1400" dirty="0" err="1" smtClean="0"/>
              <a:t>creamy</a:t>
            </a:r>
            <a:r>
              <a:rPr lang="fr-FR" sz="1400" dirty="0" smtClean="0"/>
              <a:t> and round </a:t>
            </a:r>
            <a:r>
              <a:rPr lang="fr-FR" sz="1400" dirty="0" err="1" smtClean="0"/>
              <a:t>eggs</a:t>
            </a:r>
            <a:r>
              <a:rPr lang="fr-FR" sz="1400" dirty="0" smtClean="0"/>
              <a:t> laid </a:t>
            </a:r>
            <a:r>
              <a:rPr lang="fr-FR" sz="1400" dirty="0" err="1" smtClean="0"/>
              <a:t>singly</a:t>
            </a:r>
            <a:r>
              <a:rPr lang="fr-FR" sz="1400" dirty="0" smtClean="0"/>
              <a:t> on tender plant shoots or </a:t>
            </a:r>
            <a:r>
              <a:rPr lang="fr-FR" sz="1400" dirty="0" err="1" smtClean="0"/>
              <a:t>twigs</a:t>
            </a:r>
            <a:r>
              <a:rPr lang="fr-FR" sz="1400" dirty="0" smtClean="0"/>
              <a:t>.</a:t>
            </a:r>
          </a:p>
          <a:p>
            <a:pPr algn="just"/>
            <a:r>
              <a:rPr lang="fr-FR" sz="1400" dirty="0" err="1" smtClean="0"/>
              <a:t>Larvae</a:t>
            </a:r>
            <a:r>
              <a:rPr lang="fr-FR" sz="1400" dirty="0" smtClean="0"/>
              <a:t>: First instar </a:t>
            </a:r>
            <a:r>
              <a:rPr lang="fr-FR" sz="1400" dirty="0" err="1" smtClean="0"/>
              <a:t>larvae</a:t>
            </a:r>
            <a:r>
              <a:rPr lang="fr-FR" sz="1400" dirty="0" smtClean="0"/>
              <a:t>-</a:t>
            </a:r>
            <a:r>
              <a:rPr lang="fr-FR" sz="1400" dirty="0" err="1" smtClean="0"/>
              <a:t>bird</a:t>
            </a:r>
            <a:r>
              <a:rPr lang="fr-FR" sz="1400" dirty="0" smtClean="0"/>
              <a:t> </a:t>
            </a:r>
            <a:r>
              <a:rPr lang="fr-FR" sz="1400" dirty="0" err="1" smtClean="0"/>
              <a:t>dropping</a:t>
            </a:r>
            <a:r>
              <a:rPr lang="fr-FR" sz="1400" dirty="0" smtClean="0"/>
              <a:t> look, </a:t>
            </a:r>
            <a:r>
              <a:rPr lang="fr-FR" sz="1400" dirty="0" err="1" smtClean="0"/>
              <a:t>stays</a:t>
            </a:r>
            <a:r>
              <a:rPr lang="fr-FR" sz="1400" dirty="0" smtClean="0"/>
              <a:t> in the </a:t>
            </a:r>
            <a:r>
              <a:rPr lang="fr-FR" sz="1400" dirty="0" err="1" smtClean="0"/>
              <a:t>leaf</a:t>
            </a:r>
            <a:r>
              <a:rPr lang="fr-FR" sz="1400" dirty="0" smtClean="0"/>
              <a:t> middle portion on </a:t>
            </a:r>
            <a:r>
              <a:rPr lang="fr-FR" sz="1400" dirty="0" err="1" smtClean="0"/>
              <a:t>upper</a:t>
            </a:r>
            <a:r>
              <a:rPr lang="fr-FR" sz="1400" dirty="0" smtClean="0"/>
              <a:t> </a:t>
            </a:r>
            <a:r>
              <a:rPr lang="fr-FR" sz="1400" dirty="0" err="1" smtClean="0"/>
              <a:t>side</a:t>
            </a:r>
            <a:endParaRPr lang="fr-FR" sz="1400" dirty="0" smtClean="0"/>
          </a:p>
          <a:p>
            <a:pPr algn="just"/>
            <a:r>
              <a:rPr lang="fr-FR" sz="1400" dirty="0" smtClean="0"/>
              <a:t>               Full </a:t>
            </a:r>
            <a:r>
              <a:rPr lang="fr-FR" sz="1400" dirty="0" err="1" smtClean="0"/>
              <a:t>grown</a:t>
            </a:r>
            <a:r>
              <a:rPr lang="fr-FR" sz="1400" dirty="0" smtClean="0"/>
              <a:t> </a:t>
            </a:r>
            <a:r>
              <a:rPr lang="fr-FR" sz="1400" dirty="0" err="1" smtClean="0"/>
              <a:t>larvae</a:t>
            </a:r>
            <a:r>
              <a:rPr lang="fr-FR" sz="1400" dirty="0" smtClean="0"/>
              <a:t> green in </a:t>
            </a:r>
            <a:r>
              <a:rPr lang="fr-FR" sz="1400" dirty="0" err="1" smtClean="0"/>
              <a:t>color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oblique </a:t>
            </a:r>
            <a:r>
              <a:rPr lang="fr-FR" sz="1400" dirty="0" err="1" smtClean="0"/>
              <a:t>brownish</a:t>
            </a:r>
            <a:r>
              <a:rPr lang="fr-FR" sz="1400" dirty="0" smtClean="0"/>
              <a:t> </a:t>
            </a:r>
            <a:r>
              <a:rPr lang="fr-FR" sz="1400" dirty="0" err="1" smtClean="0"/>
              <a:t>strips</a:t>
            </a:r>
            <a:r>
              <a:rPr lang="fr-FR" sz="1400" dirty="0" smtClean="0"/>
              <a:t> on abdomen.</a:t>
            </a:r>
          </a:p>
          <a:p>
            <a:pPr algn="just"/>
            <a:r>
              <a:rPr lang="fr-FR" sz="1400" dirty="0" err="1" smtClean="0"/>
              <a:t>Pupa</a:t>
            </a:r>
            <a:r>
              <a:rPr lang="fr-FR" sz="1400" dirty="0" smtClean="0"/>
              <a:t>:    </a:t>
            </a:r>
            <a:r>
              <a:rPr lang="fr-FR" sz="1400" dirty="0" err="1" smtClean="0"/>
              <a:t>Rugose</a:t>
            </a:r>
            <a:r>
              <a:rPr lang="fr-FR" sz="1400" dirty="0" smtClean="0"/>
              <a:t>, </a:t>
            </a:r>
            <a:r>
              <a:rPr lang="fr-FR" sz="1400" dirty="0" err="1" smtClean="0"/>
              <a:t>dimorphic</a:t>
            </a:r>
            <a:endParaRPr lang="en-US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5612249"/>
            <a:ext cx="6629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Mannual</a:t>
            </a:r>
            <a:r>
              <a:rPr lang="fr-FR" sz="1400" dirty="0" smtClean="0"/>
              <a:t> </a:t>
            </a:r>
            <a:r>
              <a:rPr lang="fr-FR" sz="1400" dirty="0" err="1" smtClean="0"/>
              <a:t>picking</a:t>
            </a:r>
            <a:r>
              <a:rPr lang="fr-FR" sz="1400" dirty="0" smtClean="0"/>
              <a:t> and destruction of </a:t>
            </a:r>
            <a:r>
              <a:rPr lang="fr-FR" sz="1400" dirty="0" err="1" smtClean="0"/>
              <a:t>larvae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Biological</a:t>
            </a:r>
            <a:r>
              <a:rPr lang="fr-FR" sz="1400" dirty="0" smtClean="0"/>
              <a:t> control (</a:t>
            </a:r>
            <a:r>
              <a:rPr lang="fr-FR" sz="1400" dirty="0" err="1" smtClean="0"/>
              <a:t>larval</a:t>
            </a:r>
            <a:r>
              <a:rPr lang="fr-FR" sz="1400" dirty="0" smtClean="0"/>
              <a:t> </a:t>
            </a:r>
            <a:r>
              <a:rPr lang="fr-FR" sz="1400" dirty="0" err="1" smtClean="0"/>
              <a:t>paristoids</a:t>
            </a:r>
            <a:r>
              <a:rPr lang="fr-FR" sz="1400" dirty="0" smtClean="0"/>
              <a:t>  </a:t>
            </a:r>
            <a:r>
              <a:rPr lang="fr-FR" sz="1400" dirty="0" err="1" smtClean="0"/>
              <a:t>like</a:t>
            </a:r>
            <a:r>
              <a:rPr lang="fr-FR" sz="1400" dirty="0" smtClean="0"/>
              <a:t> </a:t>
            </a:r>
            <a:r>
              <a:rPr lang="fr-FR" sz="1400" dirty="0" err="1" smtClean="0"/>
              <a:t>Apanteles</a:t>
            </a:r>
            <a:r>
              <a:rPr lang="fr-FR" sz="1400" dirty="0" smtClean="0"/>
              <a:t>, Bracon </a:t>
            </a:r>
            <a:r>
              <a:rPr lang="fr-FR" sz="1400" dirty="0" err="1" smtClean="0"/>
              <a:t>hebetor</a:t>
            </a:r>
            <a:r>
              <a:rPr lang="fr-FR" sz="1400" dirty="0" smtClean="0"/>
              <a:t>)</a:t>
            </a:r>
          </a:p>
          <a:p>
            <a:r>
              <a:rPr lang="fr-FR" sz="1400" dirty="0" smtClean="0"/>
              <a:t>                                     </a:t>
            </a:r>
            <a:r>
              <a:rPr lang="fr-FR" sz="1400" dirty="0" err="1" smtClean="0"/>
              <a:t>Pupal</a:t>
            </a:r>
            <a:r>
              <a:rPr lang="fr-FR" sz="1400" dirty="0" smtClean="0"/>
              <a:t> </a:t>
            </a:r>
            <a:r>
              <a:rPr lang="fr-FR" sz="1400" dirty="0" err="1" smtClean="0"/>
              <a:t>parasitods</a:t>
            </a:r>
            <a:r>
              <a:rPr lang="fr-FR" sz="1400" dirty="0" smtClean="0"/>
              <a:t> </a:t>
            </a:r>
            <a:r>
              <a:rPr lang="fr-FR" sz="1400" dirty="0" err="1" smtClean="0"/>
              <a:t>like</a:t>
            </a:r>
            <a:r>
              <a:rPr lang="fr-FR" sz="1400" dirty="0" smtClean="0"/>
              <a:t> </a:t>
            </a:r>
            <a:r>
              <a:rPr lang="fr-FR" sz="1400" dirty="0" err="1" smtClean="0"/>
              <a:t>Brachymeria</a:t>
            </a:r>
            <a:r>
              <a:rPr lang="fr-FR" sz="1400" dirty="0" smtClean="0"/>
              <a:t> (</a:t>
            </a:r>
            <a:r>
              <a:rPr lang="fr-FR" sz="1400" dirty="0" err="1" smtClean="0"/>
              <a:t>Chalicidae</a:t>
            </a:r>
            <a:r>
              <a:rPr lang="fr-FR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control (</a:t>
            </a:r>
            <a:r>
              <a:rPr lang="fr-FR" sz="1400" dirty="0" err="1" smtClean="0"/>
              <a:t>Foliar</a:t>
            </a:r>
            <a:r>
              <a:rPr lang="fr-FR" sz="1400" dirty="0" smtClean="0"/>
              <a:t> spray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Imida</a:t>
            </a:r>
            <a:r>
              <a:rPr lang="fr-FR" sz="1400" dirty="0" smtClean="0"/>
              <a:t>, </a:t>
            </a:r>
            <a:r>
              <a:rPr lang="fr-FR" sz="1400" dirty="0" err="1" smtClean="0"/>
              <a:t>Cypermethrin</a:t>
            </a:r>
            <a:r>
              <a:rPr lang="fr-FR" sz="1400" dirty="0" smtClean="0"/>
              <a:t>, </a:t>
            </a:r>
            <a:r>
              <a:rPr lang="fr-FR" sz="1400" dirty="0" err="1" smtClean="0"/>
              <a:t>Spinosad</a:t>
            </a:r>
            <a:r>
              <a:rPr lang="fr-FR" sz="1400" dirty="0" smtClean="0"/>
              <a:t> etc.)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545449"/>
            <a:ext cx="5715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April to Nov. (maxi. Damage July/ August)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err="1" smtClean="0"/>
              <a:t>Vigoruosly</a:t>
            </a:r>
            <a:r>
              <a:rPr lang="en-US" sz="1400" dirty="0" smtClean="0"/>
              <a:t> eating leaves  from edge to midrib.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err="1" smtClean="0"/>
              <a:t>Devaste</a:t>
            </a:r>
            <a:r>
              <a:rPr lang="en-US" sz="1400" dirty="0" smtClean="0"/>
              <a:t> tender shoots and young sprouts.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Complete defoliation of citrus nursery or no fruiting on trees.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30558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Major pest of </a:t>
            </a:r>
            <a:r>
              <a:rPr lang="en-US" sz="1400" dirty="0" err="1" smtClean="0"/>
              <a:t>Rutacae</a:t>
            </a:r>
            <a:r>
              <a:rPr lang="en-US" sz="1400" dirty="0" smtClean="0"/>
              <a:t> (citrus family) and also of </a:t>
            </a:r>
            <a:r>
              <a:rPr lang="en-US" sz="1400" dirty="0" err="1" smtClean="0"/>
              <a:t>Fabacae</a:t>
            </a:r>
            <a:r>
              <a:rPr lang="en-US" sz="1400" dirty="0" smtClean="0"/>
              <a:t>. </a:t>
            </a:r>
            <a:endParaRPr lang="fr-FR" sz="1400" dirty="0"/>
          </a:p>
        </p:txBody>
      </p:sp>
      <p:sp>
        <p:nvSpPr>
          <p:cNvPr id="19" name="Rectangle 18"/>
          <p:cNvSpPr/>
          <p:nvPr/>
        </p:nvSpPr>
        <p:spPr>
          <a:xfrm>
            <a:off x="0" y="911423"/>
            <a:ext cx="3004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Also called Citrus  swallowtail butterfly</a:t>
            </a:r>
            <a:endParaRPr lang="fr-F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713086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cotton	Aphid (</a:t>
            </a:r>
            <a:r>
              <a:rPr lang="en-US" i="1" dirty="0" smtClean="0"/>
              <a:t>Aphis </a:t>
            </a:r>
            <a:r>
              <a:rPr lang="en-US" i="1" dirty="0" err="1" smtClean="0"/>
              <a:t>gossypii</a:t>
            </a:r>
            <a:r>
              <a:rPr lang="en-US" dirty="0" smtClean="0"/>
              <a:t> ; </a:t>
            </a:r>
            <a:r>
              <a:rPr lang="en-US" dirty="0" err="1" smtClean="0"/>
              <a:t>Aphidae</a:t>
            </a:r>
            <a:r>
              <a:rPr lang="en-US" dirty="0" smtClean="0"/>
              <a:t>, </a:t>
            </a:r>
            <a:r>
              <a:rPr lang="en-US" dirty="0" err="1" smtClean="0"/>
              <a:t>Homoptera</a:t>
            </a:r>
            <a:r>
              <a:rPr lang="en-US" dirty="0" smtClean="0"/>
              <a:t>)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20482" name="Picture 2" descr="Aphid damage in cot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137153"/>
            <a:ext cx="3962400" cy="272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://agents.cirad.fr/pjjimg/thierry.brevault@cirad.fr/puc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66800"/>
            <a:ext cx="4767599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://cottoninsectcorner.org/albums/Cotton_Aphid/images/DSCN4687_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066800"/>
            <a:ext cx="3962400" cy="281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 descr="http://www.hightechlandscapes.com/blog/wp-content/uploads/2012/03/aphid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038600"/>
            <a:ext cx="3581400" cy="259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55893" y="3821668"/>
            <a:ext cx="405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Stunted growth with shriveling/withering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8" name="Picture 8" descr="http://www.gardensonline.com.au/Uploads/GardenDoctor/48/CitrusLeafMinerC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4907279"/>
            <a:ext cx="2438400" cy="195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6" name="Picture 6" descr="http://farm3.static.flickr.com/2010/2301250683_2d420fdf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362200"/>
            <a:ext cx="2819400" cy="209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533400"/>
            <a:ext cx="896751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Fruit Crops	Citrus </a:t>
            </a:r>
            <a:r>
              <a:rPr lang="en-US" dirty="0" err="1" smtClean="0"/>
              <a:t>Leafminer</a:t>
            </a:r>
            <a:r>
              <a:rPr lang="en-US" dirty="0" smtClean="0"/>
              <a:t> (</a:t>
            </a:r>
            <a:r>
              <a:rPr lang="fr-FR" i="1" dirty="0" err="1" smtClean="0"/>
              <a:t>Phyllocnistis</a:t>
            </a:r>
            <a:r>
              <a:rPr lang="fr-FR" i="1" dirty="0" smtClean="0"/>
              <a:t> </a:t>
            </a:r>
            <a:r>
              <a:rPr lang="fr-FR" i="1" dirty="0" err="1" smtClean="0"/>
              <a:t>citrella</a:t>
            </a:r>
            <a:r>
              <a:rPr lang="fr-FR" dirty="0" smtClean="0"/>
              <a:t> </a:t>
            </a:r>
            <a:r>
              <a:rPr lang="en-US" i="1" dirty="0" smtClean="0"/>
              <a:t>: </a:t>
            </a:r>
            <a:r>
              <a:rPr lang="fr-FR" dirty="0" err="1" smtClean="0"/>
              <a:t>Gracillariidae</a:t>
            </a:r>
            <a:r>
              <a:rPr lang="fr-FR" dirty="0" smtClean="0"/>
              <a:t> , </a:t>
            </a:r>
            <a:r>
              <a:rPr lang="fr-FR" dirty="0" err="1" smtClean="0"/>
              <a:t>Lepidopt</a:t>
            </a:r>
            <a:r>
              <a:rPr lang="fr-FR" dirty="0" smtClean="0"/>
              <a:t>.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8194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3 – 10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2 – 8 </a:t>
            </a:r>
            <a:r>
              <a:rPr lang="fr-FR" sz="1400" dirty="0" err="1" smtClean="0"/>
              <a:t>weeks</a:t>
            </a:r>
            <a:r>
              <a:rPr lang="fr-FR" sz="1400" dirty="0" smtClean="0"/>
              <a:t>/ </a:t>
            </a:r>
            <a:r>
              <a:rPr lang="fr-FR" sz="1400" dirty="0" err="1" smtClean="0"/>
              <a:t>Larvae</a:t>
            </a:r>
            <a:r>
              <a:rPr lang="fr-FR" sz="1400" dirty="0" smtClean="0"/>
              <a:t>: 1 to 4 </a:t>
            </a:r>
            <a:r>
              <a:rPr lang="fr-FR" sz="1400" dirty="0" err="1" smtClean="0"/>
              <a:t>weeks</a:t>
            </a:r>
            <a:r>
              <a:rPr lang="fr-FR" sz="1400" dirty="0" smtClean="0"/>
              <a:t> / </a:t>
            </a:r>
            <a:r>
              <a:rPr lang="fr-FR" sz="1400" dirty="0" err="1" smtClean="0"/>
              <a:t>Pupa</a:t>
            </a:r>
            <a:r>
              <a:rPr lang="fr-FR" sz="1400" dirty="0" smtClean="0"/>
              <a:t>: 1 – 2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smtClean="0"/>
              <a:t>No. of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: 12 plus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536918"/>
            <a:ext cx="655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Silvery</a:t>
            </a:r>
            <a:r>
              <a:rPr lang="fr-FR" sz="1400" dirty="0" smtClean="0"/>
              <a:t> white </a:t>
            </a:r>
            <a:r>
              <a:rPr lang="fr-FR" sz="1400" dirty="0" err="1" smtClean="0"/>
              <a:t>tiny</a:t>
            </a:r>
            <a:r>
              <a:rPr lang="fr-FR" sz="1400" dirty="0" smtClean="0"/>
              <a:t> (2 mm long) </a:t>
            </a:r>
            <a:r>
              <a:rPr lang="fr-FR" sz="1400" dirty="0" err="1" smtClean="0"/>
              <a:t>moth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hair</a:t>
            </a:r>
            <a:r>
              <a:rPr lang="fr-FR" sz="1400" dirty="0" smtClean="0"/>
              <a:t>-</a:t>
            </a:r>
            <a:r>
              <a:rPr lang="fr-FR" sz="1400" dirty="0" err="1" smtClean="0"/>
              <a:t>fringes</a:t>
            </a:r>
            <a:r>
              <a:rPr lang="fr-FR" sz="1400" dirty="0" smtClean="0"/>
              <a:t> on fore- and </a:t>
            </a:r>
            <a:r>
              <a:rPr lang="fr-FR" sz="1400" dirty="0" err="1" smtClean="0"/>
              <a:t>hind</a:t>
            </a:r>
            <a:r>
              <a:rPr lang="fr-FR" sz="1400" dirty="0" smtClean="0"/>
              <a:t>-</a:t>
            </a:r>
            <a:r>
              <a:rPr lang="fr-FR" sz="1400" dirty="0" err="1" smtClean="0"/>
              <a:t>wings</a:t>
            </a:r>
            <a:r>
              <a:rPr lang="fr-FR" sz="1400" dirty="0" smtClean="0"/>
              <a:t>.</a:t>
            </a:r>
          </a:p>
          <a:p>
            <a:pPr algn="just"/>
            <a:r>
              <a:rPr lang="fr-FR" sz="1400" dirty="0" err="1" smtClean="0"/>
              <a:t>Eggs</a:t>
            </a:r>
            <a:r>
              <a:rPr lang="fr-FR" sz="1400" dirty="0" smtClean="0"/>
              <a:t>: Minute round </a:t>
            </a:r>
            <a:r>
              <a:rPr lang="fr-FR" sz="1400" dirty="0" err="1" smtClean="0"/>
              <a:t>eggs</a:t>
            </a:r>
            <a:r>
              <a:rPr lang="fr-FR" sz="1400" dirty="0" smtClean="0"/>
              <a:t> (looks </a:t>
            </a:r>
            <a:r>
              <a:rPr lang="fr-FR" sz="1400" dirty="0" err="1" smtClean="0"/>
              <a:t>like</a:t>
            </a:r>
            <a:r>
              <a:rPr lang="fr-FR" sz="1400" dirty="0" smtClean="0"/>
              <a:t> </a:t>
            </a:r>
            <a:r>
              <a:rPr lang="fr-FR" sz="1400" dirty="0" err="1" smtClean="0"/>
              <a:t>tingy</a:t>
            </a:r>
            <a:r>
              <a:rPr lang="fr-FR" sz="1400" dirty="0" smtClean="0"/>
              <a:t> water </a:t>
            </a:r>
            <a:r>
              <a:rPr lang="fr-FR" sz="1400" dirty="0" err="1" smtClean="0"/>
              <a:t>droplets</a:t>
            </a:r>
            <a:r>
              <a:rPr lang="fr-FR" sz="1400" dirty="0" smtClean="0"/>
              <a:t> in mines) laid </a:t>
            </a:r>
            <a:r>
              <a:rPr lang="fr-FR" sz="1400" dirty="0" err="1" smtClean="0"/>
              <a:t>singly</a:t>
            </a:r>
            <a:r>
              <a:rPr lang="fr-FR" sz="1400" dirty="0" smtClean="0"/>
              <a:t> </a:t>
            </a:r>
            <a:r>
              <a:rPr lang="fr-FR" sz="1400" dirty="0" err="1" smtClean="0"/>
              <a:t>under</a:t>
            </a:r>
            <a:r>
              <a:rPr lang="fr-FR" sz="1400" dirty="0" smtClean="0"/>
              <a:t> </a:t>
            </a:r>
            <a:r>
              <a:rPr lang="fr-FR" sz="1400" dirty="0" err="1" smtClean="0"/>
              <a:t>side</a:t>
            </a:r>
            <a:r>
              <a:rPr lang="fr-FR" sz="1400" dirty="0" smtClean="0"/>
              <a:t> of plant tender </a:t>
            </a:r>
            <a:r>
              <a:rPr lang="fr-FR" sz="1400" dirty="0" err="1" smtClean="0"/>
              <a:t>sprouts</a:t>
            </a:r>
            <a:r>
              <a:rPr lang="fr-FR" sz="1400" dirty="0" smtClean="0"/>
              <a:t> and </a:t>
            </a:r>
            <a:r>
              <a:rPr lang="fr-FR" sz="1400" dirty="0" err="1" smtClean="0"/>
              <a:t>leaves</a:t>
            </a:r>
            <a:r>
              <a:rPr lang="fr-FR" sz="1400" dirty="0" smtClean="0"/>
              <a:t>. (50 </a:t>
            </a:r>
            <a:r>
              <a:rPr lang="fr-FR" sz="1400" dirty="0" err="1" smtClean="0"/>
              <a:t>eggs</a:t>
            </a:r>
            <a:r>
              <a:rPr lang="fr-FR" sz="1400" dirty="0" smtClean="0"/>
              <a:t> / </a:t>
            </a:r>
            <a:r>
              <a:rPr lang="fr-FR" sz="1400" dirty="0" err="1" smtClean="0"/>
              <a:t>female</a:t>
            </a:r>
            <a:r>
              <a:rPr lang="fr-FR" sz="1400" dirty="0" smtClean="0"/>
              <a:t>)</a:t>
            </a:r>
          </a:p>
          <a:p>
            <a:pPr algn="just"/>
            <a:r>
              <a:rPr lang="fr-FR" sz="1400" dirty="0" err="1" smtClean="0"/>
              <a:t>Larvae</a:t>
            </a:r>
            <a:r>
              <a:rPr lang="fr-FR" sz="1400" dirty="0" smtClean="0"/>
              <a:t>: Pale </a:t>
            </a:r>
            <a:r>
              <a:rPr lang="fr-FR" sz="1400" dirty="0" err="1" smtClean="0"/>
              <a:t>greenish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Pupa</a:t>
            </a:r>
            <a:r>
              <a:rPr lang="fr-FR" sz="1400" dirty="0" smtClean="0"/>
              <a:t>:    </a:t>
            </a:r>
            <a:r>
              <a:rPr lang="fr-FR" sz="1400" dirty="0" err="1" smtClean="0"/>
              <a:t>Tiny</a:t>
            </a:r>
            <a:r>
              <a:rPr lang="fr-FR" sz="1400" dirty="0" smtClean="0"/>
              <a:t> </a:t>
            </a:r>
            <a:r>
              <a:rPr lang="fr-FR" sz="1400" dirty="0" err="1" smtClean="0"/>
              <a:t>brownish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r>
              <a:rPr lang="fr-FR" sz="1400" dirty="0" smtClean="0"/>
              <a:t>, </a:t>
            </a:r>
            <a:r>
              <a:rPr lang="fr-FR" sz="1400" dirty="0" err="1" smtClean="0"/>
              <a:t>pupate</a:t>
            </a:r>
            <a:r>
              <a:rPr lang="fr-FR" sz="1400" dirty="0" smtClean="0"/>
              <a:t> in mine </a:t>
            </a:r>
            <a:r>
              <a:rPr lang="fr-FR" sz="1400" dirty="0" err="1" smtClean="0"/>
              <a:t>near</a:t>
            </a:r>
            <a:r>
              <a:rPr lang="fr-FR" sz="1400" dirty="0" smtClean="0"/>
              <a:t> </a:t>
            </a:r>
            <a:r>
              <a:rPr lang="fr-FR" sz="1400" dirty="0" err="1" smtClean="0"/>
              <a:t>rolled</a:t>
            </a:r>
            <a:r>
              <a:rPr lang="fr-FR" sz="1400" dirty="0" smtClean="0"/>
              <a:t>-</a:t>
            </a:r>
            <a:r>
              <a:rPr lang="fr-FR" sz="1400" dirty="0" err="1" smtClean="0"/>
              <a:t>leaf</a:t>
            </a:r>
            <a:r>
              <a:rPr lang="fr-FR" sz="1400" dirty="0" smtClean="0"/>
              <a:t> </a:t>
            </a:r>
            <a:r>
              <a:rPr lang="fr-FR" sz="1400" dirty="0" err="1" smtClean="0"/>
              <a:t>edge</a:t>
            </a:r>
            <a:r>
              <a:rPr lang="fr-FR" sz="1400" dirty="0" smtClean="0"/>
              <a:t>.</a:t>
            </a:r>
            <a:endParaRPr lang="en-US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5410200"/>
            <a:ext cx="624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Horticultural </a:t>
            </a:r>
            <a:r>
              <a:rPr lang="fr-FR" sz="1400" dirty="0" err="1" smtClean="0"/>
              <a:t>oil</a:t>
            </a:r>
            <a:r>
              <a:rPr lang="fr-FR" sz="1400" dirty="0" smtClean="0"/>
              <a:t> sprays (to </a:t>
            </a:r>
            <a:r>
              <a:rPr lang="fr-FR" sz="1400" dirty="0" err="1" smtClean="0"/>
              <a:t>reduce</a:t>
            </a:r>
            <a:r>
              <a:rPr lang="fr-FR" sz="1400" dirty="0" smtClean="0"/>
              <a:t> </a:t>
            </a:r>
            <a:r>
              <a:rPr lang="fr-FR" sz="1400" dirty="0" err="1" smtClean="0"/>
              <a:t>egg</a:t>
            </a:r>
            <a:r>
              <a:rPr lang="fr-FR" sz="1400" dirty="0" smtClean="0"/>
              <a:t> </a:t>
            </a:r>
            <a:r>
              <a:rPr lang="fr-FR" sz="1400" dirty="0" err="1" smtClean="0"/>
              <a:t>laying</a:t>
            </a:r>
            <a:r>
              <a:rPr lang="fr-FR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Fertilization</a:t>
            </a:r>
            <a:r>
              <a:rPr lang="fr-FR" sz="1400" dirty="0" smtClean="0"/>
              <a:t> in </a:t>
            </a:r>
            <a:r>
              <a:rPr lang="fr-FR" sz="1400" dirty="0" err="1" smtClean="0"/>
              <a:t>late</a:t>
            </a:r>
            <a:r>
              <a:rPr lang="fr-FR" sz="1400" dirty="0" smtClean="0"/>
              <a:t> </a:t>
            </a:r>
            <a:r>
              <a:rPr lang="fr-FR" sz="1400" dirty="0" err="1" smtClean="0"/>
              <a:t>winger</a:t>
            </a:r>
            <a:r>
              <a:rPr lang="fr-FR" sz="1400" dirty="0" smtClean="0"/>
              <a:t>/  Limited irrigation in </a:t>
            </a:r>
            <a:r>
              <a:rPr lang="fr-FR" sz="1400" dirty="0" err="1" smtClean="0"/>
              <a:t>late</a:t>
            </a:r>
            <a:r>
              <a:rPr lang="fr-FR" sz="1400" dirty="0" smtClean="0"/>
              <a:t> </a:t>
            </a:r>
            <a:r>
              <a:rPr lang="fr-FR" sz="1400" dirty="0" err="1" smtClean="0"/>
              <a:t>summer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Biological</a:t>
            </a:r>
            <a:r>
              <a:rPr lang="fr-FR" sz="1400" dirty="0" smtClean="0"/>
              <a:t> control: </a:t>
            </a:r>
            <a:r>
              <a:rPr lang="fr-FR" sz="1400" i="1" dirty="0" err="1" smtClean="0"/>
              <a:t>Chrysoperla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carnea</a:t>
            </a:r>
            <a:r>
              <a:rPr lang="fr-FR" sz="1400" i="1" dirty="0" smtClean="0"/>
              <a:t> </a:t>
            </a:r>
            <a:r>
              <a:rPr lang="fr-FR" sz="1400" dirty="0" smtClean="0"/>
              <a:t>(</a:t>
            </a:r>
            <a:r>
              <a:rPr lang="fr-FR" sz="1400" dirty="0" err="1" smtClean="0"/>
              <a:t>lacewings</a:t>
            </a:r>
            <a:r>
              <a:rPr lang="fr-FR" sz="1400" dirty="0" smtClean="0"/>
              <a:t>)*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Cirrospilus</a:t>
            </a:r>
            <a:r>
              <a:rPr lang="fr-FR" sz="1400" dirty="0" smtClean="0"/>
              <a:t> </a:t>
            </a:r>
            <a:r>
              <a:rPr lang="fr-FR" sz="1400" dirty="0" err="1" smtClean="0"/>
              <a:t>coachellae</a:t>
            </a:r>
            <a:r>
              <a:rPr lang="fr-FR" sz="1400" dirty="0" smtClean="0"/>
              <a:t> (</a:t>
            </a:r>
            <a:r>
              <a:rPr lang="fr-FR" sz="1400" dirty="0" err="1" smtClean="0"/>
              <a:t>Eulophid</a:t>
            </a:r>
            <a:r>
              <a:rPr lang="fr-FR" sz="1400" dirty="0" smtClean="0"/>
              <a:t> wasps) </a:t>
            </a:r>
            <a:r>
              <a:rPr lang="fr-FR" sz="1400" dirty="0" err="1" smtClean="0"/>
              <a:t>larval</a:t>
            </a:r>
            <a:r>
              <a:rPr lang="fr-FR" sz="1400" dirty="0" smtClean="0"/>
              <a:t> </a:t>
            </a:r>
            <a:r>
              <a:rPr lang="fr-FR" sz="1400" dirty="0" err="1" smtClean="0"/>
              <a:t>parasitiod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control </a:t>
            </a:r>
            <a:r>
              <a:rPr lang="fr-FR" sz="1400" dirty="0" err="1" smtClean="0"/>
              <a:t>difficult</a:t>
            </a:r>
            <a:r>
              <a:rPr lang="fr-FR" sz="1400" dirty="0" smtClean="0"/>
              <a:t>  (</a:t>
            </a:r>
            <a:r>
              <a:rPr lang="fr-FR" sz="1400" dirty="0" err="1" smtClean="0"/>
              <a:t>low</a:t>
            </a:r>
            <a:r>
              <a:rPr lang="fr-FR" sz="1400" dirty="0" smtClean="0"/>
              <a:t> </a:t>
            </a:r>
            <a:r>
              <a:rPr lang="fr-FR" sz="1400" dirty="0" err="1" smtClean="0"/>
              <a:t>efficiency</a:t>
            </a:r>
            <a:r>
              <a:rPr lang="fr-FR" sz="1400" dirty="0" smtClean="0"/>
              <a:t>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733800"/>
            <a:ext cx="5257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March to Nov. (maxi. Damage July/ August)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Zigzag galleries on young foliage  silvery when on young leaves</a:t>
            </a:r>
          </a:p>
          <a:p>
            <a:pPr marL="342900" indent="-342900" algn="just"/>
            <a:r>
              <a:rPr lang="en-US" sz="1400" dirty="0" smtClean="0"/>
              <a:t>         turns into brown patches on older leaves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Leaves and sprouts twisting and retarded growth occurs later on </a:t>
            </a:r>
            <a:r>
              <a:rPr lang="en-US" sz="1400" dirty="0" err="1" smtClean="0"/>
              <a:t>on</a:t>
            </a:r>
            <a:r>
              <a:rPr lang="en-US" sz="1400" dirty="0" smtClean="0"/>
              <a:t> attacked portion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Rarely infest the stems and fruits.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9906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Major pest of citrus plants and widely distributed in citrus growing areas of Pakistan.</a:t>
            </a:r>
            <a:endParaRPr lang="fr-FR" sz="1400" dirty="0"/>
          </a:p>
        </p:txBody>
      </p:sp>
      <p:pic>
        <p:nvPicPr>
          <p:cNvPr id="128002" name="Picture 2" descr="http://cisr.ucr.edu/images/citrus_laef_miner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838200"/>
            <a:ext cx="2590800" cy="17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4" name="Picture 4" descr="http://www.rjhorton.com.au/Site/Problems/slides/Citrus%20Leaf%20Miner%20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971800"/>
            <a:ext cx="3556000" cy="2667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786414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Fruit Crops	Citrus </a:t>
            </a:r>
            <a:r>
              <a:rPr lang="en-US" dirty="0" err="1" smtClean="0"/>
              <a:t>psylla</a:t>
            </a:r>
            <a:r>
              <a:rPr lang="en-US" dirty="0" smtClean="0"/>
              <a:t> </a:t>
            </a:r>
            <a:r>
              <a:rPr lang="fr-FR" dirty="0" smtClean="0"/>
              <a:t> (</a:t>
            </a:r>
            <a:r>
              <a:rPr lang="fr-FR" i="1" dirty="0" err="1" smtClean="0"/>
              <a:t>Diaphorina</a:t>
            </a:r>
            <a:r>
              <a:rPr lang="fr-FR" i="1" dirty="0" smtClean="0"/>
              <a:t> </a:t>
            </a:r>
            <a:r>
              <a:rPr lang="fr-FR" i="1" dirty="0" err="1" smtClean="0"/>
              <a:t>citri</a:t>
            </a:r>
            <a:r>
              <a:rPr lang="fr-FR" dirty="0" smtClean="0"/>
              <a:t> : </a:t>
            </a:r>
            <a:r>
              <a:rPr lang="fr-FR" dirty="0" err="1" smtClean="0"/>
              <a:t>Psyllidae</a:t>
            </a:r>
            <a:r>
              <a:rPr lang="fr-FR" dirty="0" smtClean="0"/>
              <a:t>, </a:t>
            </a:r>
            <a:r>
              <a:rPr lang="fr-FR" dirty="0" err="1" smtClean="0"/>
              <a:t>Homoptera</a:t>
            </a:r>
            <a:endParaRPr lang="en-US" dirty="0" err="1" smtClean="0"/>
          </a:p>
        </p:txBody>
      </p:sp>
      <p:pic>
        <p:nvPicPr>
          <p:cNvPr id="13314" name="Picture 2" descr="https://encrypted-tbn0.gstatic.com/images?q=tbn:ANd9GcSwjcmi4M8SVgB5UkDODcEMNXgzLf-Y9M8yQ75vtPadj5NHT2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990600"/>
            <a:ext cx="2438400" cy="189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Fig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514600"/>
            <a:ext cx="2286000" cy="17145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318" name="Picture 6" descr="Fig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667000"/>
            <a:ext cx="4267200" cy="215582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320" name="Picture 8" descr="Fig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7779" y="4191000"/>
            <a:ext cx="4006221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http://entnemdept.ufl.edu/creatures/citrus/diaphorina_citri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1066800"/>
            <a:ext cx="2933700" cy="176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32004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2- 7 </a:t>
            </a:r>
            <a:r>
              <a:rPr lang="fr-FR" sz="1400" dirty="0" err="1" smtClean="0"/>
              <a:t>weeks</a:t>
            </a:r>
            <a:endParaRPr lang="fr-FR" sz="14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0" y="1600200"/>
            <a:ext cx="3962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Small (4 mm long) </a:t>
            </a:r>
            <a:r>
              <a:rPr lang="fr-FR" sz="1400" dirty="0" err="1" smtClean="0"/>
              <a:t>hoppter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brown</a:t>
            </a:r>
            <a:r>
              <a:rPr lang="fr-FR" sz="1400" dirty="0" smtClean="0"/>
              <a:t> and white patches (</a:t>
            </a:r>
            <a:r>
              <a:rPr lang="fr-FR" sz="1400" dirty="0" err="1" smtClean="0"/>
              <a:t>moteled</a:t>
            </a:r>
            <a:r>
              <a:rPr lang="fr-FR" sz="1400" dirty="0" smtClean="0"/>
              <a:t> body)</a:t>
            </a:r>
          </a:p>
          <a:p>
            <a:pPr algn="just"/>
            <a:r>
              <a:rPr lang="fr-FR" sz="1400" dirty="0" err="1" smtClean="0"/>
              <a:t>Aphids</a:t>
            </a:r>
            <a:r>
              <a:rPr lang="fr-FR" sz="1400" dirty="0" smtClean="0"/>
              <a:t> are </a:t>
            </a:r>
            <a:r>
              <a:rPr lang="fr-FR" sz="1400" dirty="0" err="1" smtClean="0"/>
              <a:t>sedentry</a:t>
            </a:r>
            <a:r>
              <a:rPr lang="fr-FR" sz="1400" dirty="0" smtClean="0"/>
              <a:t> and </a:t>
            </a:r>
            <a:r>
              <a:rPr lang="fr-FR" sz="1400" dirty="0" err="1" smtClean="0"/>
              <a:t>psyllids</a:t>
            </a:r>
            <a:r>
              <a:rPr lang="fr-FR" sz="1400" dirty="0" smtClean="0"/>
              <a:t> are active.</a:t>
            </a:r>
          </a:p>
          <a:p>
            <a:pPr algn="just"/>
            <a:r>
              <a:rPr lang="fr-FR" sz="1400" dirty="0" smtClean="0"/>
              <a:t>Egg:   Pale </a:t>
            </a:r>
            <a:r>
              <a:rPr lang="fr-FR" sz="1400" dirty="0" err="1" smtClean="0"/>
              <a:t>yellow</a:t>
            </a:r>
            <a:r>
              <a:rPr lang="fr-FR" sz="1400" dirty="0" smtClean="0"/>
              <a:t> </a:t>
            </a:r>
            <a:r>
              <a:rPr lang="fr-FR" sz="1400" dirty="0" err="1" smtClean="0"/>
              <a:t>small</a:t>
            </a:r>
            <a:r>
              <a:rPr lang="fr-FR" sz="1400" dirty="0" smtClean="0"/>
              <a:t> </a:t>
            </a:r>
            <a:r>
              <a:rPr lang="fr-FR" sz="1400" dirty="0" err="1" smtClean="0"/>
              <a:t>eggs</a:t>
            </a:r>
            <a:r>
              <a:rPr lang="fr-FR" sz="1400" dirty="0" smtClean="0"/>
              <a:t> laid on </a:t>
            </a:r>
            <a:r>
              <a:rPr lang="fr-FR" sz="1400" dirty="0" err="1" smtClean="0"/>
              <a:t>young</a:t>
            </a:r>
            <a:r>
              <a:rPr lang="fr-FR" sz="1400" dirty="0" smtClean="0"/>
              <a:t> </a:t>
            </a:r>
            <a:r>
              <a:rPr lang="fr-FR" sz="1400" dirty="0" err="1" smtClean="0"/>
              <a:t>foliage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Nymph</a:t>
            </a:r>
            <a:r>
              <a:rPr lang="fr-FR" sz="1400" dirty="0" smtClean="0"/>
              <a:t>: Five nymphal instars </a:t>
            </a:r>
            <a:r>
              <a:rPr lang="fr-FR" sz="1400" dirty="0" err="1" smtClean="0"/>
              <a:t>with</a:t>
            </a:r>
            <a:r>
              <a:rPr lang="fr-FR" sz="1400" dirty="0" smtClean="0"/>
              <a:t> light </a:t>
            </a:r>
            <a:r>
              <a:rPr lang="fr-FR" sz="1400" dirty="0" err="1" smtClean="0"/>
              <a:t>yellow</a:t>
            </a:r>
            <a:r>
              <a:rPr lang="fr-FR" sz="1400" dirty="0" smtClean="0"/>
              <a:t> </a:t>
            </a:r>
            <a:r>
              <a:rPr lang="fr-FR" sz="1400" dirty="0" err="1" smtClean="0"/>
              <a:t>color</a:t>
            </a:r>
            <a:r>
              <a:rPr lang="fr-FR" sz="1400" dirty="0" smtClean="0"/>
              <a:t> of full </a:t>
            </a:r>
            <a:r>
              <a:rPr lang="fr-FR" sz="1400" dirty="0" err="1" smtClean="0"/>
              <a:t>grown</a:t>
            </a:r>
            <a:r>
              <a:rPr lang="fr-FR" sz="1400" dirty="0" smtClean="0"/>
              <a:t> </a:t>
            </a:r>
            <a:r>
              <a:rPr lang="fr-FR" sz="1400" dirty="0" err="1" smtClean="0"/>
              <a:t>nymph</a:t>
            </a:r>
            <a:endParaRPr lang="fr-FR" sz="14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0" y="5536049"/>
            <a:ext cx="502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Biological</a:t>
            </a:r>
            <a:r>
              <a:rPr lang="fr-FR" sz="1400" dirty="0" smtClean="0"/>
              <a:t> control (</a:t>
            </a:r>
            <a:r>
              <a:rPr lang="fr-FR" sz="1400" dirty="0" err="1" smtClean="0">
                <a:hlinkClick r:id="rId8" tooltip="Tamarixia radiata (page does not exist)"/>
              </a:rPr>
              <a:t>Tamarixia</a:t>
            </a:r>
            <a:r>
              <a:rPr lang="fr-FR" sz="1400" dirty="0" smtClean="0">
                <a:hlinkClick r:id="rId8" tooltip="Tamarixia radiata (page does not exist)"/>
              </a:rPr>
              <a:t> </a:t>
            </a:r>
            <a:r>
              <a:rPr lang="fr-FR" sz="1400" dirty="0" err="1" smtClean="0">
                <a:hlinkClick r:id="rId8" tooltip="Tamarixia radiata (page does not exist)"/>
              </a:rPr>
              <a:t>radiata</a:t>
            </a:r>
            <a:r>
              <a:rPr lang="en-US" sz="1400" dirty="0" smtClean="0"/>
              <a:t> </a:t>
            </a:r>
            <a:r>
              <a:rPr lang="en-US" sz="1400" dirty="0" smtClean="0">
                <a:hlinkClick r:id="rId9" tooltip="Hoverfly"/>
              </a:rPr>
              <a:t>hoverflies</a:t>
            </a:r>
            <a:r>
              <a:rPr lang="en-US" sz="1400" dirty="0" smtClean="0"/>
              <a:t>, </a:t>
            </a:r>
            <a:r>
              <a:rPr lang="en-US" sz="1400" dirty="0" smtClean="0">
                <a:hlinkClick r:id="rId10" tooltip="Chrysopidae"/>
              </a:rPr>
              <a:t>lacewings</a:t>
            </a:r>
            <a:r>
              <a:rPr lang="en-US" sz="1400" dirty="0" smtClean="0"/>
              <a:t>, several species of </a:t>
            </a:r>
            <a:r>
              <a:rPr lang="en-US" sz="1400" dirty="0" smtClean="0">
                <a:hlinkClick r:id="rId11" tooltip="Coccinellidae"/>
              </a:rPr>
              <a:t>ladybird</a:t>
            </a:r>
            <a:endParaRPr lang="fr-FR" sz="1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3429000"/>
            <a:ext cx="4648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March to October </a:t>
            </a:r>
          </a:p>
          <a:p>
            <a:pPr marL="342900" indent="-342900" algn="just"/>
            <a:r>
              <a:rPr lang="en-US" sz="1400" dirty="0" smtClean="0"/>
              <a:t>	(maxi. Damage March-April)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De-</a:t>
            </a:r>
            <a:r>
              <a:rPr lang="en-US" sz="1400" dirty="0" err="1" smtClean="0"/>
              <a:t>saping</a:t>
            </a:r>
            <a:r>
              <a:rPr lang="en-US" sz="1400" dirty="0" smtClean="0"/>
              <a:t> of young foliage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Withering , deformation and yellowing  of plant leaves and twigs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Pre-mature fruit dropping and defoliation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Sooty mold on sugary secretions produced by </a:t>
            </a:r>
            <a:r>
              <a:rPr lang="en-US" sz="1400" dirty="0" err="1" smtClean="0"/>
              <a:t>Psyllids</a:t>
            </a:r>
            <a:endParaRPr lang="en-US" sz="1400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Vector of citrus greening disease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1295400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</a:t>
            </a:r>
            <a:r>
              <a:rPr lang="en-US" sz="1400" dirty="0" smtClean="0"/>
              <a:t>: Major pest of citrus.</a:t>
            </a:r>
            <a:endParaRPr lang="fr-FR" sz="1400" dirty="0"/>
          </a:p>
        </p:txBody>
      </p:sp>
      <p:sp>
        <p:nvSpPr>
          <p:cNvPr id="14" name="Rectangle 13"/>
          <p:cNvSpPr/>
          <p:nvPr/>
        </p:nvSpPr>
        <p:spPr>
          <a:xfrm>
            <a:off x="0" y="990600"/>
            <a:ext cx="2421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Also called Asian Citrus </a:t>
            </a:r>
            <a:r>
              <a:rPr lang="en-US" sz="1400" dirty="0" err="1" smtClean="0"/>
              <a:t>Psyllid</a:t>
            </a:r>
            <a:endParaRPr lang="fr-F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://images-0.redbubble.net/img/art/size:ularge/view:main/3287713-2-brown-leaf-hop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209800"/>
            <a:ext cx="3114675" cy="2491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www.pestnet.org/portals/32/Images/Import/INSECTS/4419-Mango%20leafhopper/DSCN1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609600"/>
            <a:ext cx="3429000" cy="239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1.bp.blogspot.com/-tpYfnxoKL88/UBPVkwGgvkI/AAAAAAAAPpc/pOs3ln8h_vE/s400/Mango+Hopper+Development+St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590800"/>
            <a:ext cx="3505200" cy="199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http://3.bp.blogspot.com/-ADrsQSNBTqk/UBPVfxY-B2I/AAAAAAAAPpM/G1jdqVyFiyA/s1600/Damage+Done+by+Mango+Hop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986165"/>
            <a:ext cx="3429001" cy="287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2819162"/>
            <a:ext cx="4648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One </a:t>
            </a:r>
            <a:r>
              <a:rPr lang="fr-FR" sz="1400" dirty="0" err="1" smtClean="0"/>
              <a:t>month</a:t>
            </a:r>
            <a:endParaRPr lang="fr-FR" sz="1400" dirty="0" smtClean="0"/>
          </a:p>
          <a:p>
            <a:r>
              <a:rPr lang="fr-FR" sz="1400" dirty="0" err="1" smtClean="0"/>
              <a:t>Eggs</a:t>
            </a:r>
            <a:r>
              <a:rPr lang="fr-FR" sz="1400" dirty="0" smtClean="0"/>
              <a:t>: about 200 </a:t>
            </a:r>
            <a:r>
              <a:rPr lang="fr-FR" sz="1400" dirty="0" err="1" smtClean="0"/>
              <a:t>eggs</a:t>
            </a:r>
            <a:r>
              <a:rPr lang="fr-FR" sz="1400" dirty="0" smtClean="0"/>
              <a:t> per </a:t>
            </a:r>
            <a:r>
              <a:rPr lang="fr-FR" sz="1400" dirty="0" err="1" smtClean="0"/>
              <a:t>female</a:t>
            </a:r>
            <a:r>
              <a:rPr lang="fr-FR" sz="1400" dirty="0" smtClean="0"/>
              <a:t> (</a:t>
            </a:r>
            <a:r>
              <a:rPr lang="fr-FR" sz="1400" dirty="0" err="1" smtClean="0"/>
              <a:t>hatching</a:t>
            </a:r>
            <a:r>
              <a:rPr lang="fr-FR" sz="1400" dirty="0" smtClean="0"/>
              <a:t> in </a:t>
            </a:r>
            <a:r>
              <a:rPr lang="fr-FR" sz="1400" dirty="0" smtClean="0">
                <a:solidFill>
                  <a:schemeClr val="bg1"/>
                </a:solidFill>
              </a:rPr>
              <a:t>one </a:t>
            </a:r>
            <a:r>
              <a:rPr lang="fr-FR" sz="1400" dirty="0" err="1" smtClean="0">
                <a:solidFill>
                  <a:schemeClr val="bg1"/>
                </a:solidFill>
              </a:rPr>
              <a:t>week</a:t>
            </a:r>
            <a:r>
              <a:rPr lang="fr-FR" sz="1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fr-FR" sz="1400" dirty="0" err="1" smtClean="0"/>
              <a:t>Nymph</a:t>
            </a:r>
            <a:r>
              <a:rPr lang="fr-FR" sz="1400" dirty="0" smtClean="0"/>
              <a:t>: One to </a:t>
            </a:r>
            <a:r>
              <a:rPr lang="fr-FR" sz="1400" dirty="0" err="1" smtClean="0"/>
              <a:t>three</a:t>
            </a:r>
            <a:r>
              <a:rPr lang="fr-FR" sz="1400" dirty="0" smtClean="0"/>
              <a:t>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smtClean="0"/>
              <a:t>No. of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: 2 per </a:t>
            </a:r>
            <a:r>
              <a:rPr lang="fr-FR" sz="1400" dirty="0" err="1" smtClean="0"/>
              <a:t>year</a:t>
            </a:r>
            <a:r>
              <a:rPr lang="fr-FR" sz="1400" dirty="0" smtClean="0"/>
              <a:t> (</a:t>
            </a:r>
            <a:r>
              <a:rPr lang="fr-FR" sz="1400" dirty="0" err="1" smtClean="0"/>
              <a:t>Feb</a:t>
            </a:r>
            <a:r>
              <a:rPr lang="fr-FR" sz="1400" dirty="0" smtClean="0"/>
              <a:t>. And in </a:t>
            </a:r>
            <a:r>
              <a:rPr lang="fr-FR" sz="1400" dirty="0" err="1" smtClean="0"/>
              <a:t>June</a:t>
            </a:r>
            <a:r>
              <a:rPr lang="fr-FR" sz="1400" dirty="0" smtClean="0"/>
              <a:t>)</a:t>
            </a:r>
          </a:p>
          <a:p>
            <a:endParaRPr lang="fr-FR" sz="1400" dirty="0" smtClean="0"/>
          </a:p>
          <a:p>
            <a:endParaRPr lang="fr-FR" sz="1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1600200"/>
            <a:ext cx="3962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Pale </a:t>
            </a:r>
            <a:r>
              <a:rPr lang="fr-FR" sz="1400" dirty="0" err="1" smtClean="0"/>
              <a:t>brown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Eggs</a:t>
            </a:r>
            <a:r>
              <a:rPr lang="fr-FR" sz="1400" dirty="0" smtClean="0"/>
              <a:t>: 200 , laid </a:t>
            </a:r>
            <a:r>
              <a:rPr lang="fr-FR" sz="1400" dirty="0" err="1" smtClean="0"/>
              <a:t>singly</a:t>
            </a:r>
            <a:r>
              <a:rPr lang="fr-FR" sz="1400" dirty="0" smtClean="0"/>
              <a:t> in </a:t>
            </a:r>
            <a:r>
              <a:rPr lang="fr-FR" sz="1400" dirty="0" err="1" smtClean="0"/>
              <a:t>panicle</a:t>
            </a:r>
            <a:r>
              <a:rPr lang="fr-FR" sz="1400" dirty="0" smtClean="0"/>
              <a:t> tissues, </a:t>
            </a:r>
            <a:r>
              <a:rPr lang="fr-FR" sz="1400" dirty="0" err="1" smtClean="0"/>
              <a:t>unopened</a:t>
            </a:r>
            <a:r>
              <a:rPr lang="fr-FR" sz="1400" dirty="0" smtClean="0"/>
              <a:t> </a:t>
            </a:r>
          </a:p>
          <a:p>
            <a:pPr algn="just"/>
            <a:r>
              <a:rPr lang="fr-FR" sz="1400" dirty="0" smtClean="0"/>
              <a:t>           </a:t>
            </a:r>
            <a:r>
              <a:rPr lang="fr-FR" sz="1400" dirty="0" err="1" smtClean="0"/>
              <a:t>flowers</a:t>
            </a:r>
            <a:r>
              <a:rPr lang="fr-FR" sz="1400" dirty="0" smtClean="0"/>
              <a:t>, and </a:t>
            </a:r>
            <a:r>
              <a:rPr lang="fr-FR" sz="1400" dirty="0" err="1" smtClean="0"/>
              <a:t>your</a:t>
            </a:r>
            <a:r>
              <a:rPr lang="fr-FR" sz="1400" dirty="0" smtClean="0"/>
              <a:t> </a:t>
            </a:r>
            <a:r>
              <a:rPr lang="fr-FR" sz="1400" dirty="0" err="1" smtClean="0"/>
              <a:t>foliage</a:t>
            </a:r>
            <a:r>
              <a:rPr lang="fr-FR" sz="1400" dirty="0" smtClean="0"/>
              <a:t>.</a:t>
            </a:r>
          </a:p>
          <a:p>
            <a:pPr algn="just"/>
            <a:r>
              <a:rPr lang="fr-FR" sz="1400" dirty="0" err="1" smtClean="0"/>
              <a:t>Nymph</a:t>
            </a:r>
            <a:r>
              <a:rPr lang="fr-FR" sz="1400" dirty="0" smtClean="0"/>
              <a:t>: Pale </a:t>
            </a:r>
            <a:r>
              <a:rPr lang="fr-FR" sz="1400" dirty="0" err="1" smtClean="0"/>
              <a:t>yellowish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endParaRPr lang="fr-FR" sz="1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5966936"/>
            <a:ext cx="5943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control (</a:t>
            </a:r>
            <a:r>
              <a:rPr lang="fr-FR" sz="1400" dirty="0" err="1" smtClean="0"/>
              <a:t>Acetamiprid</a:t>
            </a:r>
            <a:r>
              <a:rPr lang="fr-FR" sz="1400" dirty="0" smtClean="0"/>
              <a:t>, </a:t>
            </a:r>
            <a:r>
              <a:rPr lang="fr-FR" sz="1400" dirty="0" err="1" smtClean="0"/>
              <a:t>Imidacloprid</a:t>
            </a:r>
            <a:r>
              <a:rPr lang="fr-FR" sz="1400" dirty="0" smtClean="0"/>
              <a:t>, </a:t>
            </a:r>
            <a:r>
              <a:rPr lang="fr-FR" sz="1400" dirty="0" err="1" smtClean="0"/>
              <a:t>Bifenthrin</a:t>
            </a:r>
            <a:r>
              <a:rPr lang="fr-FR" sz="1400" dirty="0" smtClean="0"/>
              <a:t>, </a:t>
            </a:r>
            <a:r>
              <a:rPr lang="fr-FR" sz="1400" dirty="0" err="1" smtClean="0"/>
              <a:t>Lamda</a:t>
            </a:r>
            <a:r>
              <a:rPr lang="fr-FR" sz="1400" dirty="0" smtClean="0"/>
              <a:t>-</a:t>
            </a:r>
            <a:r>
              <a:rPr lang="fr-FR" sz="1400" dirty="0" err="1" smtClean="0"/>
              <a:t>cyhalothrin</a:t>
            </a:r>
            <a:r>
              <a:rPr lang="fr-FR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Biological</a:t>
            </a:r>
            <a:r>
              <a:rPr lang="fr-FR" sz="1400" dirty="0" smtClean="0"/>
              <a:t> </a:t>
            </a:r>
            <a:r>
              <a:rPr lang="fr-FR" sz="1400" dirty="0" err="1" smtClean="0"/>
              <a:t>contorl</a:t>
            </a:r>
            <a:r>
              <a:rPr lang="fr-FR" sz="1400" dirty="0" smtClean="0"/>
              <a:t> by releasing </a:t>
            </a:r>
            <a:r>
              <a:rPr lang="fr-FR" sz="1400" dirty="0" err="1" smtClean="0"/>
              <a:t>lacewings</a:t>
            </a:r>
            <a:r>
              <a:rPr lang="fr-FR" sz="1400" dirty="0" smtClean="0"/>
              <a:t>, </a:t>
            </a:r>
            <a:r>
              <a:rPr lang="fr-FR" sz="1400" dirty="0" err="1" smtClean="0"/>
              <a:t>coccinallid</a:t>
            </a:r>
            <a:r>
              <a:rPr lang="fr-FR" sz="1400" dirty="0" smtClean="0"/>
              <a:t> </a:t>
            </a:r>
            <a:r>
              <a:rPr lang="fr-FR" sz="1400" dirty="0" err="1" smtClean="0"/>
              <a:t>beetles</a:t>
            </a:r>
            <a:r>
              <a:rPr lang="fr-FR" sz="1400" dirty="0" smtClean="0"/>
              <a:t> etc.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038600"/>
            <a:ext cx="5562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Throughout the year</a:t>
            </a:r>
          </a:p>
          <a:p>
            <a:pPr marL="342900" indent="-342900" algn="just"/>
            <a:r>
              <a:rPr lang="en-US" sz="1400" dirty="0" smtClean="0"/>
              <a:t>	(Maxi. population in May, June)</a:t>
            </a:r>
          </a:p>
          <a:p>
            <a:pPr marL="342900" indent="-342900" algn="just"/>
            <a:r>
              <a:rPr lang="en-US" sz="1400" dirty="0" smtClean="0"/>
              <a:t>	Maximum damage caused in February-March (to inflorescence and young sprouts).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De-</a:t>
            </a:r>
            <a:r>
              <a:rPr lang="en-US" sz="1400" dirty="0" err="1" smtClean="0"/>
              <a:t>saping</a:t>
            </a:r>
            <a:r>
              <a:rPr lang="en-US" sz="1400" dirty="0" smtClean="0"/>
              <a:t> of young foliage and sprouts, and tender leaves and twigs.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Withering , deformation and yellowing  of plant leaves and twigs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Pre-mature fruit dropping  and poor-quality fruits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6200" y="609600"/>
            <a:ext cx="925452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Fruit Crops	Mango leafhopper (</a:t>
            </a:r>
            <a:r>
              <a:rPr lang="en-US" i="1" dirty="0" err="1" smtClean="0"/>
              <a:t>Amritodus</a:t>
            </a:r>
            <a:r>
              <a:rPr lang="en-US" i="1" dirty="0" smtClean="0"/>
              <a:t> </a:t>
            </a:r>
            <a:r>
              <a:rPr lang="en-US" i="1" dirty="0" err="1" smtClean="0"/>
              <a:t>atkinsoni</a:t>
            </a:r>
            <a:r>
              <a:rPr lang="en-US" i="1" dirty="0" smtClean="0"/>
              <a:t> </a:t>
            </a:r>
            <a:r>
              <a:rPr lang="en-US" dirty="0" smtClean="0"/>
              <a:t>; </a:t>
            </a:r>
            <a:r>
              <a:rPr lang="en-US" dirty="0" err="1" smtClean="0"/>
              <a:t>Cicadellidae</a:t>
            </a:r>
            <a:r>
              <a:rPr lang="en-US" dirty="0" smtClean="0"/>
              <a:t>, </a:t>
            </a:r>
            <a:r>
              <a:rPr lang="en-US" dirty="0" err="1" smtClean="0"/>
              <a:t>Homoptera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0" y="1066800"/>
            <a:ext cx="579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plants: </a:t>
            </a:r>
            <a:r>
              <a:rPr lang="en-US" sz="1400" dirty="0" smtClean="0"/>
              <a:t>Mango</a:t>
            </a:r>
            <a:endParaRPr lang="fr-FR" sz="1400" dirty="0" smtClean="0"/>
          </a:p>
          <a:p>
            <a:r>
              <a:rPr lang="en-US" sz="1400" dirty="0" smtClean="0"/>
              <a:t>A destructive pest of Mango plant, widely distribute in mango orchards</a:t>
            </a:r>
            <a:endParaRPr lang="fr-F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thelittlegreenapple.com/images/mealyb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3124200"/>
            <a:ext cx="2857500" cy="178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533400"/>
            <a:ext cx="93469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Fruit Crops	Mango </a:t>
            </a:r>
            <a:r>
              <a:rPr lang="en-US" dirty="0" err="1" smtClean="0"/>
              <a:t>mealybug</a:t>
            </a:r>
            <a:r>
              <a:rPr lang="en-US" dirty="0" smtClean="0"/>
              <a:t> (</a:t>
            </a:r>
            <a:r>
              <a:rPr lang="en-US" i="1" dirty="0" err="1" smtClean="0"/>
              <a:t>Drosicha</a:t>
            </a:r>
            <a:r>
              <a:rPr lang="en-US" i="1" dirty="0" smtClean="0"/>
              <a:t> </a:t>
            </a:r>
            <a:r>
              <a:rPr lang="en-US" i="1" dirty="0" err="1" smtClean="0"/>
              <a:t>stebbingi</a:t>
            </a:r>
            <a:r>
              <a:rPr lang="en-US" i="1" dirty="0" smtClean="0"/>
              <a:t> </a:t>
            </a:r>
            <a:r>
              <a:rPr lang="en-US" dirty="0" smtClean="0"/>
              <a:t>; </a:t>
            </a:r>
            <a:r>
              <a:rPr lang="en-US" dirty="0" err="1" smtClean="0"/>
              <a:t>Monophlebidae</a:t>
            </a:r>
            <a:r>
              <a:rPr lang="en-US" dirty="0" smtClean="0"/>
              <a:t>, </a:t>
            </a:r>
            <a:r>
              <a:rPr lang="en-US" dirty="0" err="1" smtClean="0"/>
              <a:t>Homoptera</a:t>
            </a:r>
            <a:r>
              <a:rPr lang="en-US" dirty="0" smtClean="0"/>
              <a:t>)</a:t>
            </a:r>
            <a:endParaRPr lang="en-US" i="1" dirty="0"/>
          </a:p>
        </p:txBody>
      </p:sp>
      <p:pic>
        <p:nvPicPr>
          <p:cNvPr id="6146" name="Picture 2" descr="http://www.thesundayleader.lk/wp-content/uploads/2009/11/B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90601"/>
            <a:ext cx="2971800" cy="245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://www.tribuneindia.com/2004/20040107/c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594" y="4648200"/>
            <a:ext cx="1630405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://2.bp.blogspot.com/-Cg_PKWIB3qA/T6i3Pb_Fp9I/AAAAAAAAADY/8CqszDA9q8w/s1600/SolenopsisMealybug:Cotto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724400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2743200"/>
            <a:ext cx="563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One </a:t>
            </a:r>
            <a:r>
              <a:rPr lang="fr-FR" sz="1400" dirty="0" err="1" smtClean="0"/>
              <a:t>year</a:t>
            </a:r>
            <a:endParaRPr lang="fr-FR" sz="1400" dirty="0" smtClean="0"/>
          </a:p>
          <a:p>
            <a:r>
              <a:rPr lang="fr-FR" sz="1400" dirty="0" err="1" smtClean="0"/>
              <a:t>Eggs</a:t>
            </a:r>
            <a:r>
              <a:rPr lang="fr-FR" sz="1400" dirty="0" smtClean="0"/>
              <a:t>: about 200 </a:t>
            </a:r>
            <a:r>
              <a:rPr lang="fr-FR" sz="1400" dirty="0" err="1" smtClean="0"/>
              <a:t>eggs</a:t>
            </a:r>
            <a:r>
              <a:rPr lang="fr-FR" sz="1400" dirty="0" smtClean="0"/>
              <a:t>/ </a:t>
            </a:r>
            <a:r>
              <a:rPr lang="fr-FR" sz="1400" dirty="0" err="1" smtClean="0"/>
              <a:t>female</a:t>
            </a:r>
            <a:r>
              <a:rPr lang="fr-FR" sz="1400" dirty="0" smtClean="0"/>
              <a:t> laid </a:t>
            </a:r>
            <a:r>
              <a:rPr lang="fr-FR" sz="1400" dirty="0" err="1" smtClean="0"/>
              <a:t>singly</a:t>
            </a:r>
            <a:r>
              <a:rPr lang="fr-FR" sz="1400" dirty="0" smtClean="0"/>
              <a:t> </a:t>
            </a:r>
            <a:r>
              <a:rPr lang="fr-FR" sz="1400" dirty="0" err="1" smtClean="0"/>
              <a:t>which</a:t>
            </a:r>
            <a:r>
              <a:rPr lang="fr-FR" sz="1400" dirty="0" smtClean="0"/>
              <a:t> </a:t>
            </a:r>
            <a:r>
              <a:rPr lang="fr-FR" sz="1400" dirty="0" err="1" smtClean="0"/>
              <a:t>hatch</a:t>
            </a:r>
            <a:r>
              <a:rPr lang="fr-FR" sz="1400" dirty="0" smtClean="0"/>
              <a:t> in1-2 </a:t>
            </a:r>
            <a:r>
              <a:rPr lang="fr-FR" sz="1400" dirty="0" err="1" smtClean="0"/>
              <a:t>weeks</a:t>
            </a:r>
            <a:r>
              <a:rPr lang="fr-FR" sz="1400" dirty="0" smtClean="0"/>
              <a:t>. </a:t>
            </a:r>
          </a:p>
          <a:p>
            <a:r>
              <a:rPr lang="fr-FR" sz="1400" dirty="0" err="1" smtClean="0"/>
              <a:t>Nymph</a:t>
            </a:r>
            <a:r>
              <a:rPr lang="fr-FR" sz="1400" dirty="0" smtClean="0"/>
              <a:t>: 3 – 6 </a:t>
            </a:r>
            <a:r>
              <a:rPr lang="fr-FR" sz="1400" dirty="0" err="1" smtClean="0"/>
              <a:t>months</a:t>
            </a:r>
            <a:endParaRPr lang="fr-FR" sz="1400" dirty="0" smtClean="0"/>
          </a:p>
          <a:p>
            <a:r>
              <a:rPr lang="fr-FR" sz="1400" dirty="0" err="1" smtClean="0"/>
              <a:t>Pupa</a:t>
            </a:r>
            <a:r>
              <a:rPr lang="fr-FR" sz="1400" dirty="0" smtClean="0"/>
              <a:t>: 4 – 7 </a:t>
            </a:r>
            <a:r>
              <a:rPr lang="fr-FR" sz="1400" dirty="0" err="1" smtClean="0"/>
              <a:t>months</a:t>
            </a:r>
            <a:r>
              <a:rPr lang="fr-FR" sz="1400" dirty="0" smtClean="0"/>
              <a:t> (in </a:t>
            </a:r>
            <a:r>
              <a:rPr lang="fr-FR" sz="1400" dirty="0" err="1" smtClean="0"/>
              <a:t>soil</a:t>
            </a:r>
            <a:r>
              <a:rPr lang="fr-FR" sz="1400" dirty="0" smtClean="0"/>
              <a:t> </a:t>
            </a:r>
            <a:r>
              <a:rPr lang="fr-FR" sz="1400" dirty="0" err="1" smtClean="0"/>
              <a:t>near</a:t>
            </a:r>
            <a:r>
              <a:rPr lang="fr-FR" sz="1400" dirty="0" smtClean="0"/>
              <a:t> </a:t>
            </a:r>
            <a:r>
              <a:rPr lang="fr-FR" sz="1400" dirty="0" err="1" smtClean="0"/>
              <a:t>trunk</a:t>
            </a:r>
            <a:r>
              <a:rPr lang="fr-FR" sz="1400" dirty="0" smtClean="0"/>
              <a:t>)</a:t>
            </a:r>
          </a:p>
          <a:p>
            <a:r>
              <a:rPr lang="fr-FR" sz="1400" dirty="0" smtClean="0"/>
              <a:t>No. Of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 per </a:t>
            </a:r>
            <a:r>
              <a:rPr lang="fr-FR" sz="1400" dirty="0" err="1" smtClean="0"/>
              <a:t>annum</a:t>
            </a:r>
            <a:r>
              <a:rPr lang="fr-FR" sz="1400" dirty="0" smtClean="0"/>
              <a:t>: One</a:t>
            </a:r>
          </a:p>
          <a:p>
            <a:endParaRPr lang="fr-FR" sz="1400" dirty="0" smtClean="0"/>
          </a:p>
          <a:p>
            <a:endParaRPr lang="fr-FR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1371600"/>
            <a:ext cx="6324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Females</a:t>
            </a:r>
            <a:r>
              <a:rPr lang="fr-FR" sz="1400" dirty="0" smtClean="0"/>
              <a:t> are </a:t>
            </a:r>
            <a:r>
              <a:rPr lang="fr-FR" sz="1400" dirty="0" err="1" smtClean="0"/>
              <a:t>wingless</a:t>
            </a:r>
            <a:r>
              <a:rPr lang="fr-FR" sz="1400" dirty="0" smtClean="0"/>
              <a:t>, </a:t>
            </a:r>
            <a:r>
              <a:rPr lang="fr-FR" sz="1400" dirty="0" err="1" smtClean="0"/>
              <a:t>oval</a:t>
            </a:r>
            <a:r>
              <a:rPr lang="fr-FR" sz="1400" dirty="0" smtClean="0"/>
              <a:t>, </a:t>
            </a:r>
            <a:r>
              <a:rPr lang="fr-FR" sz="1400" dirty="0" err="1" smtClean="0"/>
              <a:t>flattend</a:t>
            </a:r>
            <a:r>
              <a:rPr lang="fr-FR" sz="1400" dirty="0" smtClean="0"/>
              <a:t> body </a:t>
            </a:r>
            <a:r>
              <a:rPr lang="fr-FR" sz="1400" dirty="0" err="1" smtClean="0"/>
              <a:t>covered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a white </a:t>
            </a:r>
            <a:r>
              <a:rPr lang="fr-FR" sz="1400" dirty="0" err="1" smtClean="0"/>
              <a:t>mealy</a:t>
            </a:r>
            <a:r>
              <a:rPr lang="fr-FR" sz="1400" dirty="0" smtClean="0"/>
              <a:t> </a:t>
            </a:r>
            <a:r>
              <a:rPr lang="fr-FR" sz="1400" dirty="0" err="1" smtClean="0"/>
              <a:t>powder</a:t>
            </a:r>
            <a:endParaRPr lang="fr-FR" sz="1400" dirty="0" smtClean="0"/>
          </a:p>
          <a:p>
            <a:pPr algn="just"/>
            <a:r>
              <a:rPr lang="fr-FR" sz="1400" dirty="0" smtClean="0"/>
              <a:t>Males are </a:t>
            </a:r>
            <a:r>
              <a:rPr lang="fr-FR" sz="1400" dirty="0" err="1" smtClean="0"/>
              <a:t>dipterous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black </a:t>
            </a:r>
            <a:r>
              <a:rPr lang="fr-FR" sz="1400" dirty="0" err="1" smtClean="0"/>
              <a:t>forewings</a:t>
            </a:r>
            <a:r>
              <a:rPr lang="fr-FR" sz="1400" dirty="0" smtClean="0"/>
              <a:t> and </a:t>
            </a:r>
            <a:r>
              <a:rPr lang="fr-FR" sz="1400" dirty="0" err="1" smtClean="0"/>
              <a:t>hindwings</a:t>
            </a:r>
            <a:r>
              <a:rPr lang="fr-FR" sz="1400" dirty="0" smtClean="0"/>
              <a:t> </a:t>
            </a:r>
            <a:r>
              <a:rPr lang="fr-FR" sz="1400" dirty="0" err="1" smtClean="0"/>
              <a:t>modified</a:t>
            </a:r>
            <a:r>
              <a:rPr lang="fr-FR" sz="1400" dirty="0" smtClean="0"/>
              <a:t> as </a:t>
            </a:r>
            <a:r>
              <a:rPr lang="fr-FR" sz="1400" dirty="0" err="1" smtClean="0"/>
              <a:t>halteres</a:t>
            </a:r>
            <a:r>
              <a:rPr lang="fr-FR" sz="1400" dirty="0" smtClean="0"/>
              <a:t> and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crimson</a:t>
            </a:r>
            <a:r>
              <a:rPr lang="fr-FR" sz="1400" dirty="0" smtClean="0"/>
              <a:t> </a:t>
            </a:r>
            <a:r>
              <a:rPr lang="fr-FR" sz="1400" dirty="0" err="1" smtClean="0"/>
              <a:t>colored</a:t>
            </a:r>
            <a:r>
              <a:rPr lang="fr-FR" sz="1400" dirty="0" smtClean="0"/>
              <a:t> body.</a:t>
            </a:r>
          </a:p>
          <a:p>
            <a:pPr algn="just"/>
            <a:r>
              <a:rPr lang="fr-FR" sz="1400" dirty="0" err="1" smtClean="0"/>
              <a:t>Eggs</a:t>
            </a:r>
            <a:r>
              <a:rPr lang="fr-FR" sz="1400" dirty="0" smtClean="0"/>
              <a:t>: </a:t>
            </a:r>
            <a:r>
              <a:rPr lang="fr-FR" sz="1400" dirty="0" err="1" smtClean="0"/>
              <a:t>Pink</a:t>
            </a:r>
            <a:r>
              <a:rPr lang="fr-FR" sz="1400" dirty="0" smtClean="0"/>
              <a:t> </a:t>
            </a:r>
            <a:r>
              <a:rPr lang="fr-FR" sz="1400" dirty="0" err="1" smtClean="0"/>
              <a:t>clored</a:t>
            </a:r>
            <a:r>
              <a:rPr lang="fr-FR" sz="1400" dirty="0" smtClean="0"/>
              <a:t> minute </a:t>
            </a:r>
            <a:r>
              <a:rPr lang="fr-FR" sz="1400" dirty="0" err="1" smtClean="0"/>
              <a:t>egg</a:t>
            </a:r>
            <a:r>
              <a:rPr lang="fr-FR" sz="1400" dirty="0" smtClean="0"/>
              <a:t> (masses), </a:t>
            </a:r>
            <a:r>
              <a:rPr lang="fr-FR" sz="1400" dirty="0" err="1" smtClean="0"/>
              <a:t>which</a:t>
            </a:r>
            <a:r>
              <a:rPr lang="fr-FR" sz="1400" dirty="0" smtClean="0"/>
              <a:t> </a:t>
            </a:r>
            <a:r>
              <a:rPr lang="fr-FR" sz="1400" dirty="0" err="1" smtClean="0"/>
              <a:t>later</a:t>
            </a:r>
            <a:r>
              <a:rPr lang="fr-FR" sz="1400" dirty="0" smtClean="0"/>
              <a:t> on </a:t>
            </a:r>
            <a:r>
              <a:rPr lang="fr-FR" sz="1400" dirty="0" err="1" smtClean="0"/>
              <a:t>turns</a:t>
            </a:r>
            <a:r>
              <a:rPr lang="fr-FR" sz="1400" dirty="0" smtClean="0"/>
              <a:t> pale </a:t>
            </a:r>
            <a:r>
              <a:rPr lang="fr-FR" sz="1400" dirty="0" err="1" smtClean="0"/>
              <a:t>near</a:t>
            </a:r>
            <a:r>
              <a:rPr lang="fr-FR" sz="1400" dirty="0" smtClean="0"/>
              <a:t> </a:t>
            </a:r>
            <a:r>
              <a:rPr lang="fr-FR" sz="1400" dirty="0" err="1" smtClean="0"/>
              <a:t>maturity</a:t>
            </a:r>
            <a:r>
              <a:rPr lang="fr-FR" sz="1400" dirty="0" smtClean="0"/>
              <a:t>.</a:t>
            </a:r>
          </a:p>
          <a:p>
            <a:pPr algn="just"/>
            <a:r>
              <a:rPr lang="fr-FR" sz="1400" dirty="0" err="1" smtClean="0"/>
              <a:t>Pupa</a:t>
            </a:r>
            <a:r>
              <a:rPr lang="fr-FR" sz="1400" dirty="0" smtClean="0"/>
              <a:t>: </a:t>
            </a:r>
            <a:r>
              <a:rPr lang="fr-FR" sz="1400" dirty="0" err="1" smtClean="0"/>
              <a:t>Only</a:t>
            </a:r>
            <a:r>
              <a:rPr lang="fr-FR" sz="1400" dirty="0" smtClean="0"/>
              <a:t> </a:t>
            </a:r>
            <a:r>
              <a:rPr lang="fr-FR" sz="1400" dirty="0" err="1" smtClean="0"/>
              <a:t>occurs</a:t>
            </a:r>
            <a:r>
              <a:rPr lang="fr-FR" sz="1400" dirty="0" smtClean="0"/>
              <a:t> in Male </a:t>
            </a:r>
            <a:r>
              <a:rPr lang="fr-FR" sz="1400" dirty="0" err="1" smtClean="0"/>
              <a:t>lifespan</a:t>
            </a:r>
            <a:r>
              <a:rPr lang="fr-FR" sz="1400" dirty="0" smtClean="0"/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715000"/>
            <a:ext cx="6553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 </a:t>
            </a:r>
            <a:r>
              <a:rPr lang="fr-FR" sz="1400" dirty="0" err="1" smtClean="0"/>
              <a:t>Regular</a:t>
            </a:r>
            <a:r>
              <a:rPr lang="fr-FR" sz="1400" dirty="0" smtClean="0"/>
              <a:t> </a:t>
            </a:r>
            <a:r>
              <a:rPr lang="fr-FR" sz="1400" dirty="0" err="1" smtClean="0"/>
              <a:t>ploughing</a:t>
            </a:r>
            <a:r>
              <a:rPr lang="fr-FR" sz="1400" dirty="0" smtClean="0"/>
              <a:t> of </a:t>
            </a:r>
            <a:r>
              <a:rPr lang="fr-FR" sz="1400" dirty="0" err="1" smtClean="0"/>
              <a:t>soil</a:t>
            </a:r>
            <a:r>
              <a:rPr lang="fr-FR" sz="1400" dirty="0" smtClean="0"/>
              <a:t> </a:t>
            </a:r>
            <a:r>
              <a:rPr lang="fr-FR" sz="1400" dirty="0" err="1" smtClean="0"/>
              <a:t>under</a:t>
            </a:r>
            <a:r>
              <a:rPr lang="fr-FR" sz="1400" dirty="0" smtClean="0"/>
              <a:t> </a:t>
            </a:r>
            <a:r>
              <a:rPr lang="fr-FR" sz="1400" dirty="0" err="1" smtClean="0"/>
              <a:t>tree</a:t>
            </a:r>
            <a:r>
              <a:rPr lang="fr-FR" sz="1400" dirty="0" smtClean="0"/>
              <a:t> </a:t>
            </a:r>
            <a:r>
              <a:rPr lang="fr-FR" sz="1400" dirty="0" err="1" smtClean="0"/>
              <a:t>trunk</a:t>
            </a:r>
            <a:r>
              <a:rPr lang="fr-FR" sz="1400" dirty="0" smtClean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May to </a:t>
            </a:r>
            <a:r>
              <a:rPr lang="fr-FR" sz="1400" dirty="0" err="1" smtClean="0"/>
              <a:t>November</a:t>
            </a:r>
            <a:r>
              <a:rPr lang="fr-FR" sz="1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 Collection and </a:t>
            </a:r>
            <a:r>
              <a:rPr lang="fr-FR" sz="1400" dirty="0" err="1" smtClean="0"/>
              <a:t>desctruction</a:t>
            </a:r>
            <a:r>
              <a:rPr lang="fr-FR" sz="1400" dirty="0" smtClean="0"/>
              <a:t> of </a:t>
            </a:r>
            <a:r>
              <a:rPr lang="fr-FR" sz="1400" dirty="0" err="1" smtClean="0"/>
              <a:t>egg</a:t>
            </a:r>
            <a:r>
              <a:rPr lang="fr-FR" sz="1400" dirty="0" smtClean="0"/>
              <a:t> masses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 </a:t>
            </a:r>
            <a:r>
              <a:rPr lang="fr-FR" sz="1400" dirty="0" err="1" smtClean="0"/>
              <a:t>Mealybug</a:t>
            </a:r>
            <a:r>
              <a:rPr lang="fr-FR" sz="1400" dirty="0" smtClean="0"/>
              <a:t> </a:t>
            </a:r>
            <a:r>
              <a:rPr lang="fr-FR" sz="1400" dirty="0" err="1" smtClean="0"/>
              <a:t>sticky</a:t>
            </a:r>
            <a:r>
              <a:rPr lang="fr-FR" sz="1400" dirty="0" smtClean="0"/>
              <a:t> </a:t>
            </a:r>
            <a:r>
              <a:rPr lang="fr-FR" sz="1400" dirty="0" err="1" smtClean="0"/>
              <a:t>traps</a:t>
            </a:r>
            <a:r>
              <a:rPr lang="fr-FR" sz="1400" dirty="0" smtClean="0"/>
              <a:t> on </a:t>
            </a:r>
            <a:r>
              <a:rPr lang="fr-FR" sz="1400" dirty="0" err="1" smtClean="0"/>
              <a:t>tree</a:t>
            </a:r>
            <a:r>
              <a:rPr lang="fr-FR" sz="1400" dirty="0" smtClean="0"/>
              <a:t> </a:t>
            </a:r>
            <a:r>
              <a:rPr lang="fr-FR" sz="1400" dirty="0" err="1" smtClean="0"/>
              <a:t>trunks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control (</a:t>
            </a:r>
            <a:r>
              <a:rPr lang="fr-FR" sz="1400" dirty="0" err="1" smtClean="0"/>
              <a:t>Imidacloprid</a:t>
            </a:r>
            <a:r>
              <a:rPr lang="fr-FR" sz="1400" dirty="0" smtClean="0"/>
              <a:t>, </a:t>
            </a:r>
            <a:r>
              <a:rPr lang="fr-FR" sz="1400" dirty="0" err="1" smtClean="0"/>
              <a:t>Deltamethrin</a:t>
            </a:r>
            <a:r>
              <a:rPr lang="fr-FR" sz="1400" dirty="0" smtClean="0"/>
              <a:t>, </a:t>
            </a:r>
            <a:r>
              <a:rPr lang="fr-FR" sz="1400" dirty="0" err="1" smtClean="0"/>
              <a:t>Lamda</a:t>
            </a:r>
            <a:r>
              <a:rPr lang="fr-FR" sz="1400" dirty="0" smtClean="0"/>
              <a:t>-</a:t>
            </a:r>
            <a:r>
              <a:rPr lang="fr-FR" sz="1400" dirty="0" err="1" smtClean="0"/>
              <a:t>cyhalothrin</a:t>
            </a:r>
            <a:r>
              <a:rPr lang="fr-FR" sz="1400" dirty="0" smtClean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4051518"/>
            <a:ext cx="7239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Jan. to June (Maxi. Population in Jan. to April)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After egg-laying adults die in June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Egg hatching in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fortnight of December and nymphs</a:t>
            </a:r>
          </a:p>
          <a:p>
            <a:pPr marL="342900" indent="-342900" algn="just"/>
            <a:r>
              <a:rPr lang="en-US" sz="1400" dirty="0" smtClean="0"/>
              <a:t>         crawl up on the tree trunk in January and cluster around </a:t>
            </a:r>
          </a:p>
          <a:p>
            <a:pPr marL="342900" indent="-342900" algn="just"/>
            <a:r>
              <a:rPr lang="en-US" sz="1400" dirty="0" smtClean="0"/>
              <a:t>          twigs, shoots, leaves, inflorescence, young fruits etc.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De-</a:t>
            </a:r>
            <a:r>
              <a:rPr lang="en-US" sz="1400" dirty="0" err="1" smtClean="0"/>
              <a:t>saping</a:t>
            </a:r>
            <a:r>
              <a:rPr lang="en-US" sz="1400" dirty="0" smtClean="0"/>
              <a:t> of young foliage and sprouts, and tender leaves	and twigs.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Retarded plant growth and pre-mature fruit falling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914400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plants: </a:t>
            </a:r>
            <a:r>
              <a:rPr lang="en-US" sz="1400" dirty="0" smtClean="0"/>
              <a:t>Mango, Mulberry, Peaches, guava, fig, rose etc.</a:t>
            </a:r>
            <a:endParaRPr lang="fr-FR" sz="1400" dirty="0"/>
          </a:p>
        </p:txBody>
      </p:sp>
      <p:sp>
        <p:nvSpPr>
          <p:cNvPr id="19" name="Rectangle 18"/>
          <p:cNvSpPr/>
          <p:nvPr/>
        </p:nvSpPr>
        <p:spPr>
          <a:xfrm>
            <a:off x="0" y="1143000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 destructive pest of Mango plant/ widely distribute in mango orchards in Pakistan.</a:t>
            </a:r>
            <a:endParaRPr lang="fr-F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8" name="Picture 10" descr="Albury Wodonga Fight the Fruit Fly Associ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4151" y="2667000"/>
            <a:ext cx="1776049" cy="17230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33400"/>
            <a:ext cx="793396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Fruit Crops	Mango fruit fly (</a:t>
            </a:r>
            <a:r>
              <a:rPr lang="en-US" i="1" dirty="0" err="1" smtClean="0"/>
              <a:t>Ceratitis</a:t>
            </a:r>
            <a:r>
              <a:rPr lang="en-US" i="1" dirty="0" smtClean="0"/>
              <a:t> </a:t>
            </a:r>
            <a:r>
              <a:rPr lang="en-US" i="1" dirty="0" err="1" smtClean="0"/>
              <a:t>cosyra</a:t>
            </a:r>
            <a:r>
              <a:rPr lang="en-US" i="1" dirty="0" smtClean="0"/>
              <a:t> </a:t>
            </a:r>
            <a:r>
              <a:rPr lang="en-US" dirty="0" smtClean="0"/>
              <a:t>; </a:t>
            </a:r>
            <a:r>
              <a:rPr lang="en-US" dirty="0" err="1" smtClean="0"/>
              <a:t>Tephritidae</a:t>
            </a:r>
            <a:r>
              <a:rPr lang="en-US" dirty="0" smtClean="0"/>
              <a:t>, </a:t>
            </a:r>
            <a:r>
              <a:rPr lang="en-US" dirty="0" err="1" smtClean="0"/>
              <a:t>Diptera</a:t>
            </a:r>
            <a:r>
              <a:rPr lang="en-US" dirty="0" smtClean="0"/>
              <a:t>)</a:t>
            </a:r>
            <a:endParaRPr lang="en-US" i="1" dirty="0"/>
          </a:p>
        </p:txBody>
      </p:sp>
      <p:pic>
        <p:nvPicPr>
          <p:cNvPr id="135170" name="Picture 2" descr="http://www.infonet-biovision.org/res/res/files/1701.400x4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838201"/>
            <a:ext cx="2590800" cy="208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72" name="Picture 4" descr="http://www.cd3wd.com/cd3wd_40/Biovision/export/res/files/326.250x15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4114800"/>
            <a:ext cx="16002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80" name="Picture 12" descr="http://www.kalamunda.wa.gov.au/files/e0034a0c-f9cb-4ac6-965e-a16e00fe1206/MediterraneanFruitFly_Larva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057897" y="2485903"/>
            <a:ext cx="2260992" cy="2927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82" name="Picture 14" descr="http://www.infonet-biovision.org/res/res/files/1684.280x185.clip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4953000"/>
            <a:ext cx="2667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84" name="Picture 16" descr="http://r4dreview.org/wp-content/uploads/2009/10/11bactrocera-invadens-ovipositing-in-a-mango-frui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6207" y="4953001"/>
            <a:ext cx="2533243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0" y="2438162"/>
            <a:ext cx="4648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Life </a:t>
            </a:r>
            <a:r>
              <a:rPr lang="fr-FR" sz="1400" b="1" dirty="0" err="1" smtClean="0"/>
              <a:t>history</a:t>
            </a:r>
            <a:r>
              <a:rPr lang="fr-FR" sz="1400" b="1" dirty="0" smtClean="0"/>
              <a:t>:</a:t>
            </a:r>
          </a:p>
          <a:p>
            <a:r>
              <a:rPr lang="fr-FR" sz="1400" dirty="0" smtClean="0"/>
              <a:t>Life cycle: 1 – 1.5 </a:t>
            </a:r>
            <a:r>
              <a:rPr lang="fr-FR" sz="1400" dirty="0" err="1" smtClean="0"/>
              <a:t>month</a:t>
            </a:r>
            <a:endParaRPr lang="fr-FR" sz="1400" dirty="0" smtClean="0"/>
          </a:p>
          <a:p>
            <a:r>
              <a:rPr lang="fr-FR" sz="1400" dirty="0" err="1" smtClean="0"/>
              <a:t>Adult</a:t>
            </a:r>
            <a:r>
              <a:rPr lang="fr-FR" sz="1400" dirty="0" smtClean="0"/>
              <a:t>:  4 – 5 </a:t>
            </a:r>
            <a:r>
              <a:rPr lang="fr-FR" sz="1400" dirty="0" err="1" smtClean="0"/>
              <a:t>days</a:t>
            </a:r>
            <a:endParaRPr lang="fr-FR" sz="1400" dirty="0" smtClean="0"/>
          </a:p>
          <a:p>
            <a:r>
              <a:rPr lang="fr-FR" sz="1400" dirty="0" err="1" smtClean="0"/>
              <a:t>Eggs</a:t>
            </a:r>
            <a:r>
              <a:rPr lang="fr-FR" sz="1400" dirty="0" smtClean="0"/>
              <a:t>: </a:t>
            </a:r>
            <a:r>
              <a:rPr lang="fr-FR" sz="1400" dirty="0" err="1" smtClean="0"/>
              <a:t>Hatching</a:t>
            </a:r>
            <a:r>
              <a:rPr lang="fr-FR" sz="1400" dirty="0" smtClean="0"/>
              <a:t> </a:t>
            </a:r>
            <a:r>
              <a:rPr lang="fr-FR" sz="1400" dirty="0" err="1" smtClean="0"/>
              <a:t>takes</a:t>
            </a:r>
            <a:r>
              <a:rPr lang="fr-FR" sz="1400" dirty="0" smtClean="0"/>
              <a:t> place in 2 – 3 </a:t>
            </a:r>
            <a:r>
              <a:rPr lang="fr-FR" sz="1400" dirty="0" err="1" smtClean="0"/>
              <a:t>days</a:t>
            </a:r>
            <a:r>
              <a:rPr lang="fr-FR" sz="1400" dirty="0" smtClean="0"/>
              <a:t>.</a:t>
            </a:r>
          </a:p>
          <a:p>
            <a:r>
              <a:rPr lang="fr-FR" sz="1400" dirty="0" err="1" smtClean="0"/>
              <a:t>Larvae</a:t>
            </a:r>
            <a:r>
              <a:rPr lang="fr-FR" sz="1400" dirty="0" smtClean="0"/>
              <a:t>: One to </a:t>
            </a:r>
            <a:r>
              <a:rPr lang="fr-FR" sz="1400" dirty="0" err="1" smtClean="0"/>
              <a:t>two</a:t>
            </a:r>
            <a:r>
              <a:rPr lang="fr-FR" sz="1400" dirty="0" smtClean="0"/>
              <a:t>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err="1" smtClean="0"/>
              <a:t>Pupa</a:t>
            </a:r>
            <a:r>
              <a:rPr lang="fr-FR" sz="1400" dirty="0" smtClean="0"/>
              <a:t>: 2-3 </a:t>
            </a:r>
            <a:r>
              <a:rPr lang="fr-FR" sz="1400" dirty="0" err="1" smtClean="0"/>
              <a:t>weeks</a:t>
            </a:r>
            <a:endParaRPr lang="fr-FR" sz="1400" dirty="0" smtClean="0"/>
          </a:p>
          <a:p>
            <a:r>
              <a:rPr lang="fr-FR" sz="1400" dirty="0" smtClean="0"/>
              <a:t>No. Of </a:t>
            </a:r>
            <a:r>
              <a:rPr lang="fr-FR" sz="1400" dirty="0" err="1" smtClean="0"/>
              <a:t>generations</a:t>
            </a:r>
            <a:r>
              <a:rPr lang="fr-FR" sz="1400" dirty="0" smtClean="0"/>
              <a:t>: 2 per </a:t>
            </a:r>
            <a:r>
              <a:rPr lang="fr-FR" sz="1400" dirty="0" err="1" smtClean="0"/>
              <a:t>year</a:t>
            </a:r>
            <a:endParaRPr lang="fr-FR" sz="14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0" y="1268849"/>
            <a:ext cx="5867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/>
              <a:t>Identification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Adult</a:t>
            </a:r>
            <a:r>
              <a:rPr lang="fr-FR" sz="1400" dirty="0" smtClean="0"/>
              <a:t>: </a:t>
            </a:r>
            <a:r>
              <a:rPr lang="fr-FR" sz="1400" dirty="0" err="1" smtClean="0"/>
              <a:t>Brownish</a:t>
            </a:r>
            <a:r>
              <a:rPr lang="fr-FR" sz="1400" dirty="0" smtClean="0"/>
              <a:t> </a:t>
            </a:r>
            <a:r>
              <a:rPr lang="fr-FR" sz="1400" dirty="0" err="1" smtClean="0"/>
              <a:t>yellow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shinny</a:t>
            </a:r>
            <a:r>
              <a:rPr lang="fr-FR" sz="1400" dirty="0" smtClean="0"/>
              <a:t> black spots</a:t>
            </a:r>
          </a:p>
          <a:p>
            <a:pPr algn="just"/>
            <a:r>
              <a:rPr lang="fr-FR" sz="1400" dirty="0" err="1" smtClean="0"/>
              <a:t>Eggs</a:t>
            </a:r>
            <a:r>
              <a:rPr lang="fr-FR" sz="1400" dirty="0" smtClean="0"/>
              <a:t>: </a:t>
            </a:r>
            <a:r>
              <a:rPr lang="fr-FR" sz="1400" dirty="0" err="1" smtClean="0"/>
              <a:t>Whitish</a:t>
            </a:r>
            <a:r>
              <a:rPr lang="fr-FR" sz="1400" dirty="0" smtClean="0"/>
              <a:t> </a:t>
            </a:r>
            <a:r>
              <a:rPr lang="fr-FR" sz="1400" dirty="0" err="1" smtClean="0"/>
              <a:t>yellow</a:t>
            </a:r>
            <a:r>
              <a:rPr lang="fr-FR" sz="1400" dirty="0" smtClean="0"/>
              <a:t> </a:t>
            </a:r>
            <a:r>
              <a:rPr lang="fr-FR" sz="1400" dirty="0" err="1" smtClean="0"/>
              <a:t>elongated</a:t>
            </a:r>
            <a:r>
              <a:rPr lang="fr-FR" sz="1400" dirty="0" smtClean="0"/>
              <a:t> </a:t>
            </a:r>
            <a:r>
              <a:rPr lang="fr-FR" sz="1400" dirty="0" err="1" smtClean="0"/>
              <a:t>eggs</a:t>
            </a:r>
            <a:r>
              <a:rPr lang="fr-FR" sz="1400" dirty="0" smtClean="0"/>
              <a:t> laid </a:t>
            </a:r>
            <a:r>
              <a:rPr lang="fr-FR" sz="1400" dirty="0" err="1" smtClean="0"/>
              <a:t>inside</a:t>
            </a:r>
            <a:r>
              <a:rPr lang="fr-FR" sz="1400" dirty="0" smtClean="0"/>
              <a:t> the mature green fruits.</a:t>
            </a:r>
          </a:p>
          <a:p>
            <a:pPr algn="just"/>
            <a:r>
              <a:rPr lang="fr-FR" sz="1400" dirty="0" err="1" smtClean="0"/>
              <a:t>Larvae</a:t>
            </a:r>
            <a:r>
              <a:rPr lang="fr-FR" sz="1400" dirty="0" smtClean="0"/>
              <a:t>: </a:t>
            </a:r>
            <a:r>
              <a:rPr lang="fr-FR" sz="1400" dirty="0" err="1" smtClean="0"/>
              <a:t>Apodous</a:t>
            </a:r>
            <a:r>
              <a:rPr lang="fr-FR" sz="1400" dirty="0" smtClean="0"/>
              <a:t>, </a:t>
            </a:r>
            <a:r>
              <a:rPr lang="fr-FR" sz="1400" dirty="0" err="1" smtClean="0"/>
              <a:t>creamy</a:t>
            </a:r>
            <a:r>
              <a:rPr lang="fr-FR" sz="1400" dirty="0" smtClean="0"/>
              <a:t> white </a:t>
            </a:r>
            <a:r>
              <a:rPr lang="fr-FR" sz="1400" dirty="0" err="1" smtClean="0"/>
              <a:t>maggots</a:t>
            </a:r>
            <a:endParaRPr lang="fr-FR" sz="1400" dirty="0" smtClean="0"/>
          </a:p>
          <a:p>
            <a:pPr algn="just"/>
            <a:r>
              <a:rPr lang="fr-FR" sz="1400" dirty="0" err="1" smtClean="0"/>
              <a:t>Pupa</a:t>
            </a:r>
            <a:r>
              <a:rPr lang="fr-FR" sz="1400" dirty="0" smtClean="0"/>
              <a:t>: </a:t>
            </a:r>
            <a:r>
              <a:rPr lang="fr-FR" sz="1400" dirty="0" err="1" smtClean="0"/>
              <a:t>Yellowish</a:t>
            </a:r>
            <a:r>
              <a:rPr lang="fr-FR" sz="1400" dirty="0" smtClean="0"/>
              <a:t> </a:t>
            </a:r>
            <a:r>
              <a:rPr lang="fr-FR" sz="1400" dirty="0" err="1" smtClean="0"/>
              <a:t>brown</a:t>
            </a:r>
            <a:r>
              <a:rPr lang="fr-FR" sz="1400" dirty="0" smtClean="0"/>
              <a:t> in </a:t>
            </a:r>
            <a:r>
              <a:rPr lang="fr-FR" sz="1400" dirty="0" err="1" smtClean="0"/>
              <a:t>color</a:t>
            </a:r>
            <a:r>
              <a:rPr lang="fr-FR" sz="1400" dirty="0" smtClean="0"/>
              <a:t> (in 5-10 cm </a:t>
            </a:r>
            <a:r>
              <a:rPr lang="fr-FR" sz="1400" dirty="0" err="1" smtClean="0"/>
              <a:t>upper</a:t>
            </a:r>
            <a:r>
              <a:rPr lang="fr-FR" sz="1400" dirty="0" smtClean="0"/>
              <a:t> </a:t>
            </a:r>
            <a:r>
              <a:rPr lang="fr-FR" sz="1400" dirty="0" err="1" smtClean="0"/>
              <a:t>soil</a:t>
            </a:r>
            <a:r>
              <a:rPr lang="fr-FR" sz="1400" dirty="0" smtClean="0"/>
              <a:t> layer)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5651718"/>
            <a:ext cx="609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Control: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Plouging</a:t>
            </a:r>
            <a:r>
              <a:rPr lang="fr-FR" sz="1400" dirty="0" smtClean="0"/>
              <a:t> of soi </a:t>
            </a:r>
            <a:r>
              <a:rPr lang="fr-FR" sz="1400" dirty="0" err="1" smtClean="0"/>
              <a:t>under</a:t>
            </a:r>
            <a:r>
              <a:rPr lang="fr-FR" sz="1400" dirty="0" smtClean="0"/>
              <a:t> </a:t>
            </a:r>
            <a:r>
              <a:rPr lang="fr-FR" sz="1400" dirty="0" err="1" smtClean="0"/>
              <a:t>tree</a:t>
            </a:r>
            <a:r>
              <a:rPr lang="fr-FR" sz="1400" dirty="0" smtClean="0"/>
              <a:t> </a:t>
            </a:r>
            <a:r>
              <a:rPr lang="fr-FR" sz="1400" dirty="0" err="1" smtClean="0"/>
              <a:t>trunk</a:t>
            </a:r>
            <a:endParaRPr lang="fr-FR" sz="1400" dirty="0" smtClean="0"/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Regular</a:t>
            </a:r>
            <a:r>
              <a:rPr lang="fr-FR" sz="1400" dirty="0" smtClean="0"/>
              <a:t> </a:t>
            </a:r>
            <a:r>
              <a:rPr lang="fr-FR" sz="1400" dirty="0" err="1" smtClean="0"/>
              <a:t>removal</a:t>
            </a:r>
            <a:r>
              <a:rPr lang="fr-FR" sz="1400" dirty="0" smtClean="0"/>
              <a:t>  and destruction of </a:t>
            </a:r>
            <a:r>
              <a:rPr lang="fr-FR" sz="1400" dirty="0" err="1" smtClean="0"/>
              <a:t>rottened</a:t>
            </a:r>
            <a:r>
              <a:rPr lang="fr-FR" sz="1400" dirty="0" smtClean="0"/>
              <a:t> and </a:t>
            </a:r>
            <a:r>
              <a:rPr lang="fr-FR" sz="1400" dirty="0" err="1" smtClean="0"/>
              <a:t>fallen</a:t>
            </a:r>
            <a:r>
              <a:rPr lang="fr-FR" sz="1400" dirty="0" smtClean="0"/>
              <a:t> fruits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Pheromone</a:t>
            </a:r>
            <a:r>
              <a:rPr lang="fr-FR" sz="1400" dirty="0" smtClean="0"/>
              <a:t> </a:t>
            </a:r>
            <a:r>
              <a:rPr lang="fr-FR" sz="1400" dirty="0" err="1" smtClean="0"/>
              <a:t>traps</a:t>
            </a:r>
            <a:r>
              <a:rPr lang="fr-FR" sz="1400" dirty="0" smtClean="0"/>
              <a:t> (</a:t>
            </a:r>
            <a:r>
              <a:rPr lang="fr-FR" sz="1400" dirty="0" err="1" smtClean="0"/>
              <a:t>methyl</a:t>
            </a:r>
            <a:r>
              <a:rPr lang="fr-FR" sz="1400" dirty="0" smtClean="0"/>
              <a:t> </a:t>
            </a:r>
            <a:r>
              <a:rPr lang="fr-FR" sz="1400" dirty="0" err="1" smtClean="0"/>
              <a:t>eugenol</a:t>
            </a:r>
            <a:r>
              <a:rPr lang="fr-FR" sz="1400" dirty="0" smtClean="0"/>
              <a:t> </a:t>
            </a:r>
            <a:r>
              <a:rPr lang="fr-FR" sz="1400" dirty="0" err="1" smtClean="0"/>
              <a:t>oil</a:t>
            </a:r>
            <a:r>
              <a:rPr lang="fr-FR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control (</a:t>
            </a:r>
            <a:r>
              <a:rPr lang="fr-FR" sz="1400" dirty="0" err="1" smtClean="0"/>
              <a:t>Acetamiprid</a:t>
            </a:r>
            <a:r>
              <a:rPr lang="fr-FR" sz="1400" dirty="0" smtClean="0"/>
              <a:t>, </a:t>
            </a:r>
            <a:r>
              <a:rPr lang="fr-FR" sz="1400" dirty="0" err="1" smtClean="0"/>
              <a:t>Imidacloprid</a:t>
            </a:r>
            <a:r>
              <a:rPr lang="fr-FR" sz="1400" dirty="0" smtClean="0"/>
              <a:t>, </a:t>
            </a:r>
            <a:r>
              <a:rPr lang="fr-FR" sz="1400" dirty="0" err="1" smtClean="0"/>
              <a:t>Bifenthrin</a:t>
            </a:r>
            <a:r>
              <a:rPr lang="fr-FR" sz="1400" dirty="0" smtClean="0"/>
              <a:t>, </a:t>
            </a:r>
            <a:r>
              <a:rPr lang="fr-FR" sz="1400" dirty="0" err="1" smtClean="0"/>
              <a:t>Lamd</a:t>
            </a:r>
            <a:r>
              <a:rPr lang="fr-FR" sz="1400" dirty="0" err="1" smtClean="0">
                <a:solidFill>
                  <a:schemeClr val="bg1"/>
                </a:solidFill>
              </a:rPr>
              <a:t>a</a:t>
            </a:r>
            <a:r>
              <a:rPr lang="fr-FR" sz="1400" dirty="0" smtClean="0">
                <a:solidFill>
                  <a:schemeClr val="bg1"/>
                </a:solidFill>
              </a:rPr>
              <a:t>-</a:t>
            </a:r>
            <a:r>
              <a:rPr lang="fr-FR" sz="1400" dirty="0" err="1" smtClean="0">
                <a:solidFill>
                  <a:schemeClr val="bg1"/>
                </a:solidFill>
              </a:rPr>
              <a:t>cyhalothrin</a:t>
            </a:r>
            <a:r>
              <a:rPr lang="fr-FR" sz="14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3975318"/>
            <a:ext cx="7467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Active period: March to November</a:t>
            </a:r>
          </a:p>
          <a:p>
            <a:pPr marL="342900" indent="-342900" algn="just"/>
            <a:r>
              <a:rPr lang="en-US" sz="1400" dirty="0" smtClean="0"/>
              <a:t>	(</a:t>
            </a:r>
            <a:r>
              <a:rPr lang="en-US" sz="1400" dirty="0" err="1" smtClean="0"/>
              <a:t>Pupal</a:t>
            </a:r>
            <a:r>
              <a:rPr lang="en-US" sz="1400" dirty="0" smtClean="0"/>
              <a:t> hibernation: November to </a:t>
            </a:r>
            <a:r>
              <a:rPr lang="en-US" sz="1400" dirty="0" err="1" smtClean="0"/>
              <a:t>Feburary</a:t>
            </a:r>
            <a:r>
              <a:rPr lang="en-US" sz="1400" dirty="0" smtClean="0"/>
              <a:t>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Maximum damage caused in August to November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Egg-laying in fruits by puncturing with ovipositors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1400" dirty="0" err="1" smtClean="0"/>
              <a:t>Attacked</a:t>
            </a:r>
            <a:r>
              <a:rPr lang="fr-FR" sz="1400" dirty="0" smtClean="0"/>
              <a:t> fruit skin </a:t>
            </a:r>
            <a:r>
              <a:rPr lang="fr-FR" sz="1400" dirty="0" err="1" smtClean="0"/>
              <a:t>got</a:t>
            </a:r>
            <a:r>
              <a:rPr lang="fr-FR" sz="1400" dirty="0" smtClean="0"/>
              <a:t> </a:t>
            </a:r>
            <a:r>
              <a:rPr lang="fr-FR" sz="1400" dirty="0" err="1" smtClean="0"/>
              <a:t>rotten</a:t>
            </a:r>
            <a:r>
              <a:rPr lang="fr-FR" sz="1400" dirty="0" smtClean="0"/>
              <a:t>, </a:t>
            </a:r>
            <a:r>
              <a:rPr lang="fr-FR" sz="1400" dirty="0" err="1" smtClean="0"/>
              <a:t>giving</a:t>
            </a:r>
            <a:r>
              <a:rPr lang="fr-FR" sz="1400" dirty="0" smtClean="0"/>
              <a:t> </a:t>
            </a:r>
            <a:r>
              <a:rPr lang="fr-FR" sz="1400" dirty="0" err="1" smtClean="0"/>
              <a:t>strong</a:t>
            </a:r>
            <a:r>
              <a:rPr lang="fr-FR" sz="1400" dirty="0" smtClean="0"/>
              <a:t> </a:t>
            </a:r>
            <a:r>
              <a:rPr lang="fr-FR" sz="1400" dirty="0" err="1" smtClean="0"/>
              <a:t>smell</a:t>
            </a:r>
            <a:endParaRPr lang="fr-FR" sz="1400" dirty="0" smtClean="0"/>
          </a:p>
          <a:p>
            <a:pPr marL="342900" indent="-342900" algn="just"/>
            <a:r>
              <a:rPr lang="fr-FR" sz="1400" dirty="0" smtClean="0"/>
              <a:t>         and </a:t>
            </a:r>
            <a:r>
              <a:rPr lang="fr-FR" sz="1400" dirty="0" err="1" smtClean="0"/>
              <a:t>contain</a:t>
            </a:r>
            <a:r>
              <a:rPr lang="fr-FR" sz="1400" dirty="0" smtClean="0"/>
              <a:t> </a:t>
            </a:r>
            <a:r>
              <a:rPr lang="fr-FR" sz="1400" dirty="0" err="1" smtClean="0"/>
              <a:t>several</a:t>
            </a:r>
            <a:r>
              <a:rPr lang="fr-FR" sz="1400" dirty="0" smtClean="0"/>
              <a:t> </a:t>
            </a:r>
            <a:r>
              <a:rPr lang="fr-FR" sz="1400" dirty="0" err="1" smtClean="0"/>
              <a:t>maggots</a:t>
            </a:r>
            <a:r>
              <a:rPr lang="fr-FR" sz="1400" dirty="0" smtClean="0"/>
              <a:t> </a:t>
            </a:r>
            <a:r>
              <a:rPr lang="fr-FR" sz="1400" dirty="0" err="1" smtClean="0"/>
              <a:t>later</a:t>
            </a:r>
            <a:r>
              <a:rPr lang="fr-FR" sz="1400" dirty="0" smtClean="0"/>
              <a:t> on.</a:t>
            </a:r>
            <a:endParaRPr lang="en-US" sz="1400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400" dirty="0" smtClean="0"/>
              <a:t>Fruit quality deterioration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911423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Host plants: </a:t>
            </a:r>
            <a:r>
              <a:rPr lang="en-US" sz="1400" dirty="0" smtClean="0"/>
              <a:t>Mango, guava, </a:t>
            </a:r>
            <a:r>
              <a:rPr lang="en-US" sz="1400" dirty="0" err="1" smtClean="0"/>
              <a:t>ber</a:t>
            </a:r>
            <a:r>
              <a:rPr lang="en-US" sz="1400" dirty="0" smtClean="0"/>
              <a:t>, peach</a:t>
            </a:r>
            <a:endParaRPr lang="fr-FR" sz="1400" dirty="0"/>
          </a:p>
        </p:txBody>
      </p:sp>
      <p:sp>
        <p:nvSpPr>
          <p:cNvPr id="24" name="Rectangle 23"/>
          <p:cNvSpPr/>
          <p:nvPr/>
        </p:nvSpPr>
        <p:spPr>
          <a:xfrm>
            <a:off x="0" y="10668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</a:t>
            </a:r>
            <a:r>
              <a:rPr lang="en-US" sz="1400" dirty="0" smtClean="0"/>
              <a:t>A destructive pest of Mango plant/ fairly distributed in mango orchards</a:t>
            </a:r>
            <a:endParaRPr lang="fr-FR" sz="1400" dirty="0" smtClean="0"/>
          </a:p>
        </p:txBody>
      </p:sp>
      <p:pic>
        <p:nvPicPr>
          <p:cNvPr id="20484" name="Picture 4" descr="http://media.cmgdigital.com/shared/img/photos/2012/03/31/19/bc/fruit_fly_trap_481640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5105400"/>
            <a:ext cx="1718733" cy="116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438400"/>
            <a:ext cx="7162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Storage / Stored Grain Insect Pests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67859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dpd.cdc.gov/dpdx/IMAGES/ParasiteImages/G-L/Hymenolepiasis/Tribolium_castane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52773" y="2109373"/>
            <a:ext cx="3124200" cy="225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7044557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Stored  grain insect pests </a:t>
            </a:r>
          </a:p>
          <a:p>
            <a:r>
              <a:rPr lang="en-US" dirty="0" smtClean="0"/>
              <a:t>Red flour </a:t>
            </a:r>
            <a:r>
              <a:rPr lang="en-US" dirty="0" err="1" smtClean="0"/>
              <a:t>beetle_susri</a:t>
            </a:r>
            <a:r>
              <a:rPr lang="en-US" dirty="0" smtClean="0"/>
              <a:t> (</a:t>
            </a:r>
            <a:r>
              <a:rPr lang="en-US" i="1" dirty="0" err="1" smtClean="0"/>
              <a:t>Tribolium</a:t>
            </a:r>
            <a:r>
              <a:rPr lang="en-US" i="1" dirty="0" smtClean="0"/>
              <a:t> </a:t>
            </a:r>
            <a:r>
              <a:rPr lang="en-US" i="1" dirty="0" err="1" smtClean="0"/>
              <a:t>castaneum</a:t>
            </a:r>
            <a:r>
              <a:rPr lang="en-US" i="1" dirty="0" smtClean="0"/>
              <a:t> </a:t>
            </a:r>
            <a:r>
              <a:rPr lang="en-US" dirty="0" smtClean="0"/>
              <a:t>; </a:t>
            </a:r>
            <a:r>
              <a:rPr lang="en-US" dirty="0" err="1" smtClean="0"/>
              <a:t>Tenebrionidae</a:t>
            </a:r>
            <a:r>
              <a:rPr lang="en-US" dirty="0" smtClean="0"/>
              <a:t>, </a:t>
            </a:r>
            <a:r>
              <a:rPr lang="en-US" dirty="0" err="1" smtClean="0"/>
              <a:t>Coleoptera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0" y="685800"/>
            <a:ext cx="746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Identification</a:t>
            </a:r>
            <a:endParaRPr lang="en-US" sz="1600" dirty="0" smtClean="0"/>
          </a:p>
          <a:p>
            <a:pPr algn="just"/>
            <a:r>
              <a:rPr lang="en-US" sz="1600" dirty="0" smtClean="0"/>
              <a:t>Adult: Reddish brown with 11 segmented antennae (body length 4-5 mm)</a:t>
            </a:r>
          </a:p>
          <a:p>
            <a:pPr algn="just"/>
            <a:r>
              <a:rPr lang="en-US" sz="1600" dirty="0" smtClean="0"/>
              <a:t>Larva/grub: Yellowish white with light brown head (10 mm long)</a:t>
            </a:r>
          </a:p>
          <a:p>
            <a:pPr algn="just"/>
            <a:endParaRPr lang="en-US" sz="16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0" y="4826675"/>
            <a:ext cx="883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Damage:</a:t>
            </a:r>
          </a:p>
          <a:p>
            <a:pPr algn="just"/>
            <a:r>
              <a:rPr lang="en-US" sz="1600" dirty="0" smtClean="0"/>
              <a:t>Larvae feed on broken kernels and grain dust (flour particles)</a:t>
            </a:r>
            <a:endParaRPr lang="en-US" sz="16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Active period: March to November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Overwintering as adult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Infestation in wheat flour and other stored grain products produces disagreeable odor and flavor through production of </a:t>
            </a:r>
            <a:r>
              <a:rPr lang="en-US" sz="1600" dirty="0" err="1" smtClean="0"/>
              <a:t>benzoquinones</a:t>
            </a:r>
            <a:r>
              <a:rPr lang="en-US" sz="1600" dirty="0" smtClean="0"/>
              <a:t> from pest’s abdominal glands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High rate of dispersal (flying adults) and reproduction under optimum temperature and conditions</a:t>
            </a:r>
          </a:p>
        </p:txBody>
      </p:sp>
      <p:pic>
        <p:nvPicPr>
          <p:cNvPr id="2054" name="Picture 6" descr="http://old.padil.gov.au/pbt/files/uall/TC_lifecycl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447800"/>
            <a:ext cx="5438775" cy="357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old.padil.gov.au/pbt/files/uall/LS_egg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00200"/>
            <a:ext cx="1999597" cy="137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32997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Stored  grain insect pests      Rice weevil (</a:t>
            </a:r>
            <a:r>
              <a:rPr lang="en-US" i="1" dirty="0" err="1" smtClean="0"/>
              <a:t>Sitophilus</a:t>
            </a:r>
            <a:r>
              <a:rPr lang="en-US" i="1" dirty="0" smtClean="0"/>
              <a:t> </a:t>
            </a:r>
            <a:r>
              <a:rPr lang="en-US" i="1" dirty="0" err="1" smtClean="0"/>
              <a:t>oryzae</a:t>
            </a:r>
            <a:r>
              <a:rPr lang="en-US" dirty="0" smtClean="0"/>
              <a:t>; </a:t>
            </a:r>
            <a:r>
              <a:rPr lang="en-US" dirty="0" err="1" smtClean="0"/>
              <a:t>Curculionidae</a:t>
            </a:r>
            <a:r>
              <a:rPr lang="en-US" dirty="0" smtClean="0"/>
              <a:t>, </a:t>
            </a:r>
            <a:r>
              <a:rPr lang="en-US" dirty="0" err="1" smtClean="0"/>
              <a:t>Coleoptera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0" y="5334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Identification</a:t>
            </a:r>
            <a:endParaRPr lang="en-US" sz="1600" dirty="0" smtClean="0"/>
          </a:p>
          <a:p>
            <a:pPr algn="just"/>
            <a:r>
              <a:rPr lang="en-US" sz="1600" dirty="0" smtClean="0"/>
              <a:t>Adult: Reddish brown to black with a developed rostrum , elytra with 4 brownish orange  spots</a:t>
            </a:r>
          </a:p>
          <a:p>
            <a:pPr algn="just"/>
            <a:r>
              <a:rPr lang="en-US" sz="1600" dirty="0" smtClean="0"/>
              <a:t>            (adult body length 2.5 –3.5 mm)</a:t>
            </a:r>
          </a:p>
          <a:p>
            <a:pPr algn="just"/>
            <a:r>
              <a:rPr lang="en-US" sz="1600" dirty="0" smtClean="0"/>
              <a:t>Larva/grub: dirty white found inside rice grains (10 mm long)</a:t>
            </a:r>
          </a:p>
          <a:p>
            <a:pPr algn="just"/>
            <a:endParaRPr lang="en-US" sz="1600" dirty="0" smtClean="0"/>
          </a:p>
        </p:txBody>
      </p:sp>
      <p:pic>
        <p:nvPicPr>
          <p:cNvPr id="74754" name="Picture 2" descr="http://www.zin.ru/animalia/coleoptera/images/kv_mak/sitophilus_oriz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447800"/>
            <a:ext cx="2819400" cy="4093502"/>
          </a:xfrm>
          <a:prstGeom prst="rect">
            <a:avLst/>
          </a:prstGeom>
          <a:noFill/>
        </p:spPr>
      </p:pic>
      <p:pic>
        <p:nvPicPr>
          <p:cNvPr id="74756" name="Picture 4" descr="http://www.ozanimals.com/image/albums/australia/Insect/rice-weevil-lar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05000"/>
            <a:ext cx="3549124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8" name="Picture 6" descr="http://www.bugs.com/bugs_database/other_bugs/large-img/RiceWeevil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514600"/>
            <a:ext cx="2952750" cy="199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/>
          <p:cNvSpPr/>
          <p:nvPr/>
        </p:nvSpPr>
        <p:spPr>
          <a:xfrm>
            <a:off x="200023" y="4876800"/>
            <a:ext cx="84105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 Active period: March to October-November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 Overwintering as larva inside grains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/>
              <a:t>        Female oviposits inside grains (egg-site) where grubs begin to feed on germ material, </a:t>
            </a:r>
          </a:p>
          <a:p>
            <a:pPr algn="just"/>
            <a:r>
              <a:rPr lang="en-US" sz="1600" b="1" dirty="0" smtClean="0"/>
              <a:t>          </a:t>
            </a:r>
            <a:r>
              <a:rPr lang="en-US" sz="1600" dirty="0" smtClean="0"/>
              <a:t>leaving only intact grain shells.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/>
              <a:t>         Single weevil grub may consume one third of a grain during its development.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04734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Stored  grain insect pests      </a:t>
            </a:r>
            <a:r>
              <a:rPr lang="en-US" dirty="0" err="1" smtClean="0"/>
              <a:t>Khapra</a:t>
            </a:r>
            <a:r>
              <a:rPr lang="en-US" dirty="0" smtClean="0"/>
              <a:t> beetle(</a:t>
            </a:r>
            <a:r>
              <a:rPr lang="en-US" i="1" dirty="0" err="1" smtClean="0"/>
              <a:t>Trogoderma</a:t>
            </a:r>
            <a:r>
              <a:rPr lang="en-US" i="1" dirty="0" smtClean="0"/>
              <a:t> </a:t>
            </a:r>
            <a:r>
              <a:rPr lang="en-US" i="1" dirty="0" err="1" smtClean="0"/>
              <a:t>granarium</a:t>
            </a:r>
            <a:r>
              <a:rPr lang="en-US" i="1" dirty="0" smtClean="0"/>
              <a:t> </a:t>
            </a:r>
            <a:r>
              <a:rPr lang="en-US" dirty="0" smtClean="0"/>
              <a:t>; </a:t>
            </a:r>
            <a:r>
              <a:rPr lang="en-US" dirty="0" err="1" smtClean="0"/>
              <a:t>Dermestidae</a:t>
            </a:r>
            <a:r>
              <a:rPr lang="en-US" dirty="0" smtClean="0"/>
              <a:t>, </a:t>
            </a:r>
            <a:r>
              <a:rPr lang="en-US" dirty="0" err="1" smtClean="0"/>
              <a:t>Coleoptera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0" y="533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Identification</a:t>
            </a:r>
            <a:endParaRPr lang="en-US" sz="1600" dirty="0" smtClean="0"/>
          </a:p>
          <a:p>
            <a:pPr algn="just"/>
            <a:r>
              <a:rPr lang="en-US" sz="1600" dirty="0" smtClean="0"/>
              <a:t>Adult: Dark brown beetles with 11 segmented clubbed-shape antennae (body length 1.5 – 3.5 mm)</a:t>
            </a:r>
          </a:p>
          <a:p>
            <a:pPr algn="just"/>
            <a:r>
              <a:rPr lang="en-US" sz="1600" dirty="0" smtClean="0"/>
              <a:t>Larva/grub: Dark reddish brown (4 – 6 mm long) with long </a:t>
            </a:r>
            <a:r>
              <a:rPr lang="en-US" sz="1600" dirty="0" err="1" smtClean="0"/>
              <a:t>spicisetae</a:t>
            </a:r>
            <a:r>
              <a:rPr lang="en-US" sz="1600" dirty="0" smtClean="0"/>
              <a:t> hair tuft on 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abdominal segment.</a:t>
            </a:r>
          </a:p>
          <a:p>
            <a:pPr algn="just"/>
            <a:endParaRPr lang="en-US" sz="16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0" y="5029200"/>
            <a:ext cx="891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Active period: March to November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Overwintering as larva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Adults rarely eat or drink and do not fly.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Development is more high in warm and humid conditions inside the grain </a:t>
            </a:r>
            <a:r>
              <a:rPr lang="en-US" sz="1600" dirty="0" err="1" smtClean="0"/>
              <a:t>godowns</a:t>
            </a:r>
            <a:r>
              <a:rPr lang="en-US" sz="1600" dirty="0" smtClean="0"/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The pest is resistant to low humidity, temperature conditions, insecticides etc. but sensitive to oxygen supply inside the grain heap. Therefore it is a surface feeder and not infest beyond a certain depth.</a:t>
            </a:r>
          </a:p>
        </p:txBody>
      </p:sp>
      <p:pic>
        <p:nvPicPr>
          <p:cNvPr id="76802" name="Picture 2" descr="http://www.disinfestazioni.info/wp-content/uploads/Trogoderma-granarium-Lar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05000"/>
            <a:ext cx="342900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4" name="Picture 4" descr="http://entnemdept.ufl.edu/creatures/urban/beetles/khapra_beetle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24400" y="2286000"/>
            <a:ext cx="35052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9175"/>
            <a:ext cx="52863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05" y="1476375"/>
            <a:ext cx="2628806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215384"/>
            <a:ext cx="4437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Hide or leather beetle </a:t>
            </a:r>
            <a:r>
              <a:rPr lang="en-US" dirty="0"/>
              <a:t>- </a:t>
            </a:r>
            <a:r>
              <a:rPr lang="en-US" i="1" dirty="0" err="1"/>
              <a:t>Dermestes</a:t>
            </a:r>
            <a:r>
              <a:rPr lang="en-US" i="1" dirty="0"/>
              <a:t> </a:t>
            </a:r>
            <a:r>
              <a:rPr lang="en-US" i="1" dirty="0" err="1"/>
              <a:t>maculatus</a:t>
            </a:r>
            <a:endParaRPr lang="en-US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55" y="3429000"/>
            <a:ext cx="2659301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1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insects.tamu.edu/students/undergrad/ento402/Cotton_files/Cotton_images/thrp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143000"/>
            <a:ext cx="3809999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6201" y="609600"/>
            <a:ext cx="735079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cotton	</a:t>
            </a:r>
            <a:r>
              <a:rPr lang="en-US" dirty="0" err="1" smtClean="0"/>
              <a:t>Thrips</a:t>
            </a:r>
            <a:r>
              <a:rPr lang="en-US" dirty="0" smtClean="0"/>
              <a:t> (</a:t>
            </a:r>
            <a:r>
              <a:rPr lang="en-US" i="1" dirty="0" err="1" smtClean="0"/>
              <a:t>Thrips</a:t>
            </a:r>
            <a:r>
              <a:rPr lang="en-US" i="1" dirty="0" smtClean="0"/>
              <a:t> </a:t>
            </a:r>
            <a:r>
              <a:rPr lang="en-US" i="1" dirty="0" err="1" smtClean="0"/>
              <a:t>tabaci</a:t>
            </a:r>
            <a:r>
              <a:rPr lang="en-US" dirty="0" smtClean="0"/>
              <a:t> ; </a:t>
            </a:r>
            <a:r>
              <a:rPr lang="en-US" dirty="0" err="1" smtClean="0"/>
              <a:t>Thripidae</a:t>
            </a:r>
            <a:r>
              <a:rPr lang="en-US" dirty="0" smtClean="0"/>
              <a:t>,  </a:t>
            </a:r>
            <a:r>
              <a:rPr lang="en-US" dirty="0" err="1" smtClean="0"/>
              <a:t>Thysanoptera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9458" name="Picture 2" descr="wft damage cott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905000"/>
            <a:ext cx="5878807" cy="38862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9460" name="Picture 4" descr="http://ucanr.edu/blogs/FieldcropIPM/blogfiles/11371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3803933" cy="25146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9461" name="Picture 5" descr="http://extension.entm.purdue.edu/4h/images/general/spacer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-136525"/>
            <a:ext cx="95251" cy="952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95800" y="5486401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Rasping/withering</a:t>
            </a:r>
          </a:p>
          <a:p>
            <a:r>
              <a:rPr lang="en-US" dirty="0" smtClean="0"/>
              <a:t>Silvery white crumple shaped leaves</a:t>
            </a:r>
          </a:p>
          <a:p>
            <a:r>
              <a:rPr lang="en-US" dirty="0" smtClean="0"/>
              <a:t>Premature boll opening</a:t>
            </a:r>
            <a:endParaRPr lang="en-US" dirty="0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19400"/>
            <a:ext cx="269875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39693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Stored  grain insect pests      Lesser grain borer(</a:t>
            </a:r>
            <a:r>
              <a:rPr lang="en-US" i="1" dirty="0" err="1" smtClean="0"/>
              <a:t>Rhyzopertha</a:t>
            </a:r>
            <a:r>
              <a:rPr lang="en-US" i="1" dirty="0" smtClean="0"/>
              <a:t> </a:t>
            </a:r>
            <a:r>
              <a:rPr lang="en-US" i="1" dirty="0" err="1" smtClean="0"/>
              <a:t>dominica</a:t>
            </a:r>
            <a:r>
              <a:rPr lang="en-US" dirty="0" smtClean="0"/>
              <a:t>; </a:t>
            </a:r>
            <a:r>
              <a:rPr lang="en-US" dirty="0" err="1" smtClean="0"/>
              <a:t>Bostrichidae</a:t>
            </a:r>
            <a:r>
              <a:rPr lang="en-US" dirty="0" smtClean="0"/>
              <a:t>, </a:t>
            </a:r>
            <a:r>
              <a:rPr lang="en-US" dirty="0" err="1" smtClean="0"/>
              <a:t>Coleoptera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0" y="533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Identification</a:t>
            </a:r>
            <a:endParaRPr lang="en-US" sz="1600" dirty="0" smtClean="0"/>
          </a:p>
          <a:p>
            <a:pPr algn="just"/>
            <a:r>
              <a:rPr lang="en-US" sz="1600" dirty="0" smtClean="0"/>
              <a:t>Adult: Dark brown beetles  (body length up to 5 mm)</a:t>
            </a:r>
          </a:p>
          <a:p>
            <a:pPr algn="just"/>
            <a:r>
              <a:rPr lang="en-US" sz="1600" dirty="0" smtClean="0"/>
              <a:t>Larva/grub: Creamy white cylindrical (2.5 – 3.5 mm long), found inside grains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0292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Active period: March to November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Overwintering as larva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Both adults and larvae bore into the grains and feed on grain contents including germplasm.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Infestation of Lesser grain borer develops more frequently on milled rice and flour than highly polished rice.</a:t>
            </a:r>
          </a:p>
        </p:txBody>
      </p:sp>
      <p:pic>
        <p:nvPicPr>
          <p:cNvPr id="78850" name="Picture 2" descr="http://www.infonet-biovision.org/res/res/files/1496.280x185.cli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14600"/>
            <a:ext cx="2652582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2" name="Picture 4" descr="http://upload.wikimedia.org/wikipedia/commons/5/57/Rhyzopertha_dominica_Fabricius,_1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10569" y="2266631"/>
            <a:ext cx="3257462" cy="2381800"/>
          </a:xfrm>
          <a:prstGeom prst="rect">
            <a:avLst/>
          </a:prstGeom>
          <a:noFill/>
        </p:spPr>
      </p:pic>
      <p:pic>
        <p:nvPicPr>
          <p:cNvPr id="78854" name="Picture 6" descr="Figure 6.   Rhyzopertha dominica larva inside wheat grain. Image: US Department of Agriculture, Agricultural Research Service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600200"/>
            <a:ext cx="2602673" cy="379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80547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Stored  grain insect pests      </a:t>
            </a:r>
          </a:p>
          <a:p>
            <a:r>
              <a:rPr lang="en-US" dirty="0" err="1" smtClean="0"/>
              <a:t>Dhora</a:t>
            </a:r>
            <a:r>
              <a:rPr lang="en-US" dirty="0" smtClean="0"/>
              <a:t> _ Pulse </a:t>
            </a:r>
            <a:r>
              <a:rPr lang="en-US" dirty="0" err="1" smtClean="0"/>
              <a:t>bettle</a:t>
            </a:r>
            <a:r>
              <a:rPr lang="en-US" dirty="0" smtClean="0"/>
              <a:t>(</a:t>
            </a:r>
            <a:r>
              <a:rPr lang="en-US" i="1" dirty="0" err="1" smtClean="0"/>
              <a:t>Callosobruchus</a:t>
            </a:r>
            <a:r>
              <a:rPr lang="en-US" i="1" dirty="0" smtClean="0"/>
              <a:t> </a:t>
            </a:r>
            <a:r>
              <a:rPr lang="en-US" i="1" dirty="0" err="1" smtClean="0"/>
              <a:t>chinensis</a:t>
            </a:r>
            <a:r>
              <a:rPr lang="en-US" i="1" dirty="0" smtClean="0"/>
              <a:t>/</a:t>
            </a:r>
            <a:r>
              <a:rPr lang="en-US" i="1" dirty="0" err="1" smtClean="0"/>
              <a:t>maculatus</a:t>
            </a:r>
            <a:r>
              <a:rPr lang="en-US" i="1" dirty="0" smtClean="0"/>
              <a:t>;</a:t>
            </a:r>
            <a:r>
              <a:rPr lang="en-US" dirty="0" smtClean="0"/>
              <a:t> </a:t>
            </a:r>
            <a:r>
              <a:rPr lang="en-US" dirty="0" err="1" smtClean="0"/>
              <a:t>Bruchidae</a:t>
            </a:r>
            <a:r>
              <a:rPr lang="en-US" dirty="0" smtClean="0"/>
              <a:t>, </a:t>
            </a:r>
            <a:r>
              <a:rPr lang="en-US" dirty="0" err="1" smtClean="0"/>
              <a:t>Coleoptera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0" y="8382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Identification</a:t>
            </a:r>
            <a:endParaRPr lang="en-US" sz="1600" dirty="0" smtClean="0"/>
          </a:p>
          <a:p>
            <a:pPr algn="just"/>
            <a:r>
              <a:rPr lang="en-US" sz="1600" dirty="0" smtClean="0"/>
              <a:t>Adult: Reddish brown body with usually brownish elytra and </a:t>
            </a:r>
            <a:r>
              <a:rPr lang="en-US" sz="1600" dirty="0" err="1" smtClean="0"/>
              <a:t>pectinate</a:t>
            </a:r>
            <a:r>
              <a:rPr lang="en-US" sz="1600" dirty="0" smtClean="0"/>
              <a:t> antennae (body length up to 3-4 mm)</a:t>
            </a:r>
          </a:p>
          <a:p>
            <a:pPr algn="just"/>
            <a:r>
              <a:rPr lang="en-US" sz="1600" dirty="0" smtClean="0"/>
              <a:t>Larva/grub: Pale yellowish (2-3 mm long), usually lie inside the grains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18160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Damage: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Active period: March to November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Overwintering as larva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Major pest of chick pea and other pulses and lentils.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dirty="0" smtClean="0"/>
              <a:t>Grubs bore and fees on the internal seed cotyledons and excavate a growth chamber inside the grain.</a:t>
            </a:r>
          </a:p>
        </p:txBody>
      </p:sp>
      <p:pic>
        <p:nvPicPr>
          <p:cNvPr id="80900" name="Picture 4" descr="http://agropedia.iitk.ac.in/sites/default/files/clip_image002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0"/>
            <a:ext cx="2324745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2" name="Picture 6" descr="http://agkc.lib.ku.ac.th/pra/pest/pics/PT0290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67075" y="2371725"/>
            <a:ext cx="3124200" cy="2343150"/>
          </a:xfrm>
          <a:prstGeom prst="rect">
            <a:avLst/>
          </a:prstGeom>
          <a:noFill/>
        </p:spPr>
      </p:pic>
      <p:pic>
        <p:nvPicPr>
          <p:cNvPr id="80904" name="Picture 8" descr="http://upload.wikimedia.org/wikipedia/commons/8/88/Callosobruchus_chinensis_(Linn%C3%A9,_1758)_ma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36921" y="2621279"/>
            <a:ext cx="3283535" cy="2003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56376" cy="864096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General Instructions for the Storage of Cereals/ Pulse Grains in order to reduce spoilage and pest infestation </a:t>
            </a:r>
            <a:endParaRPr lang="en-GB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848872" cy="5661248"/>
          </a:xfrm>
        </p:spPr>
        <p:txBody>
          <a:bodyPr>
            <a:normAutofit fontScale="92500" lnSpcReduction="20000"/>
          </a:bodyPr>
          <a:lstStyle/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Cleaning/Grading/Sieving of Grains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Sun drying/ Heat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treatment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Treatment of grains with different plant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extracts (such as neem seed oil or extract)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Treatment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storage structures/stores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Superheating of stores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Cleaning of stores and plugging of crevices.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Maintaining the unfavorable/non-conducive conditions for the pest development  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Fumigation with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Aluminum-phosphide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Phosphine) tablets (@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 tablet / 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Regular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monitoring/pest-scouting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stores      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399" y="2819400"/>
            <a:ext cx="6789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Household Insect Pests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41355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0678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House fly (</a:t>
            </a:r>
            <a:r>
              <a:rPr lang="en-US" i="1" dirty="0" err="1" smtClean="0"/>
              <a:t>Musca</a:t>
            </a:r>
            <a:r>
              <a:rPr lang="en-US" i="1" dirty="0" smtClean="0"/>
              <a:t> </a:t>
            </a:r>
            <a:r>
              <a:rPr lang="en-US" i="1" dirty="0" err="1" smtClean="0"/>
              <a:t>domestica</a:t>
            </a:r>
            <a:r>
              <a:rPr lang="en-US" dirty="0" smtClean="0"/>
              <a:t>; </a:t>
            </a:r>
            <a:r>
              <a:rPr lang="en-US" dirty="0" err="1" smtClean="0"/>
              <a:t>Muscidae</a:t>
            </a:r>
            <a:r>
              <a:rPr lang="en-US" dirty="0" smtClean="0"/>
              <a:t>: </a:t>
            </a:r>
            <a:r>
              <a:rPr lang="en-US" dirty="0" err="1" smtClean="0"/>
              <a:t>Diptera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9600"/>
            <a:ext cx="5486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Mechanical transmission of organisms on its hairs, mouthparts, </a:t>
            </a:r>
            <a:r>
              <a:rPr lang="en-US" sz="1400" dirty="0" err="1" smtClean="0"/>
              <a:t>vomitus</a:t>
            </a:r>
            <a:r>
              <a:rPr lang="en-US" sz="1400" dirty="0" smtClean="0"/>
              <a:t> and feces:</a:t>
            </a:r>
          </a:p>
          <a:p>
            <a:r>
              <a:rPr lang="en-US" sz="1400" b="1" dirty="0" smtClean="0"/>
              <a:t>Parasitic diseases</a:t>
            </a:r>
            <a:r>
              <a:rPr lang="en-US" sz="1400" dirty="0" smtClean="0"/>
              <a:t>: cysts of protozoa e.g</a:t>
            </a:r>
            <a:r>
              <a:rPr lang="en-US" sz="1400" i="1" dirty="0" smtClean="0"/>
              <a:t>. </a:t>
            </a:r>
            <a:r>
              <a:rPr lang="en-US" sz="1400" i="1" dirty="0" err="1" smtClean="0"/>
              <a:t>Entamoeba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histolytica</a:t>
            </a:r>
            <a:r>
              <a:rPr lang="en-US" sz="1400" i="1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dysentry</a:t>
            </a:r>
            <a:r>
              <a:rPr lang="en-US" sz="1400" dirty="0" smtClean="0"/>
              <a:t>), </a:t>
            </a:r>
            <a:r>
              <a:rPr lang="en-US" sz="1400" i="1" dirty="0" err="1" smtClean="0"/>
              <a:t>Giardia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lamblia</a:t>
            </a:r>
            <a:r>
              <a:rPr lang="en-US" sz="1400" dirty="0" smtClean="0"/>
              <a:t> (diarrhea) </a:t>
            </a:r>
          </a:p>
          <a:p>
            <a:r>
              <a:rPr lang="en-US" sz="1400" b="1" dirty="0" smtClean="0"/>
              <a:t>Eggs of </a:t>
            </a:r>
            <a:r>
              <a:rPr lang="en-US" sz="1400" b="1" dirty="0" err="1" smtClean="0"/>
              <a:t>helminths</a:t>
            </a:r>
            <a:r>
              <a:rPr lang="en-US" sz="1400" dirty="0" smtClean="0"/>
              <a:t>, e.g., </a:t>
            </a:r>
            <a:r>
              <a:rPr lang="en-US" sz="1400" i="1" dirty="0" err="1" smtClean="0"/>
              <a:t>Ascaris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lumbricoides</a:t>
            </a:r>
            <a:r>
              <a:rPr lang="en-US" sz="1400" i="1" dirty="0" smtClean="0"/>
              <a:t> ,</a:t>
            </a:r>
            <a:r>
              <a:rPr lang="en-US" sz="1400" i="1" dirty="0" err="1" smtClean="0"/>
              <a:t>Trichuris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trichiura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Hymenolepis</a:t>
            </a:r>
            <a:r>
              <a:rPr lang="en-US" sz="1400" i="1" dirty="0" smtClean="0"/>
              <a:t> nana, </a:t>
            </a:r>
            <a:r>
              <a:rPr lang="en-US" sz="1400" i="1" dirty="0" err="1" smtClean="0"/>
              <a:t>Enterobius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vermicularis</a:t>
            </a:r>
            <a:r>
              <a:rPr lang="en-US" sz="1400" i="1" dirty="0" smtClean="0"/>
              <a:t>.</a:t>
            </a:r>
            <a:r>
              <a:rPr lang="en-US" sz="1400" dirty="0" smtClean="0"/>
              <a:t> (all causes stomach diseases), </a:t>
            </a:r>
          </a:p>
          <a:p>
            <a:r>
              <a:rPr lang="en-US" sz="1400" b="1" dirty="0" smtClean="0"/>
              <a:t>Bacterial diseases</a:t>
            </a:r>
            <a:r>
              <a:rPr lang="en-US" sz="1400" dirty="0" smtClean="0"/>
              <a:t>: typhoid, cholera, dysentery, </a:t>
            </a:r>
            <a:r>
              <a:rPr lang="en-US" sz="1400" dirty="0" err="1" smtClean="0"/>
              <a:t>pyogenic</a:t>
            </a:r>
            <a:r>
              <a:rPr lang="en-US" sz="1400" dirty="0" smtClean="0"/>
              <a:t> </a:t>
            </a:r>
            <a:r>
              <a:rPr lang="en-US" sz="1400" dirty="0" err="1" smtClean="0"/>
              <a:t>cocci</a:t>
            </a:r>
            <a:r>
              <a:rPr lang="en-US" sz="1400" dirty="0" smtClean="0"/>
              <a:t>, etc. House flies have been demonstrated to be vectors of  E. Coli </a:t>
            </a:r>
          </a:p>
          <a:p>
            <a:r>
              <a:rPr lang="en-US" sz="1400" b="1" dirty="0" smtClean="0"/>
              <a:t>Viruses:</a:t>
            </a:r>
            <a:r>
              <a:rPr lang="en-US" sz="1400" dirty="0" smtClean="0"/>
              <a:t> </a:t>
            </a:r>
            <a:r>
              <a:rPr lang="en-US" sz="1400" dirty="0" err="1" smtClean="0"/>
              <a:t>enteroviruses</a:t>
            </a:r>
            <a:r>
              <a:rPr lang="en-US" sz="1400" dirty="0" smtClean="0"/>
              <a:t>: poliomyelitis, viral hepatitis (A &amp; E)..etc.</a:t>
            </a:r>
          </a:p>
          <a:p>
            <a:endParaRPr lang="en-US" sz="1400" dirty="0" smtClean="0"/>
          </a:p>
          <a:p>
            <a:r>
              <a:rPr lang="en-US" sz="1400" b="1" dirty="0" smtClean="0"/>
              <a:t>Management: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Dispose of manures, garbage, sewage, food waste, human </a:t>
            </a:r>
            <a:r>
              <a:rPr lang="en-US" sz="1400" dirty="0" err="1" smtClean="0"/>
              <a:t>exrement</a:t>
            </a:r>
            <a:r>
              <a:rPr lang="en-US" sz="1400" dirty="0" smtClean="0"/>
              <a:t> and dead animals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Sticky papers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Fly-flappers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of electric trap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Poison baits (coding with </a:t>
            </a:r>
            <a:r>
              <a:rPr lang="en-US" sz="1400" dirty="0" err="1" smtClean="0"/>
              <a:t>dichlorvos</a:t>
            </a:r>
            <a:r>
              <a:rPr lang="en-US" sz="1400" dirty="0" smtClean="0"/>
              <a:t> etc)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Spray insecticides inside homes (</a:t>
            </a:r>
            <a:r>
              <a:rPr lang="en-US" sz="1400" dirty="0" err="1" smtClean="0"/>
              <a:t>Trichlorphon</a:t>
            </a:r>
            <a:r>
              <a:rPr lang="en-US" sz="1400" dirty="0" smtClean="0"/>
              <a:t> 0.5%)</a:t>
            </a:r>
          </a:p>
          <a:p>
            <a:pPr marL="342900" indent="-342900"/>
            <a:endParaRPr lang="en-US" sz="1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5961" y="1905000"/>
            <a:ext cx="385803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0678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Mosquito (</a:t>
            </a:r>
            <a:r>
              <a:rPr lang="en-US" dirty="0" err="1" smtClean="0"/>
              <a:t>Aedes</a:t>
            </a:r>
            <a:r>
              <a:rPr lang="en-US" dirty="0" smtClean="0"/>
              <a:t> spp., </a:t>
            </a:r>
            <a:r>
              <a:rPr lang="en-US" dirty="0" err="1" smtClean="0"/>
              <a:t>Culex</a:t>
            </a:r>
            <a:r>
              <a:rPr lang="en-US" dirty="0" smtClean="0"/>
              <a:t> spp., Anopheles spp.; </a:t>
            </a:r>
            <a:r>
              <a:rPr lang="en-US" dirty="0" err="1" smtClean="0"/>
              <a:t>Culicidae</a:t>
            </a:r>
            <a:r>
              <a:rPr lang="en-US" dirty="0" smtClean="0"/>
              <a:t>: </a:t>
            </a:r>
            <a:r>
              <a:rPr lang="en-US" dirty="0" err="1" smtClean="0"/>
              <a:t>Diptera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9600"/>
            <a:ext cx="6553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Disease transmission: malaria, dengue fever virus, yellow fever virus, </a:t>
            </a:r>
            <a:r>
              <a:rPr lang="en-US" sz="1400" dirty="0" err="1" smtClean="0"/>
              <a:t>japanese</a:t>
            </a:r>
            <a:r>
              <a:rPr lang="en-US" sz="1400" dirty="0" smtClean="0"/>
              <a:t> encephalitis virus, </a:t>
            </a:r>
            <a:r>
              <a:rPr lang="en-US" sz="1400" dirty="0" err="1" smtClean="0"/>
              <a:t>filariasis</a:t>
            </a:r>
            <a:r>
              <a:rPr lang="en-US" sz="1400" dirty="0" smtClean="0"/>
              <a:t> (disease due to Nematodes) 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Management: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Destroy the mosquito breeding places (e.g., old </a:t>
            </a:r>
            <a:r>
              <a:rPr lang="en-US" sz="1400" dirty="0" err="1" smtClean="0"/>
              <a:t>tyres</a:t>
            </a:r>
            <a:r>
              <a:rPr lang="en-US" sz="1400" dirty="0" smtClean="0"/>
              <a:t>, water storage tank, room </a:t>
            </a:r>
            <a:r>
              <a:rPr lang="en-US" sz="1400" dirty="0" err="1" smtClean="0"/>
              <a:t>coller</a:t>
            </a:r>
            <a:r>
              <a:rPr lang="en-US" sz="1400" dirty="0" smtClean="0"/>
              <a:t>, flower vase etc to avoid dengue fever)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Remove the stagnant water (to avoid malaria)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of insecticide treated nets (ITN)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Screening of doors and windows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Vaccinate the children against malaria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of mosquito repellent (e.g., </a:t>
            </a:r>
            <a:r>
              <a:rPr lang="en-US" sz="1400" dirty="0" err="1" smtClean="0"/>
              <a:t>mospal</a:t>
            </a:r>
            <a:r>
              <a:rPr lang="en-US" sz="1400" dirty="0" smtClean="0"/>
              <a:t>, </a:t>
            </a:r>
            <a:r>
              <a:rPr lang="en-US" sz="1400" dirty="0" err="1" smtClean="0"/>
              <a:t>mos</a:t>
            </a:r>
            <a:r>
              <a:rPr lang="en-US" sz="1400" dirty="0" smtClean="0"/>
              <a:t> free etc)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Grasses around the house should be cut and sprayed with </a:t>
            </a:r>
            <a:r>
              <a:rPr lang="en-US" sz="1400" dirty="0" err="1" smtClean="0"/>
              <a:t>permethrin</a:t>
            </a:r>
            <a:r>
              <a:rPr lang="en-US" sz="1400" dirty="0" smtClean="0"/>
              <a:t> (0.25 %)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Spray on Vegetation around house against mosquito </a:t>
            </a:r>
            <a:r>
              <a:rPr lang="en-US" sz="1400" dirty="0" err="1" smtClean="0"/>
              <a:t>permethrin</a:t>
            </a:r>
            <a:r>
              <a:rPr lang="en-US" sz="1400" dirty="0" smtClean="0"/>
              <a:t> (0.25 %)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</a:t>
            </a:r>
            <a:r>
              <a:rPr lang="en-US" sz="1400" dirty="0" err="1" smtClean="0"/>
              <a:t>temephos</a:t>
            </a:r>
            <a:r>
              <a:rPr lang="en-US" sz="1400" dirty="0" smtClean="0"/>
              <a:t> to kill the larvae of mosquito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9240" y="685801"/>
            <a:ext cx="2464760" cy="167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1" y="4923537"/>
            <a:ext cx="2438399" cy="193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8333"/>
          <a:stretch>
            <a:fillRect/>
          </a:stretch>
        </p:blipFill>
        <p:spPr bwMode="auto">
          <a:xfrm>
            <a:off x="6629400" y="2362200"/>
            <a:ext cx="25146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657600"/>
            <a:ext cx="2514600" cy="170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0678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Cockroaches(</a:t>
            </a:r>
            <a:r>
              <a:rPr lang="en-US" i="1" dirty="0" err="1" smtClean="0"/>
              <a:t>Periplaneta</a:t>
            </a:r>
            <a:r>
              <a:rPr lang="en-US" i="1" dirty="0" smtClean="0"/>
              <a:t>  </a:t>
            </a:r>
            <a:r>
              <a:rPr lang="en-US" i="1" dirty="0" err="1" smtClean="0"/>
              <a:t>americana</a:t>
            </a:r>
            <a:r>
              <a:rPr lang="en-US" dirty="0" smtClean="0"/>
              <a:t>; </a:t>
            </a:r>
            <a:r>
              <a:rPr lang="en-US" dirty="0" err="1" smtClean="0"/>
              <a:t>Blattidae</a:t>
            </a:r>
            <a:r>
              <a:rPr lang="en-US" dirty="0" smtClean="0"/>
              <a:t>: </a:t>
            </a:r>
            <a:r>
              <a:rPr lang="en-US" dirty="0" err="1" smtClean="0"/>
              <a:t>Dictyoptera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09600"/>
            <a:ext cx="5943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vectors and/or reservoirs of antibiotic resistant  microbes (</a:t>
            </a:r>
            <a:r>
              <a:rPr lang="en-US" sz="1400" dirty="0" err="1" smtClean="0"/>
              <a:t>enterococci</a:t>
            </a:r>
            <a:r>
              <a:rPr lang="en-US" sz="14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move freely from building to building or from drains, gardens, sewers and latrines to human habitations.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feed on old damp books and leather articles, human </a:t>
            </a:r>
            <a:r>
              <a:rPr lang="en-US" sz="1400" dirty="0" err="1" smtClean="0"/>
              <a:t>faeces</a:t>
            </a:r>
            <a:r>
              <a:rPr lang="en-US" sz="1400" dirty="0" smtClean="0"/>
              <a:t> as well as human food they can spread germs that cause disease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They are proven or suspected carriers of the organisms causing:</a:t>
            </a:r>
          </a:p>
          <a:p>
            <a:pPr marL="1257300" lvl="2" indent="-342900"/>
            <a:r>
              <a:rPr lang="en-US" sz="1400" dirty="0" smtClean="0"/>
              <a:t>— </a:t>
            </a:r>
            <a:r>
              <a:rPr lang="en-US" sz="1400" dirty="0" err="1" smtClean="0"/>
              <a:t>diarrhoea</a:t>
            </a:r>
            <a:endParaRPr lang="en-US" sz="1400" dirty="0" smtClean="0"/>
          </a:p>
          <a:p>
            <a:pPr marL="1257300" lvl="2" indent="-342900"/>
            <a:r>
              <a:rPr lang="en-US" sz="1400" dirty="0" smtClean="0"/>
              <a:t>— dysentery</a:t>
            </a:r>
          </a:p>
          <a:p>
            <a:pPr marL="1257300" lvl="2" indent="-342900"/>
            <a:r>
              <a:rPr lang="en-US" sz="1400" dirty="0" smtClean="0"/>
              <a:t>— cholera</a:t>
            </a:r>
          </a:p>
          <a:p>
            <a:pPr marL="1257300" lvl="2" indent="-342900"/>
            <a:r>
              <a:rPr lang="en-US" sz="1400" dirty="0" smtClean="0"/>
              <a:t>— leprosy</a:t>
            </a:r>
          </a:p>
          <a:p>
            <a:pPr marL="1257300" lvl="2" indent="-342900"/>
            <a:r>
              <a:rPr lang="en-US" sz="1400" dirty="0" smtClean="0"/>
              <a:t>— plague</a:t>
            </a:r>
          </a:p>
          <a:p>
            <a:pPr marL="1257300" lvl="2" indent="-342900"/>
            <a:r>
              <a:rPr lang="en-US" sz="1400" dirty="0" smtClean="0"/>
              <a:t>— typhoid fever</a:t>
            </a:r>
          </a:p>
          <a:p>
            <a:pPr marL="1257300" lvl="2" indent="-342900"/>
            <a:r>
              <a:rPr lang="en-US" sz="1400" dirty="0" smtClean="0"/>
              <a:t>— viral diseases such as poliomyelitis.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may cause allergic reactions, including dermatitis, itching, swelling of the eyelids and more serious respiratory conditions (asthma)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Sugary and starchy substances in the houses are destroyed by their excreta and produce offensive smell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Common in unclean kitchens, restaurants and old musty buildings and other filthy places</a:t>
            </a:r>
            <a:endParaRPr lang="en-US" sz="1400" b="1" dirty="0" smtClean="0"/>
          </a:p>
          <a:p>
            <a:r>
              <a:rPr lang="en-US" sz="1400" b="1" dirty="0" smtClean="0"/>
              <a:t>Management: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Close all cracks and crevices to control the entry of cockroaches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Keep the kitchen clean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Keep the drains sealed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Use of sticky traps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Spray rooms with </a:t>
            </a:r>
            <a:r>
              <a:rPr lang="en-US" sz="1400" dirty="0" err="1" smtClean="0"/>
              <a:t>chlorpyriphos</a:t>
            </a:r>
            <a:r>
              <a:rPr lang="en-US" sz="1400" dirty="0" smtClean="0"/>
              <a:t> (0.5 %)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Spray </a:t>
            </a:r>
            <a:r>
              <a:rPr lang="en-US" sz="1400" dirty="0" err="1" smtClean="0"/>
              <a:t>dichlorvos</a:t>
            </a:r>
            <a:r>
              <a:rPr lang="en-US" sz="1400" dirty="0" smtClean="0"/>
              <a:t> ( 0.5 %)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err="1" smtClean="0"/>
              <a:t>Fipronils</a:t>
            </a:r>
            <a:r>
              <a:rPr lang="en-US" sz="1400" dirty="0" smtClean="0"/>
              <a:t> in poison baits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err="1" smtClean="0"/>
              <a:t>Flufenoxuron</a:t>
            </a:r>
            <a:r>
              <a:rPr lang="en-US" sz="1400" dirty="0" smtClean="0"/>
              <a:t> (0.001 %) as IGR in baits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2743200"/>
            <a:ext cx="3200399" cy="240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7368" b="17143"/>
          <a:stretch>
            <a:fillRect/>
          </a:stretch>
        </p:blipFill>
        <p:spPr bwMode="auto">
          <a:xfrm>
            <a:off x="5943600" y="609600"/>
            <a:ext cx="3200400" cy="210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7868"/>
            <a:ext cx="8125615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Ent-306		Agricultural insect pests and their management		4(3-1)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609600"/>
            <a:ext cx="589783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Termites (</a:t>
            </a:r>
            <a:r>
              <a:rPr lang="en-US" i="1" dirty="0" smtClean="0"/>
              <a:t>Odontotermes obesus/Microtermes </a:t>
            </a:r>
            <a:r>
              <a:rPr lang="en-US" i="1" dirty="0" err="1" smtClean="0"/>
              <a:t>obesi</a:t>
            </a:r>
            <a:r>
              <a:rPr lang="en-US" dirty="0" smtClean="0"/>
              <a:t>)</a:t>
            </a:r>
            <a:endParaRPr lang="en-US" i="1" dirty="0" smtClean="0"/>
          </a:p>
          <a:p>
            <a:r>
              <a:rPr lang="en-US" i="1" dirty="0" smtClean="0"/>
              <a:t>				</a:t>
            </a:r>
            <a:r>
              <a:rPr lang="en-US" dirty="0" smtClean="0"/>
              <a:t>(</a:t>
            </a:r>
            <a:r>
              <a:rPr lang="en-US" dirty="0" err="1" smtClean="0"/>
              <a:t>Termitidae</a:t>
            </a:r>
            <a:r>
              <a:rPr lang="en-US" dirty="0" smtClean="0"/>
              <a:t>, </a:t>
            </a:r>
            <a:r>
              <a:rPr lang="en-US" dirty="0" err="1" smtClean="0"/>
              <a:t>Isoptera</a:t>
            </a:r>
            <a:r>
              <a:rPr lang="en-US" dirty="0" smtClean="0"/>
              <a:t>)</a:t>
            </a:r>
            <a:endParaRPr lang="en-US" i="1" dirty="0"/>
          </a:p>
        </p:txBody>
      </p:sp>
      <p:pic>
        <p:nvPicPr>
          <p:cNvPr id="57346" name="Picture 2" descr="http://www.rikenresearch.riken.jp/images/figures/hi_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1255931"/>
            <a:ext cx="3549772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41" y="1638300"/>
            <a:ext cx="2926359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22" y="1666874"/>
            <a:ext cx="2521744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181474"/>
            <a:ext cx="4076700" cy="271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0678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House Crickets (</a:t>
            </a:r>
            <a:r>
              <a:rPr lang="en-US" i="1" dirty="0" err="1"/>
              <a:t>Acheta</a:t>
            </a:r>
            <a:r>
              <a:rPr lang="en-US" i="1" dirty="0"/>
              <a:t> </a:t>
            </a:r>
            <a:r>
              <a:rPr lang="en-US" i="1" dirty="0" smtClean="0"/>
              <a:t>domestica</a:t>
            </a:r>
            <a:r>
              <a:rPr lang="en-US" dirty="0" smtClean="0"/>
              <a:t>; Gryllidae: Orthoptera)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4" b="10212"/>
          <a:stretch/>
        </p:blipFill>
        <p:spPr bwMode="auto">
          <a:xfrm>
            <a:off x="381000" y="628610"/>
            <a:ext cx="5141026" cy="410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155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133600"/>
            <a:ext cx="71989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Insecticides Formulation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Their Application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480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781098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cotton	</a:t>
            </a:r>
            <a:r>
              <a:rPr lang="en-US" dirty="0" err="1" smtClean="0"/>
              <a:t>Jassid</a:t>
            </a:r>
            <a:r>
              <a:rPr lang="en-US" dirty="0" smtClean="0"/>
              <a:t> (</a:t>
            </a:r>
            <a:r>
              <a:rPr lang="en-US" i="1" dirty="0" err="1" smtClean="0"/>
              <a:t>Amrasca</a:t>
            </a:r>
            <a:r>
              <a:rPr lang="en-US" i="1" dirty="0" smtClean="0"/>
              <a:t> </a:t>
            </a:r>
            <a:r>
              <a:rPr lang="en-US" i="1" dirty="0" err="1" smtClean="0"/>
              <a:t>bigutella</a:t>
            </a:r>
            <a:r>
              <a:rPr lang="en-US" dirty="0" smtClean="0"/>
              <a:t> ; </a:t>
            </a:r>
            <a:r>
              <a:rPr lang="en-US" dirty="0" err="1" smtClean="0"/>
              <a:t>Cicadellidae</a:t>
            </a:r>
            <a:r>
              <a:rPr lang="en-US" dirty="0" smtClean="0"/>
              <a:t>, </a:t>
            </a:r>
            <a:r>
              <a:rPr lang="en-US" dirty="0" err="1" smtClean="0"/>
              <a:t>Homoptera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8442" name="Picture 10" descr="http://corpdemo.pro/leaf/attachments/~9-5-201216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9144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4" name="Picture 12" descr="http://farm3.static.flickr.com/2518/3726493994_c48d7695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2401"/>
            <a:ext cx="3886200" cy="310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38600" y="6172200"/>
            <a:ext cx="500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Cup-shaped leaves of brick red color (Hopper-burn)</a:t>
            </a:r>
            <a:endParaRPr lang="en-US" dirty="0"/>
          </a:p>
        </p:txBody>
      </p:sp>
      <p:pic>
        <p:nvPicPr>
          <p:cNvPr id="75778" name="Picture 2" descr="http://www.infonet-biovision.org/res/res/files/3566.300x20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048000"/>
            <a:ext cx="3342132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http://www.nbaii.res.in/Pestsofcrops/images/Amrasc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66800"/>
            <a:ext cx="3809999" cy="2922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799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A </a:t>
            </a:r>
            <a:r>
              <a:rPr lang="en-US" sz="2800" b="1" dirty="0" smtClean="0"/>
              <a:t>pesticide/insecticide </a:t>
            </a:r>
            <a:r>
              <a:rPr lang="en-US" sz="2800" b="1" dirty="0"/>
              <a:t>formulation </a:t>
            </a:r>
            <a:r>
              <a:rPr lang="en-US" sz="2800" dirty="0"/>
              <a:t>is a mixture of chemicals which effectively controls a pest. Formulating a pesticide involves processing it to improve its storage, handling, safety, application, or </a:t>
            </a:r>
            <a:r>
              <a:rPr lang="en-US" sz="2800" dirty="0" smtClean="0"/>
              <a:t>effectiveness.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17833"/>
            <a:ext cx="5648325" cy="47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3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41687"/>
            <a:ext cx="8267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The </a:t>
            </a:r>
            <a:r>
              <a:rPr lang="en-US" sz="2400" dirty="0"/>
              <a:t>pesticide formulation is </a:t>
            </a:r>
            <a:r>
              <a:rPr lang="en-US" sz="2400" b="1" dirty="0"/>
              <a:t>a mixture of active and </a:t>
            </a:r>
            <a:r>
              <a:rPr lang="en-US" sz="2400" b="1" dirty="0" smtClean="0"/>
              <a:t>inert ingredients</a:t>
            </a:r>
            <a:r>
              <a:rPr lang="en-US" sz="2400" dirty="0" smtClean="0"/>
              <a:t>. </a:t>
            </a:r>
            <a:r>
              <a:rPr lang="en-US" sz="2400" dirty="0"/>
              <a:t>An active ingredient is a substance that prevents, kills, or repels a pest 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" y="2202924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Synergists</a:t>
            </a:r>
            <a:r>
              <a:rPr lang="en-US" sz="2400" dirty="0"/>
              <a:t> are a type of active ingredient </a:t>
            </a:r>
            <a:r>
              <a:rPr lang="en-US" sz="2400" dirty="0" smtClean="0"/>
              <a:t> that </a:t>
            </a:r>
            <a:r>
              <a:rPr lang="en-US" sz="2400" dirty="0"/>
              <a:t>enhance another active ingredient's ability to kill the pest. For example, insecticides containing the active ingredient </a:t>
            </a:r>
            <a:r>
              <a:rPr lang="en-US" sz="2400" b="1" dirty="0" err="1"/>
              <a:t>pyrethrins</a:t>
            </a:r>
            <a:r>
              <a:rPr lang="en-US" sz="2400" dirty="0"/>
              <a:t> often contain </a:t>
            </a:r>
            <a:r>
              <a:rPr lang="en-US" sz="2400" b="1" dirty="0" err="1"/>
              <a:t>piperonyl</a:t>
            </a:r>
            <a:r>
              <a:rPr lang="en-US" sz="2400" b="1" dirty="0"/>
              <a:t> </a:t>
            </a:r>
            <a:r>
              <a:rPr lang="en-US" sz="2400" b="1" dirty="0" err="1"/>
              <a:t>butoxide</a:t>
            </a:r>
            <a:r>
              <a:rPr lang="en-US" sz="2400" b="1" dirty="0"/>
              <a:t> </a:t>
            </a:r>
            <a:r>
              <a:rPr lang="en-US" sz="2400" dirty="0" smtClean="0"/>
              <a:t>as </a:t>
            </a:r>
            <a:r>
              <a:rPr lang="en-US" sz="2400" dirty="0"/>
              <a:t>a synergist.</a:t>
            </a:r>
          </a:p>
          <a:p>
            <a:pPr algn="just"/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61950" y="4350603"/>
            <a:ext cx="8096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/>
              <a:t>Inert ingredients </a:t>
            </a:r>
            <a:r>
              <a:rPr lang="en-US" sz="2400" dirty="0"/>
              <a:t>may aid in the application of the active </a:t>
            </a:r>
            <a:r>
              <a:rPr lang="en-US" sz="2400" dirty="0" smtClean="0"/>
              <a:t>ingredient and include </a:t>
            </a:r>
            <a:r>
              <a:rPr lang="en-US" sz="2400" b="1" dirty="0" smtClean="0"/>
              <a:t>solvents</a:t>
            </a:r>
            <a:r>
              <a:rPr lang="en-US" sz="2400" dirty="0"/>
              <a:t>, </a:t>
            </a:r>
            <a:r>
              <a:rPr lang="en-US" sz="2400" b="1" dirty="0"/>
              <a:t>carriers</a:t>
            </a:r>
            <a:r>
              <a:rPr lang="en-US" sz="2400" dirty="0"/>
              <a:t>, </a:t>
            </a:r>
            <a:r>
              <a:rPr lang="en-US" sz="2400" b="1" dirty="0" smtClean="0"/>
              <a:t>adjuvants</a:t>
            </a:r>
            <a:r>
              <a:rPr lang="en-US" sz="2400" dirty="0" smtClean="0"/>
              <a:t>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77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13074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79" y="0"/>
            <a:ext cx="3330558" cy="679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17747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8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Insecticide Application Equipment</a:t>
            </a:r>
          </a:p>
          <a:p>
            <a:pPr algn="ctr"/>
            <a:r>
              <a:rPr lang="en-US" sz="2800" b="1" dirty="0" smtClean="0"/>
              <a:t>Common Sprayer Types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" y="3657600"/>
            <a:ext cx="4838700" cy="3162300"/>
            <a:chOff x="114300" y="3657600"/>
            <a:chExt cx="4838700" cy="31623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700" y="3657600"/>
              <a:ext cx="3162300" cy="316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69973" y="3715492"/>
              <a:ext cx="17874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Knapsack </a:t>
              </a:r>
              <a:r>
                <a:rPr lang="en-US" dirty="0"/>
                <a:t>sprayer</a:t>
              </a: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504667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686550" y="997922"/>
            <a:ext cx="2457450" cy="2902236"/>
            <a:chOff x="6686550" y="997922"/>
            <a:chExt cx="2457450" cy="290223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550" y="1442708"/>
              <a:ext cx="2457450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764541" y="997922"/>
              <a:ext cx="23032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Hand atomizer </a:t>
              </a:r>
              <a:r>
                <a:rPr lang="en-US" dirty="0"/>
                <a:t>sprayer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3341" y="4195762"/>
            <a:ext cx="4284459" cy="2624138"/>
            <a:chOff x="4783341" y="4195762"/>
            <a:chExt cx="4284459" cy="262413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425" y="4195762"/>
              <a:ext cx="2619375" cy="262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783341" y="4648200"/>
              <a:ext cx="22136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Wheelbarrow </a:t>
              </a:r>
              <a:r>
                <a:rPr lang="en-US" dirty="0"/>
                <a:t>sprayer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0525" y="1003756"/>
            <a:ext cx="4513395" cy="2425244"/>
            <a:chOff x="390525" y="1003756"/>
            <a:chExt cx="4513395" cy="2425244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1182588"/>
              <a:ext cx="4410075" cy="224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097079" y="1003756"/>
              <a:ext cx="18068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Hydraulic </a:t>
              </a:r>
              <a:r>
                <a:rPr lang="en-US" dirty="0"/>
                <a:t>sprayer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Insecticide Application Equipment</a:t>
            </a:r>
          </a:p>
          <a:p>
            <a:pPr algn="ctr"/>
            <a:r>
              <a:rPr lang="en-US" sz="2800" b="1" dirty="0" smtClean="0"/>
              <a:t>Common dusters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400" y="1159422"/>
            <a:ext cx="4648200" cy="2895600"/>
            <a:chOff x="152400" y="1159422"/>
            <a:chExt cx="4648200" cy="28956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159422"/>
              <a:ext cx="28956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777546" y="1194245"/>
              <a:ext cx="2023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Hand Rotary Duster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62918" y="1151671"/>
            <a:ext cx="4449551" cy="2499972"/>
            <a:chOff x="4662918" y="1151671"/>
            <a:chExt cx="4449551" cy="2499972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151671"/>
              <a:ext cx="2145469" cy="2145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662918" y="3282311"/>
              <a:ext cx="44495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Manual Powder </a:t>
              </a:r>
              <a:r>
                <a:rPr lang="en-US" dirty="0"/>
                <a:t>Duster and Shaker Applicator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8300" y="3858094"/>
            <a:ext cx="4832569" cy="2665094"/>
            <a:chOff x="368300" y="3858094"/>
            <a:chExt cx="4832569" cy="2665094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0" t="23911" r="17311"/>
            <a:stretch/>
          </p:blipFill>
          <p:spPr bwMode="auto">
            <a:xfrm>
              <a:off x="368300" y="3873860"/>
              <a:ext cx="2971800" cy="264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377276" y="3858094"/>
              <a:ext cx="28235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Viller’s</a:t>
              </a:r>
              <a:r>
                <a:rPr lang="en-US" dirty="0" smtClean="0"/>
                <a:t> power rotary </a:t>
              </a:r>
              <a:r>
                <a:rPr lang="en-US" dirty="0"/>
                <a:t>duster</a:t>
              </a:r>
            </a:p>
          </p:txBody>
        </p:sp>
      </p:grpSp>
      <p:sp>
        <p:nvSpPr>
          <p:cNvPr id="6" name="AutoShape 6" descr="Image result for insecticide granule applic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10200" y="3721274"/>
            <a:ext cx="2754537" cy="3120387"/>
            <a:chOff x="5410200" y="3721274"/>
            <a:chExt cx="2754537" cy="3120387"/>
          </a:xfrm>
        </p:grpSpPr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720" y="3721274"/>
              <a:ext cx="2074673" cy="279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410200" y="6472329"/>
              <a:ext cx="2754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Backpack Granule Spreader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8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insecticide spray nozzle typ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6" y="1142999"/>
            <a:ext cx="7808890" cy="506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Insecticide Application Equipment</a:t>
            </a:r>
          </a:p>
          <a:p>
            <a:pPr algn="ctr"/>
            <a:r>
              <a:rPr lang="en-US" sz="2800" b="1" dirty="0" smtClean="0"/>
              <a:t>Common Nozzle Types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668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common type of insecticide no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86" y="809297"/>
            <a:ext cx="928386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87872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Insecticide Application Equipment</a:t>
            </a:r>
          </a:p>
          <a:p>
            <a:pPr algn="ctr"/>
            <a:r>
              <a:rPr lang="en-US" sz="2800" b="1" dirty="0" smtClean="0"/>
              <a:t>Nozzle Selection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811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62200" y="3321128"/>
                <a:ext cx="4390176" cy="704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𝑇𝑄𝑆𝑀</m:t>
                    </m:r>
                    <m:r>
                      <a:rPr lang="en-US" sz="28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𝐷𝑜𝑠𝑒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𝐶𝑜𝑛𝑐𝑒𝑛𝑡𝑟𝑎𝑡𝑖𝑜𝑛</m:t>
                        </m:r>
                      </m:den>
                    </m:f>
                    <m:r>
                      <a:rPr lang="en-US" sz="2800" i="1" smtClean="0">
                        <a:latin typeface="Cambria Math"/>
                      </a:rPr>
                      <m:t>+</m:t>
                    </m:r>
                  </m:oMath>
                </a14:m>
                <a:r>
                  <a:rPr lang="en-US" sz="2800" dirty="0" smtClean="0"/>
                  <a:t>100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321128"/>
                <a:ext cx="4390176" cy="704680"/>
              </a:xfrm>
              <a:prstGeom prst="rect">
                <a:avLst/>
              </a:prstGeom>
              <a:blipFill rotWithShape="1">
                <a:blip r:embed="rId2"/>
                <a:stretch>
                  <a:fillRect r="-1528"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62200" y="1973317"/>
                <a:ext cx="3898055" cy="704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𝑇𝑄𝑃</m:t>
                    </m:r>
                    <m:r>
                      <a:rPr lang="en-US" sz="28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𝐷𝑜𝑠𝑒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𝐹𝑜𝑟𝑚𝑢𝑙𝑎𝑡𝑖𝑜𝑛</m:t>
                        </m:r>
                      </m:den>
                    </m:f>
                    <m:r>
                      <a:rPr lang="en-US" sz="2800" i="1" smtClean="0">
                        <a:latin typeface="Cambria Math"/>
                      </a:rPr>
                      <m:t>+</m:t>
                    </m:r>
                  </m:oMath>
                </a14:m>
                <a:r>
                  <a:rPr lang="en-US" sz="2800" dirty="0" smtClean="0"/>
                  <a:t>100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1973317"/>
                <a:ext cx="3898055" cy="704167"/>
              </a:xfrm>
              <a:prstGeom prst="rect">
                <a:avLst/>
              </a:prstGeom>
              <a:blipFill rotWithShape="1">
                <a:blip r:embed="rId3"/>
                <a:stretch>
                  <a:fillRect r="-1878"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14400" y="187104"/>
            <a:ext cx="736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Numerical Calculations for Preparing Insecticide Solutions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00457" y="5029200"/>
            <a:ext cx="779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Calculate the dose (per acre) of Imidacloprid 25WP with a concentration of 0.8 % and TQSM of </a:t>
            </a:r>
            <a:r>
              <a:rPr lang="en-US" dirty="0" smtClean="0"/>
              <a:t>50 liters</a:t>
            </a:r>
            <a:r>
              <a:rPr lang="en-US" dirty="0"/>
              <a:t>. What would be the TQP used for one acre?</a:t>
            </a:r>
          </a:p>
        </p:txBody>
      </p:sp>
    </p:spTree>
    <p:extLst>
      <p:ext uri="{BB962C8B-B14F-4D97-AF65-F5344CB8AC3E}">
        <p14:creationId xmlns:p14="http://schemas.microsoft.com/office/powerpoint/2010/main" val="23683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2" name="Picture 12" descr="http://www.agroatlas.ru/content/pests/Helicoverpa_armigera/Helicoverpa_armig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1" y="914400"/>
            <a:ext cx="2491659" cy="16001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1" y="609600"/>
            <a:ext cx="887557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Cotton	American bollworm (</a:t>
            </a:r>
            <a:r>
              <a:rPr lang="en-US" i="1" dirty="0" err="1" smtClean="0"/>
              <a:t>Helicoverpa</a:t>
            </a:r>
            <a:r>
              <a:rPr lang="en-US" i="1" dirty="0" smtClean="0"/>
              <a:t> </a:t>
            </a:r>
            <a:r>
              <a:rPr lang="en-US" i="1" dirty="0" err="1" smtClean="0"/>
              <a:t>armigera</a:t>
            </a:r>
            <a:r>
              <a:rPr lang="en-US" dirty="0" smtClean="0"/>
              <a:t> ;  </a:t>
            </a:r>
            <a:r>
              <a:rPr lang="en-US" dirty="0" err="1" smtClean="0"/>
              <a:t>Noctuidae</a:t>
            </a:r>
            <a:r>
              <a:rPr lang="en-US" dirty="0" smtClean="0"/>
              <a:t>, </a:t>
            </a:r>
            <a:r>
              <a:rPr lang="en-US" dirty="0" err="1" smtClean="0"/>
              <a:t>Lepid</a:t>
            </a:r>
            <a:r>
              <a:rPr lang="en-US" dirty="0" smtClean="0"/>
              <a:t>.)</a:t>
            </a:r>
            <a:endParaRPr lang="en-US" dirty="0"/>
          </a:p>
        </p:txBody>
      </p:sp>
      <p:pic>
        <p:nvPicPr>
          <p:cNvPr id="40962" name="Picture 2" descr="http://dwpicture.com.au/photos/5910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464647"/>
            <a:ext cx="2157359" cy="1501019"/>
          </a:xfrm>
          <a:prstGeom prst="rect">
            <a:avLst/>
          </a:prstGeom>
          <a:noFill/>
        </p:spPr>
      </p:pic>
      <p:pic>
        <p:nvPicPr>
          <p:cNvPr id="40976" name="Picture 16" descr="http://www.insectoid.info/pictures/cotton-bollworm-helicoverpa-armigera.jpg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</a:blip>
          <a:srcRect/>
          <a:stretch>
            <a:fillRect/>
          </a:stretch>
        </p:blipFill>
        <p:spPr bwMode="auto">
          <a:xfrm>
            <a:off x="4114801" y="1295400"/>
            <a:ext cx="2467897" cy="1471246"/>
          </a:xfrm>
          <a:prstGeom prst="rect">
            <a:avLst/>
          </a:prstGeom>
          <a:noFill/>
        </p:spPr>
      </p:pic>
      <p:pic>
        <p:nvPicPr>
          <p:cNvPr id="40978" name="Picture 18" descr="http://www2.dpi.qld.gov.au/images/126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464647"/>
            <a:ext cx="1981200" cy="1530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0" name="Picture 20" descr="http://agropedia.iitk.ac.in/sites/default/files/uas%20raichur/cotton%20pests/damage%20of%20american%20bollworm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2057" y="2971800"/>
            <a:ext cx="3341943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://www.corbisimages.com/images/Corbis-42-27851404.jpg?size=67&amp;uid=b546d843-b022-4a87-91ea-f747a1ea50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750051" y="577851"/>
            <a:ext cx="2057400" cy="273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://ipm.ncsu.edu/cotton/InsectCorner/photos/images/Bollworm_boll_damage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4419600"/>
            <a:ext cx="317182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4114800"/>
            <a:ext cx="421331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609600"/>
            <a:ext cx="709508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Cotton	Spotted bollworm  (</a:t>
            </a:r>
            <a:r>
              <a:rPr lang="en-US" dirty="0" err="1" smtClean="0"/>
              <a:t>Noctuidae</a:t>
            </a:r>
            <a:r>
              <a:rPr lang="en-US" dirty="0" smtClean="0"/>
              <a:t>, Lepidoptera)</a:t>
            </a:r>
            <a:endParaRPr lang="en-US" dirty="0"/>
          </a:p>
        </p:txBody>
      </p:sp>
      <p:pic>
        <p:nvPicPr>
          <p:cNvPr id="39938" name="Picture 2" descr="http://farm3.static.flickr.com/2771/4252123159_335d67d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90601"/>
            <a:ext cx="2057400" cy="160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0" name="Picture 4" descr="http://ukmoths.org.uk/images/Eariasvitte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518870"/>
            <a:ext cx="2057400" cy="1523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518868"/>
            <a:ext cx="2540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3" name="Picture 7" descr="http://4.bp.blogspot.com/-2zqc_bNXFls/Tair_n8ZdrI/AAAAAAAAFmM/H092ALfP0AQ/s400/cotton-spotted-bollworm-moth-eggs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518868"/>
            <a:ext cx="19304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7" name="Picture 11" descr="http://perhoset.perhostutkijainseura.fi/historia/nolidae/maaritys/ear-clorana-maarity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994869"/>
            <a:ext cx="2514600" cy="154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51" name="Picture 15" descr="http://upload.wikimedia.org/wikipedia/commons/e/e6/Egg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994869"/>
            <a:ext cx="1905000" cy="1535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53" name="Picture 17" descr="http://www.lepidoptera.pl/minipic.php?ID=16186&amp;scale=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994868"/>
            <a:ext cx="24384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57" name="Picture 21" descr="http://www.nbaii.res.in/Pestsofcrops/images/Earias-pupatin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2518868"/>
            <a:ext cx="2438400" cy="1539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59" name="Picture 23" descr="http://www.ikisan.com/Crop%20Specific/Eng/Images/co%20im%20Spotted%20Boll%20worm%20damage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85800" y="4343400"/>
            <a:ext cx="172546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63" name="Picture 27" descr="http://docsdrive.com/images/academicjournals/je/2007/fig1-2k7-243-24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62199" y="4273479"/>
            <a:ext cx="4191000" cy="250832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33400" y="2526268"/>
            <a:ext cx="14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Earias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vittella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0856" y="990600"/>
            <a:ext cx="1592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Earias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insulana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pic>
        <p:nvPicPr>
          <p:cNvPr id="72706" name="Picture 2" descr="http://www.nbaii.res.in/Featured%20insects/cheilomenesgrub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6893032" y="4003567"/>
            <a:ext cx="191113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www.invasive.org/images/768x512/1265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4114800" cy="232344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8914" name="Picture 2" descr="http://ipm.ncsu.edu/cotton/insectcorner/photos/images/Pink_bollwo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819400"/>
            <a:ext cx="2895600" cy="220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http://www.aphis.usda.gov/plant_health/plant_pest_info/cotton_pests/downloads/pbw-adult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724400" y="838200"/>
            <a:ext cx="392745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0" name="Picture 8" descr="http://www.cottoncrc.org.au/files/b2c8e75d-6062-418d-b3dc-9f3600e927aa/PinkSpotted_02_DIronsi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4959" y="3352800"/>
            <a:ext cx="3549041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6" name="Picture 14" descr="http://images.sciencedaily.com/2005/10/0510240828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606800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876800"/>
            <a:ext cx="2474036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-76199" y="609600"/>
            <a:ext cx="952499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Insect pests of Cotton	Pink bollworm (</a:t>
            </a:r>
            <a:r>
              <a:rPr lang="en-US" i="1" dirty="0" err="1" smtClean="0"/>
              <a:t>Pectinophora</a:t>
            </a:r>
            <a:r>
              <a:rPr lang="en-US" i="1" dirty="0" smtClean="0"/>
              <a:t> </a:t>
            </a:r>
            <a:r>
              <a:rPr lang="en-US" i="1" dirty="0" err="1" smtClean="0"/>
              <a:t>gossypiella</a:t>
            </a:r>
            <a:r>
              <a:rPr lang="en-US" i="1" dirty="0" smtClean="0"/>
              <a:t> </a:t>
            </a:r>
            <a:r>
              <a:rPr lang="en-US" dirty="0" smtClean="0"/>
              <a:t>;  </a:t>
            </a:r>
            <a:r>
              <a:rPr lang="en-US" dirty="0" err="1" smtClean="0"/>
              <a:t>Gelechiidae</a:t>
            </a:r>
            <a:r>
              <a:rPr lang="en-US" dirty="0" smtClean="0"/>
              <a:t>, Lepidoptera)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http://www.ent.iastate.edu/soybeaninsects/files/images/yellowstriped%20armyworm%20A1%20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66800"/>
            <a:ext cx="2590800" cy="1727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609600"/>
            <a:ext cx="409208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Insect pests of Cotton	Armyworms</a:t>
            </a:r>
            <a:endParaRPr lang="en-US" dirty="0"/>
          </a:p>
        </p:txBody>
      </p:sp>
      <p:pic>
        <p:nvPicPr>
          <p:cNvPr id="37890" name="Picture 2" descr="http://ipm.ncsu.edu/cotton/insectcorner/photos/images/Beet_armyworm_larvae_fee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9273" y="4495800"/>
            <a:ext cx="3203105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http://extension.missouri.edu/explore/images/ipm1025art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219200"/>
            <a:ext cx="3505200" cy="3271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Picture 8" descr="http://www.utcrops.com/cotton/cotton_insects/images/FAWeggs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667000"/>
            <a:ext cx="2286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8" name="Picture 10" descr="http://www.invasive.org/images/768x512/18580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67000"/>
            <a:ext cx="2362200" cy="155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://extension.missouri.edu/explore/images/ipm1025art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64048"/>
            <a:ext cx="2971800" cy="2393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902" name="Picture 14" descr="http://ipm.ncsu.edu/cotton/insectcorner/photos/images/Damaged_from_beet_armywor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34536" y="4476878"/>
            <a:ext cx="3109464" cy="238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42" name="Picture 2" descr="http://www.infonet-biovision.org/res/res/files/511.300x200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897" y="1219201"/>
            <a:ext cx="2731203" cy="1647825"/>
          </a:xfrm>
          <a:prstGeom prst="rect">
            <a:avLst/>
          </a:prstGeom>
          <a:noFill/>
        </p:spPr>
      </p:pic>
      <p:pic>
        <p:nvPicPr>
          <p:cNvPr id="12" name="Picture 12" descr="http://ccs-hk.org/DM/butterfly/Noctuid/Spodoptera-litura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2743200"/>
            <a:ext cx="1224656" cy="167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7868</TotalTime>
  <Words>4155</Words>
  <Application>Microsoft Office PowerPoint</Application>
  <PresentationFormat>On-screen Show (4:3)</PresentationFormat>
  <Paragraphs>560</Paragraphs>
  <Slides>57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Instructions for the Storage of Cereals/ Pulse Grains in order to reduce spoilage and pest infestation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Zeeshan</dc:creator>
  <cp:lastModifiedBy>Hafiz Abdul Ghafoor</cp:lastModifiedBy>
  <cp:revision>454</cp:revision>
  <dcterms:created xsi:type="dcterms:W3CDTF">2006-08-16T00:00:00Z</dcterms:created>
  <dcterms:modified xsi:type="dcterms:W3CDTF">2020-04-27T06:16:26Z</dcterms:modified>
</cp:coreProperties>
</file>