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436" r:id="rId3"/>
    <p:sldId id="421" r:id="rId4"/>
    <p:sldId id="423" r:id="rId5"/>
    <p:sldId id="424" r:id="rId6"/>
    <p:sldId id="453" r:id="rId7"/>
    <p:sldId id="431" r:id="rId8"/>
    <p:sldId id="432" r:id="rId9"/>
    <p:sldId id="426" r:id="rId10"/>
    <p:sldId id="427" r:id="rId11"/>
    <p:sldId id="428" r:id="rId12"/>
    <p:sldId id="429" r:id="rId13"/>
    <p:sldId id="430" r:id="rId14"/>
    <p:sldId id="434" r:id="rId15"/>
    <p:sldId id="449" r:id="rId16"/>
    <p:sldId id="447" r:id="rId17"/>
    <p:sldId id="448" r:id="rId18"/>
    <p:sldId id="439" r:id="rId19"/>
    <p:sldId id="440" r:id="rId20"/>
    <p:sldId id="441" r:id="rId21"/>
    <p:sldId id="442" r:id="rId22"/>
    <p:sldId id="443" r:id="rId23"/>
    <p:sldId id="445" r:id="rId24"/>
    <p:sldId id="444" r:id="rId25"/>
    <p:sldId id="446" r:id="rId26"/>
    <p:sldId id="433" r:id="rId27"/>
    <p:sldId id="454" r:id="rId28"/>
    <p:sldId id="455" r:id="rId29"/>
    <p:sldId id="456" r:id="rId30"/>
    <p:sldId id="452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4" autoAdjust="0"/>
  </p:normalViewPr>
  <p:slideViewPr>
    <p:cSldViewPr>
      <p:cViewPr varScale="1">
        <p:scale>
          <a:sx n="47" d="100"/>
          <a:sy n="47" d="100"/>
        </p:scale>
        <p:origin x="-116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24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071A0-10AA-46A1-A518-24227EAE68C1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6E071A0-10AA-46A1-A518-24227EAE68C1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55BE3F5-15B2-427D-8B39-FC1ED6A29E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359898"/>
            <a:ext cx="7391400" cy="3373902"/>
          </a:xfrm>
        </p:spPr>
        <p:txBody>
          <a:bodyPr/>
          <a:lstStyle/>
          <a:p>
            <a:r>
              <a:rPr lang="en-US" dirty="0" smtClean="0"/>
              <a:t>Spinal Cord Injury </a:t>
            </a:r>
            <a:br>
              <a:rPr lang="en-US" dirty="0" smtClean="0"/>
            </a:br>
            <a:r>
              <a:rPr lang="en-US" dirty="0" smtClean="0"/>
              <a:t>Management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685800"/>
            <a:ext cx="7498080" cy="5562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Turning the patient</a:t>
            </a:r>
          </a:p>
          <a:p>
            <a:pPr lvl="1"/>
            <a:r>
              <a:rPr lang="en-US" sz="1600" dirty="0" smtClean="0"/>
              <a:t>2-3hour</a:t>
            </a:r>
          </a:p>
          <a:p>
            <a:pPr lvl="1"/>
            <a:r>
              <a:rPr lang="en-US" sz="1600" dirty="0" smtClean="0"/>
              <a:t>Improve renal function</a:t>
            </a:r>
          </a:p>
          <a:p>
            <a:pPr lvl="1">
              <a:buNone/>
            </a:pPr>
            <a:endParaRPr lang="en-US" sz="1600" dirty="0" smtClean="0"/>
          </a:p>
          <a:p>
            <a:r>
              <a:rPr lang="en-US" sz="2000" dirty="0" smtClean="0"/>
              <a:t>If side lying not possible adopt hip flick position </a:t>
            </a:r>
          </a:p>
          <a:p>
            <a:pPr lvl="1"/>
            <a:r>
              <a:rPr lang="en-US" sz="1600" dirty="0" smtClean="0"/>
              <a:t>Not in lower thoracic and lumbar fracture </a:t>
            </a:r>
          </a:p>
          <a:p>
            <a:pPr lvl="1"/>
            <a:r>
              <a:rPr lang="en-US" sz="1600" dirty="0" smtClean="0"/>
              <a:t>Each turn inspect the skin </a:t>
            </a:r>
          </a:p>
          <a:p>
            <a:pPr lvl="1">
              <a:buNone/>
            </a:pPr>
            <a:endParaRPr lang="en-US" sz="1600" dirty="0" smtClean="0"/>
          </a:p>
          <a:p>
            <a:r>
              <a:rPr lang="en-US" sz="2000" dirty="0" smtClean="0"/>
              <a:t>Redness that not fade on pressure, bruising , swelling warning sign</a:t>
            </a:r>
          </a:p>
          <a:p>
            <a:r>
              <a:rPr lang="en-US" sz="2000" dirty="0" smtClean="0"/>
              <a:t>Electrical turning and tilting bed </a:t>
            </a:r>
          </a:p>
          <a:p>
            <a:r>
              <a:rPr lang="en-US" sz="2000" dirty="0" smtClean="0"/>
              <a:t>Prone in non acute lesion if sacrum pressure ulcer</a:t>
            </a:r>
          </a:p>
          <a:p>
            <a:r>
              <a:rPr lang="en-US" sz="2000" dirty="0" smtClean="0"/>
              <a:t>Ripple Mattress</a:t>
            </a: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990600"/>
            <a:ext cx="7498080" cy="4800600"/>
          </a:xfrm>
        </p:spPr>
        <p:txBody>
          <a:bodyPr/>
          <a:lstStyle/>
          <a:p>
            <a:r>
              <a:rPr lang="en-US" dirty="0" smtClean="0"/>
              <a:t>Intact skin should be kept clean with soap and water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Dead epithelium collect at feet and palm due to disuse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Remove and Emollient into skin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457200"/>
            <a:ext cx="7498080" cy="96043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Do’s and don’ts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The patient is taught the following list of simple do’s and don’ts when he first gets out of bed: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i="1" dirty="0" smtClean="0"/>
              <a:t>Do relieve pressure in the chair for 1.5–2 minutes every </a:t>
            </a:r>
            <a:r>
              <a:rPr lang="en-US" dirty="0" smtClean="0"/>
              <a:t>half-hour.</a:t>
            </a:r>
          </a:p>
          <a:p>
            <a:r>
              <a:rPr lang="en-US" i="1" dirty="0" smtClean="0"/>
              <a:t>Do lift the </a:t>
            </a:r>
            <a:r>
              <a:rPr lang="en-US" i="1" dirty="0" err="1" smtClean="0"/>
              <a:t>paralysed</a:t>
            </a:r>
            <a:r>
              <a:rPr lang="en-US" i="1" dirty="0" smtClean="0"/>
              <a:t> limbs when transferring.</a:t>
            </a:r>
          </a:p>
          <a:p>
            <a:r>
              <a:rPr lang="en-US" i="1" dirty="0" smtClean="0"/>
              <a:t>Do little lifts when using a transfer board or use a sliding sheet </a:t>
            </a:r>
            <a:r>
              <a:rPr lang="en-US" dirty="0" smtClean="0"/>
              <a:t>to reduce friction.</a:t>
            </a:r>
          </a:p>
          <a:p>
            <a:pPr>
              <a:buNone/>
            </a:pPr>
            <a:endParaRPr lang="en-US" dirty="0" smtClean="0"/>
          </a:p>
          <a:p>
            <a:r>
              <a:rPr lang="en-US" i="1" dirty="0" smtClean="0"/>
              <a:t>Do cover the tyre of the rear wheel when transferring whilst </a:t>
            </a:r>
            <a:r>
              <a:rPr lang="en-US" dirty="0" smtClean="0"/>
              <a:t>undressed.</a:t>
            </a:r>
          </a:p>
          <a:p>
            <a:r>
              <a:rPr lang="en-US" i="1" dirty="0" smtClean="0"/>
              <a:t>Do use a mirror to detect marks, abrasions, blisters and redness </a:t>
            </a:r>
            <a:r>
              <a:rPr lang="en-US" dirty="0" smtClean="0"/>
              <a:t>on buttocks, back of legs and </a:t>
            </a:r>
            <a:r>
              <a:rPr lang="en-US" dirty="0" err="1" smtClean="0"/>
              <a:t>malleoli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i="1" dirty="0" smtClean="0"/>
              <a:t>Do protect the limbs against excessive cold.</a:t>
            </a:r>
          </a:p>
          <a:p>
            <a:r>
              <a:rPr lang="en-US" i="1" dirty="0" smtClean="0"/>
              <a:t>Do have the bath water ready and not too hot.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Do’s and don’ts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990600"/>
            <a:ext cx="7498080" cy="5486400"/>
          </a:xfrm>
        </p:spPr>
        <p:txBody>
          <a:bodyPr>
            <a:normAutofit fontScale="62500" lnSpcReduction="20000"/>
          </a:bodyPr>
          <a:lstStyle/>
          <a:p>
            <a:r>
              <a:rPr lang="en-US" i="1" dirty="0" smtClean="0"/>
              <a:t>Don’t force the transfer board under the bottom, lean over to </a:t>
            </a:r>
            <a:r>
              <a:rPr lang="en-US" dirty="0" smtClean="0"/>
              <a:t>the side before placing it.</a:t>
            </a:r>
          </a:p>
          <a:p>
            <a:pPr>
              <a:buNone/>
            </a:pPr>
            <a:endParaRPr lang="en-US" dirty="0" smtClean="0"/>
          </a:p>
          <a:p>
            <a:r>
              <a:rPr lang="en-US" i="1" dirty="0" smtClean="0"/>
              <a:t>Don’t allow the clothes to be pulled to be repositioned.</a:t>
            </a:r>
          </a:p>
          <a:p>
            <a:r>
              <a:rPr lang="en-US" i="1" dirty="0" smtClean="0"/>
              <a:t>Don’t open the hot tap when having a bath in case hot water </a:t>
            </a:r>
            <a:r>
              <a:rPr lang="en-US" dirty="0" smtClean="0"/>
              <a:t>drips on the toes.</a:t>
            </a:r>
          </a:p>
          <a:p>
            <a:pPr>
              <a:buNone/>
            </a:pPr>
            <a:endParaRPr lang="en-US" dirty="0" smtClean="0"/>
          </a:p>
          <a:p>
            <a:r>
              <a:rPr lang="en-US" i="1" dirty="0" smtClean="0"/>
              <a:t>Don’t have a hot water bottle in bed.</a:t>
            </a:r>
          </a:p>
          <a:p>
            <a:r>
              <a:rPr lang="en-US" i="1" dirty="0" smtClean="0"/>
              <a:t>Don’t expose the body to strong sunlight; </a:t>
            </a:r>
            <a:r>
              <a:rPr lang="en-US" i="1" dirty="0" err="1" smtClean="0"/>
              <a:t>tetraplegic</a:t>
            </a:r>
            <a:r>
              <a:rPr lang="en-US" i="1" dirty="0" smtClean="0"/>
              <a:t> patients </a:t>
            </a:r>
            <a:r>
              <a:rPr lang="en-US" dirty="0" smtClean="0"/>
              <a:t>must wear a hat.</a:t>
            </a:r>
          </a:p>
          <a:p>
            <a:r>
              <a:rPr lang="en-US" i="1" dirty="0" smtClean="0"/>
              <a:t>Don’t knock the limbs against any hard object.</a:t>
            </a:r>
          </a:p>
          <a:p>
            <a:pPr>
              <a:buNone/>
            </a:pPr>
            <a:endParaRPr lang="en-US" i="1" dirty="0" smtClean="0"/>
          </a:p>
          <a:p>
            <a:r>
              <a:rPr lang="en-US" i="1" dirty="0" smtClean="0"/>
              <a:t>Don’t carry hot drinks on the lap.</a:t>
            </a:r>
          </a:p>
          <a:p>
            <a:r>
              <a:rPr lang="en-US" i="1" dirty="0" smtClean="0"/>
              <a:t>Don’t rest the </a:t>
            </a:r>
            <a:r>
              <a:rPr lang="en-US" i="1" dirty="0" err="1" smtClean="0"/>
              <a:t>paralysed</a:t>
            </a:r>
            <a:r>
              <a:rPr lang="en-US" i="1" dirty="0" smtClean="0"/>
              <a:t> limbs on hot water pipes or radiators.</a:t>
            </a:r>
          </a:p>
          <a:p>
            <a:pPr>
              <a:buNone/>
            </a:pPr>
            <a:endParaRPr lang="en-US" i="1" dirty="0" smtClean="0"/>
          </a:p>
          <a:p>
            <a:r>
              <a:rPr lang="en-US" i="1" dirty="0" smtClean="0"/>
              <a:t>Don’t sit too close to the fire.</a:t>
            </a:r>
          </a:p>
          <a:p>
            <a:r>
              <a:rPr lang="en-US" i="1" dirty="0" smtClean="0"/>
              <a:t>Don’t leave the legs, particularly the feet, unprotected against </a:t>
            </a:r>
            <a:r>
              <a:rPr lang="en-US" dirty="0" smtClean="0"/>
              <a:t>car heaters.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Physical proportion of the patient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Ease and speed</a:t>
            </a:r>
          </a:p>
          <a:p>
            <a:r>
              <a:rPr lang="en-US" dirty="0" smtClean="0"/>
              <a:t>Height, weight, arm length</a:t>
            </a:r>
          </a:p>
          <a:p>
            <a:r>
              <a:rPr lang="en-US" dirty="0" smtClean="0"/>
              <a:t>Below C6</a:t>
            </a:r>
          </a:p>
          <a:p>
            <a:r>
              <a:rPr lang="en-US" dirty="0" smtClean="0"/>
              <a:t>Intrepid or daring patient have good independence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Study on physical ability complete below C6</a:t>
            </a:r>
          </a:p>
          <a:p>
            <a:r>
              <a:rPr lang="en-US" dirty="0" smtClean="0"/>
              <a:t>Extensor </a:t>
            </a:r>
            <a:r>
              <a:rPr lang="en-US" dirty="0" err="1" smtClean="0"/>
              <a:t>carpi</a:t>
            </a:r>
            <a:r>
              <a:rPr lang="en-US" dirty="0" smtClean="0"/>
              <a:t> </a:t>
            </a:r>
            <a:r>
              <a:rPr lang="en-US" dirty="0" err="1" smtClean="0"/>
              <a:t>radialis</a:t>
            </a:r>
            <a:r>
              <a:rPr lang="en-US" dirty="0" smtClean="0"/>
              <a:t> present, triceps absent </a:t>
            </a:r>
          </a:p>
          <a:p>
            <a:r>
              <a:rPr lang="en-US" dirty="0" smtClean="0"/>
              <a:t>Monkey syndrome…..no result </a:t>
            </a:r>
          </a:p>
          <a:p>
            <a:r>
              <a:rPr lang="en-US" dirty="0" smtClean="0"/>
              <a:t>Long arms and a short trunk</a:t>
            </a:r>
          </a:p>
          <a:p>
            <a:r>
              <a:rPr lang="en-US" dirty="0" smtClean="0"/>
              <a:t>Its only subjective impression</a:t>
            </a:r>
          </a:p>
          <a:p>
            <a:endParaRPr lang="en-US" dirty="0" smtClean="0"/>
          </a:p>
          <a:p>
            <a:r>
              <a:rPr lang="en-US" dirty="0" smtClean="0"/>
              <a:t>Lean further have transfer ability </a:t>
            </a:r>
          </a:p>
          <a:p>
            <a:endParaRPr lang="en-US" dirty="0" smtClean="0"/>
          </a:p>
          <a:p>
            <a:r>
              <a:rPr lang="en-US" dirty="0" smtClean="0"/>
              <a:t> Broader hips…..mechanical disadvantages</a:t>
            </a:r>
          </a:p>
          <a:p>
            <a:r>
              <a:rPr lang="en-US" dirty="0" smtClean="0"/>
              <a:t>Females have narrow shoulder and broader hips so difficult in transfer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524000"/>
            <a:ext cx="4648200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4900" y="381000"/>
            <a:ext cx="8039100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249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Aim of treatment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Highest level of fitness, independence, balance and control that the patient’s lesion permit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838200"/>
            <a:ext cx="7498080" cy="5410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Re-adjustment of vasomotor control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Postural Hypotension</a:t>
            </a:r>
          </a:p>
          <a:p>
            <a:r>
              <a:rPr lang="en-US" dirty="0" smtClean="0"/>
              <a:t>Splanchnic loss….unable to constrict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Deep breathing</a:t>
            </a:r>
          </a:p>
          <a:p>
            <a:r>
              <a:rPr lang="en-US" dirty="0" smtClean="0"/>
              <a:t>Tilting exercises in bed</a:t>
            </a:r>
          </a:p>
          <a:p>
            <a:r>
              <a:rPr lang="en-US" dirty="0" smtClean="0"/>
              <a:t>Frequent changes in positioning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Graduated balance exercise in sitting and standing</a:t>
            </a:r>
          </a:p>
          <a:p>
            <a:r>
              <a:rPr lang="en-US" dirty="0" smtClean="0"/>
              <a:t>First 30degree than 90 degree.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Outlines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Pressure ulcer</a:t>
            </a:r>
          </a:p>
          <a:p>
            <a:endParaRPr lang="en-US" dirty="0" smtClean="0"/>
          </a:p>
          <a:p>
            <a:r>
              <a:rPr lang="en-US" dirty="0" smtClean="0"/>
              <a:t>Vasomotor</a:t>
            </a:r>
          </a:p>
          <a:p>
            <a:endParaRPr lang="en-US" dirty="0" smtClean="0"/>
          </a:p>
          <a:p>
            <a:r>
              <a:rPr lang="en-US" dirty="0" smtClean="0"/>
              <a:t>Postural sense</a:t>
            </a:r>
          </a:p>
          <a:p>
            <a:endParaRPr lang="en-US" dirty="0" smtClean="0"/>
          </a:p>
          <a:p>
            <a:r>
              <a:rPr lang="en-US" dirty="0" smtClean="0"/>
              <a:t>Muscle length 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10-15mint to 3 hour tilted position</a:t>
            </a:r>
          </a:p>
          <a:p>
            <a:r>
              <a:rPr lang="en-US" dirty="0" smtClean="0"/>
              <a:t>Functional electrical stimulation to leg muscles </a:t>
            </a:r>
          </a:p>
          <a:p>
            <a:endParaRPr lang="en-US" dirty="0" smtClean="0"/>
          </a:p>
          <a:p>
            <a:r>
              <a:rPr lang="en-US" dirty="0" smtClean="0"/>
              <a:t>Active rehabilitation start when patient tolerate 1.5hour on wheelchair</a:t>
            </a:r>
          </a:p>
          <a:p>
            <a:endParaRPr lang="en-US" dirty="0" smtClean="0"/>
          </a:p>
          <a:p>
            <a:r>
              <a:rPr lang="en-US" dirty="0" smtClean="0"/>
              <a:t>Legs elevated in case of fainting </a:t>
            </a:r>
          </a:p>
          <a:p>
            <a:r>
              <a:rPr lang="en-US" dirty="0" smtClean="0"/>
              <a:t>Deep breathing and arm movements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762000"/>
            <a:ext cx="7498080" cy="5486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Postural sense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Loss of kinesthetic and proprioception</a:t>
            </a:r>
          </a:p>
          <a:p>
            <a:r>
              <a:rPr lang="en-US" dirty="0" smtClean="0"/>
              <a:t>T12 hip joint sensory loss</a:t>
            </a:r>
          </a:p>
          <a:p>
            <a:r>
              <a:rPr lang="en-US" dirty="0" smtClean="0"/>
              <a:t>Balance issue in unsupported sitting</a:t>
            </a:r>
          </a:p>
          <a:p>
            <a:r>
              <a:rPr lang="en-US" dirty="0" smtClean="0"/>
              <a:t>LD with high innervations and large muscles maintain balance in below C7 lesion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Visual control</a:t>
            </a:r>
          </a:p>
          <a:p>
            <a:r>
              <a:rPr lang="en-US" dirty="0" smtClean="0"/>
              <a:t>Visual motor feedback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Mirror</a:t>
            </a:r>
          </a:p>
          <a:p>
            <a:r>
              <a:rPr lang="en-US" dirty="0" smtClean="0"/>
              <a:t>Later without mirror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838200"/>
            <a:ext cx="749808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Balance exercises in sitting position</a:t>
            </a:r>
          </a:p>
          <a:p>
            <a:r>
              <a:rPr lang="en-US" dirty="0" smtClean="0"/>
              <a:t>Mirror</a:t>
            </a:r>
          </a:p>
          <a:p>
            <a:r>
              <a:rPr lang="en-US" dirty="0" smtClean="0"/>
              <a:t>Progression </a:t>
            </a:r>
          </a:p>
          <a:p>
            <a:pPr lvl="1"/>
            <a:r>
              <a:rPr lang="en-US" dirty="0" smtClean="0"/>
              <a:t>Self supported</a:t>
            </a:r>
          </a:p>
          <a:p>
            <a:pPr lvl="1"/>
            <a:r>
              <a:rPr lang="en-US" dirty="0" smtClean="0"/>
              <a:t>Single arm</a:t>
            </a:r>
          </a:p>
          <a:p>
            <a:pPr lvl="1"/>
            <a:r>
              <a:rPr lang="en-US" dirty="0" smtClean="0"/>
              <a:t>Bilateral arm</a:t>
            </a:r>
          </a:p>
          <a:p>
            <a:pPr lvl="1"/>
            <a:r>
              <a:rPr lang="en-US" dirty="0" smtClean="0"/>
              <a:t>Without mirror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5-10mints to 30mints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609600"/>
            <a:ext cx="5114925" cy="543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04800"/>
            <a:ext cx="7498080" cy="5943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Muscle re education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LD</a:t>
            </a:r>
          </a:p>
          <a:p>
            <a:r>
              <a:rPr lang="en-US" dirty="0" smtClean="0"/>
              <a:t>Shoulder adductors</a:t>
            </a:r>
          </a:p>
          <a:p>
            <a:r>
              <a:rPr lang="en-US" dirty="0" smtClean="0"/>
              <a:t>Arm muscles</a:t>
            </a:r>
          </a:p>
          <a:p>
            <a:r>
              <a:rPr lang="en-US" dirty="0" smtClean="0"/>
              <a:t>Abdominal muscles</a:t>
            </a:r>
          </a:p>
          <a:p>
            <a:endParaRPr lang="en-US" dirty="0" smtClean="0"/>
          </a:p>
          <a:p>
            <a:r>
              <a:rPr lang="en-US" dirty="0" smtClean="0"/>
              <a:t>PNF in little spasticity….incomplete….trunk and arm muscles </a:t>
            </a:r>
          </a:p>
          <a:p>
            <a:r>
              <a:rPr lang="en-US" dirty="0" smtClean="0"/>
              <a:t>Spring </a:t>
            </a:r>
          </a:p>
          <a:p>
            <a:r>
              <a:rPr lang="en-US" dirty="0" smtClean="0"/>
              <a:t>Weights ..wrist or ankle cuffs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Pulleys </a:t>
            </a:r>
          </a:p>
          <a:p>
            <a:r>
              <a:rPr lang="en-US" dirty="0" smtClean="0"/>
              <a:t>Multi gym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Sports </a:t>
            </a:r>
          </a:p>
          <a:p>
            <a:r>
              <a:rPr lang="en-US" dirty="0" smtClean="0"/>
              <a:t>Bilateral activities 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If flex elbow ??????? will strengthen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371600"/>
            <a:ext cx="6124575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Muscle length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err="1" smtClean="0"/>
              <a:t>Scalenes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The clinician extends the head and laterally</a:t>
            </a:r>
          </a:p>
          <a:p>
            <a:pPr>
              <a:buNone/>
            </a:pPr>
            <a:r>
              <a:rPr lang="en-US" sz="2000" dirty="0" smtClean="0"/>
              <a:t>flexes away and rotates towards the side of testing for</a:t>
            </a:r>
          </a:p>
          <a:p>
            <a:pPr>
              <a:buNone/>
            </a:pPr>
            <a:r>
              <a:rPr lang="en-US" sz="2000" dirty="0" smtClean="0"/>
              <a:t>anterior scalene; neutral rotation tests the middle fibers and</a:t>
            </a:r>
          </a:p>
          <a:p>
            <a:pPr>
              <a:buNone/>
            </a:pPr>
            <a:r>
              <a:rPr lang="en-US" sz="2000" dirty="0" smtClean="0"/>
              <a:t>Contra lateral rotation tests the posterior scalene muscle</a:t>
            </a:r>
            <a:endParaRPr lang="en-US" sz="20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3505200"/>
            <a:ext cx="501015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Pect</a:t>
            </a:r>
            <a:r>
              <a:rPr lang="en-US" dirty="0" smtClean="0"/>
              <a:t> minor 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714500"/>
            <a:ext cx="51816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Erector </a:t>
            </a:r>
            <a:r>
              <a:rPr lang="en-US" dirty="0" err="1" smtClean="0"/>
              <a:t>spinae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86075" y="1619250"/>
            <a:ext cx="3371850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Pressure ulcers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Sacrum </a:t>
            </a:r>
          </a:p>
          <a:p>
            <a:r>
              <a:rPr lang="en-US" sz="2400" dirty="0" smtClean="0"/>
              <a:t>Trochneters </a:t>
            </a:r>
          </a:p>
          <a:p>
            <a:r>
              <a:rPr lang="en-US" sz="2400" dirty="0" err="1" smtClean="0"/>
              <a:t>Ischial</a:t>
            </a:r>
            <a:r>
              <a:rPr lang="en-US" sz="2400" dirty="0" smtClean="0"/>
              <a:t> tuberosities</a:t>
            </a:r>
          </a:p>
          <a:p>
            <a:r>
              <a:rPr lang="en-US" sz="2400" dirty="0" smtClean="0"/>
              <a:t>Knees</a:t>
            </a:r>
          </a:p>
          <a:p>
            <a:r>
              <a:rPr lang="en-US" sz="2400" dirty="0" smtClean="0"/>
              <a:t>Fibula</a:t>
            </a:r>
          </a:p>
          <a:p>
            <a:r>
              <a:rPr lang="en-US" sz="2400" dirty="0" smtClean="0"/>
              <a:t>Heel </a:t>
            </a:r>
          </a:p>
          <a:p>
            <a:r>
              <a:rPr lang="en-US" sz="2400" dirty="0" smtClean="0"/>
              <a:t>5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MT</a:t>
            </a:r>
          </a:p>
          <a:p>
            <a:r>
              <a:rPr lang="en-US" sz="2400" dirty="0" smtClean="0"/>
              <a:t>Scapula, occipital in cervical lesion</a:t>
            </a:r>
          </a:p>
          <a:p>
            <a:r>
              <a:rPr lang="en-US" sz="2400" dirty="0" smtClean="0"/>
              <a:t>Under splint where sensation compromise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rshad.nawaz.RIPHAH\Desktop\3973915-38409-thank-you-computer-key-as-online-thanks-mess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295400"/>
            <a:ext cx="5791200" cy="464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 factor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00200"/>
            <a:ext cx="7498080" cy="4648200"/>
          </a:xfrm>
        </p:spPr>
        <p:txBody>
          <a:bodyPr/>
          <a:lstStyle/>
          <a:p>
            <a:r>
              <a:rPr lang="en-US" dirty="0" smtClean="0"/>
              <a:t>Loss of sensation </a:t>
            </a:r>
          </a:p>
          <a:p>
            <a:r>
              <a:rPr lang="en-US" dirty="0" smtClean="0"/>
              <a:t>Loss of voluntary movement</a:t>
            </a:r>
          </a:p>
          <a:p>
            <a:r>
              <a:rPr lang="en-US" dirty="0" smtClean="0"/>
              <a:t>Loss of vasomotor control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762000"/>
            <a:ext cx="7498080" cy="5486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30 classification</a:t>
            </a:r>
          </a:p>
          <a:p>
            <a:r>
              <a:rPr lang="en-US" sz="2000" dirty="0" smtClean="0"/>
              <a:t>Stirling scale described 4 stages 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Stage 0  pre ulcer stage</a:t>
            </a:r>
          </a:p>
          <a:p>
            <a:pPr lvl="1"/>
            <a:r>
              <a:rPr lang="en-US" sz="1600" dirty="0" smtClean="0"/>
              <a:t>Normal intact skin</a:t>
            </a:r>
          </a:p>
          <a:p>
            <a:pPr lvl="1"/>
            <a:r>
              <a:rPr lang="en-US" sz="1600" dirty="0" smtClean="0"/>
              <a:t>Erythematic</a:t>
            </a:r>
          </a:p>
          <a:p>
            <a:pPr lvl="1"/>
            <a:r>
              <a:rPr lang="en-US" sz="1600" dirty="0" smtClean="0"/>
              <a:t>48 hours resolve inflammation</a:t>
            </a:r>
          </a:p>
          <a:p>
            <a:r>
              <a:rPr lang="en-US" sz="2000" dirty="0" smtClean="0"/>
              <a:t>Stage 1</a:t>
            </a:r>
          </a:p>
          <a:p>
            <a:pPr lvl="1"/>
            <a:r>
              <a:rPr lang="en-US" sz="1600" dirty="0" smtClean="0"/>
              <a:t>Permanent without  damage to superficial layers</a:t>
            </a:r>
          </a:p>
          <a:p>
            <a:pPr lvl="1"/>
            <a:r>
              <a:rPr lang="en-US" sz="1600" dirty="0" smtClean="0"/>
              <a:t>Congestion not disappear on digital pressure</a:t>
            </a:r>
          </a:p>
          <a:p>
            <a:pPr lvl="1"/>
            <a:r>
              <a:rPr lang="en-US" sz="1600" dirty="0" smtClean="0"/>
              <a:t>Skin color change</a:t>
            </a:r>
          </a:p>
          <a:p>
            <a:r>
              <a:rPr lang="en-US" sz="2000" dirty="0" smtClean="0"/>
              <a:t>Stage 2</a:t>
            </a:r>
          </a:p>
          <a:p>
            <a:pPr lvl="1"/>
            <a:r>
              <a:rPr lang="en-US" sz="1600" dirty="0" smtClean="0"/>
              <a:t>Abrasion of skin and formation of blisters </a:t>
            </a:r>
          </a:p>
          <a:p>
            <a:pPr lvl="1"/>
            <a:r>
              <a:rPr lang="en-US" sz="1600" dirty="0" smtClean="0"/>
              <a:t>Shallow ulcer without underming adjacent tissue</a:t>
            </a: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066800"/>
            <a:ext cx="7498080" cy="5181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Stage 3</a:t>
            </a:r>
          </a:p>
          <a:p>
            <a:pPr lvl="1"/>
            <a:r>
              <a:rPr lang="en-US" sz="1600" dirty="0" smtClean="0"/>
              <a:t>Full thickness skin loss </a:t>
            </a:r>
          </a:p>
          <a:p>
            <a:pPr lvl="1"/>
            <a:r>
              <a:rPr lang="en-US" sz="1600" dirty="0" smtClean="0"/>
              <a:t>Not extending to bone , tendon, joint capsule</a:t>
            </a:r>
          </a:p>
          <a:p>
            <a:pPr lvl="1">
              <a:buNone/>
            </a:pPr>
            <a:endParaRPr lang="en-US" sz="1600" dirty="0" smtClean="0"/>
          </a:p>
          <a:p>
            <a:r>
              <a:rPr lang="en-US" sz="2000" dirty="0" smtClean="0"/>
              <a:t>Stage 4</a:t>
            </a:r>
          </a:p>
          <a:p>
            <a:pPr lvl="1"/>
            <a:r>
              <a:rPr lang="en-US" sz="1600" dirty="0" smtClean="0"/>
              <a:t>Full thickness</a:t>
            </a:r>
          </a:p>
          <a:p>
            <a:pPr lvl="1"/>
            <a:r>
              <a:rPr lang="en-US" sz="1600" dirty="0" smtClean="0"/>
              <a:t>Up to bone and deep structure 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Osteomylitis</a:t>
            </a:r>
          </a:p>
          <a:p>
            <a:r>
              <a:rPr lang="en-US" sz="2000" dirty="0" smtClean="0"/>
              <a:t>Ectopic bone formation</a:t>
            </a:r>
          </a:p>
          <a:p>
            <a:r>
              <a:rPr lang="en-US" sz="2000" dirty="0" smtClean="0"/>
              <a:t>Septicemia and death</a:t>
            </a:r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rshad.nawaz.RIPHAH\Desktop\pressure-sore-st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381000"/>
            <a:ext cx="4381500" cy="2857500"/>
          </a:xfrm>
          <a:prstGeom prst="rect">
            <a:avLst/>
          </a:prstGeom>
          <a:noFill/>
        </p:spPr>
      </p:pic>
      <p:pic>
        <p:nvPicPr>
          <p:cNvPr id="1027" name="Picture 3" descr="C:\Users\arshad.nawaz.RIPHAH\Desktop\h9991533_0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3581400"/>
            <a:ext cx="43815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shad.nawaz.RIPHAH\Desktop\pressure-ulcers-pressure-points-on-bod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143000"/>
            <a:ext cx="6705600" cy="5172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 of ulcer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Sir </a:t>
            </a:r>
            <a:r>
              <a:rPr lang="en-US" dirty="0" err="1" smtClean="0"/>
              <a:t>Ludwing</a:t>
            </a:r>
            <a:r>
              <a:rPr lang="en-US" dirty="0" smtClean="0"/>
              <a:t> Guttmann used to say</a:t>
            </a:r>
          </a:p>
          <a:p>
            <a:r>
              <a:rPr lang="en-US" dirty="0" smtClean="0"/>
              <a:t>” Where there is no pressure, there will be no sore”</a:t>
            </a:r>
          </a:p>
          <a:p>
            <a:endParaRPr lang="en-US" dirty="0" smtClean="0"/>
          </a:p>
          <a:p>
            <a:r>
              <a:rPr lang="en-US" dirty="0" smtClean="0"/>
              <a:t>Relief with correct positioning</a:t>
            </a:r>
          </a:p>
          <a:p>
            <a:endParaRPr lang="en-US" dirty="0" smtClean="0"/>
          </a:p>
          <a:p>
            <a:r>
              <a:rPr lang="en-US" dirty="0" smtClean="0"/>
              <a:t>Age, gender, body build, level of injury, degree of incontinence and general health</a:t>
            </a:r>
          </a:p>
          <a:p>
            <a:endParaRPr lang="en-US" dirty="0" smtClean="0"/>
          </a:p>
          <a:p>
            <a:r>
              <a:rPr lang="en-US" dirty="0" smtClean="0"/>
              <a:t>Smoking</a:t>
            </a:r>
          </a:p>
          <a:p>
            <a:r>
              <a:rPr lang="en-US" dirty="0" smtClean="0"/>
              <a:t>Anemia</a:t>
            </a:r>
          </a:p>
          <a:p>
            <a:r>
              <a:rPr lang="en-US" dirty="0" smtClean="0"/>
              <a:t>Diabetes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Solstic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2502</TotalTime>
  <Words>796</Words>
  <Application>Microsoft Office PowerPoint</Application>
  <PresentationFormat>On-screen Show (4:3)</PresentationFormat>
  <Paragraphs>188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1_Solstice</vt:lpstr>
      <vt:lpstr>Spinal Cord Injury  Management</vt:lpstr>
      <vt:lpstr>Outlines </vt:lpstr>
      <vt:lpstr>Pressure ulcers </vt:lpstr>
      <vt:lpstr>Contribution factor</vt:lpstr>
      <vt:lpstr>Slide 5</vt:lpstr>
      <vt:lpstr>Slide 6</vt:lpstr>
      <vt:lpstr>Slide 7</vt:lpstr>
      <vt:lpstr>Slide 8</vt:lpstr>
      <vt:lpstr>Prevention of ulcer </vt:lpstr>
      <vt:lpstr>Slide 10</vt:lpstr>
      <vt:lpstr>Slide 11</vt:lpstr>
      <vt:lpstr>Do’s and don’ts </vt:lpstr>
      <vt:lpstr>Do’s and don’ts </vt:lpstr>
      <vt:lpstr>Physical proportion of the patient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If flex elbow ??????? will strengthen </vt:lpstr>
      <vt:lpstr>Muscle length </vt:lpstr>
      <vt:lpstr>Scalenes</vt:lpstr>
      <vt:lpstr>Pect minor </vt:lpstr>
      <vt:lpstr>Erector spinae </vt:lpstr>
      <vt:lpstr>Slide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Spinal cord injury management </dc:title>
  <dc:creator>arshad.nawaz</dc:creator>
  <cp:lastModifiedBy>SALEEM</cp:lastModifiedBy>
  <cp:revision>226</cp:revision>
  <dcterms:created xsi:type="dcterms:W3CDTF">2014-02-17T18:01:51Z</dcterms:created>
  <dcterms:modified xsi:type="dcterms:W3CDTF">2015-08-22T05:58:48Z</dcterms:modified>
</cp:coreProperties>
</file>