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083800" cy="7556500"/>
  <p:notesSz cx="100838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200" y="3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70388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11825" y="0"/>
            <a:ext cx="4370388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949F4-3C1B-4BA9-B2C4-94094CDDAB1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51188" y="566738"/>
            <a:ext cx="37814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8063" y="3589338"/>
            <a:ext cx="8067675" cy="340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370388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11825" y="7177088"/>
            <a:ext cx="4370388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C826B-5B87-4F72-8D8A-FAE62D061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96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C826B-5B87-4F72-8D8A-FAE62D061E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35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2515"/>
            <a:ext cx="857123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1640"/>
            <a:ext cx="705866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079990" cy="75565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80339"/>
            <a:ext cx="9359900" cy="7019290"/>
          </a:xfrm>
          <a:custGeom>
            <a:avLst/>
            <a:gdLst/>
            <a:ahLst/>
            <a:cxnLst/>
            <a:rect l="l" t="t" r="r" b="b"/>
            <a:pathLst>
              <a:path w="9359900" h="7019290">
                <a:moveTo>
                  <a:pt x="9000490" y="0"/>
                </a:moveTo>
                <a:lnTo>
                  <a:pt x="359410" y="0"/>
                </a:lnTo>
                <a:lnTo>
                  <a:pt x="314721" y="3652"/>
                </a:lnTo>
                <a:lnTo>
                  <a:pt x="270609" y="14193"/>
                </a:lnTo>
                <a:lnTo>
                  <a:pt x="227707" y="30995"/>
                </a:lnTo>
                <a:lnTo>
                  <a:pt x="186642" y="53434"/>
                </a:lnTo>
                <a:lnTo>
                  <a:pt x="148048" y="80881"/>
                </a:lnTo>
                <a:lnTo>
                  <a:pt x="112553" y="112712"/>
                </a:lnTo>
                <a:lnTo>
                  <a:pt x="80789" y="148300"/>
                </a:lnTo>
                <a:lnTo>
                  <a:pt x="53387" y="187019"/>
                </a:lnTo>
                <a:lnTo>
                  <a:pt x="30976" y="228242"/>
                </a:lnTo>
                <a:lnTo>
                  <a:pt x="14187" y="271344"/>
                </a:lnTo>
                <a:lnTo>
                  <a:pt x="3651" y="315699"/>
                </a:lnTo>
                <a:lnTo>
                  <a:pt x="0" y="360679"/>
                </a:lnTo>
                <a:lnTo>
                  <a:pt x="0" y="6658609"/>
                </a:lnTo>
                <a:lnTo>
                  <a:pt x="3651" y="6703590"/>
                </a:lnTo>
                <a:lnTo>
                  <a:pt x="14187" y="6747945"/>
                </a:lnTo>
                <a:lnTo>
                  <a:pt x="30976" y="6791047"/>
                </a:lnTo>
                <a:lnTo>
                  <a:pt x="53387" y="6832270"/>
                </a:lnTo>
                <a:lnTo>
                  <a:pt x="80789" y="6870989"/>
                </a:lnTo>
                <a:lnTo>
                  <a:pt x="112553" y="6906577"/>
                </a:lnTo>
                <a:lnTo>
                  <a:pt x="148048" y="6938408"/>
                </a:lnTo>
                <a:lnTo>
                  <a:pt x="186642" y="6965855"/>
                </a:lnTo>
                <a:lnTo>
                  <a:pt x="227707" y="6988294"/>
                </a:lnTo>
                <a:lnTo>
                  <a:pt x="270609" y="7005096"/>
                </a:lnTo>
                <a:lnTo>
                  <a:pt x="314721" y="7015637"/>
                </a:lnTo>
                <a:lnTo>
                  <a:pt x="359410" y="7019289"/>
                </a:lnTo>
                <a:lnTo>
                  <a:pt x="9000490" y="7019289"/>
                </a:lnTo>
                <a:lnTo>
                  <a:pt x="9045178" y="7015637"/>
                </a:lnTo>
                <a:lnTo>
                  <a:pt x="9089290" y="7005096"/>
                </a:lnTo>
                <a:lnTo>
                  <a:pt x="9132192" y="6988294"/>
                </a:lnTo>
                <a:lnTo>
                  <a:pt x="9173257" y="6965855"/>
                </a:lnTo>
                <a:lnTo>
                  <a:pt x="9211851" y="6938408"/>
                </a:lnTo>
                <a:lnTo>
                  <a:pt x="9247346" y="6906577"/>
                </a:lnTo>
                <a:lnTo>
                  <a:pt x="9279110" y="6870989"/>
                </a:lnTo>
                <a:lnTo>
                  <a:pt x="9306512" y="6832270"/>
                </a:lnTo>
                <a:lnTo>
                  <a:pt x="9328923" y="6791047"/>
                </a:lnTo>
                <a:lnTo>
                  <a:pt x="9345712" y="6747945"/>
                </a:lnTo>
                <a:lnTo>
                  <a:pt x="9356248" y="6703590"/>
                </a:lnTo>
                <a:lnTo>
                  <a:pt x="9359900" y="6658609"/>
                </a:lnTo>
                <a:lnTo>
                  <a:pt x="9359900" y="360679"/>
                </a:lnTo>
                <a:lnTo>
                  <a:pt x="9356248" y="315699"/>
                </a:lnTo>
                <a:lnTo>
                  <a:pt x="9345712" y="271344"/>
                </a:lnTo>
                <a:lnTo>
                  <a:pt x="9328923" y="228242"/>
                </a:lnTo>
                <a:lnTo>
                  <a:pt x="9306512" y="187019"/>
                </a:lnTo>
                <a:lnTo>
                  <a:pt x="9279110" y="148300"/>
                </a:lnTo>
                <a:lnTo>
                  <a:pt x="9247346" y="112712"/>
                </a:lnTo>
                <a:lnTo>
                  <a:pt x="9211851" y="80881"/>
                </a:lnTo>
                <a:lnTo>
                  <a:pt x="9173257" y="53434"/>
                </a:lnTo>
                <a:lnTo>
                  <a:pt x="9132192" y="30995"/>
                </a:lnTo>
                <a:lnTo>
                  <a:pt x="9089290" y="14193"/>
                </a:lnTo>
                <a:lnTo>
                  <a:pt x="9045178" y="3652"/>
                </a:lnTo>
                <a:lnTo>
                  <a:pt x="90004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700022" y="1261110"/>
            <a:ext cx="3087370" cy="0"/>
          </a:xfrm>
          <a:custGeom>
            <a:avLst/>
            <a:gdLst/>
            <a:ahLst/>
            <a:cxnLst/>
            <a:rect l="l" t="t" r="r" b="b"/>
            <a:pathLst>
              <a:path w="3087370">
                <a:moveTo>
                  <a:pt x="0" y="0"/>
                </a:moveTo>
                <a:lnTo>
                  <a:pt x="3087116" y="0"/>
                </a:lnTo>
              </a:path>
            </a:pathLst>
          </a:custGeom>
          <a:ln w="146303">
            <a:solidFill>
              <a:srgbClr val="6666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1259839"/>
            <a:ext cx="1628139" cy="2540"/>
          </a:xfrm>
          <a:custGeom>
            <a:avLst/>
            <a:gdLst/>
            <a:ahLst/>
            <a:cxnLst/>
            <a:rect l="l" t="t" r="r" b="b"/>
            <a:pathLst>
              <a:path w="1628139" h="2540">
                <a:moveTo>
                  <a:pt x="1628140" y="0"/>
                </a:moveTo>
                <a:lnTo>
                  <a:pt x="0" y="2526"/>
                </a:lnTo>
              </a:path>
            </a:pathLst>
          </a:custGeom>
          <a:ln w="143764">
            <a:solidFill>
              <a:srgbClr val="33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859020" y="1259839"/>
            <a:ext cx="4500880" cy="2540"/>
          </a:xfrm>
          <a:custGeom>
            <a:avLst/>
            <a:gdLst/>
            <a:ahLst/>
            <a:cxnLst/>
            <a:rect l="l" t="t" r="r" b="b"/>
            <a:pathLst>
              <a:path w="4500880" h="2540">
                <a:moveTo>
                  <a:pt x="0" y="0"/>
                </a:moveTo>
                <a:lnTo>
                  <a:pt x="4500880" y="2539"/>
                </a:lnTo>
              </a:path>
            </a:pathLst>
          </a:custGeom>
          <a:ln w="143764">
            <a:solidFill>
              <a:srgbClr val="9898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35529" y="422909"/>
            <a:ext cx="5412740" cy="421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7650" y="1675129"/>
            <a:ext cx="9588500" cy="2137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27545"/>
            <a:ext cx="3226816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6479" y="422909"/>
            <a:ext cx="217868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</a:t>
            </a:r>
            <a:r>
              <a:rPr spc="-60" dirty="0"/>
              <a:t> </a:t>
            </a:r>
            <a:r>
              <a:rPr dirty="0"/>
              <a:t>Campaign</a:t>
            </a:r>
          </a:p>
        </p:txBody>
      </p:sp>
      <p:sp>
        <p:nvSpPr>
          <p:cNvPr id="3" name="object 3"/>
          <p:cNvSpPr/>
          <p:nvPr/>
        </p:nvSpPr>
        <p:spPr>
          <a:xfrm>
            <a:off x="1154430" y="1417319"/>
            <a:ext cx="6248400" cy="518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51059" y="7167880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80339"/>
            <a:ext cx="9359900" cy="7019290"/>
          </a:xfrm>
          <a:custGeom>
            <a:avLst/>
            <a:gdLst/>
            <a:ahLst/>
            <a:cxnLst/>
            <a:rect l="l" t="t" r="r" b="b"/>
            <a:pathLst>
              <a:path w="9359900" h="7019290">
                <a:moveTo>
                  <a:pt x="9000490" y="0"/>
                </a:moveTo>
                <a:lnTo>
                  <a:pt x="359410" y="0"/>
                </a:lnTo>
                <a:lnTo>
                  <a:pt x="314721" y="3652"/>
                </a:lnTo>
                <a:lnTo>
                  <a:pt x="270609" y="14193"/>
                </a:lnTo>
                <a:lnTo>
                  <a:pt x="227707" y="30995"/>
                </a:lnTo>
                <a:lnTo>
                  <a:pt x="186642" y="53434"/>
                </a:lnTo>
                <a:lnTo>
                  <a:pt x="148048" y="80881"/>
                </a:lnTo>
                <a:lnTo>
                  <a:pt x="112553" y="112712"/>
                </a:lnTo>
                <a:lnTo>
                  <a:pt x="80789" y="148300"/>
                </a:lnTo>
                <a:lnTo>
                  <a:pt x="53387" y="187019"/>
                </a:lnTo>
                <a:lnTo>
                  <a:pt x="30976" y="228242"/>
                </a:lnTo>
                <a:lnTo>
                  <a:pt x="14187" y="271344"/>
                </a:lnTo>
                <a:lnTo>
                  <a:pt x="3651" y="315699"/>
                </a:lnTo>
                <a:lnTo>
                  <a:pt x="0" y="360679"/>
                </a:lnTo>
                <a:lnTo>
                  <a:pt x="0" y="6658609"/>
                </a:lnTo>
                <a:lnTo>
                  <a:pt x="3651" y="6703590"/>
                </a:lnTo>
                <a:lnTo>
                  <a:pt x="14187" y="6747945"/>
                </a:lnTo>
                <a:lnTo>
                  <a:pt x="30976" y="6791047"/>
                </a:lnTo>
                <a:lnTo>
                  <a:pt x="53387" y="6832270"/>
                </a:lnTo>
                <a:lnTo>
                  <a:pt x="80789" y="6870989"/>
                </a:lnTo>
                <a:lnTo>
                  <a:pt x="112553" y="6906577"/>
                </a:lnTo>
                <a:lnTo>
                  <a:pt x="148048" y="6938408"/>
                </a:lnTo>
                <a:lnTo>
                  <a:pt x="186642" y="6965855"/>
                </a:lnTo>
                <a:lnTo>
                  <a:pt x="227707" y="6988294"/>
                </a:lnTo>
                <a:lnTo>
                  <a:pt x="270609" y="7005096"/>
                </a:lnTo>
                <a:lnTo>
                  <a:pt x="314721" y="7015637"/>
                </a:lnTo>
                <a:lnTo>
                  <a:pt x="359410" y="7019289"/>
                </a:lnTo>
                <a:lnTo>
                  <a:pt x="9000490" y="7019289"/>
                </a:lnTo>
                <a:lnTo>
                  <a:pt x="9045178" y="7015637"/>
                </a:lnTo>
                <a:lnTo>
                  <a:pt x="9089290" y="7005096"/>
                </a:lnTo>
                <a:lnTo>
                  <a:pt x="9132192" y="6988294"/>
                </a:lnTo>
                <a:lnTo>
                  <a:pt x="9173257" y="6965855"/>
                </a:lnTo>
                <a:lnTo>
                  <a:pt x="9211851" y="6938408"/>
                </a:lnTo>
                <a:lnTo>
                  <a:pt x="9247346" y="6906577"/>
                </a:lnTo>
                <a:lnTo>
                  <a:pt x="9279110" y="6870989"/>
                </a:lnTo>
                <a:lnTo>
                  <a:pt x="9306512" y="6832270"/>
                </a:lnTo>
                <a:lnTo>
                  <a:pt x="9328923" y="6791047"/>
                </a:lnTo>
                <a:lnTo>
                  <a:pt x="9345712" y="6747945"/>
                </a:lnTo>
                <a:lnTo>
                  <a:pt x="9356248" y="6703590"/>
                </a:lnTo>
                <a:lnTo>
                  <a:pt x="9359900" y="6658609"/>
                </a:lnTo>
                <a:lnTo>
                  <a:pt x="9359900" y="360679"/>
                </a:lnTo>
                <a:lnTo>
                  <a:pt x="9356248" y="315699"/>
                </a:lnTo>
                <a:lnTo>
                  <a:pt x="9345712" y="271344"/>
                </a:lnTo>
                <a:lnTo>
                  <a:pt x="9328923" y="228242"/>
                </a:lnTo>
                <a:lnTo>
                  <a:pt x="9306512" y="187019"/>
                </a:lnTo>
                <a:lnTo>
                  <a:pt x="9279110" y="148300"/>
                </a:lnTo>
                <a:lnTo>
                  <a:pt x="9247346" y="112712"/>
                </a:lnTo>
                <a:lnTo>
                  <a:pt x="9211851" y="80881"/>
                </a:lnTo>
                <a:lnTo>
                  <a:pt x="9173257" y="53434"/>
                </a:lnTo>
                <a:lnTo>
                  <a:pt x="9132192" y="30995"/>
                </a:lnTo>
                <a:lnTo>
                  <a:pt x="9089290" y="14193"/>
                </a:lnTo>
                <a:lnTo>
                  <a:pt x="9045178" y="3652"/>
                </a:lnTo>
                <a:lnTo>
                  <a:pt x="90004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47670" y="466090"/>
            <a:ext cx="346646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007F"/>
                </a:solidFill>
              </a:rPr>
              <a:t>Meaning of</a:t>
            </a:r>
            <a:r>
              <a:rPr spc="-55" dirty="0">
                <a:solidFill>
                  <a:srgbClr val="00007F"/>
                </a:solidFill>
              </a:rPr>
              <a:t> </a:t>
            </a:r>
            <a:r>
              <a:rPr dirty="0">
                <a:solidFill>
                  <a:srgbClr val="00007F"/>
                </a:solidFill>
              </a:rPr>
              <a:t>Campaign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73050" y="1036319"/>
            <a:ext cx="185420" cy="2667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spc="20" dirty="0">
                <a:latin typeface="Wingdings"/>
                <a:cs typeface="Wingdings"/>
              </a:rPr>
              <a:t></a:t>
            </a:r>
            <a:endParaRPr sz="155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3090" y="999490"/>
            <a:ext cx="783272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i="1" spc="-5" dirty="0">
                <a:solidFill>
                  <a:srgbClr val="333333"/>
                </a:solidFill>
                <a:latin typeface="Arial"/>
                <a:cs typeface="Arial"/>
              </a:rPr>
              <a:t>Derived from the French word “Campagne” meaning</a:t>
            </a:r>
            <a:r>
              <a:rPr sz="2200" b="1" i="1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b="1" i="1" dirty="0">
                <a:solidFill>
                  <a:srgbClr val="333333"/>
                </a:solidFill>
                <a:latin typeface="Arial"/>
                <a:cs typeface="Arial"/>
              </a:rPr>
              <a:t>‘open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3090" y="1311909"/>
            <a:ext cx="120459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i="1" spc="-5" dirty="0">
                <a:solidFill>
                  <a:srgbClr val="333333"/>
                </a:solidFill>
                <a:latin typeface="Arial"/>
                <a:cs typeface="Arial"/>
              </a:rPr>
              <a:t>co</a:t>
            </a:r>
            <a:r>
              <a:rPr sz="2200" b="1" i="1" spc="5" dirty="0">
                <a:solidFill>
                  <a:srgbClr val="333333"/>
                </a:solidFill>
                <a:latin typeface="Arial"/>
                <a:cs typeface="Arial"/>
              </a:rPr>
              <a:t>u</a:t>
            </a:r>
            <a:r>
              <a:rPr sz="2200" b="1" i="1" spc="-5" dirty="0">
                <a:solidFill>
                  <a:srgbClr val="333333"/>
                </a:solidFill>
                <a:latin typeface="Arial"/>
                <a:cs typeface="Arial"/>
              </a:rPr>
              <a:t>nt</a:t>
            </a:r>
            <a:r>
              <a:rPr sz="2200" b="1" i="1" dirty="0">
                <a:solidFill>
                  <a:srgbClr val="333333"/>
                </a:solidFill>
                <a:latin typeface="Arial"/>
                <a:cs typeface="Arial"/>
              </a:rPr>
              <a:t>r</a:t>
            </a:r>
            <a:r>
              <a:rPr sz="2200" b="1" i="1" spc="-5" dirty="0">
                <a:solidFill>
                  <a:srgbClr val="333333"/>
                </a:solidFill>
                <a:latin typeface="Arial"/>
                <a:cs typeface="Arial"/>
              </a:rPr>
              <a:t>y’.</a:t>
            </a:r>
            <a:endParaRPr sz="2200">
              <a:latin typeface="Arial"/>
              <a:cs typeface="Arial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2101850"/>
            <a:ext cx="4572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Users\Amara saeed\Desktop\New folder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700" y="2282825"/>
            <a:ext cx="2971799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8010" y="422909"/>
            <a:ext cx="309689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 </a:t>
            </a:r>
            <a:r>
              <a:rPr spc="-5" dirty="0"/>
              <a:t>is</a:t>
            </a:r>
            <a:r>
              <a:rPr spc="-65" dirty="0"/>
              <a:t> </a:t>
            </a:r>
            <a:r>
              <a:rPr dirty="0"/>
              <a:t>Campaign?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0350" y="1687829"/>
            <a:ext cx="8630920" cy="243967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345440" marR="17780" indent="-320040">
              <a:lnSpc>
                <a:spcPct val="72000"/>
              </a:lnSpc>
              <a:spcBef>
                <a:spcPts val="1040"/>
              </a:spcBef>
              <a:buClr>
                <a:srgbClr val="000000"/>
              </a:buClr>
              <a:buSzPct val="71428"/>
              <a:buFont typeface="Wingdings"/>
              <a:buChar char=""/>
              <a:tabLst>
                <a:tab pos="345440" algn="l"/>
              </a:tabLst>
            </a:pPr>
            <a:r>
              <a:rPr sz="2800" dirty="0">
                <a:solidFill>
                  <a:srgbClr val="333333"/>
                </a:solidFill>
                <a:latin typeface="Arial"/>
                <a:cs typeface="Arial"/>
              </a:rPr>
              <a:t>A campaign is the strategic </a:t>
            </a:r>
            <a:r>
              <a:rPr sz="2800" spc="-5" dirty="0">
                <a:solidFill>
                  <a:srgbClr val="333333"/>
                </a:solidFill>
                <a:latin typeface="Arial"/>
                <a:cs typeface="Arial"/>
              </a:rPr>
              <a:t>design of </a:t>
            </a:r>
            <a:r>
              <a:rPr sz="2800" dirty="0">
                <a:solidFill>
                  <a:srgbClr val="333333"/>
                </a:solidFill>
                <a:latin typeface="Arial"/>
                <a:cs typeface="Arial"/>
              </a:rPr>
              <a:t>a series of  </a:t>
            </a:r>
            <a:r>
              <a:rPr sz="2800" spc="-5" dirty="0">
                <a:solidFill>
                  <a:srgbClr val="333333"/>
                </a:solidFill>
                <a:latin typeface="Arial"/>
                <a:cs typeface="Arial"/>
              </a:rPr>
              <a:t>messages </a:t>
            </a:r>
            <a:r>
              <a:rPr sz="2800" dirty="0">
                <a:solidFill>
                  <a:srgbClr val="333333"/>
                </a:solidFill>
                <a:latin typeface="Arial"/>
                <a:cs typeface="Arial"/>
              </a:rPr>
              <a:t>sent to one or </a:t>
            </a:r>
            <a:r>
              <a:rPr sz="2800" spc="-5" dirty="0">
                <a:solidFill>
                  <a:srgbClr val="333333"/>
                </a:solidFill>
                <a:latin typeface="Arial"/>
                <a:cs typeface="Arial"/>
              </a:rPr>
              <a:t>more </a:t>
            </a:r>
            <a:r>
              <a:rPr sz="2800" dirty="0">
                <a:solidFill>
                  <a:srgbClr val="333333"/>
                </a:solidFill>
                <a:latin typeface="Arial"/>
                <a:cs typeface="Arial"/>
              </a:rPr>
              <a:t>targeted populations  for a discrete period of </a:t>
            </a:r>
            <a:r>
              <a:rPr sz="2800" spc="-5" dirty="0">
                <a:solidFill>
                  <a:srgbClr val="333333"/>
                </a:solidFill>
                <a:latin typeface="Arial"/>
                <a:cs typeface="Arial"/>
              </a:rPr>
              <a:t>time in </a:t>
            </a:r>
            <a:r>
              <a:rPr sz="2800" dirty="0">
                <a:solidFill>
                  <a:srgbClr val="333333"/>
                </a:solidFill>
                <a:latin typeface="Arial"/>
                <a:cs typeface="Arial"/>
              </a:rPr>
              <a:t>response to a positive  </a:t>
            </a:r>
            <a:r>
              <a:rPr sz="2800" spc="-5" dirty="0">
                <a:solidFill>
                  <a:srgbClr val="333333"/>
                </a:solidFill>
                <a:latin typeface="Arial"/>
                <a:cs typeface="Arial"/>
              </a:rPr>
              <a:t>or </a:t>
            </a:r>
            <a:r>
              <a:rPr sz="2800" dirty="0">
                <a:solidFill>
                  <a:srgbClr val="333333"/>
                </a:solidFill>
                <a:latin typeface="Arial"/>
                <a:cs typeface="Arial"/>
              </a:rPr>
              <a:t>negative situation affecting the organization.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3100">
              <a:latin typeface="Arial"/>
              <a:cs typeface="Arial"/>
            </a:endParaRPr>
          </a:p>
          <a:p>
            <a:pPr marL="345440" marR="475615" indent="-320040">
              <a:lnSpc>
                <a:spcPct val="71700"/>
              </a:lnSpc>
              <a:buClr>
                <a:srgbClr val="000000"/>
              </a:buClr>
              <a:buSzPct val="71428"/>
              <a:buFont typeface="Wingdings"/>
              <a:buChar char=""/>
              <a:tabLst>
                <a:tab pos="345440" algn="l"/>
              </a:tabLst>
            </a:pPr>
            <a:r>
              <a:rPr sz="2800" spc="-10" dirty="0">
                <a:solidFill>
                  <a:srgbClr val="333333"/>
                </a:solidFill>
                <a:latin typeface="Arial"/>
                <a:cs typeface="Arial"/>
              </a:rPr>
              <a:t>PR </a:t>
            </a:r>
            <a:r>
              <a:rPr sz="2800" dirty="0">
                <a:solidFill>
                  <a:srgbClr val="333333"/>
                </a:solidFill>
                <a:latin typeface="Arial"/>
                <a:cs typeface="Arial"/>
              </a:rPr>
              <a:t>has to adopt a </a:t>
            </a:r>
            <a:r>
              <a:rPr sz="2800" spc="-5" dirty="0">
                <a:solidFill>
                  <a:srgbClr val="333333"/>
                </a:solidFill>
                <a:latin typeface="Arial"/>
                <a:cs typeface="Arial"/>
              </a:rPr>
              <a:t>campaign </a:t>
            </a:r>
            <a:r>
              <a:rPr sz="2800" dirty="0">
                <a:solidFill>
                  <a:srgbClr val="333333"/>
                </a:solidFill>
                <a:latin typeface="Arial"/>
                <a:cs typeface="Arial"/>
              </a:rPr>
              <a:t>approach to achieve  </a:t>
            </a:r>
            <a:r>
              <a:rPr sz="2800" spc="-5" dirty="0">
                <a:solidFill>
                  <a:srgbClr val="333333"/>
                </a:solidFill>
                <a:latin typeface="Arial"/>
                <a:cs typeface="Arial"/>
              </a:rPr>
              <a:t>organization </a:t>
            </a:r>
            <a:r>
              <a:rPr sz="2800" dirty="0">
                <a:solidFill>
                  <a:srgbClr val="333333"/>
                </a:solidFill>
                <a:latin typeface="Arial"/>
                <a:cs typeface="Arial"/>
              </a:rPr>
              <a:t>in a scientific</a:t>
            </a:r>
            <a:r>
              <a:rPr sz="2800" spc="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333333"/>
                </a:solidFill>
                <a:latin typeface="Arial"/>
                <a:cs typeface="Arial"/>
              </a:rPr>
              <a:t>manner.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51059" y="7167880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80310" y="466090"/>
            <a:ext cx="440118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Definition </a:t>
            </a:r>
            <a:r>
              <a:rPr spc="5" dirty="0"/>
              <a:t>of </a:t>
            </a:r>
            <a:r>
              <a:rPr dirty="0"/>
              <a:t>PR</a:t>
            </a:r>
            <a:r>
              <a:rPr spc="-40" dirty="0"/>
              <a:t> </a:t>
            </a:r>
            <a:r>
              <a:rPr dirty="0"/>
              <a:t>Campaign?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73050" y="1399540"/>
            <a:ext cx="8792845" cy="307213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332740" marR="5080" indent="-228600">
              <a:lnSpc>
                <a:spcPts val="2900"/>
              </a:lnSpc>
              <a:spcBef>
                <a:spcPts val="380"/>
              </a:spcBef>
            </a:pP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&gt; When </a:t>
            </a:r>
            <a:r>
              <a:rPr sz="2600" spc="-5" dirty="0">
                <a:solidFill>
                  <a:srgbClr val="333333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principals, techniques and media of public  </a:t>
            </a:r>
            <a:r>
              <a:rPr sz="2600" spc="-5" dirty="0">
                <a:solidFill>
                  <a:srgbClr val="333333"/>
                </a:solidFill>
                <a:latin typeface="Arial"/>
                <a:cs typeface="Arial"/>
              </a:rPr>
              <a:t>relations are applied in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a campaign approach </a:t>
            </a:r>
            <a:r>
              <a:rPr sz="2600" spc="-5" dirty="0">
                <a:solidFill>
                  <a:srgbClr val="333333"/>
                </a:solidFill>
                <a:latin typeface="Arial"/>
                <a:cs typeface="Arial"/>
              </a:rPr>
              <a:t>to 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accomplish a particular goal or goals of an organization, it  </a:t>
            </a:r>
            <a:r>
              <a:rPr sz="2600" spc="-5" dirty="0">
                <a:solidFill>
                  <a:srgbClr val="333333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termed as PR</a:t>
            </a:r>
            <a:r>
              <a:rPr sz="2600" spc="2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Campaign.</a:t>
            </a:r>
            <a:endParaRPr sz="2600">
              <a:latin typeface="Arial"/>
              <a:cs typeface="Arial"/>
            </a:endParaRPr>
          </a:p>
          <a:p>
            <a:pPr marL="332740" marR="57150" indent="-320040">
              <a:lnSpc>
                <a:spcPts val="2900"/>
              </a:lnSpc>
              <a:spcBef>
                <a:spcPts val="570"/>
              </a:spcBef>
            </a:pP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&gt; </a:t>
            </a:r>
            <a:r>
              <a:rPr sz="2600" spc="-5" dirty="0">
                <a:solidFill>
                  <a:srgbClr val="333333"/>
                </a:solidFill>
                <a:latin typeface="Arial"/>
                <a:cs typeface="Arial"/>
              </a:rPr>
              <a:t>Multimedia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PR Campaign: </a:t>
            </a:r>
            <a:r>
              <a:rPr sz="2600" spc="5" dirty="0">
                <a:solidFill>
                  <a:srgbClr val="333333"/>
                </a:solidFill>
                <a:latin typeface="Arial"/>
                <a:cs typeface="Arial"/>
              </a:rPr>
              <a:t>as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a planned </a:t>
            </a:r>
            <a:r>
              <a:rPr sz="2600" spc="5" dirty="0">
                <a:solidFill>
                  <a:srgbClr val="333333"/>
                </a:solidFill>
                <a:latin typeface="Arial"/>
                <a:cs typeface="Arial"/>
              </a:rPr>
              <a:t>and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action-  </a:t>
            </a:r>
            <a:r>
              <a:rPr sz="2600" spc="-5" dirty="0">
                <a:solidFill>
                  <a:srgbClr val="333333"/>
                </a:solidFill>
                <a:latin typeface="Arial"/>
                <a:cs typeface="Arial"/>
              </a:rPr>
              <a:t>oriented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public relations programme based on a judicious  media-mix aimed at persuading </a:t>
            </a:r>
            <a:r>
              <a:rPr sz="2600" spc="-5" dirty="0">
                <a:solidFill>
                  <a:srgbClr val="333333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target audience </a:t>
            </a:r>
            <a:r>
              <a:rPr sz="2600" spc="-5" dirty="0">
                <a:solidFill>
                  <a:srgbClr val="333333"/>
                </a:solidFill>
                <a:latin typeface="Arial"/>
                <a:cs typeface="Arial"/>
              </a:rPr>
              <a:t>in 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accomplishing set corporate</a:t>
            </a:r>
            <a:r>
              <a:rPr sz="2600" spc="-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objectives.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51059" y="7167880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39439" y="440690"/>
            <a:ext cx="308102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Types of</a:t>
            </a:r>
            <a:r>
              <a:rPr spc="-60" dirty="0"/>
              <a:t> </a:t>
            </a:r>
            <a:r>
              <a:rPr dirty="0"/>
              <a:t>Campaign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73050" y="1355090"/>
            <a:ext cx="4672330" cy="6471259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240"/>
              </a:spcBef>
              <a:buClr>
                <a:srgbClr val="000000"/>
              </a:buClr>
              <a:buSzPct val="72222"/>
              <a:buFont typeface="+mj-lt"/>
              <a:buAutoNum type="arabicPeriod"/>
              <a:tabLst>
                <a:tab pos="526415" algn="l"/>
                <a:tab pos="527050" algn="l"/>
              </a:tabLst>
            </a:pP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Commercial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 Campaign</a:t>
            </a:r>
            <a:endParaRPr sz="1800" dirty="0">
              <a:latin typeface="Arial"/>
              <a:cs typeface="Arial"/>
            </a:endParaRPr>
          </a:p>
          <a:p>
            <a:pPr marL="527050" indent="-514350">
              <a:lnSpc>
                <a:spcPct val="100000"/>
              </a:lnSpc>
              <a:spcBef>
                <a:spcPts val="140"/>
              </a:spcBef>
              <a:buClr>
                <a:srgbClr val="000000"/>
              </a:buClr>
              <a:buSzPct val="72222"/>
              <a:buFont typeface="+mj-lt"/>
              <a:buAutoNum type="arabicPeriod"/>
              <a:tabLst>
                <a:tab pos="526415" algn="l"/>
                <a:tab pos="527050" algn="l"/>
              </a:tabLst>
            </a:pP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Advertising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 Campaign</a:t>
            </a:r>
            <a:endParaRPr sz="1800" dirty="0">
              <a:latin typeface="Arial"/>
              <a:cs typeface="Arial"/>
            </a:endParaRPr>
          </a:p>
          <a:p>
            <a:pPr marL="527050" indent="-514350">
              <a:lnSpc>
                <a:spcPct val="100000"/>
              </a:lnSpc>
              <a:spcBef>
                <a:spcPts val="140"/>
              </a:spcBef>
              <a:buClr>
                <a:srgbClr val="000000"/>
              </a:buClr>
              <a:buSzPct val="72222"/>
              <a:buFont typeface="+mj-lt"/>
              <a:buAutoNum type="arabicPeriod"/>
              <a:tabLst>
                <a:tab pos="526415" algn="l"/>
                <a:tab pos="527050" algn="l"/>
              </a:tabLst>
            </a:pP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Marketing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 Campaign</a:t>
            </a:r>
            <a:endParaRPr sz="1800" dirty="0">
              <a:latin typeface="Arial"/>
              <a:cs typeface="Arial"/>
            </a:endParaRPr>
          </a:p>
          <a:p>
            <a:pPr marL="527050" indent="-514350">
              <a:lnSpc>
                <a:spcPct val="100000"/>
              </a:lnSpc>
              <a:spcBef>
                <a:spcPts val="130"/>
              </a:spcBef>
              <a:buClr>
                <a:srgbClr val="000000"/>
              </a:buClr>
              <a:buSzPct val="72222"/>
              <a:buFont typeface="+mj-lt"/>
              <a:buAutoNum type="arabicPeriod"/>
              <a:tabLst>
                <a:tab pos="526415" algn="l"/>
                <a:tab pos="527050" algn="l"/>
              </a:tabLst>
            </a:pP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Poverty Eradication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Campaign</a:t>
            </a:r>
            <a:endParaRPr sz="1800" dirty="0">
              <a:latin typeface="Arial"/>
              <a:cs typeface="Arial"/>
            </a:endParaRPr>
          </a:p>
          <a:p>
            <a:pPr marL="527050" indent="-514350">
              <a:lnSpc>
                <a:spcPct val="100000"/>
              </a:lnSpc>
              <a:spcBef>
                <a:spcPts val="140"/>
              </a:spcBef>
              <a:buClr>
                <a:srgbClr val="000000"/>
              </a:buClr>
              <a:buSzPct val="72222"/>
              <a:buFont typeface="+mj-lt"/>
              <a:buAutoNum type="arabicPeriod"/>
              <a:tabLst>
                <a:tab pos="526415" algn="l"/>
                <a:tab pos="527050" algn="l"/>
              </a:tabLst>
            </a:pP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Political</a:t>
            </a:r>
            <a:r>
              <a:rPr sz="180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Campaign</a:t>
            </a:r>
            <a:endParaRPr sz="1800" dirty="0">
              <a:latin typeface="Arial"/>
              <a:cs typeface="Arial"/>
            </a:endParaRPr>
          </a:p>
          <a:p>
            <a:pPr marL="527050" indent="-514350">
              <a:lnSpc>
                <a:spcPct val="100000"/>
              </a:lnSpc>
              <a:spcBef>
                <a:spcPts val="140"/>
              </a:spcBef>
              <a:buClr>
                <a:srgbClr val="000000"/>
              </a:buClr>
              <a:buSzPct val="72222"/>
              <a:buFont typeface="+mj-lt"/>
              <a:buAutoNum type="arabicPeriod"/>
              <a:tabLst>
                <a:tab pos="526415" algn="l"/>
                <a:tab pos="527050" algn="l"/>
              </a:tabLst>
            </a:pP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Social </a:t>
            </a:r>
            <a:r>
              <a:rPr sz="1800" dirty="0">
                <a:solidFill>
                  <a:srgbClr val="333333"/>
                </a:solidFill>
                <a:latin typeface="Arial"/>
                <a:cs typeface="Arial"/>
              </a:rPr>
              <a:t>Issue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 Campaign</a:t>
            </a:r>
            <a:endParaRPr sz="1800" dirty="0">
              <a:latin typeface="Arial"/>
              <a:cs typeface="Arial"/>
            </a:endParaRPr>
          </a:p>
          <a:p>
            <a:pPr marL="527050" indent="-514350">
              <a:lnSpc>
                <a:spcPct val="100000"/>
              </a:lnSpc>
              <a:spcBef>
                <a:spcPts val="140"/>
              </a:spcBef>
              <a:buClr>
                <a:srgbClr val="000000"/>
              </a:buClr>
              <a:buSzPct val="72222"/>
              <a:buFont typeface="+mj-lt"/>
              <a:buAutoNum type="arabicPeriod"/>
              <a:tabLst>
                <a:tab pos="526415" algn="l"/>
                <a:tab pos="527050" algn="l"/>
              </a:tabLst>
            </a:pP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Health 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Education Campaign</a:t>
            </a:r>
            <a:endParaRPr sz="1800" dirty="0">
              <a:latin typeface="Arial"/>
              <a:cs typeface="Arial"/>
            </a:endParaRPr>
          </a:p>
          <a:p>
            <a:pPr marL="527050" indent="-514350">
              <a:lnSpc>
                <a:spcPct val="100000"/>
              </a:lnSpc>
              <a:spcBef>
                <a:spcPts val="140"/>
              </a:spcBef>
              <a:buClr>
                <a:srgbClr val="000000"/>
              </a:buClr>
              <a:buSzPct val="72222"/>
              <a:buFont typeface="+mj-lt"/>
              <a:buAutoNum type="arabicPeriod"/>
              <a:tabLst>
                <a:tab pos="526415" algn="l"/>
                <a:tab pos="527050" algn="l"/>
              </a:tabLst>
            </a:pP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Family 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Planning</a:t>
            </a:r>
            <a:r>
              <a:rPr sz="180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Campaign</a:t>
            </a:r>
            <a:endParaRPr sz="1800" dirty="0">
              <a:latin typeface="Arial"/>
              <a:cs typeface="Arial"/>
            </a:endParaRPr>
          </a:p>
          <a:p>
            <a:pPr marL="527050" indent="-514350">
              <a:lnSpc>
                <a:spcPct val="100000"/>
              </a:lnSpc>
              <a:spcBef>
                <a:spcPts val="140"/>
              </a:spcBef>
              <a:buClr>
                <a:srgbClr val="000000"/>
              </a:buClr>
              <a:buSzPct val="72222"/>
              <a:buFont typeface="+mj-lt"/>
              <a:buAutoNum type="arabicPeriod"/>
              <a:tabLst>
                <a:tab pos="526415" algn="l"/>
                <a:tab pos="527050" algn="l"/>
              </a:tabLst>
            </a:pP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Small Saving</a:t>
            </a:r>
            <a:r>
              <a:rPr sz="1800" spc="-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Campaign</a:t>
            </a:r>
            <a:endParaRPr sz="1800" dirty="0">
              <a:latin typeface="Arial"/>
              <a:cs typeface="Arial"/>
            </a:endParaRPr>
          </a:p>
          <a:p>
            <a:pPr marL="461009" marR="1401445" indent="-448309">
              <a:lnSpc>
                <a:spcPct val="106500"/>
              </a:lnSpc>
              <a:buSzPct val="72222"/>
              <a:buFont typeface="+mj-lt"/>
              <a:buAutoNum type="arabicPeriod"/>
              <a:tabLst>
                <a:tab pos="526415" algn="l"/>
                <a:tab pos="527050" algn="l"/>
              </a:tabLst>
            </a:pPr>
            <a:r>
              <a:rPr dirty="0"/>
              <a:t>	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Public Relations Campaign  </a:t>
            </a: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10.1: Media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 Relations</a:t>
            </a:r>
            <a:endParaRPr sz="1800" dirty="0">
              <a:latin typeface="Arial"/>
              <a:cs typeface="Arial"/>
            </a:endParaRPr>
          </a:p>
          <a:p>
            <a:pPr marL="906144" lvl="1" indent="-445770">
              <a:lnSpc>
                <a:spcPct val="100000"/>
              </a:lnSpc>
              <a:spcBef>
                <a:spcPts val="140"/>
              </a:spcBef>
              <a:buSzPct val="94444"/>
              <a:buFont typeface="+mj-lt"/>
              <a:buAutoNum type="arabicPeriod"/>
              <a:tabLst>
                <a:tab pos="906780" algn="l"/>
              </a:tabLst>
            </a:pPr>
            <a:r>
              <a:rPr sz="1800" dirty="0">
                <a:solidFill>
                  <a:srgbClr val="333333"/>
                </a:solidFill>
                <a:latin typeface="Arial"/>
                <a:cs typeface="Arial"/>
              </a:rPr>
              <a:t>: </a:t>
            </a: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Employee 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Relations</a:t>
            </a:r>
            <a:endParaRPr sz="1800" dirty="0">
              <a:latin typeface="Arial"/>
              <a:cs typeface="Arial"/>
            </a:endParaRPr>
          </a:p>
          <a:p>
            <a:pPr marL="803909" marR="5080" lvl="1" indent="-342900">
              <a:lnSpc>
                <a:spcPts val="2300"/>
              </a:lnSpc>
              <a:spcBef>
                <a:spcPts val="90"/>
              </a:spcBef>
              <a:buSzPct val="94444"/>
              <a:buFont typeface="+mj-lt"/>
              <a:buAutoNum type="arabicPeriod"/>
              <a:tabLst>
                <a:tab pos="906780" algn="l"/>
              </a:tabLst>
            </a:pPr>
            <a:r>
              <a:rPr sz="1800" dirty="0">
                <a:solidFill>
                  <a:srgbClr val="333333"/>
                </a:solidFill>
                <a:latin typeface="Arial"/>
                <a:cs typeface="Arial"/>
              </a:rPr>
              <a:t>: 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Shareholders or </a:t>
            </a: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Investors 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Relations  </a:t>
            </a: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10.4: Customer</a:t>
            </a:r>
            <a:r>
              <a:rPr sz="1800" spc="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Relations</a:t>
            </a:r>
            <a:endParaRPr sz="1800" dirty="0">
              <a:latin typeface="Arial"/>
              <a:cs typeface="Arial"/>
            </a:endParaRPr>
          </a:p>
          <a:p>
            <a:pPr marL="803909" marR="375920" indent="-342900">
              <a:lnSpc>
                <a:spcPts val="2300"/>
              </a:lnSpc>
              <a:buFont typeface="+mj-lt"/>
              <a:buAutoNum type="arabicPeriod"/>
            </a:pP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10.5: 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Dealers and Suppliers Relations  </a:t>
            </a: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10.6: Stakeholders 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Relations</a:t>
            </a:r>
            <a:endParaRPr sz="1800" dirty="0">
              <a:latin typeface="Arial"/>
              <a:cs typeface="Arial"/>
            </a:endParaRPr>
          </a:p>
          <a:p>
            <a:pPr marL="803909" marR="701675" indent="-342900">
              <a:lnSpc>
                <a:spcPts val="2300"/>
              </a:lnSpc>
              <a:buFont typeface="+mj-lt"/>
              <a:buAutoNum type="arabicPeriod"/>
            </a:pP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10.7: Public Awareness 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Campaign  </a:t>
            </a: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10.8: Public Education 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Campaign  </a:t>
            </a: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10.9: Public Information 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Campaign  </a:t>
            </a:r>
            <a:r>
              <a:rPr sz="1800" spc="-5" dirty="0">
                <a:solidFill>
                  <a:srgbClr val="333333"/>
                </a:solidFill>
                <a:latin typeface="Arial"/>
                <a:cs typeface="Arial"/>
              </a:rPr>
              <a:t>10.*: Advocacy</a:t>
            </a:r>
            <a:r>
              <a:rPr sz="180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333333"/>
                </a:solidFill>
                <a:latin typeface="Arial"/>
                <a:cs typeface="Arial"/>
              </a:rPr>
              <a:t>Campaign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7679" y="422909"/>
            <a:ext cx="329819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Aim </a:t>
            </a:r>
            <a:r>
              <a:rPr dirty="0"/>
              <a:t>of </a:t>
            </a:r>
            <a:r>
              <a:rPr spc="-5" dirty="0"/>
              <a:t>PR</a:t>
            </a:r>
            <a:r>
              <a:rPr spc="-50" dirty="0"/>
              <a:t> </a:t>
            </a:r>
            <a:r>
              <a:rPr dirty="0"/>
              <a:t>Campaign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7650" y="1675129"/>
            <a:ext cx="8752840" cy="2137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8140" indent="-320040">
              <a:lnSpc>
                <a:spcPts val="2965"/>
              </a:lnSpc>
              <a:spcBef>
                <a:spcPts val="100"/>
              </a:spcBef>
              <a:buClr>
                <a:srgbClr val="000000"/>
              </a:buClr>
              <a:buSzPct val="71153"/>
              <a:buFont typeface="Wingdings"/>
              <a:buChar char=""/>
              <a:tabLst>
                <a:tab pos="357505" algn="l"/>
                <a:tab pos="358140" algn="l"/>
              </a:tabLst>
            </a:pP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To inform and create awareness</a:t>
            </a:r>
            <a:endParaRPr sz="2600">
              <a:latin typeface="Arial"/>
              <a:cs typeface="Arial"/>
            </a:endParaRPr>
          </a:p>
          <a:p>
            <a:pPr marL="358140" indent="-320040">
              <a:lnSpc>
                <a:spcPts val="2815"/>
              </a:lnSpc>
              <a:buClr>
                <a:srgbClr val="000000"/>
              </a:buClr>
              <a:buSzPct val="71153"/>
              <a:buFont typeface="Wingdings"/>
              <a:buChar char=""/>
              <a:tabLst>
                <a:tab pos="357505" algn="l"/>
                <a:tab pos="358140" algn="l"/>
              </a:tabLst>
            </a:pP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To persuade, educate and</a:t>
            </a:r>
            <a:r>
              <a:rPr sz="2600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motivate</a:t>
            </a:r>
            <a:endParaRPr sz="2600">
              <a:latin typeface="Arial"/>
              <a:cs typeface="Arial"/>
            </a:endParaRPr>
          </a:p>
          <a:p>
            <a:pPr marL="358140" indent="-320040">
              <a:lnSpc>
                <a:spcPts val="2820"/>
              </a:lnSpc>
              <a:buClr>
                <a:srgbClr val="000000"/>
              </a:buClr>
              <a:buSzPct val="71153"/>
              <a:buFont typeface="Wingdings"/>
              <a:buChar char=""/>
              <a:tabLst>
                <a:tab pos="357505" algn="l"/>
                <a:tab pos="358140" algn="l"/>
              </a:tabLst>
            </a:pP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To mobilize </a:t>
            </a:r>
            <a:r>
              <a:rPr sz="2600" spc="-5" dirty="0">
                <a:solidFill>
                  <a:srgbClr val="333333"/>
                </a:solidFill>
                <a:latin typeface="Arial"/>
                <a:cs typeface="Arial"/>
              </a:rPr>
              <a:t>public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opinion towards ideas and actions</a:t>
            </a:r>
            <a:endParaRPr sz="2600">
              <a:latin typeface="Arial"/>
              <a:cs typeface="Arial"/>
            </a:endParaRPr>
          </a:p>
          <a:p>
            <a:pPr marL="358140" marR="30480" indent="-320040">
              <a:lnSpc>
                <a:spcPct val="71800"/>
              </a:lnSpc>
              <a:spcBef>
                <a:spcPts val="730"/>
              </a:spcBef>
              <a:buClr>
                <a:srgbClr val="000000"/>
              </a:buClr>
              <a:buSzPct val="71153"/>
              <a:buFont typeface="Wingdings"/>
              <a:buChar char=""/>
              <a:tabLst>
                <a:tab pos="357505" algn="l"/>
                <a:tab pos="358140" algn="l"/>
              </a:tabLst>
            </a:pP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To utilize appropriate media </a:t>
            </a:r>
            <a:r>
              <a:rPr sz="2600" spc="5" dirty="0">
                <a:solidFill>
                  <a:srgbClr val="333333"/>
                </a:solidFill>
                <a:latin typeface="Arial"/>
                <a:cs typeface="Arial"/>
              </a:rPr>
              <a:t>and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methods in reaching </a:t>
            </a:r>
            <a:r>
              <a:rPr sz="2600" spc="-5" dirty="0">
                <a:solidFill>
                  <a:srgbClr val="333333"/>
                </a:solidFill>
                <a:latin typeface="Arial"/>
                <a:cs typeface="Arial"/>
              </a:rPr>
              <a:t>the 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target</a:t>
            </a:r>
            <a:r>
              <a:rPr sz="2600" spc="-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audiences.</a:t>
            </a:r>
            <a:endParaRPr sz="2600">
              <a:latin typeface="Arial"/>
              <a:cs typeface="Arial"/>
            </a:endParaRPr>
          </a:p>
          <a:p>
            <a:pPr marL="358140" indent="-320040">
              <a:lnSpc>
                <a:spcPts val="2820"/>
              </a:lnSpc>
              <a:buClr>
                <a:srgbClr val="000000"/>
              </a:buClr>
              <a:buSzPct val="71153"/>
              <a:buFont typeface="Wingdings"/>
              <a:buChar char=""/>
              <a:tabLst>
                <a:tab pos="357505" algn="l"/>
                <a:tab pos="358140" algn="l"/>
              </a:tabLst>
            </a:pP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To give results by implementing </a:t>
            </a:r>
            <a:r>
              <a:rPr sz="2600" spc="-5" dirty="0">
                <a:solidFill>
                  <a:srgbClr val="333333"/>
                </a:solidFill>
                <a:latin typeface="Arial"/>
                <a:cs typeface="Arial"/>
              </a:rPr>
              <a:t>the</a:t>
            </a:r>
            <a:r>
              <a:rPr sz="2600" spc="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programmes.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5529" y="422909"/>
            <a:ext cx="477266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Ad </a:t>
            </a:r>
            <a:r>
              <a:rPr dirty="0"/>
              <a:t>Campaign v. PR</a:t>
            </a:r>
            <a:r>
              <a:rPr spc="-60" dirty="0"/>
              <a:t> </a:t>
            </a:r>
            <a:r>
              <a:rPr dirty="0"/>
              <a:t>Campaign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7650" y="1675129"/>
            <a:ext cx="8641715" cy="1064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8140" indent="-320040">
              <a:lnSpc>
                <a:spcPts val="2965"/>
              </a:lnSpc>
              <a:spcBef>
                <a:spcPts val="100"/>
              </a:spcBef>
              <a:buClr>
                <a:srgbClr val="000000"/>
              </a:buClr>
              <a:buSzPct val="71153"/>
              <a:buFont typeface="Wingdings"/>
              <a:buChar char=""/>
              <a:tabLst>
                <a:tab pos="357505" algn="l"/>
                <a:tab pos="358140" algn="l"/>
              </a:tabLst>
            </a:pP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Ad Campaign promotes sales</a:t>
            </a:r>
            <a:endParaRPr sz="2600">
              <a:latin typeface="Arial"/>
              <a:cs typeface="Arial"/>
            </a:endParaRPr>
          </a:p>
          <a:p>
            <a:pPr marL="358140" marR="30480" indent="-320040">
              <a:lnSpc>
                <a:spcPct val="72100"/>
              </a:lnSpc>
              <a:spcBef>
                <a:spcPts val="715"/>
              </a:spcBef>
              <a:buClr>
                <a:srgbClr val="000000"/>
              </a:buClr>
              <a:buSzPct val="71153"/>
              <a:buFont typeface="Wingdings"/>
              <a:buChar char=""/>
              <a:tabLst>
                <a:tab pos="357505" algn="l"/>
                <a:tab pos="358140" algn="l"/>
              </a:tabLst>
            </a:pP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PR Campaign aims at </a:t>
            </a:r>
            <a:r>
              <a:rPr sz="2600" spc="-5" dirty="0">
                <a:solidFill>
                  <a:srgbClr val="333333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services, products or ideas by  creating a favorable</a:t>
            </a:r>
            <a:r>
              <a:rPr sz="2600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33333"/>
                </a:solidFill>
                <a:latin typeface="Arial"/>
                <a:cs typeface="Arial"/>
              </a:rPr>
              <a:t>environment.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244</Words>
  <Application>Microsoft Office PowerPoint</Application>
  <PresentationFormat>Custom</PresentationFormat>
  <Paragraphs>40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 Campaign</vt:lpstr>
      <vt:lpstr>Meaning of Campaign</vt:lpstr>
      <vt:lpstr>What is Campaign?</vt:lpstr>
      <vt:lpstr>Definition of PR Campaign?</vt:lpstr>
      <vt:lpstr>Types of Campaign</vt:lpstr>
      <vt:lpstr>Aim of PR Campaign</vt:lpstr>
      <vt:lpstr>Ad Campaign v. PR Campaign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</dc:title>
  <dc:creator>Amara saeed</dc:creator>
  <cp:lastModifiedBy>Amara saeed</cp:lastModifiedBy>
  <cp:revision>2</cp:revision>
  <dcterms:created xsi:type="dcterms:W3CDTF">2020-11-24T07:32:24Z</dcterms:created>
  <dcterms:modified xsi:type="dcterms:W3CDTF">2020-11-24T08:18:54Z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2012-03-13T00:00:00Z</vt:filetime>
  </property>
  <property fmtid="{D5CDD505-2E9C-101B-9397-08002B2CF9AE}" pid="3" name="Creator">
    <vt:lpwstr>Impress</vt:lpwstr>
  </property>
  <property fmtid="{D5CDD505-2E9C-101B-9397-08002B2CF9AE}" pid="4" name="LastSaved">
    <vt:filetime>2020-11-24T00:00:00Z</vt:filetime>
  </property>
</Properties>
</file>