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1" d="100"/>
          <a:sy n="71" d="100"/>
        </p:scale>
        <p:origin x="-70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1929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345895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58985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3123940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6517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152060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143865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426633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168467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8006B-44D5-4FD9-9AF5-F7F221F1F7A3}"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25632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8006B-44D5-4FD9-9AF5-F7F221F1F7A3}"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2547008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8006B-44D5-4FD9-9AF5-F7F221F1F7A3}"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113950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8006B-44D5-4FD9-9AF5-F7F221F1F7A3}"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419319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8006B-44D5-4FD9-9AF5-F7F221F1F7A3}"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69912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8006B-44D5-4FD9-9AF5-F7F221F1F7A3}"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319542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8006B-44D5-4FD9-9AF5-F7F221F1F7A3}"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374246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48006B-44D5-4FD9-9AF5-F7F221F1F7A3}" type="datetimeFigureOut">
              <a:rPr lang="en-US" smtClean="0"/>
              <a:pPr/>
              <a:t>4/27/2021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6D7AF8-4115-45F3-BC3D-01E0E57E932A}" type="slidenum">
              <a:rPr lang="en-US" smtClean="0"/>
              <a:pPr/>
              <a:t>‹#›</a:t>
            </a:fld>
            <a:endParaRPr lang="en-US"/>
          </a:p>
        </p:txBody>
      </p:sp>
    </p:spTree>
    <p:extLst>
      <p:ext uri="{BB962C8B-B14F-4D97-AF65-F5344CB8AC3E}">
        <p14:creationId xmlns:p14="http://schemas.microsoft.com/office/powerpoint/2010/main" xmlns="" val="53229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Forest Resources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32286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799" y="609600"/>
            <a:ext cx="8496837" cy="567529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6215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98420" y="558800"/>
            <a:ext cx="3942079" cy="57404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350">
                <a:latin typeface="Georgia"/>
                <a:cs typeface="Georgia"/>
              </a:rPr>
              <a:t>Accessory</a:t>
            </a:r>
            <a:r>
              <a:rPr lang="en-US" i="1" spc="-170">
                <a:latin typeface="Georgia"/>
                <a:cs typeface="Georgia"/>
              </a:rPr>
              <a:t> </a:t>
            </a:r>
            <a:r>
              <a:rPr lang="en-US" i="1" spc="-340">
                <a:latin typeface="Georgia"/>
                <a:cs typeface="Georgia"/>
              </a:rPr>
              <a:t>Function</a:t>
            </a:r>
            <a:endParaRPr lang="en-US">
              <a:latin typeface="Georgia"/>
              <a:cs typeface="Georgia"/>
            </a:endParaRPr>
          </a:p>
        </p:txBody>
      </p:sp>
      <p:sp>
        <p:nvSpPr>
          <p:cNvPr id="3" name="object 3"/>
          <p:cNvSpPr txBox="1"/>
          <p:nvPr/>
        </p:nvSpPr>
        <p:spPr>
          <a:xfrm>
            <a:off x="535940" y="16179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878839" y="1633220"/>
            <a:ext cx="7720965" cy="695960"/>
          </a:xfrm>
          <a:prstGeom prst="rect">
            <a:avLst/>
          </a:prstGeom>
        </p:spPr>
        <p:txBody>
          <a:bodyPr vert="horz" wrap="square" lIns="0" tIns="12700" rIns="0" bIns="0" rtlCol="0">
            <a:spAutoFit/>
          </a:bodyPr>
          <a:lstStyle/>
          <a:p>
            <a:pPr marL="12700" marR="5080">
              <a:lnSpc>
                <a:spcPct val="100000"/>
              </a:lnSpc>
              <a:spcBef>
                <a:spcPts val="100"/>
              </a:spcBef>
            </a:pPr>
            <a:r>
              <a:rPr sz="2200" spc="-35" dirty="0">
                <a:latin typeface="Georgia"/>
                <a:cs typeface="Georgia"/>
              </a:rPr>
              <a:t>Forest </a:t>
            </a:r>
            <a:r>
              <a:rPr sz="2200" spc="-20" dirty="0">
                <a:latin typeface="Georgia"/>
                <a:cs typeface="Georgia"/>
              </a:rPr>
              <a:t>provides </a:t>
            </a:r>
            <a:r>
              <a:rPr sz="2200" spc="-35" dirty="0">
                <a:latin typeface="Georgia"/>
                <a:cs typeface="Georgia"/>
              </a:rPr>
              <a:t>aesthetics, </a:t>
            </a:r>
            <a:r>
              <a:rPr sz="2200" spc="-40" dirty="0">
                <a:latin typeface="Georgia"/>
                <a:cs typeface="Georgia"/>
              </a:rPr>
              <a:t>habitat </a:t>
            </a:r>
            <a:r>
              <a:rPr sz="2200" spc="-25" dirty="0">
                <a:latin typeface="Georgia"/>
                <a:cs typeface="Georgia"/>
              </a:rPr>
              <a:t>to various </a:t>
            </a:r>
            <a:r>
              <a:rPr sz="2200" spc="-35" dirty="0">
                <a:latin typeface="Georgia"/>
                <a:cs typeface="Georgia"/>
              </a:rPr>
              <a:t>flora </a:t>
            </a:r>
            <a:r>
              <a:rPr sz="2200" spc="-55" dirty="0">
                <a:latin typeface="Georgia"/>
                <a:cs typeface="Georgia"/>
              </a:rPr>
              <a:t>and fauna  </a:t>
            </a:r>
            <a:r>
              <a:rPr sz="2200" spc="-20" dirty="0">
                <a:latin typeface="Georgia"/>
                <a:cs typeface="Georgia"/>
              </a:rPr>
              <a:t>besides </a:t>
            </a:r>
            <a:r>
              <a:rPr sz="2200" spc="-40" dirty="0">
                <a:latin typeface="Georgia"/>
                <a:cs typeface="Georgia"/>
              </a:rPr>
              <a:t>that </a:t>
            </a:r>
            <a:r>
              <a:rPr sz="2200" spc="-25" dirty="0">
                <a:latin typeface="Georgia"/>
                <a:cs typeface="Georgia"/>
              </a:rPr>
              <a:t>it also </a:t>
            </a:r>
            <a:r>
              <a:rPr sz="2200" spc="-40" dirty="0">
                <a:latin typeface="Georgia"/>
                <a:cs typeface="Georgia"/>
              </a:rPr>
              <a:t>has </a:t>
            </a:r>
            <a:r>
              <a:rPr sz="2200" spc="-60" dirty="0">
                <a:latin typeface="Georgia"/>
                <a:cs typeface="Georgia"/>
              </a:rPr>
              <a:t>an </a:t>
            </a:r>
            <a:r>
              <a:rPr sz="2200" spc="-25" dirty="0">
                <a:latin typeface="Georgia"/>
                <a:cs typeface="Georgia"/>
              </a:rPr>
              <a:t>recreational</a:t>
            </a:r>
            <a:r>
              <a:rPr sz="2200" spc="-190" dirty="0">
                <a:latin typeface="Georgia"/>
                <a:cs typeface="Georgia"/>
              </a:rPr>
              <a:t> </a:t>
            </a:r>
            <a:r>
              <a:rPr sz="2200" spc="-45" dirty="0">
                <a:latin typeface="Georgia"/>
                <a:cs typeface="Georgia"/>
              </a:rPr>
              <a:t>value.</a:t>
            </a:r>
            <a:endParaRPr sz="2200" dirty="0">
              <a:latin typeface="Georgia"/>
              <a:cs typeface="Georgia"/>
            </a:endParaRPr>
          </a:p>
        </p:txBody>
      </p:sp>
      <p:sp>
        <p:nvSpPr>
          <p:cNvPr id="5" name="object 5"/>
          <p:cNvSpPr/>
          <p:nvPr/>
        </p:nvSpPr>
        <p:spPr>
          <a:xfrm>
            <a:off x="914400" y="2590800"/>
            <a:ext cx="7467600" cy="3886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51711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786130" y="223520"/>
            <a:ext cx="7565390" cy="124460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922270" marR="5080" indent="-2909570">
              <a:spcBef>
                <a:spcPts val="100"/>
              </a:spcBef>
            </a:pPr>
            <a:r>
              <a:rPr lang="en-US" sz="4000" spc="-260" dirty="0"/>
              <a:t>Ecological </a:t>
            </a:r>
            <a:r>
              <a:rPr lang="en-US" sz="4000" spc="-285" dirty="0"/>
              <a:t>Importance </a:t>
            </a:r>
            <a:r>
              <a:rPr lang="en-US" sz="4000" spc="-254" dirty="0"/>
              <a:t>or </a:t>
            </a:r>
            <a:r>
              <a:rPr lang="en-US" sz="4000" spc="-235" dirty="0"/>
              <a:t>uses </a:t>
            </a:r>
            <a:r>
              <a:rPr lang="en-US" sz="4000" spc="-275" dirty="0"/>
              <a:t>of  </a:t>
            </a:r>
            <a:r>
              <a:rPr lang="en-US" sz="4000" spc="-250" dirty="0"/>
              <a:t>Forests</a:t>
            </a:r>
            <a:endParaRPr lang="en-US" sz="4000" dirty="0"/>
          </a:p>
        </p:txBody>
      </p:sp>
      <p:sp>
        <p:nvSpPr>
          <p:cNvPr id="3" name="object 3"/>
          <p:cNvSpPr txBox="1"/>
          <p:nvPr/>
        </p:nvSpPr>
        <p:spPr>
          <a:xfrm>
            <a:off x="535940" y="1633220"/>
            <a:ext cx="7649209" cy="452120"/>
          </a:xfrm>
          <a:prstGeom prst="rect">
            <a:avLst/>
          </a:prstGeom>
        </p:spPr>
        <p:txBody>
          <a:bodyPr vert="horz" wrap="square" lIns="0" tIns="12700" rIns="0" bIns="0" rtlCol="0">
            <a:spAutoFit/>
          </a:bodyPr>
          <a:lstStyle/>
          <a:p>
            <a:pPr marL="12700">
              <a:lnSpc>
                <a:spcPct val="100000"/>
              </a:lnSpc>
              <a:spcBef>
                <a:spcPts val="100"/>
              </a:spcBef>
              <a:tabLst>
                <a:tab pos="354965" algn="l"/>
                <a:tab pos="355600" algn="l"/>
              </a:tabLst>
            </a:pPr>
            <a:r>
              <a:rPr lang="en-US" sz="2800" b="1" i="1" spc="-250" dirty="0">
                <a:latin typeface="Georgia"/>
                <a:cs typeface="Georgia"/>
              </a:rPr>
              <a:t>1. </a:t>
            </a:r>
            <a:r>
              <a:rPr sz="2800" b="1" i="1" spc="-250" dirty="0">
                <a:latin typeface="Georgia"/>
                <a:cs typeface="Georgia"/>
              </a:rPr>
              <a:t>Regulation </a:t>
            </a:r>
            <a:r>
              <a:rPr sz="2800" b="1" i="1" spc="-225" dirty="0">
                <a:latin typeface="Georgia"/>
                <a:cs typeface="Georgia"/>
              </a:rPr>
              <a:t>of global climate </a:t>
            </a:r>
            <a:r>
              <a:rPr sz="2800" b="1" i="1" spc="-275" dirty="0">
                <a:latin typeface="Georgia"/>
                <a:cs typeface="Georgia"/>
              </a:rPr>
              <a:t>and</a:t>
            </a:r>
            <a:r>
              <a:rPr sz="2800" b="1" i="1" spc="-90" dirty="0">
                <a:latin typeface="Georgia"/>
                <a:cs typeface="Georgia"/>
              </a:rPr>
              <a:t> </a:t>
            </a:r>
            <a:r>
              <a:rPr sz="2800" b="1" i="1" spc="-225" dirty="0">
                <a:latin typeface="Georgia"/>
                <a:cs typeface="Georgia"/>
              </a:rPr>
              <a:t>temperature</a:t>
            </a:r>
            <a:endParaRPr sz="2800" dirty="0">
              <a:latin typeface="Georgia"/>
              <a:cs typeface="Georgia"/>
            </a:endParaRPr>
          </a:p>
        </p:txBody>
      </p:sp>
      <p:sp>
        <p:nvSpPr>
          <p:cNvPr id="4" name="object 4"/>
          <p:cNvSpPr txBox="1"/>
          <p:nvPr/>
        </p:nvSpPr>
        <p:spPr>
          <a:xfrm>
            <a:off x="535940" y="352552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5" name="object 5"/>
          <p:cNvSpPr txBox="1"/>
          <p:nvPr/>
        </p:nvSpPr>
        <p:spPr>
          <a:xfrm>
            <a:off x="535940" y="2129790"/>
            <a:ext cx="8066405" cy="2440940"/>
          </a:xfrm>
          <a:prstGeom prst="rect">
            <a:avLst/>
          </a:prstGeom>
        </p:spPr>
        <p:txBody>
          <a:bodyPr vert="horz" wrap="square" lIns="0" tIns="12700" rIns="0" bIns="0" rtlCol="0">
            <a:spAutoFit/>
          </a:bodyPr>
          <a:lstStyle/>
          <a:p>
            <a:pPr marL="355600" marR="6985" indent="-342900" algn="just">
              <a:lnSpc>
                <a:spcPct val="100000"/>
              </a:lnSpc>
              <a:spcBef>
                <a:spcPts val="100"/>
              </a:spcBef>
              <a:buFont typeface="Arial"/>
              <a:buChar char="•"/>
              <a:tabLst>
                <a:tab pos="355600" algn="l"/>
              </a:tabLst>
            </a:pPr>
            <a:r>
              <a:rPr sz="2200" spc="-35" dirty="0">
                <a:latin typeface="Georgia"/>
                <a:cs typeface="Georgia"/>
              </a:rPr>
              <a:t>Forest </a:t>
            </a:r>
            <a:r>
              <a:rPr sz="2200" spc="-20" dirty="0">
                <a:latin typeface="Georgia"/>
                <a:cs typeface="Georgia"/>
              </a:rPr>
              <a:t>play </a:t>
            </a:r>
            <a:r>
              <a:rPr sz="2200" spc="-35" dirty="0">
                <a:latin typeface="Georgia"/>
                <a:cs typeface="Georgia"/>
              </a:rPr>
              <a:t>a crucial </a:t>
            </a:r>
            <a:r>
              <a:rPr sz="2200" spc="-10" dirty="0">
                <a:latin typeface="Georgia"/>
                <a:cs typeface="Georgia"/>
              </a:rPr>
              <a:t>role </a:t>
            </a:r>
            <a:r>
              <a:rPr sz="2200" spc="-60" dirty="0">
                <a:latin typeface="Georgia"/>
                <a:cs typeface="Georgia"/>
              </a:rPr>
              <a:t>in </a:t>
            </a:r>
            <a:r>
              <a:rPr sz="2200" spc="-35" dirty="0">
                <a:latin typeface="Georgia"/>
                <a:cs typeface="Georgia"/>
              </a:rPr>
              <a:t>regulation </a:t>
            </a:r>
            <a:r>
              <a:rPr sz="2200" spc="-40" dirty="0">
                <a:latin typeface="Georgia"/>
                <a:cs typeface="Georgia"/>
              </a:rPr>
              <a:t>of global climate </a:t>
            </a:r>
            <a:r>
              <a:rPr sz="2200" spc="-60" dirty="0">
                <a:latin typeface="Georgia"/>
                <a:cs typeface="Georgia"/>
              </a:rPr>
              <a:t>and  </a:t>
            </a:r>
            <a:r>
              <a:rPr sz="2200" spc="-25" dirty="0">
                <a:latin typeface="Georgia"/>
                <a:cs typeface="Georgia"/>
              </a:rPr>
              <a:t>temperature as </a:t>
            </a:r>
            <a:r>
              <a:rPr sz="2200" spc="-15" dirty="0">
                <a:latin typeface="Georgia"/>
                <a:cs typeface="Georgia"/>
              </a:rPr>
              <a:t>forest </a:t>
            </a:r>
            <a:r>
              <a:rPr sz="2200" spc="-10" dirty="0">
                <a:latin typeface="Georgia"/>
                <a:cs typeface="Georgia"/>
              </a:rPr>
              <a:t>cover </a:t>
            </a:r>
            <a:r>
              <a:rPr sz="2200" spc="-25" dirty="0">
                <a:latin typeface="Georgia"/>
                <a:cs typeface="Georgia"/>
              </a:rPr>
              <a:t>absorb </a:t>
            </a:r>
            <a:r>
              <a:rPr sz="2200" spc="-30" dirty="0">
                <a:latin typeface="Georgia"/>
                <a:cs typeface="Georgia"/>
              </a:rPr>
              <a:t>the </a:t>
            </a:r>
            <a:r>
              <a:rPr sz="2200" spc="-20" dirty="0">
                <a:latin typeface="Georgia"/>
                <a:cs typeface="Georgia"/>
              </a:rPr>
              <a:t>solar </a:t>
            </a:r>
            <a:r>
              <a:rPr sz="2200" spc="-35" dirty="0">
                <a:latin typeface="Georgia"/>
                <a:cs typeface="Georgia"/>
              </a:rPr>
              <a:t>radiations </a:t>
            </a:r>
            <a:r>
              <a:rPr sz="2200" spc="-40" dirty="0">
                <a:latin typeface="Georgia"/>
                <a:cs typeface="Georgia"/>
              </a:rPr>
              <a:t>that  </a:t>
            </a:r>
            <a:r>
              <a:rPr sz="2200" spc="-15" dirty="0">
                <a:latin typeface="Georgia"/>
                <a:cs typeface="Georgia"/>
              </a:rPr>
              <a:t>would </a:t>
            </a:r>
            <a:r>
              <a:rPr sz="2200" spc="-10" dirty="0">
                <a:latin typeface="Georgia"/>
                <a:cs typeface="Georgia"/>
              </a:rPr>
              <a:t>otherwise </a:t>
            </a:r>
            <a:r>
              <a:rPr sz="2200" spc="-15" dirty="0">
                <a:latin typeface="Georgia"/>
                <a:cs typeface="Georgia"/>
              </a:rPr>
              <a:t>be </a:t>
            </a:r>
            <a:r>
              <a:rPr sz="2200" spc="-20" dirty="0">
                <a:latin typeface="Georgia"/>
                <a:cs typeface="Georgia"/>
              </a:rPr>
              <a:t>reflected </a:t>
            </a:r>
            <a:r>
              <a:rPr sz="2200" spc="-35" dirty="0">
                <a:latin typeface="Georgia"/>
                <a:cs typeface="Georgia"/>
              </a:rPr>
              <a:t>back </a:t>
            </a:r>
            <a:r>
              <a:rPr sz="2200" spc="-40" dirty="0">
                <a:latin typeface="Georgia"/>
                <a:cs typeface="Georgia"/>
              </a:rPr>
              <a:t>into </a:t>
            </a:r>
            <a:r>
              <a:rPr sz="2200" spc="-30" dirty="0">
                <a:latin typeface="Georgia"/>
                <a:cs typeface="Georgia"/>
              </a:rPr>
              <a:t>the </a:t>
            </a:r>
            <a:r>
              <a:rPr sz="2200" spc="-35" dirty="0">
                <a:latin typeface="Georgia"/>
                <a:cs typeface="Georgia"/>
              </a:rPr>
              <a:t>atmosphere </a:t>
            </a:r>
            <a:r>
              <a:rPr sz="2200" spc="-10" dirty="0">
                <a:latin typeface="Georgia"/>
                <a:cs typeface="Georgia"/>
              </a:rPr>
              <a:t>by </a:t>
            </a:r>
            <a:r>
              <a:rPr sz="2200" spc="-20" dirty="0">
                <a:latin typeface="Georgia"/>
                <a:cs typeface="Georgia"/>
              </a:rPr>
              <a:t>bare  </a:t>
            </a:r>
            <a:r>
              <a:rPr sz="2200" spc="-30" dirty="0">
                <a:latin typeface="Georgia"/>
                <a:cs typeface="Georgia"/>
              </a:rPr>
              <a:t>surface </a:t>
            </a:r>
            <a:r>
              <a:rPr sz="2200" spc="-40" dirty="0">
                <a:latin typeface="Georgia"/>
                <a:cs typeface="Georgia"/>
              </a:rPr>
              <a:t>of </a:t>
            </a:r>
            <a:r>
              <a:rPr sz="2200" spc="-30" dirty="0">
                <a:latin typeface="Georgia"/>
                <a:cs typeface="Georgia"/>
              </a:rPr>
              <a:t>the</a:t>
            </a:r>
            <a:r>
              <a:rPr sz="2200" spc="-110" dirty="0">
                <a:latin typeface="Georgia"/>
                <a:cs typeface="Georgia"/>
              </a:rPr>
              <a:t> </a:t>
            </a:r>
            <a:r>
              <a:rPr sz="2200" spc="-45" dirty="0">
                <a:latin typeface="Georgia"/>
                <a:cs typeface="Georgia"/>
              </a:rPr>
              <a:t>earth.</a:t>
            </a:r>
            <a:endParaRPr sz="2200" dirty="0">
              <a:latin typeface="Georgia"/>
              <a:cs typeface="Georgia"/>
            </a:endParaRPr>
          </a:p>
          <a:p>
            <a:pPr marL="355600" marR="5080" indent="152400" algn="just">
              <a:lnSpc>
                <a:spcPct val="100000"/>
              </a:lnSpc>
              <a:spcBef>
                <a:spcPts val="540"/>
              </a:spcBef>
            </a:pPr>
            <a:r>
              <a:rPr sz="2200" spc="-40" dirty="0">
                <a:latin typeface="Georgia"/>
                <a:cs typeface="Georgia"/>
              </a:rPr>
              <a:t>Transpiration </a:t>
            </a:r>
            <a:r>
              <a:rPr sz="2200" spc="-35" dirty="0">
                <a:latin typeface="Georgia"/>
                <a:cs typeface="Georgia"/>
              </a:rPr>
              <a:t>of </a:t>
            </a:r>
            <a:r>
              <a:rPr sz="2200" spc="-40" dirty="0">
                <a:latin typeface="Georgia"/>
                <a:cs typeface="Georgia"/>
              </a:rPr>
              <a:t>plants </a:t>
            </a:r>
            <a:r>
              <a:rPr sz="2200" spc="-25" dirty="0">
                <a:latin typeface="Georgia"/>
                <a:cs typeface="Georgia"/>
              </a:rPr>
              <a:t>increases </a:t>
            </a:r>
            <a:r>
              <a:rPr sz="2200" spc="-30" dirty="0">
                <a:latin typeface="Georgia"/>
                <a:cs typeface="Georgia"/>
              </a:rPr>
              <a:t>the </a:t>
            </a:r>
            <a:r>
              <a:rPr sz="2200" spc="-35" dirty="0">
                <a:latin typeface="Georgia"/>
                <a:cs typeface="Georgia"/>
              </a:rPr>
              <a:t>atmosphere </a:t>
            </a:r>
            <a:r>
              <a:rPr sz="2200" spc="-45" dirty="0">
                <a:latin typeface="Georgia"/>
                <a:cs typeface="Georgia"/>
              </a:rPr>
              <a:t>humidity  </a:t>
            </a:r>
            <a:r>
              <a:rPr sz="2200" spc="-30" dirty="0">
                <a:latin typeface="Georgia"/>
                <a:cs typeface="Georgia"/>
              </a:rPr>
              <a:t>which </a:t>
            </a:r>
            <a:r>
              <a:rPr sz="2200" spc="-35" dirty="0">
                <a:latin typeface="Georgia"/>
                <a:cs typeface="Georgia"/>
              </a:rPr>
              <a:t>affects </a:t>
            </a:r>
            <a:r>
              <a:rPr sz="2200" spc="-30" dirty="0">
                <a:latin typeface="Georgia"/>
                <a:cs typeface="Georgia"/>
              </a:rPr>
              <a:t>the </a:t>
            </a:r>
            <a:r>
              <a:rPr sz="2200" spc="-55" dirty="0">
                <a:latin typeface="Georgia"/>
                <a:cs typeface="Georgia"/>
              </a:rPr>
              <a:t>rainfall, </a:t>
            </a:r>
            <a:r>
              <a:rPr sz="2200" spc="-25" dirty="0">
                <a:latin typeface="Georgia"/>
                <a:cs typeface="Georgia"/>
              </a:rPr>
              <a:t>cools </a:t>
            </a:r>
            <a:r>
              <a:rPr sz="2200" spc="-30" dirty="0">
                <a:latin typeface="Georgia"/>
                <a:cs typeface="Georgia"/>
              </a:rPr>
              <a:t>the atmosphere </a:t>
            </a:r>
            <a:r>
              <a:rPr sz="2200" spc="-55" dirty="0">
                <a:latin typeface="Georgia"/>
                <a:cs typeface="Georgia"/>
              </a:rPr>
              <a:t>and </a:t>
            </a:r>
            <a:r>
              <a:rPr sz="2200" spc="-40" dirty="0">
                <a:latin typeface="Georgia"/>
                <a:cs typeface="Georgia"/>
              </a:rPr>
              <a:t>thus  </a:t>
            </a:r>
            <a:r>
              <a:rPr sz="2200" spc="-25" dirty="0">
                <a:latin typeface="Georgia"/>
                <a:cs typeface="Georgia"/>
              </a:rPr>
              <a:t>regulate </a:t>
            </a:r>
            <a:r>
              <a:rPr sz="2200" spc="-30" dirty="0">
                <a:latin typeface="Georgia"/>
                <a:cs typeface="Georgia"/>
              </a:rPr>
              <a:t>the hydrological</a:t>
            </a:r>
            <a:r>
              <a:rPr sz="2200" spc="-120" dirty="0">
                <a:latin typeface="Georgia"/>
                <a:cs typeface="Georgia"/>
              </a:rPr>
              <a:t> </a:t>
            </a:r>
            <a:r>
              <a:rPr sz="2200" spc="-15" dirty="0">
                <a:latin typeface="Georgia"/>
                <a:cs typeface="Georgia"/>
              </a:rPr>
              <a:t>cycle</a:t>
            </a:r>
            <a:endParaRPr sz="2200" dirty="0">
              <a:latin typeface="Georgia"/>
              <a:cs typeface="Georgia"/>
            </a:endParaRPr>
          </a:p>
        </p:txBody>
      </p:sp>
      <p:sp>
        <p:nvSpPr>
          <p:cNvPr id="10" name="object 3"/>
          <p:cNvSpPr txBox="1"/>
          <p:nvPr/>
        </p:nvSpPr>
        <p:spPr>
          <a:xfrm>
            <a:off x="755400" y="5586264"/>
            <a:ext cx="8093709" cy="1153160"/>
          </a:xfrm>
          <a:prstGeom prst="rect">
            <a:avLst/>
          </a:prstGeom>
        </p:spPr>
        <p:txBody>
          <a:bodyPr vert="horz" wrap="square" lIns="0" tIns="8890" rIns="0" bIns="0" rtlCol="0">
            <a:spAutoFit/>
          </a:bodyPr>
          <a:lstStyle/>
          <a:p>
            <a:pPr marL="25400" marR="17780" algn="just">
              <a:lnSpc>
                <a:spcPct val="112500"/>
              </a:lnSpc>
              <a:spcBef>
                <a:spcPts val="70"/>
              </a:spcBef>
              <a:buSzPct val="95454"/>
              <a:buFont typeface="Arial"/>
              <a:buChar char="•"/>
              <a:tabLst>
                <a:tab pos="124460" algn="l"/>
              </a:tabLst>
            </a:pPr>
            <a:r>
              <a:rPr sz="3300" spc="-67" baseline="1262" dirty="0">
                <a:latin typeface="Georgia"/>
                <a:cs typeface="Georgia"/>
              </a:rPr>
              <a:t>The </a:t>
            </a:r>
            <a:r>
              <a:rPr sz="3300" spc="-104" baseline="1262" dirty="0">
                <a:latin typeface="Georgia"/>
                <a:cs typeface="Georgia"/>
              </a:rPr>
              <a:t>main </a:t>
            </a:r>
            <a:r>
              <a:rPr sz="3300" spc="-37" baseline="1262" dirty="0">
                <a:latin typeface="Georgia"/>
                <a:cs typeface="Georgia"/>
              </a:rPr>
              <a:t>green </a:t>
            </a:r>
            <a:r>
              <a:rPr sz="3300" spc="-44" baseline="1262" dirty="0">
                <a:latin typeface="Georgia"/>
                <a:cs typeface="Georgia"/>
              </a:rPr>
              <a:t>house gas </a:t>
            </a:r>
            <a:r>
              <a:rPr sz="3300" spc="-157" baseline="1262" dirty="0">
                <a:latin typeface="Georgia"/>
                <a:cs typeface="Georgia"/>
              </a:rPr>
              <a:t>co</a:t>
            </a:r>
            <a:r>
              <a:rPr sz="1875" spc="-157" baseline="-22222" dirty="0">
                <a:latin typeface="Georgia"/>
                <a:cs typeface="Georgia"/>
              </a:rPr>
              <a:t>2 </a:t>
            </a:r>
            <a:r>
              <a:rPr sz="3300" spc="-37" baseline="1262" dirty="0">
                <a:latin typeface="Georgia"/>
                <a:cs typeface="Georgia"/>
              </a:rPr>
              <a:t>is </a:t>
            </a:r>
            <a:r>
              <a:rPr sz="3300" spc="-44" baseline="1262" dirty="0">
                <a:latin typeface="Georgia"/>
                <a:cs typeface="Georgia"/>
              </a:rPr>
              <a:t>used </a:t>
            </a:r>
            <a:r>
              <a:rPr sz="3300" spc="-15" baseline="1262" dirty="0">
                <a:latin typeface="Georgia"/>
                <a:cs typeface="Georgia"/>
              </a:rPr>
              <a:t>by </a:t>
            </a:r>
            <a:r>
              <a:rPr sz="3300" spc="-30" baseline="1262" dirty="0">
                <a:latin typeface="Georgia"/>
                <a:cs typeface="Georgia"/>
              </a:rPr>
              <a:t>forests </a:t>
            </a:r>
            <a:r>
              <a:rPr sz="3300" spc="-44" baseline="1262" dirty="0">
                <a:latin typeface="Georgia"/>
                <a:cs typeface="Georgia"/>
              </a:rPr>
              <a:t>for photosynthesis </a:t>
            </a:r>
            <a:r>
              <a:rPr sz="2200" spc="-30" dirty="0">
                <a:latin typeface="Georgia"/>
                <a:cs typeface="Georgia"/>
              </a:rPr>
              <a:t> </a:t>
            </a:r>
            <a:r>
              <a:rPr sz="2200" spc="-15" dirty="0">
                <a:latin typeface="Georgia"/>
                <a:cs typeface="Georgia"/>
              </a:rPr>
              <a:t>process </a:t>
            </a:r>
            <a:r>
              <a:rPr sz="2200" spc="-30" dirty="0">
                <a:latin typeface="Georgia"/>
                <a:cs typeface="Georgia"/>
              </a:rPr>
              <a:t>the </a:t>
            </a:r>
            <a:r>
              <a:rPr sz="2200" spc="-20" dirty="0">
                <a:latin typeface="Georgia"/>
                <a:cs typeface="Georgia"/>
              </a:rPr>
              <a:t>forest </a:t>
            </a:r>
            <a:r>
              <a:rPr sz="2200" spc="-30" dirty="0">
                <a:latin typeface="Georgia"/>
                <a:cs typeface="Georgia"/>
              </a:rPr>
              <a:t>act </a:t>
            </a:r>
            <a:r>
              <a:rPr sz="2200" spc="-25" dirty="0">
                <a:latin typeface="Georgia"/>
                <a:cs typeface="Georgia"/>
              </a:rPr>
              <a:t>as </a:t>
            </a:r>
            <a:r>
              <a:rPr sz="2200" spc="-35" dirty="0">
                <a:latin typeface="Georgia"/>
                <a:cs typeface="Georgia"/>
              </a:rPr>
              <a:t>a </a:t>
            </a:r>
            <a:r>
              <a:rPr sz="2200" spc="-40" dirty="0">
                <a:latin typeface="Georgia"/>
                <a:cs typeface="Georgia"/>
              </a:rPr>
              <a:t>sink </a:t>
            </a:r>
            <a:r>
              <a:rPr sz="2200" spc="-25" dirty="0">
                <a:latin typeface="Georgia"/>
                <a:cs typeface="Georgia"/>
              </a:rPr>
              <a:t>for </a:t>
            </a:r>
            <a:r>
              <a:rPr sz="2200" spc="-95" dirty="0">
                <a:latin typeface="Georgia"/>
                <a:cs typeface="Georgia"/>
              </a:rPr>
              <a:t>co</a:t>
            </a:r>
            <a:r>
              <a:rPr sz="1875" spc="-142" baseline="-24444" dirty="0">
                <a:latin typeface="Georgia"/>
                <a:cs typeface="Georgia"/>
              </a:rPr>
              <a:t>2 </a:t>
            </a:r>
            <a:r>
              <a:rPr sz="2200" spc="-15" dirty="0">
                <a:latin typeface="Georgia"/>
                <a:cs typeface="Georgia"/>
              </a:rPr>
              <a:t>there </a:t>
            </a:r>
            <a:r>
              <a:rPr sz="2200" spc="-10" dirty="0">
                <a:latin typeface="Georgia"/>
                <a:cs typeface="Georgia"/>
              </a:rPr>
              <a:t>by </a:t>
            </a:r>
            <a:r>
              <a:rPr sz="2200" spc="-35" dirty="0">
                <a:latin typeface="Georgia"/>
                <a:cs typeface="Georgia"/>
              </a:rPr>
              <a:t>reducing </a:t>
            </a:r>
            <a:r>
              <a:rPr sz="2200" spc="-30" dirty="0">
                <a:latin typeface="Georgia"/>
                <a:cs typeface="Georgia"/>
              </a:rPr>
              <a:t>the </a:t>
            </a:r>
            <a:r>
              <a:rPr sz="2200" spc="-25" dirty="0">
                <a:latin typeface="Georgia"/>
                <a:cs typeface="Georgia"/>
              </a:rPr>
              <a:t>green  </a:t>
            </a:r>
            <a:r>
              <a:rPr sz="2200" spc="-30" dirty="0">
                <a:latin typeface="Georgia"/>
                <a:cs typeface="Georgia"/>
              </a:rPr>
              <a:t>house effect </a:t>
            </a:r>
            <a:r>
              <a:rPr sz="2200" spc="-35" dirty="0">
                <a:latin typeface="Georgia"/>
                <a:cs typeface="Georgia"/>
              </a:rPr>
              <a:t>due </a:t>
            </a:r>
            <a:r>
              <a:rPr sz="2200" spc="-25" dirty="0">
                <a:latin typeface="Georgia"/>
                <a:cs typeface="Georgia"/>
              </a:rPr>
              <a:t>to</a:t>
            </a:r>
            <a:r>
              <a:rPr sz="2200" spc="-135" dirty="0">
                <a:latin typeface="Georgia"/>
                <a:cs typeface="Georgia"/>
              </a:rPr>
              <a:t> </a:t>
            </a:r>
            <a:r>
              <a:rPr sz="2200" spc="-110" dirty="0">
                <a:latin typeface="Georgia"/>
                <a:cs typeface="Georgia"/>
              </a:rPr>
              <a:t>co</a:t>
            </a:r>
            <a:r>
              <a:rPr sz="1875" spc="-165" baseline="-24444" dirty="0">
                <a:latin typeface="Georgia"/>
                <a:cs typeface="Georgia"/>
              </a:rPr>
              <a:t>2</a:t>
            </a:r>
            <a:endParaRPr sz="1875" baseline="-24444" dirty="0">
              <a:latin typeface="Georgia"/>
              <a:cs typeface="Georgia"/>
            </a:endParaRPr>
          </a:p>
        </p:txBody>
      </p:sp>
      <p:pic>
        <p:nvPicPr>
          <p:cNvPr id="12" name="Picture 11"/>
          <p:cNvPicPr>
            <a:picLocks noChangeAspect="1"/>
          </p:cNvPicPr>
          <p:nvPr/>
        </p:nvPicPr>
        <p:blipFill>
          <a:blip r:embed="rId2"/>
          <a:stretch>
            <a:fillRect/>
          </a:stretch>
        </p:blipFill>
        <p:spPr>
          <a:xfrm>
            <a:off x="659765" y="4836391"/>
            <a:ext cx="5096698" cy="749873"/>
          </a:xfrm>
          <a:prstGeom prst="rect">
            <a:avLst/>
          </a:prstGeom>
        </p:spPr>
      </p:pic>
    </p:spTree>
    <p:extLst>
      <p:ext uri="{BB962C8B-B14F-4D97-AF65-F5344CB8AC3E}">
        <p14:creationId xmlns:p14="http://schemas.microsoft.com/office/powerpoint/2010/main" xmlns="" val="3966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606038" y="589279"/>
            <a:ext cx="5069769" cy="566822"/>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285" dirty="0">
                <a:latin typeface="Georgia"/>
                <a:cs typeface="Georgia"/>
              </a:rPr>
              <a:t>3. Production </a:t>
            </a:r>
            <a:r>
              <a:rPr lang="en-US" i="1" spc="-254" dirty="0">
                <a:latin typeface="Georgia"/>
                <a:cs typeface="Georgia"/>
              </a:rPr>
              <a:t>of</a:t>
            </a:r>
            <a:r>
              <a:rPr lang="en-US" i="1" spc="5" dirty="0">
                <a:latin typeface="Georgia"/>
                <a:cs typeface="Georgia"/>
              </a:rPr>
              <a:t> </a:t>
            </a:r>
            <a:r>
              <a:rPr lang="en-US" i="1" spc="-355" dirty="0">
                <a:latin typeface="Georgia"/>
                <a:cs typeface="Georgia"/>
              </a:rPr>
              <a:t>Oxygen</a:t>
            </a:r>
          </a:p>
        </p:txBody>
      </p:sp>
      <p:sp>
        <p:nvSpPr>
          <p:cNvPr id="3" name="object 3"/>
          <p:cNvSpPr txBox="1"/>
          <p:nvPr/>
        </p:nvSpPr>
        <p:spPr>
          <a:xfrm>
            <a:off x="535940" y="16179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878839" y="1633220"/>
            <a:ext cx="7722234" cy="1031240"/>
          </a:xfrm>
          <a:prstGeom prst="rect">
            <a:avLst/>
          </a:prstGeom>
        </p:spPr>
        <p:txBody>
          <a:bodyPr vert="horz" wrap="square" lIns="0" tIns="12700" rIns="0" bIns="0" rtlCol="0">
            <a:spAutoFit/>
          </a:bodyPr>
          <a:lstStyle/>
          <a:p>
            <a:pPr marL="12700" marR="5080" algn="just">
              <a:lnSpc>
                <a:spcPct val="100000"/>
              </a:lnSpc>
              <a:spcBef>
                <a:spcPts val="100"/>
              </a:spcBef>
            </a:pPr>
            <a:r>
              <a:rPr sz="2200" spc="-70" dirty="0">
                <a:latin typeface="Georgia"/>
                <a:cs typeface="Georgia"/>
              </a:rPr>
              <a:t>During </a:t>
            </a:r>
            <a:r>
              <a:rPr sz="2200" spc="-35" dirty="0">
                <a:latin typeface="Georgia"/>
                <a:cs typeface="Georgia"/>
              </a:rPr>
              <a:t>Photosynthesis </a:t>
            </a:r>
            <a:r>
              <a:rPr sz="2200" spc="-15" dirty="0">
                <a:latin typeface="Georgia"/>
                <a:cs typeface="Georgia"/>
              </a:rPr>
              <a:t>process </a:t>
            </a:r>
            <a:r>
              <a:rPr sz="2200" spc="-20" dirty="0">
                <a:latin typeface="Georgia"/>
                <a:cs typeface="Georgia"/>
              </a:rPr>
              <a:t>forest </a:t>
            </a:r>
            <a:r>
              <a:rPr sz="2200" spc="-10" dirty="0">
                <a:latin typeface="Georgia"/>
                <a:cs typeface="Georgia"/>
              </a:rPr>
              <a:t>releases </a:t>
            </a:r>
            <a:r>
              <a:rPr sz="2200" spc="-30" dirty="0">
                <a:latin typeface="Georgia"/>
                <a:cs typeface="Georgia"/>
              </a:rPr>
              <a:t>oxygen </a:t>
            </a:r>
            <a:r>
              <a:rPr sz="2200" spc="-35" dirty="0">
                <a:latin typeface="Georgia"/>
                <a:cs typeface="Georgia"/>
              </a:rPr>
              <a:t>a </a:t>
            </a:r>
            <a:r>
              <a:rPr sz="2200" spc="10" dirty="0">
                <a:latin typeface="Georgia"/>
                <a:cs typeface="Georgia"/>
              </a:rPr>
              <a:t>very  </a:t>
            </a:r>
            <a:r>
              <a:rPr sz="2200" spc="-45" dirty="0">
                <a:latin typeface="Georgia"/>
                <a:cs typeface="Georgia"/>
              </a:rPr>
              <a:t>important </a:t>
            </a:r>
            <a:r>
              <a:rPr sz="2200" spc="-30" dirty="0">
                <a:latin typeface="Georgia"/>
                <a:cs typeface="Georgia"/>
              </a:rPr>
              <a:t>gas for </a:t>
            </a:r>
            <a:r>
              <a:rPr sz="2200" spc="-75" dirty="0">
                <a:latin typeface="Georgia"/>
                <a:cs typeface="Georgia"/>
              </a:rPr>
              <a:t>human </a:t>
            </a:r>
            <a:r>
              <a:rPr sz="2200" spc="-20" dirty="0">
                <a:latin typeface="Georgia"/>
                <a:cs typeface="Georgia"/>
              </a:rPr>
              <a:t>survival </a:t>
            </a:r>
            <a:r>
              <a:rPr sz="2200" spc="-15" dirty="0">
                <a:latin typeface="Georgia"/>
                <a:cs typeface="Georgia"/>
              </a:rPr>
              <a:t>thereby </a:t>
            </a:r>
            <a:r>
              <a:rPr sz="2200" spc="-10" dirty="0">
                <a:latin typeface="Georgia"/>
                <a:cs typeface="Georgia"/>
              </a:rPr>
              <a:t>are </a:t>
            </a:r>
            <a:r>
              <a:rPr sz="2200" spc="-35" dirty="0">
                <a:latin typeface="Georgia"/>
                <a:cs typeface="Georgia"/>
              </a:rPr>
              <a:t>called </a:t>
            </a:r>
            <a:r>
              <a:rPr sz="2200" spc="-30" dirty="0">
                <a:latin typeface="Georgia"/>
                <a:cs typeface="Georgia"/>
              </a:rPr>
              <a:t>as </a:t>
            </a:r>
            <a:r>
              <a:rPr sz="2200" spc="-45" dirty="0">
                <a:latin typeface="Georgia"/>
                <a:cs typeface="Georgia"/>
              </a:rPr>
              <a:t>lungs </a:t>
            </a:r>
            <a:r>
              <a:rPr sz="2200" spc="-40" dirty="0">
                <a:latin typeface="Georgia"/>
                <a:cs typeface="Georgia"/>
              </a:rPr>
              <a:t>of  </a:t>
            </a:r>
            <a:r>
              <a:rPr sz="2200" spc="-45" dirty="0">
                <a:latin typeface="Georgia"/>
                <a:cs typeface="Georgia"/>
              </a:rPr>
              <a:t>earth.</a:t>
            </a:r>
            <a:endParaRPr sz="2200">
              <a:latin typeface="Georgia"/>
              <a:cs typeface="Georgia"/>
            </a:endParaRPr>
          </a:p>
        </p:txBody>
      </p:sp>
      <p:sp>
        <p:nvSpPr>
          <p:cNvPr id="5" name="object 5"/>
          <p:cNvSpPr/>
          <p:nvPr/>
        </p:nvSpPr>
        <p:spPr>
          <a:xfrm>
            <a:off x="0" y="3276600"/>
            <a:ext cx="9144000" cy="3581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53416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753359" y="589279"/>
            <a:ext cx="4600477" cy="566822"/>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295" dirty="0">
                <a:latin typeface="Georgia"/>
                <a:cs typeface="Georgia"/>
              </a:rPr>
              <a:t>4. Conservation </a:t>
            </a:r>
            <a:r>
              <a:rPr lang="en-US" i="1" spc="-254" dirty="0">
                <a:latin typeface="Georgia"/>
                <a:cs typeface="Georgia"/>
              </a:rPr>
              <a:t>of</a:t>
            </a:r>
            <a:r>
              <a:rPr lang="en-US" i="1" spc="-5" dirty="0">
                <a:latin typeface="Georgia"/>
                <a:cs typeface="Georgia"/>
              </a:rPr>
              <a:t> </a:t>
            </a:r>
            <a:r>
              <a:rPr lang="en-US" i="1" spc="-300" dirty="0">
                <a:latin typeface="Georgia"/>
                <a:cs typeface="Georgia"/>
              </a:rPr>
              <a:t>Soil</a:t>
            </a:r>
          </a:p>
        </p:txBody>
      </p:sp>
      <p:sp>
        <p:nvSpPr>
          <p:cNvPr id="3" name="object 3"/>
          <p:cNvSpPr txBox="1"/>
          <p:nvPr/>
        </p:nvSpPr>
        <p:spPr>
          <a:xfrm>
            <a:off x="535940" y="16179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878839" y="1633220"/>
            <a:ext cx="7719695" cy="1031240"/>
          </a:xfrm>
          <a:prstGeom prst="rect">
            <a:avLst/>
          </a:prstGeom>
        </p:spPr>
        <p:txBody>
          <a:bodyPr vert="horz" wrap="square" lIns="0" tIns="12700" rIns="0" bIns="0" rtlCol="0">
            <a:spAutoFit/>
          </a:bodyPr>
          <a:lstStyle/>
          <a:p>
            <a:pPr marL="12700" marR="5080" algn="just">
              <a:lnSpc>
                <a:spcPct val="100000"/>
              </a:lnSpc>
              <a:spcBef>
                <a:spcPts val="100"/>
              </a:spcBef>
            </a:pPr>
            <a:r>
              <a:rPr sz="2200" spc="-30" dirty="0">
                <a:latin typeface="Georgia"/>
                <a:cs typeface="Georgia"/>
              </a:rPr>
              <a:t>They </a:t>
            </a:r>
            <a:r>
              <a:rPr sz="2200" spc="-20" dirty="0">
                <a:latin typeface="Georgia"/>
                <a:cs typeface="Georgia"/>
              </a:rPr>
              <a:t>prevent </a:t>
            </a:r>
            <a:r>
              <a:rPr sz="2200" spc="-30" dirty="0">
                <a:latin typeface="Georgia"/>
                <a:cs typeface="Georgia"/>
              </a:rPr>
              <a:t>soil </a:t>
            </a:r>
            <a:r>
              <a:rPr sz="2200" spc="-25" dirty="0">
                <a:latin typeface="Georgia"/>
                <a:cs typeface="Georgia"/>
              </a:rPr>
              <a:t>erosion </a:t>
            </a:r>
            <a:r>
              <a:rPr sz="2200" spc="-10" dirty="0">
                <a:latin typeface="Georgia"/>
                <a:cs typeface="Georgia"/>
              </a:rPr>
              <a:t>by </a:t>
            </a:r>
            <a:r>
              <a:rPr sz="2200" spc="-50" dirty="0">
                <a:latin typeface="Georgia"/>
                <a:cs typeface="Georgia"/>
              </a:rPr>
              <a:t>binding </a:t>
            </a:r>
            <a:r>
              <a:rPr sz="2200" spc="-30" dirty="0">
                <a:latin typeface="Georgia"/>
                <a:cs typeface="Georgia"/>
              </a:rPr>
              <a:t>the soil </a:t>
            </a:r>
            <a:r>
              <a:rPr sz="2200" spc="-25" dirty="0">
                <a:latin typeface="Georgia"/>
                <a:cs typeface="Georgia"/>
              </a:rPr>
              <a:t>particles </a:t>
            </a:r>
            <a:r>
              <a:rPr sz="2200" spc="-30" dirty="0">
                <a:latin typeface="Georgia"/>
                <a:cs typeface="Georgia"/>
              </a:rPr>
              <a:t>tightly </a:t>
            </a:r>
            <a:r>
              <a:rPr sz="2200" spc="-60" dirty="0">
                <a:latin typeface="Georgia"/>
                <a:cs typeface="Georgia"/>
              </a:rPr>
              <a:t>in  </a:t>
            </a:r>
            <a:r>
              <a:rPr sz="2200" spc="-25" dirty="0">
                <a:latin typeface="Georgia"/>
                <a:cs typeface="Georgia"/>
              </a:rPr>
              <a:t>their </a:t>
            </a:r>
            <a:r>
              <a:rPr sz="2200" spc="-40" dirty="0">
                <a:latin typeface="Georgia"/>
                <a:cs typeface="Georgia"/>
              </a:rPr>
              <a:t>roots. </a:t>
            </a:r>
            <a:r>
              <a:rPr sz="2200" spc="-30" dirty="0">
                <a:latin typeface="Georgia"/>
                <a:cs typeface="Georgia"/>
              </a:rPr>
              <a:t>They also </a:t>
            </a:r>
            <a:r>
              <a:rPr sz="2200" spc="-20" dirty="0">
                <a:latin typeface="Georgia"/>
                <a:cs typeface="Georgia"/>
              </a:rPr>
              <a:t>reduce </a:t>
            </a:r>
            <a:r>
              <a:rPr sz="2200" spc="-30" dirty="0">
                <a:latin typeface="Georgia"/>
                <a:cs typeface="Georgia"/>
              </a:rPr>
              <a:t>the </a:t>
            </a:r>
            <a:r>
              <a:rPr sz="2200" spc="-15" dirty="0">
                <a:latin typeface="Georgia"/>
                <a:cs typeface="Georgia"/>
              </a:rPr>
              <a:t>velocity </a:t>
            </a:r>
            <a:r>
              <a:rPr sz="2200" spc="-40" dirty="0">
                <a:latin typeface="Georgia"/>
                <a:cs typeface="Georgia"/>
              </a:rPr>
              <a:t>of </a:t>
            </a:r>
            <a:r>
              <a:rPr sz="2200" spc="-25" dirty="0">
                <a:latin typeface="Georgia"/>
                <a:cs typeface="Georgia"/>
              </a:rPr>
              <a:t>wind </a:t>
            </a:r>
            <a:r>
              <a:rPr sz="2200" spc="-60" dirty="0">
                <a:latin typeface="Georgia"/>
                <a:cs typeface="Georgia"/>
              </a:rPr>
              <a:t>and </a:t>
            </a:r>
            <a:r>
              <a:rPr sz="2200" spc="-40" dirty="0">
                <a:latin typeface="Georgia"/>
                <a:cs typeface="Georgia"/>
              </a:rPr>
              <a:t>rain </a:t>
            </a:r>
            <a:r>
              <a:rPr sz="2200" spc="-30" dirty="0">
                <a:latin typeface="Georgia"/>
                <a:cs typeface="Georgia"/>
              </a:rPr>
              <a:t>which  </a:t>
            </a:r>
            <a:r>
              <a:rPr sz="2200" spc="-10" dirty="0">
                <a:latin typeface="Georgia"/>
                <a:cs typeface="Georgia"/>
              </a:rPr>
              <a:t>are </a:t>
            </a:r>
            <a:r>
              <a:rPr sz="2200" spc="-40" dirty="0">
                <a:latin typeface="Georgia"/>
                <a:cs typeface="Georgia"/>
              </a:rPr>
              <a:t>chief </a:t>
            </a:r>
            <a:r>
              <a:rPr sz="2200" spc="-35" dirty="0">
                <a:latin typeface="Georgia"/>
                <a:cs typeface="Georgia"/>
              </a:rPr>
              <a:t>agents </a:t>
            </a:r>
            <a:r>
              <a:rPr sz="2200" spc="-45" dirty="0">
                <a:latin typeface="Georgia"/>
                <a:cs typeface="Georgia"/>
              </a:rPr>
              <a:t>causing</a:t>
            </a:r>
            <a:r>
              <a:rPr sz="2200" spc="-155" dirty="0">
                <a:latin typeface="Georgia"/>
                <a:cs typeface="Georgia"/>
              </a:rPr>
              <a:t> </a:t>
            </a:r>
            <a:r>
              <a:rPr sz="2200" spc="-25" dirty="0">
                <a:latin typeface="Georgia"/>
                <a:cs typeface="Georgia"/>
              </a:rPr>
              <a:t>erosion</a:t>
            </a:r>
            <a:endParaRPr sz="2200" dirty="0">
              <a:latin typeface="Georgia"/>
              <a:cs typeface="Georgia"/>
            </a:endParaRPr>
          </a:p>
        </p:txBody>
      </p:sp>
      <p:sp>
        <p:nvSpPr>
          <p:cNvPr id="5" name="object 5"/>
          <p:cNvSpPr/>
          <p:nvPr/>
        </p:nvSpPr>
        <p:spPr>
          <a:xfrm>
            <a:off x="762000" y="3048000"/>
            <a:ext cx="7772400" cy="341884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829063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744800" y="615037"/>
            <a:ext cx="6574952" cy="566822"/>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305" dirty="0">
                <a:latin typeface="Georgia"/>
                <a:cs typeface="Georgia"/>
              </a:rPr>
              <a:t>5. Improvement </a:t>
            </a:r>
            <a:r>
              <a:rPr lang="en-US" i="1" spc="-275" dirty="0">
                <a:latin typeface="Georgia"/>
                <a:cs typeface="Georgia"/>
              </a:rPr>
              <a:t>in </a:t>
            </a:r>
            <a:r>
              <a:rPr lang="en-US" i="1" spc="-235" dirty="0">
                <a:latin typeface="Georgia"/>
                <a:cs typeface="Georgia"/>
              </a:rPr>
              <a:t>fertility </a:t>
            </a:r>
            <a:r>
              <a:rPr lang="en-US" i="1" spc="-254" dirty="0">
                <a:latin typeface="Georgia"/>
                <a:cs typeface="Georgia"/>
              </a:rPr>
              <a:t>of</a:t>
            </a:r>
            <a:r>
              <a:rPr lang="en-US" i="1" spc="-175" dirty="0">
                <a:latin typeface="Georgia"/>
                <a:cs typeface="Georgia"/>
              </a:rPr>
              <a:t> </a:t>
            </a:r>
            <a:r>
              <a:rPr lang="en-US" i="1" spc="-300" dirty="0">
                <a:latin typeface="Georgia"/>
                <a:cs typeface="Georgia"/>
              </a:rPr>
              <a:t>Soil</a:t>
            </a:r>
          </a:p>
        </p:txBody>
      </p:sp>
      <p:sp>
        <p:nvSpPr>
          <p:cNvPr id="3" name="object 3"/>
          <p:cNvSpPr txBox="1"/>
          <p:nvPr/>
        </p:nvSpPr>
        <p:spPr>
          <a:xfrm>
            <a:off x="535940" y="16179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878839" y="1633220"/>
            <a:ext cx="7689215" cy="695960"/>
          </a:xfrm>
          <a:prstGeom prst="rect">
            <a:avLst/>
          </a:prstGeom>
        </p:spPr>
        <p:txBody>
          <a:bodyPr vert="horz" wrap="square" lIns="0" tIns="12700" rIns="0" bIns="0" rtlCol="0">
            <a:spAutoFit/>
          </a:bodyPr>
          <a:lstStyle/>
          <a:p>
            <a:pPr marL="12700" marR="5080">
              <a:lnSpc>
                <a:spcPct val="100000"/>
              </a:lnSpc>
              <a:spcBef>
                <a:spcPts val="100"/>
              </a:spcBef>
            </a:pPr>
            <a:r>
              <a:rPr sz="2200" spc="-45" dirty="0">
                <a:latin typeface="Georgia"/>
                <a:cs typeface="Georgia"/>
              </a:rPr>
              <a:t>The </a:t>
            </a:r>
            <a:r>
              <a:rPr sz="2200" spc="-20" dirty="0">
                <a:latin typeface="Georgia"/>
                <a:cs typeface="Georgia"/>
              </a:rPr>
              <a:t>fertility </a:t>
            </a:r>
            <a:r>
              <a:rPr sz="2200" spc="-40" dirty="0">
                <a:latin typeface="Georgia"/>
                <a:cs typeface="Georgia"/>
              </a:rPr>
              <a:t>of </a:t>
            </a:r>
            <a:r>
              <a:rPr sz="2200" spc="-25" dirty="0">
                <a:latin typeface="Georgia"/>
                <a:cs typeface="Georgia"/>
              </a:rPr>
              <a:t>soil increases </a:t>
            </a:r>
            <a:r>
              <a:rPr sz="2200" spc="-35" dirty="0">
                <a:latin typeface="Georgia"/>
                <a:cs typeface="Georgia"/>
              </a:rPr>
              <a:t>due </a:t>
            </a:r>
            <a:r>
              <a:rPr sz="2200" spc="-20" dirty="0">
                <a:latin typeface="Georgia"/>
                <a:cs typeface="Georgia"/>
              </a:rPr>
              <a:t>to </a:t>
            </a:r>
            <a:r>
              <a:rPr sz="2200" spc="-65" dirty="0">
                <a:latin typeface="Georgia"/>
                <a:cs typeface="Georgia"/>
              </a:rPr>
              <a:t>humans </a:t>
            </a:r>
            <a:r>
              <a:rPr sz="2200" spc="-40" dirty="0">
                <a:latin typeface="Georgia"/>
                <a:cs typeface="Georgia"/>
              </a:rPr>
              <a:t>formed </a:t>
            </a:r>
            <a:r>
              <a:rPr sz="2200" spc="-10" dirty="0">
                <a:latin typeface="Georgia"/>
                <a:cs typeface="Georgia"/>
              </a:rPr>
              <a:t>by </a:t>
            </a:r>
            <a:r>
              <a:rPr sz="2200" spc="-30" dirty="0">
                <a:latin typeface="Georgia"/>
                <a:cs typeface="Georgia"/>
              </a:rPr>
              <a:t>the</a:t>
            </a:r>
            <a:r>
              <a:rPr sz="2200" spc="-280" dirty="0">
                <a:latin typeface="Georgia"/>
                <a:cs typeface="Georgia"/>
              </a:rPr>
              <a:t> </a:t>
            </a:r>
            <a:r>
              <a:rPr sz="2200" spc="-20" dirty="0">
                <a:latin typeface="Georgia"/>
                <a:cs typeface="Georgia"/>
              </a:rPr>
              <a:t>decay  </a:t>
            </a:r>
            <a:r>
              <a:rPr sz="2200" spc="-40" dirty="0">
                <a:latin typeface="Georgia"/>
                <a:cs typeface="Georgia"/>
              </a:rPr>
              <a:t>of </a:t>
            </a:r>
            <a:r>
              <a:rPr sz="2200" spc="-20" dirty="0">
                <a:latin typeface="Georgia"/>
                <a:cs typeface="Georgia"/>
              </a:rPr>
              <a:t>forest</a:t>
            </a:r>
            <a:r>
              <a:rPr sz="2200" spc="-75" dirty="0">
                <a:latin typeface="Georgia"/>
                <a:cs typeface="Georgia"/>
              </a:rPr>
              <a:t> </a:t>
            </a:r>
            <a:r>
              <a:rPr sz="2200" spc="-20" dirty="0">
                <a:latin typeface="Georgia"/>
                <a:cs typeface="Georgia"/>
              </a:rPr>
              <a:t>litter</a:t>
            </a:r>
            <a:endParaRPr sz="2200">
              <a:latin typeface="Georgia"/>
              <a:cs typeface="Georgia"/>
            </a:endParaRPr>
          </a:p>
        </p:txBody>
      </p:sp>
      <p:sp>
        <p:nvSpPr>
          <p:cNvPr id="5" name="object 5"/>
          <p:cNvSpPr/>
          <p:nvPr/>
        </p:nvSpPr>
        <p:spPr>
          <a:xfrm>
            <a:off x="609600" y="2590800"/>
            <a:ext cx="8001000" cy="3886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66947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715259" y="467359"/>
            <a:ext cx="4561303" cy="566822"/>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305" dirty="0">
                <a:latin typeface="Georgia"/>
                <a:cs typeface="Georgia"/>
              </a:rPr>
              <a:t>5.  Control </a:t>
            </a:r>
            <a:r>
              <a:rPr lang="en-US" i="1" spc="-254" dirty="0">
                <a:latin typeface="Georgia"/>
                <a:cs typeface="Georgia"/>
              </a:rPr>
              <a:t>of </a:t>
            </a:r>
            <a:r>
              <a:rPr lang="en-US" i="1" spc="-285" dirty="0">
                <a:latin typeface="Georgia"/>
                <a:cs typeface="Georgia"/>
              </a:rPr>
              <a:t>water</a:t>
            </a:r>
            <a:r>
              <a:rPr lang="en-US" i="1" spc="175" dirty="0">
                <a:latin typeface="Georgia"/>
                <a:cs typeface="Georgia"/>
              </a:rPr>
              <a:t> </a:t>
            </a:r>
            <a:r>
              <a:rPr lang="en-US" i="1" spc="-305" dirty="0">
                <a:latin typeface="Georgia"/>
                <a:cs typeface="Georgia"/>
              </a:rPr>
              <a:t>flow</a:t>
            </a:r>
          </a:p>
        </p:txBody>
      </p:sp>
      <p:sp>
        <p:nvSpPr>
          <p:cNvPr id="4" name="object 4"/>
          <p:cNvSpPr txBox="1"/>
          <p:nvPr/>
        </p:nvSpPr>
        <p:spPr>
          <a:xfrm>
            <a:off x="878839" y="2025415"/>
            <a:ext cx="7721600" cy="1031240"/>
          </a:xfrm>
          <a:prstGeom prst="rect">
            <a:avLst/>
          </a:prstGeom>
        </p:spPr>
        <p:txBody>
          <a:bodyPr vert="horz" wrap="square" lIns="0" tIns="12700" rIns="0" bIns="0" rtlCol="0">
            <a:spAutoFit/>
          </a:bodyPr>
          <a:lstStyle/>
          <a:p>
            <a:pPr marL="12700" marR="5080" algn="just">
              <a:lnSpc>
                <a:spcPct val="100000"/>
              </a:lnSpc>
              <a:spcBef>
                <a:spcPts val="100"/>
              </a:spcBef>
            </a:pPr>
            <a:r>
              <a:rPr sz="2200" spc="-45" dirty="0">
                <a:latin typeface="Georgia"/>
                <a:cs typeface="Georgia"/>
              </a:rPr>
              <a:t>The </a:t>
            </a:r>
            <a:r>
              <a:rPr sz="2200" spc="-20" dirty="0">
                <a:latin typeface="Georgia"/>
                <a:cs typeface="Georgia"/>
              </a:rPr>
              <a:t>forest </a:t>
            </a:r>
            <a:r>
              <a:rPr sz="2200" spc="-30" dirty="0">
                <a:latin typeface="Georgia"/>
                <a:cs typeface="Georgia"/>
              </a:rPr>
              <a:t>act </a:t>
            </a:r>
            <a:r>
              <a:rPr sz="2200" spc="-25" dirty="0">
                <a:latin typeface="Georgia"/>
                <a:cs typeface="Georgia"/>
              </a:rPr>
              <a:t>as </a:t>
            </a:r>
            <a:r>
              <a:rPr sz="2200" spc="-35" dirty="0">
                <a:latin typeface="Georgia"/>
                <a:cs typeface="Georgia"/>
              </a:rPr>
              <a:t>a </a:t>
            </a:r>
            <a:r>
              <a:rPr sz="2200" spc="-45" dirty="0">
                <a:latin typeface="Georgia"/>
                <a:cs typeface="Georgia"/>
              </a:rPr>
              <a:t>giant </a:t>
            </a:r>
            <a:r>
              <a:rPr sz="2200" spc="-35" dirty="0">
                <a:latin typeface="Georgia"/>
                <a:cs typeface="Georgia"/>
              </a:rPr>
              <a:t>sponge </a:t>
            </a:r>
            <a:r>
              <a:rPr sz="2200" spc="-20" dirty="0">
                <a:latin typeface="Georgia"/>
                <a:cs typeface="Georgia"/>
              </a:rPr>
              <a:t>they </a:t>
            </a:r>
            <a:r>
              <a:rPr sz="2200" dirty="0">
                <a:latin typeface="Georgia"/>
                <a:cs typeface="Georgia"/>
              </a:rPr>
              <a:t>slow </a:t>
            </a:r>
            <a:r>
              <a:rPr sz="2200" spc="-20" dirty="0">
                <a:latin typeface="Georgia"/>
                <a:cs typeface="Georgia"/>
              </a:rPr>
              <a:t>down </a:t>
            </a:r>
            <a:r>
              <a:rPr sz="2200" spc="-60" dirty="0">
                <a:latin typeface="Georgia"/>
                <a:cs typeface="Georgia"/>
              </a:rPr>
              <a:t>runoff,  </a:t>
            </a:r>
            <a:r>
              <a:rPr sz="2200" spc="-35" dirty="0">
                <a:latin typeface="Georgia"/>
                <a:cs typeface="Georgia"/>
              </a:rPr>
              <a:t>absorbing </a:t>
            </a:r>
            <a:r>
              <a:rPr sz="2200" spc="-55" dirty="0">
                <a:latin typeface="Georgia"/>
                <a:cs typeface="Georgia"/>
              </a:rPr>
              <a:t>and </a:t>
            </a:r>
            <a:r>
              <a:rPr sz="2200" spc="-50" dirty="0">
                <a:latin typeface="Georgia"/>
                <a:cs typeface="Georgia"/>
              </a:rPr>
              <a:t>holding </a:t>
            </a:r>
            <a:r>
              <a:rPr sz="2200" spc="5" dirty="0">
                <a:latin typeface="Georgia"/>
                <a:cs typeface="Georgia"/>
              </a:rPr>
              <a:t>water </a:t>
            </a:r>
            <a:r>
              <a:rPr sz="2200" spc="-40" dirty="0">
                <a:latin typeface="Georgia"/>
                <a:cs typeface="Georgia"/>
              </a:rPr>
              <a:t>that </a:t>
            </a:r>
            <a:r>
              <a:rPr sz="2200" spc="-20" dirty="0">
                <a:latin typeface="Georgia"/>
                <a:cs typeface="Georgia"/>
              </a:rPr>
              <a:t>recharges </a:t>
            </a:r>
            <a:r>
              <a:rPr sz="2200" spc="-45" dirty="0">
                <a:latin typeface="Georgia"/>
                <a:cs typeface="Georgia"/>
              </a:rPr>
              <a:t>springs, streams,  </a:t>
            </a:r>
            <a:r>
              <a:rPr sz="2200" spc="-55" dirty="0">
                <a:latin typeface="Georgia"/>
                <a:cs typeface="Georgia"/>
              </a:rPr>
              <a:t>and </a:t>
            </a:r>
            <a:r>
              <a:rPr sz="2200" spc="-45" dirty="0">
                <a:latin typeface="Georgia"/>
                <a:cs typeface="Georgia"/>
              </a:rPr>
              <a:t>ground</a:t>
            </a:r>
            <a:r>
              <a:rPr sz="2200" spc="-55" dirty="0">
                <a:latin typeface="Georgia"/>
                <a:cs typeface="Georgia"/>
              </a:rPr>
              <a:t> </a:t>
            </a:r>
            <a:r>
              <a:rPr sz="2200" spc="-25" dirty="0">
                <a:latin typeface="Georgia"/>
                <a:cs typeface="Georgia"/>
              </a:rPr>
              <a:t>water.</a:t>
            </a:r>
            <a:endParaRPr sz="2200">
              <a:latin typeface="Georgia"/>
              <a:cs typeface="Georgia"/>
            </a:endParaRPr>
          </a:p>
        </p:txBody>
      </p:sp>
      <p:sp>
        <p:nvSpPr>
          <p:cNvPr id="5" name="object 2"/>
          <p:cNvSpPr txBox="1">
            <a:spLocks/>
          </p:cNvSpPr>
          <p:nvPr/>
        </p:nvSpPr>
        <p:spPr>
          <a:xfrm>
            <a:off x="2693286" y="3113542"/>
            <a:ext cx="5665099" cy="566822"/>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305" dirty="0">
                <a:latin typeface="Georgia"/>
                <a:cs typeface="Georgia"/>
              </a:rPr>
              <a:t>6. Habitat </a:t>
            </a:r>
            <a:r>
              <a:rPr lang="en-US" i="1" spc="-240" dirty="0">
                <a:latin typeface="Georgia"/>
                <a:cs typeface="Georgia"/>
              </a:rPr>
              <a:t>to </a:t>
            </a:r>
            <a:r>
              <a:rPr lang="en-US" i="1" spc="-305" dirty="0">
                <a:latin typeface="Georgia"/>
                <a:cs typeface="Georgia"/>
              </a:rPr>
              <a:t>wild</a:t>
            </a:r>
            <a:r>
              <a:rPr lang="en-US" i="1" spc="150" dirty="0">
                <a:latin typeface="Georgia"/>
                <a:cs typeface="Georgia"/>
              </a:rPr>
              <a:t> </a:t>
            </a:r>
            <a:r>
              <a:rPr lang="en-US" i="1" spc="-195" dirty="0">
                <a:latin typeface="Georgia"/>
                <a:cs typeface="Georgia"/>
              </a:rPr>
              <a:t>life</a:t>
            </a:r>
          </a:p>
        </p:txBody>
      </p:sp>
      <p:sp>
        <p:nvSpPr>
          <p:cNvPr id="6" name="object 3"/>
          <p:cNvSpPr txBox="1"/>
          <p:nvPr/>
        </p:nvSpPr>
        <p:spPr>
          <a:xfrm>
            <a:off x="535940" y="16179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p>
        </p:txBody>
      </p:sp>
      <p:sp>
        <p:nvSpPr>
          <p:cNvPr id="7" name="object 4"/>
          <p:cNvSpPr txBox="1"/>
          <p:nvPr/>
        </p:nvSpPr>
        <p:spPr>
          <a:xfrm>
            <a:off x="946309" y="4047889"/>
            <a:ext cx="5895975" cy="360680"/>
          </a:xfrm>
          <a:prstGeom prst="rect">
            <a:avLst/>
          </a:prstGeom>
        </p:spPr>
        <p:txBody>
          <a:bodyPr vert="horz" wrap="square" lIns="0" tIns="12700" rIns="0" bIns="0" rtlCol="0">
            <a:spAutoFit/>
          </a:bodyPr>
          <a:lstStyle/>
          <a:p>
            <a:pPr marL="12700">
              <a:lnSpc>
                <a:spcPct val="100000"/>
              </a:lnSpc>
              <a:spcBef>
                <a:spcPts val="100"/>
              </a:spcBef>
            </a:pPr>
            <a:r>
              <a:rPr sz="2200" spc="-30" dirty="0">
                <a:latin typeface="Georgia"/>
                <a:cs typeface="Georgia"/>
              </a:rPr>
              <a:t>They </a:t>
            </a:r>
            <a:r>
              <a:rPr sz="2200" spc="-20" dirty="0">
                <a:latin typeface="Georgia"/>
                <a:cs typeface="Georgia"/>
              </a:rPr>
              <a:t>provide </a:t>
            </a:r>
            <a:r>
              <a:rPr sz="2200" spc="-30" dirty="0">
                <a:latin typeface="Georgia"/>
                <a:cs typeface="Georgia"/>
              </a:rPr>
              <a:t>the </a:t>
            </a:r>
            <a:r>
              <a:rPr sz="2200" spc="-40" dirty="0">
                <a:latin typeface="Georgia"/>
                <a:cs typeface="Georgia"/>
              </a:rPr>
              <a:t>habitat </a:t>
            </a:r>
            <a:r>
              <a:rPr sz="2200" spc="-30" dirty="0">
                <a:latin typeface="Georgia"/>
                <a:cs typeface="Georgia"/>
              </a:rPr>
              <a:t>for </a:t>
            </a:r>
            <a:r>
              <a:rPr sz="2200" spc="-55" dirty="0">
                <a:latin typeface="Georgia"/>
                <a:cs typeface="Georgia"/>
              </a:rPr>
              <a:t>high </a:t>
            </a:r>
            <a:r>
              <a:rPr sz="2200" spc="-10" dirty="0">
                <a:latin typeface="Georgia"/>
                <a:cs typeface="Georgia"/>
              </a:rPr>
              <a:t>wild </a:t>
            </a:r>
            <a:r>
              <a:rPr sz="2200" spc="-35" dirty="0">
                <a:latin typeface="Georgia"/>
                <a:cs typeface="Georgia"/>
              </a:rPr>
              <a:t>life</a:t>
            </a:r>
            <a:r>
              <a:rPr sz="2200" spc="-200" dirty="0">
                <a:latin typeface="Georgia"/>
                <a:cs typeface="Georgia"/>
              </a:rPr>
              <a:t> </a:t>
            </a:r>
            <a:r>
              <a:rPr sz="2200" spc="-20" dirty="0">
                <a:latin typeface="Georgia"/>
                <a:cs typeface="Georgia"/>
              </a:rPr>
              <a:t>species</a:t>
            </a:r>
            <a:endParaRPr sz="2200" dirty="0">
              <a:latin typeface="Georgia"/>
              <a:cs typeface="Georgia"/>
            </a:endParaRPr>
          </a:p>
        </p:txBody>
      </p:sp>
      <p:sp>
        <p:nvSpPr>
          <p:cNvPr id="8" name="object 5"/>
          <p:cNvSpPr/>
          <p:nvPr/>
        </p:nvSpPr>
        <p:spPr>
          <a:xfrm>
            <a:off x="2046668" y="4510825"/>
            <a:ext cx="4611710" cy="225058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84164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3478029" y="419690"/>
            <a:ext cx="4429599" cy="566822"/>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290" dirty="0">
                <a:latin typeface="Georgia"/>
                <a:cs typeface="Georgia"/>
              </a:rPr>
              <a:t>7.Absorption </a:t>
            </a:r>
            <a:r>
              <a:rPr lang="en-US" i="1" spc="-254" dirty="0">
                <a:latin typeface="Georgia"/>
                <a:cs typeface="Georgia"/>
              </a:rPr>
              <a:t>of</a:t>
            </a:r>
            <a:r>
              <a:rPr lang="en-US" i="1" spc="45" dirty="0">
                <a:latin typeface="Georgia"/>
                <a:cs typeface="Georgia"/>
              </a:rPr>
              <a:t> </a:t>
            </a:r>
            <a:r>
              <a:rPr lang="en-US" i="1" spc="-300" dirty="0">
                <a:latin typeface="Georgia"/>
                <a:cs typeface="Georgia"/>
              </a:rPr>
              <a:t>Noise</a:t>
            </a:r>
          </a:p>
        </p:txBody>
      </p:sp>
      <p:sp>
        <p:nvSpPr>
          <p:cNvPr id="3" name="object 3"/>
          <p:cNvSpPr txBox="1"/>
          <p:nvPr/>
        </p:nvSpPr>
        <p:spPr>
          <a:xfrm>
            <a:off x="535940" y="16179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878839" y="1633220"/>
            <a:ext cx="7221855" cy="695960"/>
          </a:xfrm>
          <a:prstGeom prst="rect">
            <a:avLst/>
          </a:prstGeom>
        </p:spPr>
        <p:txBody>
          <a:bodyPr vert="horz" wrap="square" lIns="0" tIns="12700" rIns="0" bIns="0" rtlCol="0">
            <a:spAutoFit/>
          </a:bodyPr>
          <a:lstStyle/>
          <a:p>
            <a:pPr marL="12700" marR="5080">
              <a:lnSpc>
                <a:spcPct val="100000"/>
              </a:lnSpc>
              <a:spcBef>
                <a:spcPts val="100"/>
              </a:spcBef>
            </a:pPr>
            <a:r>
              <a:rPr sz="2200" spc="-35" dirty="0">
                <a:latin typeface="Georgia"/>
                <a:cs typeface="Georgia"/>
              </a:rPr>
              <a:t>Forest </a:t>
            </a:r>
            <a:r>
              <a:rPr sz="2200" spc="-10" dirty="0">
                <a:latin typeface="Georgia"/>
                <a:cs typeface="Georgia"/>
              </a:rPr>
              <a:t>cover </a:t>
            </a:r>
            <a:r>
              <a:rPr sz="2200" spc="-25" dirty="0">
                <a:latin typeface="Georgia"/>
                <a:cs typeface="Georgia"/>
              </a:rPr>
              <a:t>absorbs </a:t>
            </a:r>
            <a:r>
              <a:rPr sz="2200" spc="-30" dirty="0">
                <a:latin typeface="Georgia"/>
                <a:cs typeface="Georgia"/>
              </a:rPr>
              <a:t>the noise </a:t>
            </a:r>
            <a:r>
              <a:rPr sz="2200" spc="-55" dirty="0">
                <a:latin typeface="Georgia"/>
                <a:cs typeface="Georgia"/>
              </a:rPr>
              <a:t>and </a:t>
            </a:r>
            <a:r>
              <a:rPr sz="2200" spc="-30" dirty="0">
                <a:latin typeface="Georgia"/>
                <a:cs typeface="Georgia"/>
              </a:rPr>
              <a:t>helps </a:t>
            </a:r>
            <a:r>
              <a:rPr sz="2200" spc="-60" dirty="0">
                <a:latin typeface="Georgia"/>
                <a:cs typeface="Georgia"/>
              </a:rPr>
              <a:t>in </a:t>
            </a:r>
            <a:r>
              <a:rPr sz="2200" spc="-30" dirty="0">
                <a:latin typeface="Georgia"/>
                <a:cs typeface="Georgia"/>
              </a:rPr>
              <a:t>preventing</a:t>
            </a:r>
            <a:r>
              <a:rPr sz="2200" spc="-175" dirty="0">
                <a:latin typeface="Georgia"/>
                <a:cs typeface="Georgia"/>
              </a:rPr>
              <a:t> </a:t>
            </a:r>
            <a:r>
              <a:rPr sz="2200" spc="-30" dirty="0">
                <a:latin typeface="Georgia"/>
                <a:cs typeface="Georgia"/>
              </a:rPr>
              <a:t>noise  </a:t>
            </a:r>
            <a:r>
              <a:rPr sz="2200" spc="-40" dirty="0">
                <a:latin typeface="Georgia"/>
                <a:cs typeface="Georgia"/>
              </a:rPr>
              <a:t>pollution</a:t>
            </a:r>
            <a:endParaRPr sz="2200" dirty="0">
              <a:latin typeface="Georgia"/>
              <a:cs typeface="Georgia"/>
            </a:endParaRPr>
          </a:p>
        </p:txBody>
      </p:sp>
      <p:sp>
        <p:nvSpPr>
          <p:cNvPr id="5" name="object 5"/>
          <p:cNvSpPr/>
          <p:nvPr/>
        </p:nvSpPr>
        <p:spPr>
          <a:xfrm>
            <a:off x="838200" y="2514600"/>
            <a:ext cx="7543800" cy="3657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94159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026920" y="589279"/>
            <a:ext cx="5083810" cy="51308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290">
                <a:latin typeface="Georgia"/>
                <a:cs typeface="Georgia"/>
              </a:rPr>
              <a:t>Absorption </a:t>
            </a:r>
            <a:r>
              <a:rPr lang="en-US" i="1" spc="-254">
                <a:latin typeface="Georgia"/>
                <a:cs typeface="Georgia"/>
              </a:rPr>
              <a:t>of </a:t>
            </a:r>
            <a:r>
              <a:rPr lang="en-US" i="1" spc="-250">
                <a:latin typeface="Georgia"/>
                <a:cs typeface="Georgia"/>
              </a:rPr>
              <a:t>air</a:t>
            </a:r>
            <a:r>
              <a:rPr lang="en-US" i="1" spc="195">
                <a:latin typeface="Georgia"/>
                <a:cs typeface="Georgia"/>
              </a:rPr>
              <a:t> </a:t>
            </a:r>
            <a:r>
              <a:rPr lang="en-US" i="1" spc="-254">
                <a:latin typeface="Georgia"/>
                <a:cs typeface="Georgia"/>
              </a:rPr>
              <a:t>pollutants</a:t>
            </a:r>
            <a:endParaRPr lang="en-US" i="1" spc="-254" dirty="0">
              <a:latin typeface="Georgia"/>
              <a:cs typeface="Georgia"/>
            </a:endParaRPr>
          </a:p>
        </p:txBody>
      </p:sp>
      <p:sp>
        <p:nvSpPr>
          <p:cNvPr id="3" name="object 3"/>
          <p:cNvSpPr txBox="1"/>
          <p:nvPr/>
        </p:nvSpPr>
        <p:spPr>
          <a:xfrm>
            <a:off x="535940" y="1611629"/>
            <a:ext cx="168275"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a:t>
            </a:r>
            <a:endParaRPr sz="3200">
              <a:latin typeface="Arial"/>
              <a:cs typeface="Arial"/>
            </a:endParaRPr>
          </a:p>
        </p:txBody>
      </p:sp>
      <p:sp>
        <p:nvSpPr>
          <p:cNvPr id="4" name="object 4"/>
          <p:cNvSpPr txBox="1"/>
          <p:nvPr/>
        </p:nvSpPr>
        <p:spPr>
          <a:xfrm>
            <a:off x="878839" y="1734820"/>
            <a:ext cx="7720330" cy="746760"/>
          </a:xfrm>
          <a:prstGeom prst="rect">
            <a:avLst/>
          </a:prstGeom>
        </p:spPr>
        <p:txBody>
          <a:bodyPr vert="horz" wrap="square" lIns="0" tIns="12700" rIns="0" bIns="0" rtlCol="0">
            <a:spAutoFit/>
          </a:bodyPr>
          <a:lstStyle/>
          <a:p>
            <a:pPr marL="12700" marR="5080" indent="140970">
              <a:lnSpc>
                <a:spcPct val="107600"/>
              </a:lnSpc>
              <a:spcBef>
                <a:spcPts val="100"/>
              </a:spcBef>
            </a:pPr>
            <a:r>
              <a:rPr sz="2200" spc="-35" dirty="0">
                <a:latin typeface="Georgia"/>
                <a:cs typeface="Georgia"/>
              </a:rPr>
              <a:t>Forest </a:t>
            </a:r>
            <a:r>
              <a:rPr sz="2200" spc="-25" dirty="0">
                <a:latin typeface="Georgia"/>
                <a:cs typeface="Georgia"/>
              </a:rPr>
              <a:t>absorbs </a:t>
            </a:r>
            <a:r>
              <a:rPr sz="2200" spc="-55" dirty="0">
                <a:latin typeface="Georgia"/>
                <a:cs typeface="Georgia"/>
              </a:rPr>
              <a:t>many </a:t>
            </a:r>
            <a:r>
              <a:rPr sz="2200" spc="-35" dirty="0">
                <a:latin typeface="Georgia"/>
                <a:cs typeface="Georgia"/>
              </a:rPr>
              <a:t>toxic </a:t>
            </a:r>
            <a:r>
              <a:rPr sz="2200" spc="-20" dirty="0">
                <a:latin typeface="Georgia"/>
                <a:cs typeface="Georgia"/>
              </a:rPr>
              <a:t>gasses </a:t>
            </a:r>
            <a:r>
              <a:rPr sz="2200" spc="-55" dirty="0">
                <a:latin typeface="Georgia"/>
                <a:cs typeface="Georgia"/>
              </a:rPr>
              <a:t>and </a:t>
            </a:r>
            <a:r>
              <a:rPr sz="2200" spc="-25" dirty="0">
                <a:latin typeface="Georgia"/>
                <a:cs typeface="Georgia"/>
              </a:rPr>
              <a:t>air </a:t>
            </a:r>
            <a:r>
              <a:rPr sz="2200" spc="-35" dirty="0">
                <a:latin typeface="Georgia"/>
                <a:cs typeface="Georgia"/>
              </a:rPr>
              <a:t>pollutants </a:t>
            </a:r>
            <a:r>
              <a:rPr sz="2200" spc="-55" dirty="0">
                <a:latin typeface="Georgia"/>
                <a:cs typeface="Georgia"/>
              </a:rPr>
              <a:t>and can  </a:t>
            </a:r>
            <a:r>
              <a:rPr sz="2200" spc="-35" dirty="0">
                <a:latin typeface="Georgia"/>
                <a:cs typeface="Georgia"/>
              </a:rPr>
              <a:t>help </a:t>
            </a:r>
            <a:r>
              <a:rPr sz="2200" spc="-60" dirty="0">
                <a:latin typeface="Georgia"/>
                <a:cs typeface="Georgia"/>
              </a:rPr>
              <a:t>in </a:t>
            </a:r>
            <a:r>
              <a:rPr sz="2200" spc="-30" dirty="0">
                <a:latin typeface="Georgia"/>
                <a:cs typeface="Georgia"/>
              </a:rPr>
              <a:t>keeping </a:t>
            </a:r>
            <a:r>
              <a:rPr sz="2200" spc="-25" dirty="0">
                <a:latin typeface="Georgia"/>
                <a:cs typeface="Georgia"/>
              </a:rPr>
              <a:t>air</a:t>
            </a:r>
            <a:r>
              <a:rPr sz="2200" spc="-105" dirty="0">
                <a:latin typeface="Georgia"/>
                <a:cs typeface="Georgia"/>
              </a:rPr>
              <a:t> </a:t>
            </a:r>
            <a:r>
              <a:rPr sz="2200" spc="-45" dirty="0">
                <a:latin typeface="Georgia"/>
                <a:cs typeface="Georgia"/>
              </a:rPr>
              <a:t>pure.</a:t>
            </a:r>
            <a:endParaRPr sz="2200">
              <a:latin typeface="Georgia"/>
              <a:cs typeface="Georgia"/>
            </a:endParaRPr>
          </a:p>
        </p:txBody>
      </p:sp>
      <p:sp>
        <p:nvSpPr>
          <p:cNvPr id="5" name="object 5"/>
          <p:cNvSpPr/>
          <p:nvPr/>
        </p:nvSpPr>
        <p:spPr>
          <a:xfrm>
            <a:off x="762000" y="2667000"/>
            <a:ext cx="7772400" cy="3810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78772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75679" y="1117600"/>
            <a:ext cx="1526540" cy="1143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p:cNvSpPr>
          <p:nvPr/>
        </p:nvSpPr>
        <p:spPr>
          <a:xfrm>
            <a:off x="1103809" y="0"/>
            <a:ext cx="6955790" cy="57404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pc="-275"/>
              <a:t>Economical </a:t>
            </a:r>
            <a:r>
              <a:rPr lang="en-US" spc="-254"/>
              <a:t>Importance </a:t>
            </a:r>
            <a:r>
              <a:rPr lang="en-US" spc="-245"/>
              <a:t>of</a:t>
            </a:r>
            <a:r>
              <a:rPr lang="en-US" spc="120"/>
              <a:t> </a:t>
            </a:r>
            <a:r>
              <a:rPr lang="en-US" spc="-229"/>
              <a:t>Forest</a:t>
            </a:r>
            <a:endParaRPr lang="en-US"/>
          </a:p>
        </p:txBody>
      </p:sp>
      <p:sp>
        <p:nvSpPr>
          <p:cNvPr id="4" name="object 4"/>
          <p:cNvSpPr txBox="1"/>
          <p:nvPr/>
        </p:nvSpPr>
        <p:spPr>
          <a:xfrm>
            <a:off x="548819" y="10591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5" name="object 5"/>
          <p:cNvSpPr txBox="1"/>
          <p:nvPr/>
        </p:nvSpPr>
        <p:spPr>
          <a:xfrm>
            <a:off x="891718" y="1074420"/>
            <a:ext cx="6045200" cy="1031240"/>
          </a:xfrm>
          <a:prstGeom prst="rect">
            <a:avLst/>
          </a:prstGeom>
        </p:spPr>
        <p:txBody>
          <a:bodyPr vert="horz" wrap="square" lIns="0" tIns="12700" rIns="0" bIns="0" rtlCol="0">
            <a:spAutoFit/>
          </a:bodyPr>
          <a:lstStyle/>
          <a:p>
            <a:pPr marL="12700" marR="5080" algn="just">
              <a:lnSpc>
                <a:spcPct val="100000"/>
              </a:lnSpc>
              <a:spcBef>
                <a:spcPts val="100"/>
              </a:spcBef>
            </a:pPr>
            <a:r>
              <a:rPr sz="2200" b="1" i="1" spc="-165" dirty="0">
                <a:latin typeface="Georgia"/>
                <a:cs typeface="Georgia"/>
              </a:rPr>
              <a:t>Timber</a:t>
            </a:r>
            <a:r>
              <a:rPr sz="2200" i="1" spc="-165" dirty="0">
                <a:latin typeface="Caladea"/>
                <a:cs typeface="Caladea"/>
              </a:rPr>
              <a:t>: </a:t>
            </a:r>
            <a:r>
              <a:rPr sz="2200" spc="-55" dirty="0">
                <a:latin typeface="Georgia"/>
                <a:cs typeface="Georgia"/>
              </a:rPr>
              <a:t>Wood </a:t>
            </a:r>
            <a:r>
              <a:rPr sz="2200" spc="-25" dirty="0">
                <a:latin typeface="Georgia"/>
                <a:cs typeface="Georgia"/>
              </a:rPr>
              <a:t>used </a:t>
            </a:r>
            <a:r>
              <a:rPr sz="2200" spc="-30" dirty="0">
                <a:latin typeface="Georgia"/>
                <a:cs typeface="Georgia"/>
              </a:rPr>
              <a:t>for </a:t>
            </a:r>
            <a:r>
              <a:rPr sz="2200" spc="-45" dirty="0">
                <a:latin typeface="Georgia"/>
                <a:cs typeface="Georgia"/>
              </a:rPr>
              <a:t>commercial </a:t>
            </a:r>
            <a:r>
              <a:rPr sz="2200" spc="-20" dirty="0">
                <a:latin typeface="Georgia"/>
                <a:cs typeface="Georgia"/>
              </a:rPr>
              <a:t>purposes </a:t>
            </a:r>
            <a:r>
              <a:rPr sz="2200" spc="-25" dirty="0">
                <a:latin typeface="Georgia"/>
                <a:cs typeface="Georgia"/>
              </a:rPr>
              <a:t>like  </a:t>
            </a:r>
            <a:r>
              <a:rPr sz="2200" spc="-30" dirty="0">
                <a:latin typeface="Georgia"/>
                <a:cs typeface="Georgia"/>
              </a:rPr>
              <a:t>for </a:t>
            </a:r>
            <a:r>
              <a:rPr sz="2200" spc="-60" dirty="0">
                <a:latin typeface="Georgia"/>
                <a:cs typeface="Georgia"/>
              </a:rPr>
              <a:t>making </a:t>
            </a:r>
            <a:r>
              <a:rPr sz="2200" spc="-35" dirty="0">
                <a:latin typeface="Georgia"/>
                <a:cs typeface="Georgia"/>
              </a:rPr>
              <a:t>furniture </a:t>
            </a:r>
            <a:r>
              <a:rPr sz="2200" spc="-55" dirty="0">
                <a:latin typeface="Georgia"/>
                <a:cs typeface="Georgia"/>
              </a:rPr>
              <a:t>and </a:t>
            </a:r>
            <a:r>
              <a:rPr sz="2200" spc="-25" dirty="0">
                <a:latin typeface="Georgia"/>
                <a:cs typeface="Georgia"/>
              </a:rPr>
              <a:t>other </a:t>
            </a:r>
            <a:r>
              <a:rPr sz="2200" spc="-40" dirty="0">
                <a:latin typeface="Georgia"/>
                <a:cs typeface="Georgia"/>
              </a:rPr>
              <a:t>items </a:t>
            </a:r>
            <a:r>
              <a:rPr sz="2200" spc="-25" dirty="0">
                <a:latin typeface="Georgia"/>
                <a:cs typeface="Georgia"/>
              </a:rPr>
              <a:t>like </a:t>
            </a:r>
            <a:r>
              <a:rPr sz="2200" spc="-50" dirty="0">
                <a:latin typeface="Georgia"/>
                <a:cs typeface="Georgia"/>
              </a:rPr>
              <a:t>boats,  </a:t>
            </a:r>
            <a:r>
              <a:rPr sz="2200" spc="-25" dirty="0">
                <a:latin typeface="Georgia"/>
                <a:cs typeface="Georgia"/>
              </a:rPr>
              <a:t>bridges </a:t>
            </a:r>
            <a:r>
              <a:rPr sz="2200" spc="-55" dirty="0">
                <a:latin typeface="Georgia"/>
                <a:cs typeface="Georgia"/>
              </a:rPr>
              <a:t>and </a:t>
            </a:r>
            <a:r>
              <a:rPr sz="2200" spc="-25" dirty="0">
                <a:latin typeface="Georgia"/>
                <a:cs typeface="Georgia"/>
              </a:rPr>
              <a:t>other day to day</a:t>
            </a:r>
            <a:r>
              <a:rPr sz="2200" spc="-165" dirty="0">
                <a:latin typeface="Georgia"/>
                <a:cs typeface="Georgia"/>
              </a:rPr>
              <a:t> </a:t>
            </a:r>
            <a:r>
              <a:rPr sz="2200" spc="-45" dirty="0">
                <a:latin typeface="Georgia"/>
                <a:cs typeface="Georgia"/>
              </a:rPr>
              <a:t>uses.</a:t>
            </a:r>
            <a:endParaRPr sz="2200">
              <a:latin typeface="Georgia"/>
              <a:cs typeface="Georgia"/>
            </a:endParaRPr>
          </a:p>
        </p:txBody>
      </p:sp>
      <p:sp>
        <p:nvSpPr>
          <p:cNvPr id="6" name="object 6"/>
          <p:cNvSpPr txBox="1"/>
          <p:nvPr/>
        </p:nvSpPr>
        <p:spPr>
          <a:xfrm>
            <a:off x="548819" y="254000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7" name="object 7"/>
          <p:cNvSpPr txBox="1"/>
          <p:nvPr/>
        </p:nvSpPr>
        <p:spPr>
          <a:xfrm>
            <a:off x="891718" y="2555240"/>
            <a:ext cx="6048375" cy="694690"/>
          </a:xfrm>
          <a:prstGeom prst="rect">
            <a:avLst/>
          </a:prstGeom>
        </p:spPr>
        <p:txBody>
          <a:bodyPr vert="horz" wrap="square" lIns="0" tIns="24765" rIns="0" bIns="0" rtlCol="0">
            <a:spAutoFit/>
          </a:bodyPr>
          <a:lstStyle/>
          <a:p>
            <a:pPr marL="12700" marR="5080">
              <a:lnSpc>
                <a:spcPts val="2630"/>
              </a:lnSpc>
              <a:spcBef>
                <a:spcPts val="195"/>
              </a:spcBef>
            </a:pPr>
            <a:r>
              <a:rPr sz="2200" b="1" i="1" spc="-200" dirty="0">
                <a:latin typeface="Georgia"/>
                <a:cs typeface="Georgia"/>
              </a:rPr>
              <a:t>Fuel </a:t>
            </a:r>
            <a:r>
              <a:rPr sz="2200" b="1" i="1" spc="-215" dirty="0">
                <a:latin typeface="Georgia"/>
                <a:cs typeface="Georgia"/>
              </a:rPr>
              <a:t>Wood</a:t>
            </a:r>
            <a:r>
              <a:rPr sz="2200" i="1" spc="-215" dirty="0">
                <a:latin typeface="Caladea"/>
                <a:cs typeface="Caladea"/>
              </a:rPr>
              <a:t>: </a:t>
            </a:r>
            <a:r>
              <a:rPr sz="2200" spc="-45" dirty="0">
                <a:latin typeface="Georgia"/>
                <a:cs typeface="Georgia"/>
              </a:rPr>
              <a:t>The </a:t>
            </a:r>
            <a:r>
              <a:rPr sz="2200" spc="-5" dirty="0">
                <a:latin typeface="Georgia"/>
                <a:cs typeface="Georgia"/>
              </a:rPr>
              <a:t>wood </a:t>
            </a:r>
            <a:r>
              <a:rPr sz="2200" spc="-25" dirty="0">
                <a:latin typeface="Georgia"/>
                <a:cs typeface="Georgia"/>
              </a:rPr>
              <a:t>is used </a:t>
            </a:r>
            <a:r>
              <a:rPr sz="2200" spc="-30" dirty="0">
                <a:latin typeface="Georgia"/>
                <a:cs typeface="Georgia"/>
              </a:rPr>
              <a:t>as </a:t>
            </a:r>
            <a:r>
              <a:rPr sz="2200" spc="-40" dirty="0">
                <a:latin typeface="Georgia"/>
                <a:cs typeface="Georgia"/>
              </a:rPr>
              <a:t>fuel </a:t>
            </a:r>
            <a:r>
              <a:rPr sz="2200" spc="-25" dirty="0">
                <a:latin typeface="Georgia"/>
                <a:cs typeface="Georgia"/>
              </a:rPr>
              <a:t>for </a:t>
            </a:r>
            <a:r>
              <a:rPr sz="2200" spc="-40" dirty="0">
                <a:latin typeface="Georgia"/>
                <a:cs typeface="Georgia"/>
              </a:rPr>
              <a:t>cooking  </a:t>
            </a:r>
            <a:r>
              <a:rPr sz="2200" spc="-60" dirty="0">
                <a:latin typeface="Georgia"/>
                <a:cs typeface="Georgia"/>
              </a:rPr>
              <a:t>and </a:t>
            </a:r>
            <a:r>
              <a:rPr sz="2200" spc="-25" dirty="0">
                <a:latin typeface="Georgia"/>
                <a:cs typeface="Georgia"/>
              </a:rPr>
              <a:t>other </a:t>
            </a:r>
            <a:r>
              <a:rPr sz="2200" spc="-20" dirty="0">
                <a:latin typeface="Georgia"/>
                <a:cs typeface="Georgia"/>
              </a:rPr>
              <a:t>purposes </a:t>
            </a:r>
            <a:r>
              <a:rPr sz="2200" spc="-10" dirty="0">
                <a:latin typeface="Georgia"/>
                <a:cs typeface="Georgia"/>
              </a:rPr>
              <a:t>by </a:t>
            </a:r>
            <a:r>
              <a:rPr sz="2200" spc="-20" dirty="0">
                <a:latin typeface="Georgia"/>
                <a:cs typeface="Georgia"/>
              </a:rPr>
              <a:t>poor</a:t>
            </a:r>
            <a:r>
              <a:rPr sz="2200" spc="-160" dirty="0">
                <a:latin typeface="Georgia"/>
                <a:cs typeface="Georgia"/>
              </a:rPr>
              <a:t> </a:t>
            </a:r>
            <a:r>
              <a:rPr sz="2200" spc="-40" dirty="0">
                <a:latin typeface="Georgia"/>
                <a:cs typeface="Georgia"/>
              </a:rPr>
              <a:t>people.</a:t>
            </a:r>
            <a:endParaRPr sz="2200">
              <a:latin typeface="Georgia"/>
              <a:cs typeface="Georgia"/>
            </a:endParaRPr>
          </a:p>
        </p:txBody>
      </p:sp>
      <p:sp>
        <p:nvSpPr>
          <p:cNvPr id="8" name="object 8"/>
          <p:cNvSpPr txBox="1"/>
          <p:nvPr/>
        </p:nvSpPr>
        <p:spPr>
          <a:xfrm>
            <a:off x="548819" y="368427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9" name="object 9"/>
          <p:cNvSpPr txBox="1"/>
          <p:nvPr/>
        </p:nvSpPr>
        <p:spPr>
          <a:xfrm>
            <a:off x="891718" y="3699509"/>
            <a:ext cx="6052185" cy="1366520"/>
          </a:xfrm>
          <a:prstGeom prst="rect">
            <a:avLst/>
          </a:prstGeom>
        </p:spPr>
        <p:txBody>
          <a:bodyPr vert="horz" wrap="square" lIns="0" tIns="12700" rIns="0" bIns="0" rtlCol="0">
            <a:spAutoFit/>
          </a:bodyPr>
          <a:lstStyle/>
          <a:p>
            <a:pPr marL="12700" marR="5080" algn="just">
              <a:lnSpc>
                <a:spcPct val="100000"/>
              </a:lnSpc>
              <a:spcBef>
                <a:spcPts val="100"/>
              </a:spcBef>
            </a:pPr>
            <a:r>
              <a:rPr sz="2200" b="1" i="1" spc="-315" dirty="0">
                <a:latin typeface="Georgia"/>
                <a:cs typeface="Georgia"/>
              </a:rPr>
              <a:t>Raw </a:t>
            </a:r>
            <a:r>
              <a:rPr sz="2200" b="1" i="1" spc="-180" dirty="0">
                <a:latin typeface="Georgia"/>
                <a:cs typeface="Georgia"/>
              </a:rPr>
              <a:t>material </a:t>
            </a:r>
            <a:r>
              <a:rPr sz="2200" b="1" i="1" spc="-175" dirty="0">
                <a:latin typeface="Georgia"/>
                <a:cs typeface="Georgia"/>
              </a:rPr>
              <a:t>for </a:t>
            </a:r>
            <a:r>
              <a:rPr sz="2200" b="1" i="1" spc="-254" dirty="0">
                <a:latin typeface="Georgia"/>
                <a:cs typeface="Georgia"/>
              </a:rPr>
              <a:t>wood </a:t>
            </a:r>
            <a:r>
              <a:rPr sz="2200" b="1" i="1" spc="-185" dirty="0">
                <a:latin typeface="Georgia"/>
                <a:cs typeface="Georgia"/>
              </a:rPr>
              <a:t>based </a:t>
            </a:r>
            <a:r>
              <a:rPr sz="2200" b="1" i="1" spc="-180" dirty="0">
                <a:latin typeface="Georgia"/>
                <a:cs typeface="Georgia"/>
              </a:rPr>
              <a:t>industries: </a:t>
            </a:r>
            <a:r>
              <a:rPr sz="2200" spc="-20" dirty="0">
                <a:latin typeface="Georgia"/>
                <a:cs typeface="Georgia"/>
              </a:rPr>
              <a:t>forest  provide </a:t>
            </a:r>
            <a:r>
              <a:rPr sz="2200" spc="10" dirty="0">
                <a:latin typeface="Georgia"/>
                <a:cs typeface="Georgia"/>
              </a:rPr>
              <a:t>raw </a:t>
            </a:r>
            <a:r>
              <a:rPr sz="2200" spc="-40" dirty="0">
                <a:latin typeface="Georgia"/>
                <a:cs typeface="Georgia"/>
              </a:rPr>
              <a:t>material </a:t>
            </a:r>
            <a:r>
              <a:rPr sz="2200" spc="-25" dirty="0">
                <a:latin typeface="Georgia"/>
                <a:cs typeface="Georgia"/>
              </a:rPr>
              <a:t>for various </a:t>
            </a:r>
            <a:r>
              <a:rPr sz="2200" spc="-5" dirty="0">
                <a:latin typeface="Georgia"/>
                <a:cs typeface="Georgia"/>
              </a:rPr>
              <a:t>wood </a:t>
            </a:r>
            <a:r>
              <a:rPr sz="2200" spc="-30" dirty="0">
                <a:latin typeface="Georgia"/>
                <a:cs typeface="Georgia"/>
              </a:rPr>
              <a:t>based  industries </a:t>
            </a:r>
            <a:r>
              <a:rPr sz="2200" spc="-25" dirty="0">
                <a:latin typeface="Georgia"/>
                <a:cs typeface="Georgia"/>
              </a:rPr>
              <a:t>like paper </a:t>
            </a:r>
            <a:r>
              <a:rPr sz="2200" spc="-55" dirty="0">
                <a:latin typeface="Georgia"/>
                <a:cs typeface="Georgia"/>
              </a:rPr>
              <a:t>and </a:t>
            </a:r>
            <a:r>
              <a:rPr sz="2200" spc="-65" dirty="0">
                <a:latin typeface="Georgia"/>
                <a:cs typeface="Georgia"/>
              </a:rPr>
              <a:t>pulp, </a:t>
            </a:r>
            <a:r>
              <a:rPr sz="2200" spc="-15" dirty="0">
                <a:latin typeface="Georgia"/>
                <a:cs typeface="Georgia"/>
              </a:rPr>
              <a:t>sports </a:t>
            </a:r>
            <a:r>
              <a:rPr sz="2200" spc="-50" dirty="0">
                <a:latin typeface="Georgia"/>
                <a:cs typeface="Georgia"/>
              </a:rPr>
              <a:t>goods,  </a:t>
            </a:r>
            <a:r>
              <a:rPr sz="2200" spc="-45" dirty="0">
                <a:latin typeface="Georgia"/>
                <a:cs typeface="Georgia"/>
              </a:rPr>
              <a:t>furniture, </a:t>
            </a:r>
            <a:r>
              <a:rPr sz="2200" spc="-60" dirty="0">
                <a:latin typeface="Georgia"/>
                <a:cs typeface="Georgia"/>
              </a:rPr>
              <a:t>match </a:t>
            </a:r>
            <a:r>
              <a:rPr sz="2200" spc="-30" dirty="0">
                <a:latin typeface="Georgia"/>
                <a:cs typeface="Georgia"/>
              </a:rPr>
              <a:t>boxes</a:t>
            </a:r>
            <a:r>
              <a:rPr sz="2200" spc="-50" dirty="0">
                <a:latin typeface="Georgia"/>
                <a:cs typeface="Georgia"/>
              </a:rPr>
              <a:t> etc.</a:t>
            </a:r>
            <a:endParaRPr sz="2200">
              <a:latin typeface="Georgia"/>
              <a:cs typeface="Georgia"/>
            </a:endParaRPr>
          </a:p>
        </p:txBody>
      </p:sp>
      <p:sp>
        <p:nvSpPr>
          <p:cNvPr id="10" name="object 10"/>
          <p:cNvSpPr/>
          <p:nvPr/>
        </p:nvSpPr>
        <p:spPr>
          <a:xfrm>
            <a:off x="7175679" y="2413000"/>
            <a:ext cx="1560829" cy="116967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175679" y="3784600"/>
            <a:ext cx="1524000" cy="1295400"/>
          </a:xfrm>
          <a:prstGeom prst="rect">
            <a:avLst/>
          </a:prstGeom>
          <a:blipFill>
            <a:blip r:embed="rId4" cstate="print"/>
            <a:stretch>
              <a:fillRect/>
            </a:stretch>
          </a:blipFill>
        </p:spPr>
        <p:txBody>
          <a:bodyPr wrap="square" lIns="0" tIns="0" rIns="0" bIns="0" rtlCol="0"/>
          <a:lstStyle/>
          <a:p>
            <a:endParaRPr/>
          </a:p>
        </p:txBody>
      </p:sp>
      <p:sp>
        <p:nvSpPr>
          <p:cNvPr id="12" name="Rectangle 11"/>
          <p:cNvSpPr/>
          <p:nvPr/>
        </p:nvSpPr>
        <p:spPr>
          <a:xfrm>
            <a:off x="610731" y="5068583"/>
            <a:ext cx="8340086" cy="1490152"/>
          </a:xfrm>
          <a:prstGeom prst="rect">
            <a:avLst/>
          </a:prstGeom>
        </p:spPr>
        <p:txBody>
          <a:bodyPr wrap="square">
            <a:spAutoFit/>
          </a:bodyPr>
          <a:lstStyle/>
          <a:p>
            <a:pPr marL="355600" marR="5715" indent="-342900">
              <a:lnSpc>
                <a:spcPts val="2580"/>
              </a:lnSpc>
              <a:spcBef>
                <a:spcPts val="235"/>
              </a:spcBef>
              <a:buFont typeface="Arial"/>
              <a:buChar char="•"/>
              <a:tabLst>
                <a:tab pos="354965" algn="l"/>
                <a:tab pos="355600" algn="l"/>
              </a:tabLst>
            </a:pPr>
            <a:r>
              <a:rPr lang="en-US" b="1" i="1" spc="-190" dirty="0">
                <a:latin typeface="Georgia"/>
                <a:cs typeface="Georgia"/>
              </a:rPr>
              <a:t>Food</a:t>
            </a:r>
            <a:r>
              <a:rPr lang="en-US" i="1" spc="-190" dirty="0">
                <a:latin typeface="Caladea"/>
                <a:cs typeface="Caladea"/>
              </a:rPr>
              <a:t>: </a:t>
            </a:r>
            <a:r>
              <a:rPr lang="en-US" spc="-60" dirty="0">
                <a:latin typeface="Georgia"/>
                <a:cs typeface="Georgia"/>
              </a:rPr>
              <a:t>Fruits, </a:t>
            </a:r>
            <a:r>
              <a:rPr lang="en-US" spc="-40" dirty="0">
                <a:latin typeface="Georgia"/>
                <a:cs typeface="Georgia"/>
              </a:rPr>
              <a:t>roots, </a:t>
            </a:r>
            <a:r>
              <a:rPr lang="en-US" spc="-15" dirty="0">
                <a:latin typeface="Georgia"/>
                <a:cs typeface="Georgia"/>
              </a:rPr>
              <a:t>leaves </a:t>
            </a:r>
            <a:r>
              <a:rPr lang="en-US" spc="-40" dirty="0">
                <a:latin typeface="Georgia"/>
                <a:cs typeface="Georgia"/>
              </a:rPr>
              <a:t>of plants </a:t>
            </a:r>
            <a:r>
              <a:rPr lang="en-US" spc="-60" dirty="0">
                <a:latin typeface="Georgia"/>
                <a:cs typeface="Georgia"/>
              </a:rPr>
              <a:t>and </a:t>
            </a:r>
            <a:r>
              <a:rPr lang="en-US" spc="-5" dirty="0">
                <a:latin typeface="Georgia"/>
                <a:cs typeface="Georgia"/>
              </a:rPr>
              <a:t>trees </a:t>
            </a:r>
            <a:r>
              <a:rPr lang="en-US" spc="-45" dirty="0">
                <a:latin typeface="Georgia"/>
                <a:cs typeface="Georgia"/>
              </a:rPr>
              <a:t>along </a:t>
            </a:r>
            <a:r>
              <a:rPr lang="en-US" spc="-15" dirty="0">
                <a:latin typeface="Georgia"/>
                <a:cs typeface="Georgia"/>
              </a:rPr>
              <a:t>with </a:t>
            </a:r>
            <a:r>
              <a:rPr lang="en-US" spc="-30" dirty="0">
                <a:latin typeface="Georgia"/>
                <a:cs typeface="Georgia"/>
              </a:rPr>
              <a:t>the  </a:t>
            </a:r>
            <a:r>
              <a:rPr lang="en-US" spc="-45" dirty="0">
                <a:latin typeface="Georgia"/>
                <a:cs typeface="Georgia"/>
              </a:rPr>
              <a:t>meat </a:t>
            </a:r>
            <a:r>
              <a:rPr lang="en-US" spc="-35" dirty="0">
                <a:latin typeface="Georgia"/>
                <a:cs typeface="Georgia"/>
              </a:rPr>
              <a:t>of </a:t>
            </a:r>
            <a:r>
              <a:rPr lang="en-US" spc="-20" dirty="0">
                <a:latin typeface="Georgia"/>
                <a:cs typeface="Georgia"/>
              </a:rPr>
              <a:t>forest </a:t>
            </a:r>
            <a:r>
              <a:rPr lang="en-US" spc="-50" dirty="0">
                <a:latin typeface="Georgia"/>
                <a:cs typeface="Georgia"/>
              </a:rPr>
              <a:t>animals </a:t>
            </a:r>
            <a:r>
              <a:rPr lang="en-US" spc="-20" dirty="0">
                <a:latin typeface="Georgia"/>
                <a:cs typeface="Georgia"/>
              </a:rPr>
              <a:t>provide </a:t>
            </a:r>
            <a:r>
              <a:rPr lang="en-US" spc="-30" dirty="0">
                <a:latin typeface="Georgia"/>
                <a:cs typeface="Georgia"/>
              </a:rPr>
              <a:t>the </a:t>
            </a:r>
            <a:r>
              <a:rPr lang="en-US" spc="-40" dirty="0">
                <a:latin typeface="Georgia"/>
                <a:cs typeface="Georgia"/>
              </a:rPr>
              <a:t>food </a:t>
            </a:r>
            <a:r>
              <a:rPr lang="en-US" spc="-25" dirty="0">
                <a:latin typeface="Georgia"/>
                <a:cs typeface="Georgia"/>
              </a:rPr>
              <a:t>to </a:t>
            </a:r>
            <a:r>
              <a:rPr lang="en-US" spc="-30" dirty="0">
                <a:latin typeface="Georgia"/>
                <a:cs typeface="Georgia"/>
              </a:rPr>
              <a:t>the tribal</a:t>
            </a:r>
            <a:r>
              <a:rPr lang="en-US" spc="-254" dirty="0">
                <a:latin typeface="Georgia"/>
                <a:cs typeface="Georgia"/>
              </a:rPr>
              <a:t> </a:t>
            </a:r>
            <a:r>
              <a:rPr lang="en-US" spc="-40" dirty="0">
                <a:latin typeface="Georgia"/>
                <a:cs typeface="Georgia"/>
              </a:rPr>
              <a:t>people.</a:t>
            </a:r>
            <a:endParaRPr lang="en-US" dirty="0">
              <a:latin typeface="Georgia"/>
              <a:cs typeface="Georgia"/>
            </a:endParaRPr>
          </a:p>
          <a:p>
            <a:pPr marL="355600" marR="5080" indent="-342900">
              <a:lnSpc>
                <a:spcPts val="2590"/>
              </a:lnSpc>
              <a:spcBef>
                <a:spcPts val="540"/>
              </a:spcBef>
              <a:buFont typeface="Arial"/>
              <a:buChar char="•"/>
              <a:tabLst>
                <a:tab pos="354965" algn="l"/>
                <a:tab pos="355600" algn="l"/>
                <a:tab pos="2286000" algn="l"/>
                <a:tab pos="3644265" algn="l"/>
                <a:tab pos="5497195" algn="l"/>
                <a:tab pos="6731634" algn="l"/>
                <a:tab pos="7392670" algn="l"/>
              </a:tabLst>
            </a:pPr>
            <a:r>
              <a:rPr lang="en-US" b="1" i="1" spc="-459" dirty="0">
                <a:latin typeface="Georgia"/>
                <a:cs typeface="Georgia"/>
              </a:rPr>
              <a:t>M</a:t>
            </a:r>
            <a:r>
              <a:rPr lang="en-US" b="1" i="1" spc="-175" dirty="0">
                <a:latin typeface="Georgia"/>
                <a:cs typeface="Georgia"/>
              </a:rPr>
              <a:t>i</a:t>
            </a:r>
            <a:r>
              <a:rPr lang="en-US" b="1" i="1" spc="-170" dirty="0">
                <a:latin typeface="Georgia"/>
                <a:cs typeface="Georgia"/>
              </a:rPr>
              <a:t>s</a:t>
            </a:r>
            <a:r>
              <a:rPr lang="en-US" b="1" i="1" spc="-185" dirty="0">
                <a:latin typeface="Georgia"/>
                <a:cs typeface="Georgia"/>
              </a:rPr>
              <a:t>c</a:t>
            </a:r>
            <a:r>
              <a:rPr lang="en-US" b="1" i="1" spc="-140" dirty="0">
                <a:latin typeface="Georgia"/>
                <a:cs typeface="Georgia"/>
              </a:rPr>
              <a:t>e</a:t>
            </a:r>
            <a:r>
              <a:rPr lang="en-US" b="1" i="1" spc="-135" dirty="0">
                <a:latin typeface="Georgia"/>
                <a:cs typeface="Georgia"/>
              </a:rPr>
              <a:t>ll</a:t>
            </a:r>
            <a:r>
              <a:rPr lang="en-US" b="1" i="1" spc="-215" dirty="0">
                <a:latin typeface="Georgia"/>
                <a:cs typeface="Georgia"/>
              </a:rPr>
              <a:t>a</a:t>
            </a:r>
            <a:r>
              <a:rPr lang="en-US" b="1" i="1" spc="-204" dirty="0">
                <a:latin typeface="Georgia"/>
                <a:cs typeface="Georgia"/>
              </a:rPr>
              <a:t>n</a:t>
            </a:r>
            <a:r>
              <a:rPr lang="en-US" b="1" i="1" spc="-175" dirty="0">
                <a:latin typeface="Georgia"/>
                <a:cs typeface="Georgia"/>
              </a:rPr>
              <a:t>e</a:t>
            </a:r>
            <a:r>
              <a:rPr lang="en-US" b="1" i="1" spc="-225" dirty="0">
                <a:latin typeface="Georgia"/>
                <a:cs typeface="Georgia"/>
              </a:rPr>
              <a:t>ou</a:t>
            </a:r>
            <a:r>
              <a:rPr lang="en-US" b="1" i="1" spc="-165" dirty="0">
                <a:latin typeface="Georgia"/>
                <a:cs typeface="Georgia"/>
              </a:rPr>
              <a:t>s</a:t>
            </a:r>
            <a:r>
              <a:rPr lang="en-US" b="1" i="1" dirty="0">
                <a:latin typeface="Georgia"/>
                <a:cs typeface="Georgia"/>
              </a:rPr>
              <a:t>	</a:t>
            </a:r>
            <a:r>
              <a:rPr lang="en-US" b="1" i="1" spc="-250" dirty="0">
                <a:latin typeface="Georgia"/>
                <a:cs typeface="Georgia"/>
              </a:rPr>
              <a:t>P</a:t>
            </a:r>
            <a:r>
              <a:rPr lang="en-US" b="1" i="1" spc="-180" dirty="0">
                <a:latin typeface="Georgia"/>
                <a:cs typeface="Georgia"/>
              </a:rPr>
              <a:t>r</a:t>
            </a:r>
            <a:r>
              <a:rPr lang="en-US" b="1" i="1" spc="-225" dirty="0">
                <a:latin typeface="Georgia"/>
                <a:cs typeface="Georgia"/>
              </a:rPr>
              <a:t>o</a:t>
            </a:r>
            <a:r>
              <a:rPr lang="en-US" b="1" i="1" spc="-210" dirty="0">
                <a:latin typeface="Georgia"/>
                <a:cs typeface="Georgia"/>
              </a:rPr>
              <a:t>d</a:t>
            </a:r>
            <a:r>
              <a:rPr lang="en-US" b="1" i="1" spc="-225" dirty="0">
                <a:latin typeface="Georgia"/>
                <a:cs typeface="Georgia"/>
              </a:rPr>
              <a:t>u</a:t>
            </a:r>
            <a:r>
              <a:rPr lang="en-US" b="1" i="1" spc="-190" dirty="0">
                <a:latin typeface="Georgia"/>
                <a:cs typeface="Georgia"/>
              </a:rPr>
              <a:t>c</a:t>
            </a:r>
            <a:r>
              <a:rPr lang="en-US" b="1" i="1" spc="-114" dirty="0">
                <a:latin typeface="Georgia"/>
                <a:cs typeface="Georgia"/>
              </a:rPr>
              <a:t>t</a:t>
            </a:r>
            <a:r>
              <a:rPr lang="en-US" b="1" i="1" spc="-155" dirty="0">
                <a:latin typeface="Georgia"/>
                <a:cs typeface="Georgia"/>
              </a:rPr>
              <a:t>s</a:t>
            </a:r>
            <a:r>
              <a:rPr lang="en-US" i="1" spc="-5" dirty="0">
                <a:latin typeface="Caladea"/>
                <a:cs typeface="Caladea"/>
              </a:rPr>
              <a:t>:</a:t>
            </a:r>
            <a:r>
              <a:rPr lang="en-US" i="1" dirty="0">
                <a:latin typeface="Caladea"/>
                <a:cs typeface="Caladea"/>
              </a:rPr>
              <a:t>	</a:t>
            </a:r>
            <a:r>
              <a:rPr lang="en-US" spc="-254" dirty="0">
                <a:latin typeface="Georgia"/>
                <a:cs typeface="Georgia"/>
              </a:rPr>
              <a:t>M</a:t>
            </a:r>
            <a:r>
              <a:rPr lang="en-US" spc="-25" dirty="0">
                <a:latin typeface="Georgia"/>
                <a:cs typeface="Georgia"/>
              </a:rPr>
              <a:t>is</a:t>
            </a:r>
            <a:r>
              <a:rPr lang="en-US" spc="-15" dirty="0">
                <a:latin typeface="Georgia"/>
                <a:cs typeface="Georgia"/>
              </a:rPr>
              <a:t>ce</a:t>
            </a:r>
            <a:r>
              <a:rPr lang="en-US" spc="-35" dirty="0">
                <a:latin typeface="Georgia"/>
                <a:cs typeface="Georgia"/>
              </a:rPr>
              <a:t>ll</a:t>
            </a:r>
            <a:r>
              <a:rPr lang="en-US" spc="-40" dirty="0">
                <a:latin typeface="Georgia"/>
                <a:cs typeface="Georgia"/>
              </a:rPr>
              <a:t>a</a:t>
            </a:r>
            <a:r>
              <a:rPr lang="en-US" spc="-85" dirty="0">
                <a:latin typeface="Georgia"/>
                <a:cs typeface="Georgia"/>
              </a:rPr>
              <a:t>n</a:t>
            </a:r>
            <a:r>
              <a:rPr lang="en-US" dirty="0">
                <a:latin typeface="Georgia"/>
                <a:cs typeface="Georgia"/>
              </a:rPr>
              <a:t>e</a:t>
            </a:r>
            <a:r>
              <a:rPr lang="en-US" spc="-30" dirty="0">
                <a:latin typeface="Georgia"/>
                <a:cs typeface="Georgia"/>
              </a:rPr>
              <a:t>o</a:t>
            </a:r>
            <a:r>
              <a:rPr lang="en-US" spc="-60" dirty="0">
                <a:latin typeface="Georgia"/>
                <a:cs typeface="Georgia"/>
              </a:rPr>
              <a:t>u</a:t>
            </a:r>
            <a:r>
              <a:rPr lang="en-US" spc="-10" dirty="0">
                <a:latin typeface="Georgia"/>
                <a:cs typeface="Georgia"/>
              </a:rPr>
              <a:t>s</a:t>
            </a:r>
            <a:r>
              <a:rPr lang="en-US" dirty="0">
                <a:latin typeface="Georgia"/>
                <a:cs typeface="Georgia"/>
              </a:rPr>
              <a:t>	</a:t>
            </a:r>
            <a:r>
              <a:rPr lang="en-US" spc="-40" dirty="0">
                <a:latin typeface="Georgia"/>
                <a:cs typeface="Georgia"/>
              </a:rPr>
              <a:t>p</a:t>
            </a:r>
            <a:r>
              <a:rPr lang="en-US" spc="-10" dirty="0">
                <a:latin typeface="Georgia"/>
                <a:cs typeface="Georgia"/>
              </a:rPr>
              <a:t>ro</a:t>
            </a:r>
            <a:r>
              <a:rPr lang="en-US" spc="-55" dirty="0">
                <a:latin typeface="Georgia"/>
                <a:cs typeface="Georgia"/>
              </a:rPr>
              <a:t>d</a:t>
            </a:r>
            <a:r>
              <a:rPr lang="en-US" spc="-60" dirty="0">
                <a:latin typeface="Georgia"/>
                <a:cs typeface="Georgia"/>
              </a:rPr>
              <a:t>u</a:t>
            </a:r>
            <a:r>
              <a:rPr lang="en-US" spc="-25" dirty="0">
                <a:latin typeface="Georgia"/>
                <a:cs typeface="Georgia"/>
              </a:rPr>
              <a:t>ct</a:t>
            </a:r>
            <a:r>
              <a:rPr lang="en-US" spc="-10" dirty="0">
                <a:latin typeface="Georgia"/>
                <a:cs typeface="Georgia"/>
              </a:rPr>
              <a:t>s</a:t>
            </a:r>
            <a:r>
              <a:rPr lang="en-US" dirty="0">
                <a:latin typeface="Georgia"/>
                <a:cs typeface="Georgia"/>
              </a:rPr>
              <a:t>	</a:t>
            </a:r>
            <a:r>
              <a:rPr lang="en-US" spc="-35" dirty="0">
                <a:latin typeface="Georgia"/>
                <a:cs typeface="Georgia"/>
              </a:rPr>
              <a:t>lik</a:t>
            </a:r>
            <a:r>
              <a:rPr lang="en-US" dirty="0">
                <a:latin typeface="Georgia"/>
                <a:cs typeface="Georgia"/>
              </a:rPr>
              <a:t>e</a:t>
            </a:r>
            <a:r>
              <a:rPr lang="en-US" spc="-145" dirty="0">
                <a:latin typeface="Georgia"/>
                <a:cs typeface="Georgia"/>
              </a:rPr>
              <a:t>,</a:t>
            </a:r>
            <a:r>
              <a:rPr lang="en-US" dirty="0">
                <a:latin typeface="Georgia"/>
                <a:cs typeface="Georgia"/>
              </a:rPr>
              <a:t>	re</a:t>
            </a:r>
            <a:r>
              <a:rPr lang="en-US" spc="-10" dirty="0">
                <a:latin typeface="Georgia"/>
                <a:cs typeface="Georgia"/>
              </a:rPr>
              <a:t>s</a:t>
            </a:r>
            <a:r>
              <a:rPr lang="en-US" spc="-80" dirty="0">
                <a:latin typeface="Georgia"/>
                <a:cs typeface="Georgia"/>
              </a:rPr>
              <a:t>in,  </a:t>
            </a:r>
            <a:r>
              <a:rPr lang="en-US" spc="-75" dirty="0">
                <a:latin typeface="Georgia"/>
                <a:cs typeface="Georgia"/>
              </a:rPr>
              <a:t>gums, </a:t>
            </a:r>
            <a:r>
              <a:rPr lang="en-US" spc="-50" dirty="0">
                <a:latin typeface="Georgia"/>
                <a:cs typeface="Georgia"/>
              </a:rPr>
              <a:t>oils, medicines, </a:t>
            </a:r>
            <a:r>
              <a:rPr lang="en-US" spc="-80" dirty="0">
                <a:latin typeface="Georgia"/>
                <a:cs typeface="Georgia"/>
              </a:rPr>
              <a:t>Katha, </a:t>
            </a:r>
            <a:r>
              <a:rPr lang="en-US" spc="-30" dirty="0">
                <a:latin typeface="Georgia"/>
                <a:cs typeface="Georgia"/>
              </a:rPr>
              <a:t>honey </a:t>
            </a:r>
            <a:r>
              <a:rPr lang="en-US" spc="-10" dirty="0">
                <a:latin typeface="Georgia"/>
                <a:cs typeface="Georgia"/>
              </a:rPr>
              <a:t>are </a:t>
            </a:r>
            <a:r>
              <a:rPr lang="en-US" spc="-25" dirty="0">
                <a:latin typeface="Georgia"/>
                <a:cs typeface="Georgia"/>
              </a:rPr>
              <a:t>provided </a:t>
            </a:r>
            <a:r>
              <a:rPr lang="en-US" spc="-10" dirty="0">
                <a:latin typeface="Georgia"/>
                <a:cs typeface="Georgia"/>
              </a:rPr>
              <a:t>by</a:t>
            </a:r>
            <a:r>
              <a:rPr lang="en-US" spc="-105" dirty="0">
                <a:latin typeface="Georgia"/>
                <a:cs typeface="Georgia"/>
              </a:rPr>
              <a:t> </a:t>
            </a:r>
            <a:r>
              <a:rPr lang="en-US" spc="-15" dirty="0">
                <a:latin typeface="Georgia"/>
                <a:cs typeface="Georgia"/>
              </a:rPr>
              <a:t>forests</a:t>
            </a:r>
            <a:endParaRPr lang="en-US" dirty="0">
              <a:latin typeface="Georgia"/>
              <a:cs typeface="Georgia"/>
            </a:endParaRPr>
          </a:p>
        </p:txBody>
      </p:sp>
    </p:spTree>
    <p:extLst>
      <p:ext uri="{BB962C8B-B14F-4D97-AF65-F5344CB8AC3E}">
        <p14:creationId xmlns:p14="http://schemas.microsoft.com/office/powerpoint/2010/main" xmlns="" val="13049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Forest:</a:t>
            </a:r>
          </a:p>
        </p:txBody>
      </p:sp>
      <p:sp>
        <p:nvSpPr>
          <p:cNvPr id="3" name="Content Placeholder 2"/>
          <p:cNvSpPr>
            <a:spLocks noGrp="1"/>
          </p:cNvSpPr>
          <p:nvPr>
            <p:ph idx="1"/>
          </p:nvPr>
        </p:nvSpPr>
        <p:spPr/>
        <p:txBody>
          <a:bodyPr>
            <a:normAutofit/>
          </a:bodyPr>
          <a:lstStyle/>
          <a:p>
            <a:r>
              <a:rPr lang="en-US" dirty="0"/>
              <a:t>Latin word, </a:t>
            </a:r>
            <a:r>
              <a:rPr lang="en-US" dirty="0" err="1"/>
              <a:t>foris</a:t>
            </a:r>
            <a:r>
              <a:rPr lang="en-US" dirty="0"/>
              <a:t>= outside</a:t>
            </a:r>
          </a:p>
          <a:p>
            <a:r>
              <a:rPr lang="en-US" dirty="0"/>
              <a:t>Include all uncultivated and uninhabited land.</a:t>
            </a:r>
          </a:p>
          <a:p>
            <a:r>
              <a:rPr lang="en-US" dirty="0"/>
              <a:t>Jungle=collection of trees, shrubs etc.</a:t>
            </a:r>
          </a:p>
          <a:p>
            <a:r>
              <a:rPr lang="en-US" dirty="0"/>
              <a:t>It is natural ecosystem having multi species and  multi aged trees as dominant community.</a:t>
            </a:r>
          </a:p>
          <a:p>
            <a:r>
              <a:rPr lang="en-US" dirty="0"/>
              <a:t>1/3rd of the earth total area is covered by forest.</a:t>
            </a:r>
          </a:p>
          <a:p>
            <a:r>
              <a:rPr lang="en-US" dirty="0"/>
              <a:t>In the words of Allen and </a:t>
            </a:r>
            <a:r>
              <a:rPr lang="en-US" dirty="0" err="1"/>
              <a:t>Shorpe</a:t>
            </a:r>
            <a:r>
              <a:rPr lang="en-US" dirty="0"/>
              <a:t>, “Forest is a community of trees and associated organism covering a considerable area, utilizing air, water and minerals to attain maturity and to reproduce and capable of furnishing mankind with indispensable products and services”</a:t>
            </a:r>
          </a:p>
          <a:p>
            <a:pPr marL="0" indent="0">
              <a:buNone/>
            </a:pPr>
            <a:endParaRPr lang="en-US" dirty="0"/>
          </a:p>
        </p:txBody>
      </p:sp>
    </p:spTree>
    <p:extLst>
      <p:ext uri="{BB962C8B-B14F-4D97-AF65-F5344CB8AC3E}">
        <p14:creationId xmlns:p14="http://schemas.microsoft.com/office/powerpoint/2010/main" xmlns="" val="117403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839773" y="589279"/>
            <a:ext cx="2920365" cy="57404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pc="-220"/>
              <a:t>Deforestation</a:t>
            </a:r>
            <a:endParaRPr lang="en-US"/>
          </a:p>
        </p:txBody>
      </p:sp>
      <p:sp>
        <p:nvSpPr>
          <p:cNvPr id="3" name="object 3"/>
          <p:cNvSpPr txBox="1"/>
          <p:nvPr/>
        </p:nvSpPr>
        <p:spPr>
          <a:xfrm>
            <a:off x="265484" y="16179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265484" y="235839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5" name="object 5"/>
          <p:cNvSpPr txBox="1"/>
          <p:nvPr/>
        </p:nvSpPr>
        <p:spPr>
          <a:xfrm>
            <a:off x="608383" y="1633220"/>
            <a:ext cx="7721600" cy="2274982"/>
          </a:xfrm>
          <a:prstGeom prst="rect">
            <a:avLst/>
          </a:prstGeom>
        </p:spPr>
        <p:txBody>
          <a:bodyPr vert="horz" wrap="square" lIns="0" tIns="12700" rIns="0" bIns="0" rtlCol="0">
            <a:spAutoFit/>
          </a:bodyPr>
          <a:lstStyle/>
          <a:p>
            <a:pPr marL="12700" marR="5080">
              <a:lnSpc>
                <a:spcPct val="100000"/>
              </a:lnSpc>
              <a:spcBef>
                <a:spcPts val="100"/>
              </a:spcBef>
              <a:tabLst>
                <a:tab pos="933450" algn="l"/>
                <a:tab pos="1478915" algn="l"/>
                <a:tab pos="2748280" algn="l"/>
                <a:tab pos="3517900" algn="l"/>
                <a:tab pos="4279265" algn="l"/>
                <a:tab pos="5096510" algn="l"/>
                <a:tab pos="5601970" algn="l"/>
                <a:tab pos="6710680" algn="l"/>
                <a:tab pos="7111365" algn="l"/>
              </a:tabLst>
            </a:pPr>
            <a:r>
              <a:rPr sz="2200" spc="-155" dirty="0">
                <a:latin typeface="Georgia"/>
                <a:cs typeface="Georgia"/>
              </a:rPr>
              <a:t>F</a:t>
            </a:r>
            <a:r>
              <a:rPr sz="2200" spc="-20" dirty="0">
                <a:latin typeface="Georgia"/>
                <a:cs typeface="Georgia"/>
              </a:rPr>
              <a:t>o</a:t>
            </a:r>
            <a:r>
              <a:rPr sz="2200" dirty="0">
                <a:latin typeface="Georgia"/>
                <a:cs typeface="Georgia"/>
              </a:rPr>
              <a:t>re</a:t>
            </a:r>
            <a:r>
              <a:rPr sz="2200" spc="-10" dirty="0">
                <a:latin typeface="Georgia"/>
                <a:cs typeface="Georgia"/>
              </a:rPr>
              <a:t>s</a:t>
            </a:r>
            <a:r>
              <a:rPr sz="2200" spc="-15" dirty="0">
                <a:latin typeface="Georgia"/>
                <a:cs typeface="Georgia"/>
              </a:rPr>
              <a:t>t</a:t>
            </a:r>
            <a:r>
              <a:rPr sz="2200" dirty="0">
                <a:latin typeface="Georgia"/>
                <a:cs typeface="Georgia"/>
              </a:rPr>
              <a:t>	</a:t>
            </a:r>
            <a:r>
              <a:rPr sz="2200" spc="-40" dirty="0">
                <a:latin typeface="Georgia"/>
                <a:cs typeface="Georgia"/>
              </a:rPr>
              <a:t>a</a:t>
            </a:r>
            <a:r>
              <a:rPr sz="2200" dirty="0">
                <a:latin typeface="Georgia"/>
                <a:cs typeface="Georgia"/>
              </a:rPr>
              <a:t>r</a:t>
            </a:r>
            <a:r>
              <a:rPr sz="2200" spc="5" dirty="0">
                <a:latin typeface="Georgia"/>
                <a:cs typeface="Georgia"/>
              </a:rPr>
              <a:t>e</a:t>
            </a:r>
            <a:r>
              <a:rPr sz="2200" dirty="0">
                <a:latin typeface="Georgia"/>
                <a:cs typeface="Georgia"/>
              </a:rPr>
              <a:t>	e</a:t>
            </a:r>
            <a:r>
              <a:rPr sz="2200" spc="-65" dirty="0">
                <a:latin typeface="Georgia"/>
                <a:cs typeface="Georgia"/>
              </a:rPr>
              <a:t>x</a:t>
            </a:r>
            <a:r>
              <a:rPr sz="2200" spc="-35" dirty="0">
                <a:latin typeface="Georgia"/>
                <a:cs typeface="Georgia"/>
              </a:rPr>
              <a:t>pl</a:t>
            </a:r>
            <a:r>
              <a:rPr sz="2200" spc="-30" dirty="0">
                <a:latin typeface="Georgia"/>
                <a:cs typeface="Georgia"/>
              </a:rPr>
              <a:t>oit</a:t>
            </a:r>
            <a:r>
              <a:rPr sz="2200" spc="-10" dirty="0">
                <a:latin typeface="Georgia"/>
                <a:cs typeface="Georgia"/>
              </a:rPr>
              <a:t>e</a:t>
            </a:r>
            <a:r>
              <a:rPr sz="2200" spc="-45" dirty="0">
                <a:latin typeface="Georgia"/>
                <a:cs typeface="Georgia"/>
              </a:rPr>
              <a:t>d</a:t>
            </a:r>
            <a:r>
              <a:rPr sz="2200" dirty="0">
                <a:latin typeface="Georgia"/>
                <a:cs typeface="Georgia"/>
              </a:rPr>
              <a:t>	</a:t>
            </a:r>
            <a:r>
              <a:rPr sz="2200" spc="-20" dirty="0">
                <a:latin typeface="Georgia"/>
                <a:cs typeface="Georgia"/>
              </a:rPr>
              <a:t>s</a:t>
            </a:r>
            <a:r>
              <a:rPr sz="2200" spc="-30" dirty="0">
                <a:latin typeface="Georgia"/>
                <a:cs typeface="Georgia"/>
              </a:rPr>
              <a:t>i</a:t>
            </a:r>
            <a:r>
              <a:rPr sz="2200" spc="-85" dirty="0">
                <a:latin typeface="Georgia"/>
                <a:cs typeface="Georgia"/>
              </a:rPr>
              <a:t>n</a:t>
            </a:r>
            <a:r>
              <a:rPr sz="2200" spc="-15" dirty="0">
                <a:latin typeface="Georgia"/>
                <a:cs typeface="Georgia"/>
              </a:rPr>
              <a:t>c</a:t>
            </a:r>
            <a:r>
              <a:rPr sz="2200" spc="-10" dirty="0">
                <a:latin typeface="Georgia"/>
                <a:cs typeface="Georgia"/>
              </a:rPr>
              <a:t>e</a:t>
            </a:r>
            <a:r>
              <a:rPr sz="2200" dirty="0">
                <a:latin typeface="Georgia"/>
                <a:cs typeface="Georgia"/>
              </a:rPr>
              <a:t>	e</a:t>
            </a:r>
            <a:r>
              <a:rPr sz="2200" spc="-50" dirty="0">
                <a:latin typeface="Georgia"/>
                <a:cs typeface="Georgia"/>
              </a:rPr>
              <a:t>a</a:t>
            </a:r>
            <a:r>
              <a:rPr sz="2200" spc="10" dirty="0">
                <a:latin typeface="Georgia"/>
                <a:cs typeface="Georgia"/>
              </a:rPr>
              <a:t>r</a:t>
            </a:r>
            <a:r>
              <a:rPr sz="2200" spc="-35" dirty="0">
                <a:latin typeface="Georgia"/>
                <a:cs typeface="Georgia"/>
              </a:rPr>
              <a:t>l</a:t>
            </a:r>
            <a:r>
              <a:rPr sz="2200" spc="25" dirty="0">
                <a:latin typeface="Georgia"/>
                <a:cs typeface="Georgia"/>
              </a:rPr>
              <a:t>y</a:t>
            </a:r>
            <a:r>
              <a:rPr sz="2200" dirty="0">
                <a:latin typeface="Georgia"/>
                <a:cs typeface="Georgia"/>
              </a:rPr>
              <a:t>	</a:t>
            </a:r>
            <a:r>
              <a:rPr sz="2200" spc="-25" dirty="0">
                <a:latin typeface="Georgia"/>
                <a:cs typeface="Georgia"/>
              </a:rPr>
              <a:t>t</a:t>
            </a:r>
            <a:r>
              <a:rPr sz="2200" spc="-30" dirty="0">
                <a:latin typeface="Georgia"/>
                <a:cs typeface="Georgia"/>
              </a:rPr>
              <a:t>i</a:t>
            </a:r>
            <a:r>
              <a:rPr sz="2200" spc="-125" dirty="0">
                <a:latin typeface="Georgia"/>
                <a:cs typeface="Georgia"/>
              </a:rPr>
              <a:t>m</a:t>
            </a:r>
            <a:r>
              <a:rPr sz="2200" dirty="0">
                <a:latin typeface="Georgia"/>
                <a:cs typeface="Georgia"/>
              </a:rPr>
              <a:t>e</a:t>
            </a:r>
            <a:r>
              <a:rPr sz="2200" spc="-10" dirty="0">
                <a:latin typeface="Georgia"/>
                <a:cs typeface="Georgia"/>
              </a:rPr>
              <a:t>s</a:t>
            </a:r>
            <a:r>
              <a:rPr sz="2200" dirty="0">
                <a:latin typeface="Georgia"/>
                <a:cs typeface="Georgia"/>
              </a:rPr>
              <a:t>	</a:t>
            </a:r>
            <a:r>
              <a:rPr sz="2200" spc="-60" dirty="0">
                <a:latin typeface="Georgia"/>
                <a:cs typeface="Georgia"/>
              </a:rPr>
              <a:t>f</a:t>
            </a:r>
            <a:r>
              <a:rPr sz="2200" spc="-20" dirty="0">
                <a:latin typeface="Georgia"/>
                <a:cs typeface="Georgia"/>
              </a:rPr>
              <a:t>o</a:t>
            </a:r>
            <a:r>
              <a:rPr sz="2200" spc="5" dirty="0">
                <a:latin typeface="Georgia"/>
                <a:cs typeface="Georgia"/>
              </a:rPr>
              <a:t>r</a:t>
            </a:r>
            <a:r>
              <a:rPr sz="2200" dirty="0">
                <a:latin typeface="Georgia"/>
                <a:cs typeface="Georgia"/>
              </a:rPr>
              <a:t>	</a:t>
            </a:r>
            <a:r>
              <a:rPr sz="2200" spc="-75" dirty="0">
                <a:latin typeface="Georgia"/>
                <a:cs typeface="Georgia"/>
              </a:rPr>
              <a:t>h</a:t>
            </a:r>
            <a:r>
              <a:rPr sz="2200" spc="-60" dirty="0">
                <a:latin typeface="Georgia"/>
                <a:cs typeface="Georgia"/>
              </a:rPr>
              <a:t>u</a:t>
            </a:r>
            <a:r>
              <a:rPr sz="2200" spc="-100" dirty="0">
                <a:latin typeface="Georgia"/>
                <a:cs typeface="Georgia"/>
              </a:rPr>
              <a:t>m</a:t>
            </a:r>
            <a:r>
              <a:rPr sz="2200" spc="-70" dirty="0">
                <a:latin typeface="Georgia"/>
                <a:cs typeface="Georgia"/>
              </a:rPr>
              <a:t>a</a:t>
            </a:r>
            <a:r>
              <a:rPr sz="2200" spc="-50" dirty="0">
                <a:latin typeface="Georgia"/>
                <a:cs typeface="Georgia"/>
              </a:rPr>
              <a:t>n</a:t>
            </a:r>
            <a:r>
              <a:rPr sz="2200" spc="-35" dirty="0">
                <a:latin typeface="Georgia"/>
                <a:cs typeface="Georgia"/>
              </a:rPr>
              <a:t>s</a:t>
            </a:r>
            <a:r>
              <a:rPr sz="2200" dirty="0">
                <a:latin typeface="Georgia"/>
                <a:cs typeface="Georgia"/>
              </a:rPr>
              <a:t>	</a:t>
            </a:r>
            <a:r>
              <a:rPr sz="2200" spc="-15" dirty="0">
                <a:latin typeface="Georgia"/>
                <a:cs typeface="Georgia"/>
              </a:rPr>
              <a:t>t</a:t>
            </a:r>
            <a:r>
              <a:rPr sz="2200" spc="-20" dirty="0">
                <a:latin typeface="Georgia"/>
                <a:cs typeface="Georgia"/>
              </a:rPr>
              <a:t>o</a:t>
            </a:r>
            <a:r>
              <a:rPr sz="2200" dirty="0">
                <a:latin typeface="Georgia"/>
                <a:cs typeface="Georgia"/>
              </a:rPr>
              <a:t>	</a:t>
            </a:r>
            <a:r>
              <a:rPr sz="2200" spc="-125" dirty="0">
                <a:latin typeface="Georgia"/>
                <a:cs typeface="Georgia"/>
              </a:rPr>
              <a:t>m</a:t>
            </a:r>
            <a:r>
              <a:rPr sz="2200" dirty="0">
                <a:latin typeface="Georgia"/>
                <a:cs typeface="Georgia"/>
              </a:rPr>
              <a:t>ee</a:t>
            </a:r>
            <a:r>
              <a:rPr sz="2200" spc="-15" dirty="0">
                <a:latin typeface="Georgia"/>
                <a:cs typeface="Georgia"/>
              </a:rPr>
              <a:t>t  </a:t>
            </a:r>
            <a:r>
              <a:rPr sz="2200" spc="-75" dirty="0">
                <a:latin typeface="Georgia"/>
                <a:cs typeface="Georgia"/>
              </a:rPr>
              <a:t>human</a:t>
            </a:r>
            <a:r>
              <a:rPr sz="2200" spc="-60" dirty="0">
                <a:latin typeface="Georgia"/>
                <a:cs typeface="Georgia"/>
              </a:rPr>
              <a:t> </a:t>
            </a:r>
            <a:r>
              <a:rPr sz="2200" spc="-55" dirty="0">
                <a:latin typeface="Georgia"/>
                <a:cs typeface="Georgia"/>
              </a:rPr>
              <a:t>demand</a:t>
            </a:r>
            <a:endParaRPr sz="2200" dirty="0">
              <a:latin typeface="Georgia"/>
              <a:cs typeface="Georgia"/>
            </a:endParaRPr>
          </a:p>
          <a:p>
            <a:pPr marL="12700">
              <a:lnSpc>
                <a:spcPct val="100000"/>
              </a:lnSpc>
              <a:spcBef>
                <a:spcPts val="550"/>
              </a:spcBef>
            </a:pPr>
            <a:r>
              <a:rPr sz="2200" spc="-45" dirty="0">
                <a:latin typeface="Georgia"/>
                <a:cs typeface="Georgia"/>
              </a:rPr>
              <a:t>The </a:t>
            </a:r>
            <a:r>
              <a:rPr sz="2200" spc="-40" dirty="0">
                <a:latin typeface="Georgia"/>
                <a:cs typeface="Georgia"/>
              </a:rPr>
              <a:t>permanent </a:t>
            </a:r>
            <a:r>
              <a:rPr sz="2200" spc="-30" dirty="0">
                <a:latin typeface="Georgia"/>
                <a:cs typeface="Georgia"/>
              </a:rPr>
              <a:t>destruction </a:t>
            </a:r>
            <a:r>
              <a:rPr sz="2200" spc="-35" dirty="0">
                <a:latin typeface="Georgia"/>
                <a:cs typeface="Georgia"/>
              </a:rPr>
              <a:t>of </a:t>
            </a:r>
            <a:r>
              <a:rPr sz="2200" spc="-20" dirty="0">
                <a:latin typeface="Georgia"/>
                <a:cs typeface="Georgia"/>
              </a:rPr>
              <a:t>forest is </a:t>
            </a:r>
            <a:r>
              <a:rPr sz="2200" spc="-30" dirty="0">
                <a:latin typeface="Georgia"/>
                <a:cs typeface="Georgia"/>
              </a:rPr>
              <a:t>called</a:t>
            </a:r>
            <a:r>
              <a:rPr sz="2200" spc="-220" dirty="0">
                <a:latin typeface="Georgia"/>
                <a:cs typeface="Georgia"/>
              </a:rPr>
              <a:t> </a:t>
            </a:r>
            <a:r>
              <a:rPr sz="2200" spc="-30" dirty="0">
                <a:latin typeface="Georgia"/>
                <a:cs typeface="Georgia"/>
              </a:rPr>
              <a:t>deforestation</a:t>
            </a:r>
            <a:r>
              <a:rPr lang="en-US" sz="2200" spc="-30" dirty="0">
                <a:latin typeface="Georgia"/>
                <a:cs typeface="Georgia"/>
              </a:rPr>
              <a:t>.</a:t>
            </a:r>
          </a:p>
          <a:p>
            <a:pPr marL="12700">
              <a:lnSpc>
                <a:spcPct val="100000"/>
              </a:lnSpc>
              <a:spcBef>
                <a:spcPts val="550"/>
              </a:spcBef>
            </a:pPr>
            <a:r>
              <a:rPr lang="en-US" sz="2200" dirty="0">
                <a:latin typeface="Georgia"/>
                <a:cs typeface="Georgia"/>
              </a:rPr>
              <a:t>Deforestation: Cutting of forest trees of commercial  use without planting new tree in return is called  deforestation</a:t>
            </a:r>
          </a:p>
          <a:p>
            <a:pPr marL="12700">
              <a:lnSpc>
                <a:spcPct val="100000"/>
              </a:lnSpc>
              <a:spcBef>
                <a:spcPts val="550"/>
              </a:spcBef>
            </a:pPr>
            <a:endParaRPr sz="2200" dirty="0">
              <a:latin typeface="Georgia"/>
              <a:cs typeface="Georgia"/>
            </a:endParaRPr>
          </a:p>
        </p:txBody>
      </p:sp>
      <p:sp>
        <p:nvSpPr>
          <p:cNvPr id="6" name="object 6"/>
          <p:cNvSpPr/>
          <p:nvPr/>
        </p:nvSpPr>
        <p:spPr>
          <a:xfrm>
            <a:off x="1763331" y="3696236"/>
            <a:ext cx="5410200" cy="31617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159743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084070" y="558800"/>
            <a:ext cx="4971415" cy="57404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pc="-265"/>
              <a:t>Causes </a:t>
            </a:r>
            <a:r>
              <a:rPr lang="en-US" spc="-245"/>
              <a:t>of</a:t>
            </a:r>
            <a:r>
              <a:rPr lang="en-US" spc="-40"/>
              <a:t> </a:t>
            </a:r>
            <a:r>
              <a:rPr lang="en-US" spc="-220"/>
              <a:t>Deforestation</a:t>
            </a:r>
            <a:endParaRPr lang="en-US"/>
          </a:p>
        </p:txBody>
      </p:sp>
      <p:sp>
        <p:nvSpPr>
          <p:cNvPr id="3" name="object 3"/>
          <p:cNvSpPr txBox="1"/>
          <p:nvPr/>
        </p:nvSpPr>
        <p:spPr>
          <a:xfrm>
            <a:off x="535940" y="146557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878839" y="1480820"/>
            <a:ext cx="4528820" cy="360680"/>
          </a:xfrm>
          <a:prstGeom prst="rect">
            <a:avLst/>
          </a:prstGeom>
        </p:spPr>
        <p:txBody>
          <a:bodyPr vert="horz" wrap="square" lIns="0" tIns="12700" rIns="0" bIns="0" rtlCol="0">
            <a:spAutoFit/>
          </a:bodyPr>
          <a:lstStyle/>
          <a:p>
            <a:pPr marL="12700">
              <a:lnSpc>
                <a:spcPct val="100000"/>
              </a:lnSpc>
              <a:spcBef>
                <a:spcPts val="100"/>
              </a:spcBef>
              <a:tabLst>
                <a:tab pos="1669414" algn="l"/>
                <a:tab pos="3212465" algn="l"/>
              </a:tabLst>
            </a:pPr>
            <a:r>
              <a:rPr lang="en-US" sz="2200" b="1" i="1" spc="-250" dirty="0">
                <a:latin typeface="Georgia"/>
                <a:cs typeface="Georgia"/>
              </a:rPr>
              <a:t>1.</a:t>
            </a:r>
            <a:r>
              <a:rPr sz="2200" b="1" i="1" spc="-250" dirty="0">
                <a:latin typeface="Georgia"/>
                <a:cs typeface="Georgia"/>
              </a:rPr>
              <a:t>P</a:t>
            </a:r>
            <a:r>
              <a:rPr sz="2200" b="1" i="1" spc="-210" dirty="0">
                <a:latin typeface="Georgia"/>
                <a:cs typeface="Georgia"/>
              </a:rPr>
              <a:t>o</a:t>
            </a:r>
            <a:r>
              <a:rPr sz="2200" b="1" i="1" spc="-220" dirty="0">
                <a:latin typeface="Georgia"/>
                <a:cs typeface="Georgia"/>
              </a:rPr>
              <a:t>p</a:t>
            </a:r>
            <a:r>
              <a:rPr sz="2200" b="1" i="1" spc="-225" dirty="0">
                <a:latin typeface="Georgia"/>
                <a:cs typeface="Georgia"/>
              </a:rPr>
              <a:t>u</a:t>
            </a:r>
            <a:r>
              <a:rPr sz="2200" b="1" i="1" spc="-135" dirty="0">
                <a:latin typeface="Georgia"/>
                <a:cs typeface="Georgia"/>
              </a:rPr>
              <a:t>l</a:t>
            </a:r>
            <a:r>
              <a:rPr sz="2200" b="1" i="1" spc="-215" dirty="0">
                <a:latin typeface="Georgia"/>
                <a:cs typeface="Georgia"/>
              </a:rPr>
              <a:t>a</a:t>
            </a:r>
            <a:r>
              <a:rPr sz="2200" b="1" i="1" spc="-114" dirty="0">
                <a:latin typeface="Georgia"/>
                <a:cs typeface="Georgia"/>
              </a:rPr>
              <a:t>t</a:t>
            </a:r>
            <a:r>
              <a:rPr sz="2200" b="1" i="1" spc="-145" dirty="0">
                <a:latin typeface="Georgia"/>
                <a:cs typeface="Georgia"/>
              </a:rPr>
              <a:t>i</a:t>
            </a:r>
            <a:r>
              <a:rPr sz="2200" b="1" i="1" spc="-220" dirty="0">
                <a:latin typeface="Georgia"/>
                <a:cs typeface="Georgia"/>
              </a:rPr>
              <a:t>o</a:t>
            </a:r>
            <a:r>
              <a:rPr sz="2200" b="1" i="1" spc="-229" dirty="0">
                <a:latin typeface="Georgia"/>
                <a:cs typeface="Georgia"/>
              </a:rPr>
              <a:t>n</a:t>
            </a:r>
            <a:r>
              <a:rPr sz="2200" b="1" i="1" dirty="0">
                <a:latin typeface="Georgia"/>
                <a:cs typeface="Georgia"/>
              </a:rPr>
              <a:t>	</a:t>
            </a:r>
            <a:r>
              <a:rPr sz="2200" b="1" i="1" spc="-140" dirty="0">
                <a:latin typeface="Georgia"/>
                <a:cs typeface="Georgia"/>
              </a:rPr>
              <a:t>e</a:t>
            </a:r>
            <a:r>
              <a:rPr sz="2200" b="1" i="1" spc="-204" dirty="0">
                <a:latin typeface="Georgia"/>
                <a:cs typeface="Georgia"/>
              </a:rPr>
              <a:t>x</a:t>
            </a:r>
            <a:r>
              <a:rPr sz="2200" b="1" i="1" spc="-225" dirty="0">
                <a:latin typeface="Georgia"/>
                <a:cs typeface="Georgia"/>
              </a:rPr>
              <a:t>p</a:t>
            </a:r>
            <a:r>
              <a:rPr sz="2200" b="1" i="1" spc="-135" dirty="0">
                <a:latin typeface="Georgia"/>
                <a:cs typeface="Georgia"/>
              </a:rPr>
              <a:t>l</a:t>
            </a:r>
            <a:r>
              <a:rPr sz="2200" b="1" i="1" spc="-195" dirty="0">
                <a:latin typeface="Georgia"/>
                <a:cs typeface="Georgia"/>
              </a:rPr>
              <a:t>os</a:t>
            </a:r>
            <a:r>
              <a:rPr sz="2200" b="1" i="1" spc="-145" dirty="0">
                <a:latin typeface="Georgia"/>
                <a:cs typeface="Georgia"/>
              </a:rPr>
              <a:t>i</a:t>
            </a:r>
            <a:r>
              <a:rPr sz="2200" b="1" i="1" spc="-220" dirty="0">
                <a:latin typeface="Georgia"/>
                <a:cs typeface="Georgia"/>
              </a:rPr>
              <a:t>o</a:t>
            </a:r>
            <a:r>
              <a:rPr sz="2200" b="1" i="1" spc="-240" dirty="0">
                <a:latin typeface="Georgia"/>
                <a:cs typeface="Georgia"/>
              </a:rPr>
              <a:t>n</a:t>
            </a:r>
            <a:r>
              <a:rPr sz="2200" b="1" i="1" spc="-215" dirty="0">
                <a:latin typeface="Georgia"/>
                <a:cs typeface="Georgia"/>
              </a:rPr>
              <a:t>:</a:t>
            </a:r>
            <a:r>
              <a:rPr sz="2200" b="1" i="1" dirty="0">
                <a:latin typeface="Georgia"/>
                <a:cs typeface="Georgia"/>
              </a:rPr>
              <a:t>	</a:t>
            </a:r>
            <a:r>
              <a:rPr sz="2200" spc="-65" dirty="0">
                <a:latin typeface="Georgia"/>
                <a:cs typeface="Georgia"/>
              </a:rPr>
              <a:t>Po</a:t>
            </a:r>
            <a:r>
              <a:rPr sz="2200" spc="-35" dirty="0">
                <a:latin typeface="Georgia"/>
                <a:cs typeface="Georgia"/>
              </a:rPr>
              <a:t>p</a:t>
            </a:r>
            <a:r>
              <a:rPr sz="2200" spc="-60" dirty="0">
                <a:latin typeface="Georgia"/>
                <a:cs typeface="Georgia"/>
              </a:rPr>
              <a:t>u</a:t>
            </a:r>
            <a:r>
              <a:rPr sz="2200" spc="-35" dirty="0">
                <a:latin typeface="Georgia"/>
                <a:cs typeface="Georgia"/>
              </a:rPr>
              <a:t>l</a:t>
            </a:r>
            <a:r>
              <a:rPr sz="2200" spc="-40" dirty="0">
                <a:latin typeface="Georgia"/>
                <a:cs typeface="Georgia"/>
              </a:rPr>
              <a:t>a</a:t>
            </a:r>
            <a:r>
              <a:rPr sz="2200" spc="-25" dirty="0">
                <a:latin typeface="Georgia"/>
                <a:cs typeface="Georgia"/>
              </a:rPr>
              <a:t>ti</a:t>
            </a:r>
            <a:r>
              <a:rPr sz="2200" spc="-35" dirty="0">
                <a:latin typeface="Georgia"/>
                <a:cs typeface="Georgia"/>
              </a:rPr>
              <a:t>o</a:t>
            </a:r>
            <a:r>
              <a:rPr sz="2200" spc="-75" dirty="0">
                <a:latin typeface="Georgia"/>
                <a:cs typeface="Georgia"/>
              </a:rPr>
              <a:t>n</a:t>
            </a:r>
            <a:endParaRPr sz="2200" dirty="0">
              <a:latin typeface="Georgia"/>
              <a:cs typeface="Georgia"/>
            </a:endParaRPr>
          </a:p>
        </p:txBody>
      </p:sp>
      <p:sp>
        <p:nvSpPr>
          <p:cNvPr id="5" name="object 5"/>
          <p:cNvSpPr txBox="1"/>
          <p:nvPr/>
        </p:nvSpPr>
        <p:spPr>
          <a:xfrm>
            <a:off x="878839" y="1816100"/>
            <a:ext cx="4525645" cy="1365250"/>
          </a:xfrm>
          <a:prstGeom prst="rect">
            <a:avLst/>
          </a:prstGeom>
        </p:spPr>
        <p:txBody>
          <a:bodyPr vert="horz" wrap="square" lIns="0" tIns="12700" rIns="0" bIns="0" rtlCol="0">
            <a:spAutoFit/>
          </a:bodyPr>
          <a:lstStyle/>
          <a:p>
            <a:pPr marL="12700" marR="5080" algn="just">
              <a:lnSpc>
                <a:spcPct val="100000"/>
              </a:lnSpc>
              <a:spcBef>
                <a:spcPts val="100"/>
              </a:spcBef>
            </a:pPr>
            <a:r>
              <a:rPr sz="2200" spc="-35" dirty="0">
                <a:latin typeface="Georgia"/>
                <a:cs typeface="Georgia"/>
              </a:rPr>
              <a:t>explosion </a:t>
            </a:r>
            <a:r>
              <a:rPr sz="2200" spc="-25" dirty="0">
                <a:latin typeface="Georgia"/>
                <a:cs typeface="Georgia"/>
              </a:rPr>
              <a:t>is </a:t>
            </a:r>
            <a:r>
              <a:rPr sz="2200" spc="-30" dirty="0">
                <a:latin typeface="Georgia"/>
                <a:cs typeface="Georgia"/>
              </a:rPr>
              <a:t>the </a:t>
            </a:r>
            <a:r>
              <a:rPr sz="2200" spc="-15" dirty="0">
                <a:latin typeface="Georgia"/>
                <a:cs typeface="Georgia"/>
              </a:rPr>
              <a:t>root </a:t>
            </a:r>
            <a:r>
              <a:rPr sz="2200" spc="-30" dirty="0">
                <a:latin typeface="Georgia"/>
                <a:cs typeface="Georgia"/>
              </a:rPr>
              <a:t>cause </a:t>
            </a:r>
            <a:r>
              <a:rPr sz="2200" spc="-35" dirty="0">
                <a:latin typeface="Georgia"/>
                <a:cs typeface="Georgia"/>
              </a:rPr>
              <a:t>of all </a:t>
            </a:r>
            <a:r>
              <a:rPr sz="2200" spc="-30" dirty="0">
                <a:latin typeface="Georgia"/>
                <a:cs typeface="Georgia"/>
              </a:rPr>
              <a:t>the  </a:t>
            </a:r>
            <a:r>
              <a:rPr sz="2200" spc="-40" dirty="0">
                <a:latin typeface="Georgia"/>
                <a:cs typeface="Georgia"/>
              </a:rPr>
              <a:t>environmental </a:t>
            </a:r>
            <a:r>
              <a:rPr sz="2200" spc="-45" dirty="0">
                <a:latin typeface="Georgia"/>
                <a:cs typeface="Georgia"/>
              </a:rPr>
              <a:t>problems, </a:t>
            </a:r>
            <a:r>
              <a:rPr sz="2200" spc="-15" dirty="0">
                <a:latin typeface="Georgia"/>
                <a:cs typeface="Georgia"/>
              </a:rPr>
              <a:t>vast </a:t>
            </a:r>
            <a:r>
              <a:rPr sz="2200" spc="-20" dirty="0">
                <a:latin typeface="Georgia"/>
                <a:cs typeface="Georgia"/>
              </a:rPr>
              <a:t>area </a:t>
            </a:r>
            <a:r>
              <a:rPr sz="2200" spc="-40" dirty="0">
                <a:latin typeface="Georgia"/>
                <a:cs typeface="Georgia"/>
              </a:rPr>
              <a:t>of  </a:t>
            </a:r>
            <a:r>
              <a:rPr sz="2200" spc="-20" dirty="0">
                <a:latin typeface="Georgia"/>
                <a:cs typeface="Georgia"/>
              </a:rPr>
              <a:t>forests </a:t>
            </a:r>
            <a:r>
              <a:rPr sz="2200" spc="-10" dirty="0">
                <a:latin typeface="Georgia"/>
                <a:cs typeface="Georgia"/>
              </a:rPr>
              <a:t>are </a:t>
            </a:r>
            <a:r>
              <a:rPr sz="2200" spc="-20" dirty="0">
                <a:latin typeface="Georgia"/>
                <a:cs typeface="Georgia"/>
              </a:rPr>
              <a:t>cleared </a:t>
            </a:r>
            <a:r>
              <a:rPr sz="2200" spc="-30" dirty="0">
                <a:latin typeface="Georgia"/>
                <a:cs typeface="Georgia"/>
              </a:rPr>
              <a:t>for </a:t>
            </a:r>
            <a:r>
              <a:rPr sz="2200" spc="-75" dirty="0">
                <a:latin typeface="Georgia"/>
                <a:cs typeface="Georgia"/>
              </a:rPr>
              <a:t>human  </a:t>
            </a:r>
            <a:r>
              <a:rPr sz="2200" spc="-30" dirty="0">
                <a:latin typeface="Georgia"/>
                <a:cs typeface="Georgia"/>
              </a:rPr>
              <a:t>settlement</a:t>
            </a:r>
            <a:endParaRPr sz="2200">
              <a:latin typeface="Georgia"/>
              <a:cs typeface="Georgia"/>
            </a:endParaRPr>
          </a:p>
        </p:txBody>
      </p:sp>
      <p:sp>
        <p:nvSpPr>
          <p:cNvPr id="6" name="object 6"/>
          <p:cNvSpPr txBox="1"/>
          <p:nvPr/>
        </p:nvSpPr>
        <p:spPr>
          <a:xfrm>
            <a:off x="535940" y="361569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7" name="object 7"/>
          <p:cNvSpPr txBox="1"/>
          <p:nvPr/>
        </p:nvSpPr>
        <p:spPr>
          <a:xfrm>
            <a:off x="4246879" y="3630929"/>
            <a:ext cx="1160780" cy="360680"/>
          </a:xfrm>
          <a:prstGeom prst="rect">
            <a:avLst/>
          </a:prstGeom>
        </p:spPr>
        <p:txBody>
          <a:bodyPr vert="horz" wrap="square" lIns="0" tIns="12700" rIns="0" bIns="0" rtlCol="0">
            <a:spAutoFit/>
          </a:bodyPr>
          <a:lstStyle/>
          <a:p>
            <a:pPr marL="12700">
              <a:lnSpc>
                <a:spcPct val="100000"/>
              </a:lnSpc>
              <a:spcBef>
                <a:spcPts val="100"/>
              </a:spcBef>
              <a:tabLst>
                <a:tab pos="506095" algn="l"/>
                <a:tab pos="1010919" algn="l"/>
              </a:tabLst>
            </a:pPr>
            <a:r>
              <a:rPr sz="2200" spc="-150" dirty="0">
                <a:latin typeface="Georgia"/>
                <a:cs typeface="Georgia"/>
              </a:rPr>
              <a:t>I</a:t>
            </a:r>
            <a:r>
              <a:rPr sz="2200" spc="-15" dirty="0">
                <a:latin typeface="Georgia"/>
                <a:cs typeface="Georgia"/>
              </a:rPr>
              <a:t>t</a:t>
            </a:r>
            <a:r>
              <a:rPr sz="2200" dirty="0">
                <a:latin typeface="Georgia"/>
                <a:cs typeface="Georgia"/>
              </a:rPr>
              <a:t>	</a:t>
            </a:r>
            <a:r>
              <a:rPr sz="2200" spc="-25" dirty="0">
                <a:latin typeface="Georgia"/>
                <a:cs typeface="Georgia"/>
              </a:rPr>
              <a:t>is</a:t>
            </a:r>
            <a:r>
              <a:rPr sz="2200" dirty="0">
                <a:latin typeface="Georgia"/>
                <a:cs typeface="Georgia"/>
              </a:rPr>
              <a:t>	</a:t>
            </a:r>
            <a:r>
              <a:rPr sz="2200" spc="-35" dirty="0">
                <a:latin typeface="Georgia"/>
                <a:cs typeface="Georgia"/>
              </a:rPr>
              <a:t>a</a:t>
            </a:r>
            <a:endParaRPr sz="2200">
              <a:latin typeface="Georgia"/>
              <a:cs typeface="Georgia"/>
            </a:endParaRPr>
          </a:p>
        </p:txBody>
      </p:sp>
      <p:sp>
        <p:nvSpPr>
          <p:cNvPr id="8" name="object 8"/>
          <p:cNvSpPr txBox="1"/>
          <p:nvPr/>
        </p:nvSpPr>
        <p:spPr>
          <a:xfrm>
            <a:off x="878839" y="3630929"/>
            <a:ext cx="1315720" cy="695960"/>
          </a:xfrm>
          <a:prstGeom prst="rect">
            <a:avLst/>
          </a:prstGeom>
        </p:spPr>
        <p:txBody>
          <a:bodyPr vert="horz" wrap="square" lIns="0" tIns="12700" rIns="0" bIns="0" rtlCol="0">
            <a:spAutoFit/>
          </a:bodyPr>
          <a:lstStyle/>
          <a:p>
            <a:pPr marR="5080" algn="r">
              <a:lnSpc>
                <a:spcPct val="100000"/>
              </a:lnSpc>
              <a:spcBef>
                <a:spcPts val="100"/>
              </a:spcBef>
            </a:pPr>
            <a:r>
              <a:rPr lang="en-US" sz="2200" b="1" i="1" spc="-275" dirty="0">
                <a:latin typeface="Georgia"/>
                <a:cs typeface="Georgia"/>
              </a:rPr>
              <a:t>2. </a:t>
            </a:r>
            <a:r>
              <a:rPr sz="2200" b="1" i="1" spc="-275" dirty="0">
                <a:latin typeface="Georgia"/>
                <a:cs typeface="Georgia"/>
              </a:rPr>
              <a:t>S</a:t>
            </a:r>
            <a:r>
              <a:rPr sz="2200" b="1" i="1" spc="-280" dirty="0">
                <a:latin typeface="Georgia"/>
                <a:cs typeface="Georgia"/>
              </a:rPr>
              <a:t>h</a:t>
            </a:r>
            <a:r>
              <a:rPr sz="2200" b="1" i="1" spc="-145" dirty="0">
                <a:latin typeface="Georgia"/>
                <a:cs typeface="Georgia"/>
              </a:rPr>
              <a:t>i</a:t>
            </a:r>
            <a:r>
              <a:rPr sz="2200" b="1" i="1" spc="-135" dirty="0">
                <a:latin typeface="Georgia"/>
                <a:cs typeface="Georgia"/>
              </a:rPr>
              <a:t>f</a:t>
            </a:r>
            <a:r>
              <a:rPr sz="2200" b="1" i="1" spc="-145" dirty="0">
                <a:latin typeface="Georgia"/>
                <a:cs typeface="Georgia"/>
              </a:rPr>
              <a:t>t</a:t>
            </a:r>
            <a:r>
              <a:rPr sz="2200" b="1" i="1" spc="-130" dirty="0">
                <a:latin typeface="Georgia"/>
                <a:cs typeface="Georgia"/>
              </a:rPr>
              <a:t>i</a:t>
            </a:r>
            <a:r>
              <a:rPr sz="2200" b="1" i="1" spc="-240" dirty="0">
                <a:latin typeface="Georgia"/>
                <a:cs typeface="Georgia"/>
              </a:rPr>
              <a:t>n</a:t>
            </a:r>
            <a:r>
              <a:rPr sz="2200" b="1" i="1" spc="-190" dirty="0">
                <a:latin typeface="Georgia"/>
                <a:cs typeface="Georgia"/>
              </a:rPr>
              <a:t>g</a:t>
            </a:r>
            <a:endParaRPr sz="2200" dirty="0">
              <a:latin typeface="Georgia"/>
              <a:cs typeface="Georgia"/>
            </a:endParaRPr>
          </a:p>
          <a:p>
            <a:pPr marR="31115" algn="r">
              <a:lnSpc>
                <a:spcPct val="100000"/>
              </a:lnSpc>
            </a:pPr>
            <a:r>
              <a:rPr sz="2200" spc="-25" dirty="0">
                <a:latin typeface="Georgia"/>
                <a:cs typeface="Georgia"/>
              </a:rPr>
              <a:t>t</a:t>
            </a:r>
            <a:r>
              <a:rPr sz="2200" spc="-20" dirty="0">
                <a:latin typeface="Georgia"/>
                <a:cs typeface="Georgia"/>
              </a:rPr>
              <a:t>r</a:t>
            </a:r>
            <a:r>
              <a:rPr sz="2200" spc="-25" dirty="0">
                <a:latin typeface="Georgia"/>
                <a:cs typeface="Georgia"/>
              </a:rPr>
              <a:t>a</a:t>
            </a:r>
            <a:r>
              <a:rPr sz="2200" spc="-40" dirty="0">
                <a:latin typeface="Georgia"/>
                <a:cs typeface="Georgia"/>
              </a:rPr>
              <a:t>d</a:t>
            </a:r>
            <a:r>
              <a:rPr sz="2200" spc="-30" dirty="0">
                <a:latin typeface="Georgia"/>
                <a:cs typeface="Georgia"/>
              </a:rPr>
              <a:t>i</a:t>
            </a:r>
            <a:r>
              <a:rPr sz="2200" spc="-40" dirty="0">
                <a:latin typeface="Georgia"/>
                <a:cs typeface="Georgia"/>
              </a:rPr>
              <a:t>t</a:t>
            </a:r>
            <a:r>
              <a:rPr sz="2200" spc="-25" dirty="0">
                <a:latin typeface="Georgia"/>
                <a:cs typeface="Georgia"/>
              </a:rPr>
              <a:t>i</a:t>
            </a:r>
            <a:r>
              <a:rPr sz="2200" spc="-35" dirty="0">
                <a:latin typeface="Georgia"/>
                <a:cs typeface="Georgia"/>
              </a:rPr>
              <a:t>o</a:t>
            </a:r>
            <a:r>
              <a:rPr sz="2200" spc="-85" dirty="0">
                <a:latin typeface="Georgia"/>
                <a:cs typeface="Georgia"/>
              </a:rPr>
              <a:t>n</a:t>
            </a:r>
            <a:r>
              <a:rPr sz="2200" spc="-40" dirty="0">
                <a:latin typeface="Georgia"/>
                <a:cs typeface="Georgia"/>
              </a:rPr>
              <a:t>a</a:t>
            </a:r>
            <a:r>
              <a:rPr sz="2200" spc="-35" dirty="0">
                <a:latin typeface="Georgia"/>
                <a:cs typeface="Georgia"/>
              </a:rPr>
              <a:t>l</a:t>
            </a:r>
            <a:endParaRPr sz="2200" dirty="0">
              <a:latin typeface="Georgia"/>
              <a:cs typeface="Georgia"/>
            </a:endParaRPr>
          </a:p>
        </p:txBody>
      </p:sp>
      <p:sp>
        <p:nvSpPr>
          <p:cNvPr id="9" name="object 9"/>
          <p:cNvSpPr txBox="1"/>
          <p:nvPr/>
        </p:nvSpPr>
        <p:spPr>
          <a:xfrm>
            <a:off x="2476643" y="3630929"/>
            <a:ext cx="1633855" cy="695960"/>
          </a:xfrm>
          <a:prstGeom prst="rect">
            <a:avLst/>
          </a:prstGeom>
        </p:spPr>
        <p:txBody>
          <a:bodyPr vert="horz" wrap="square" lIns="0" tIns="12700" rIns="0" bIns="0" rtlCol="0">
            <a:spAutoFit/>
          </a:bodyPr>
          <a:lstStyle/>
          <a:p>
            <a:pPr marL="12700">
              <a:lnSpc>
                <a:spcPct val="100000"/>
              </a:lnSpc>
              <a:spcBef>
                <a:spcPts val="100"/>
              </a:spcBef>
            </a:pPr>
            <a:r>
              <a:rPr sz="2200" b="1" i="1" spc="-200" dirty="0">
                <a:latin typeface="Georgia"/>
                <a:cs typeface="Georgia"/>
              </a:rPr>
              <a:t>Cultivation:</a:t>
            </a:r>
            <a:endParaRPr sz="2200">
              <a:latin typeface="Georgia"/>
              <a:cs typeface="Georgia"/>
            </a:endParaRPr>
          </a:p>
          <a:p>
            <a:pPr marL="130810">
              <a:lnSpc>
                <a:spcPct val="100000"/>
              </a:lnSpc>
            </a:pPr>
            <a:r>
              <a:rPr sz="2200" spc="-20" dirty="0">
                <a:latin typeface="Georgia"/>
                <a:cs typeface="Georgia"/>
              </a:rPr>
              <a:t>agroforestry</a:t>
            </a:r>
            <a:endParaRPr sz="2200">
              <a:latin typeface="Georgia"/>
              <a:cs typeface="Georgia"/>
            </a:endParaRPr>
          </a:p>
        </p:txBody>
      </p:sp>
      <p:sp>
        <p:nvSpPr>
          <p:cNvPr id="10" name="object 10"/>
          <p:cNvSpPr txBox="1"/>
          <p:nvPr/>
        </p:nvSpPr>
        <p:spPr>
          <a:xfrm>
            <a:off x="4536723" y="3966209"/>
            <a:ext cx="868680" cy="360680"/>
          </a:xfrm>
          <a:prstGeom prst="rect">
            <a:avLst/>
          </a:prstGeom>
        </p:spPr>
        <p:txBody>
          <a:bodyPr vert="horz" wrap="square" lIns="0" tIns="12700" rIns="0" bIns="0" rtlCol="0">
            <a:spAutoFit/>
          </a:bodyPr>
          <a:lstStyle/>
          <a:p>
            <a:pPr marL="12700">
              <a:lnSpc>
                <a:spcPct val="100000"/>
              </a:lnSpc>
              <a:spcBef>
                <a:spcPts val="100"/>
              </a:spcBef>
            </a:pPr>
            <a:r>
              <a:rPr sz="2200" spc="-25" dirty="0">
                <a:latin typeface="Georgia"/>
                <a:cs typeface="Georgia"/>
              </a:rPr>
              <a:t>system</a:t>
            </a:r>
            <a:endParaRPr sz="2200">
              <a:latin typeface="Georgia"/>
              <a:cs typeface="Georgia"/>
            </a:endParaRPr>
          </a:p>
        </p:txBody>
      </p:sp>
      <p:sp>
        <p:nvSpPr>
          <p:cNvPr id="11" name="object 11"/>
          <p:cNvSpPr txBox="1"/>
          <p:nvPr/>
        </p:nvSpPr>
        <p:spPr>
          <a:xfrm>
            <a:off x="878839" y="4301490"/>
            <a:ext cx="2139315" cy="360680"/>
          </a:xfrm>
          <a:prstGeom prst="rect">
            <a:avLst/>
          </a:prstGeom>
        </p:spPr>
        <p:txBody>
          <a:bodyPr vert="horz" wrap="square" lIns="0" tIns="12700" rIns="0" bIns="0" rtlCol="0">
            <a:spAutoFit/>
          </a:bodyPr>
          <a:lstStyle/>
          <a:p>
            <a:pPr marL="12700">
              <a:lnSpc>
                <a:spcPct val="100000"/>
              </a:lnSpc>
              <a:spcBef>
                <a:spcPts val="100"/>
              </a:spcBef>
              <a:tabLst>
                <a:tab pos="1010919" algn="l"/>
              </a:tabLst>
            </a:pPr>
            <a:r>
              <a:rPr sz="2200" spc="-5" dirty="0">
                <a:latin typeface="Georgia"/>
                <a:cs typeface="Georgia"/>
              </a:rPr>
              <a:t>widely	</a:t>
            </a:r>
            <a:r>
              <a:rPr sz="2200" spc="-30" dirty="0">
                <a:latin typeface="Georgia"/>
                <a:cs typeface="Georgia"/>
              </a:rPr>
              <a:t>practiced</a:t>
            </a:r>
            <a:endParaRPr sz="2200">
              <a:latin typeface="Georgia"/>
              <a:cs typeface="Georgia"/>
            </a:endParaRPr>
          </a:p>
        </p:txBody>
      </p:sp>
      <p:sp>
        <p:nvSpPr>
          <p:cNvPr id="12" name="object 12"/>
          <p:cNvSpPr txBox="1"/>
          <p:nvPr/>
        </p:nvSpPr>
        <p:spPr>
          <a:xfrm>
            <a:off x="3190299" y="4301490"/>
            <a:ext cx="2212975" cy="360680"/>
          </a:xfrm>
          <a:prstGeom prst="rect">
            <a:avLst/>
          </a:prstGeom>
        </p:spPr>
        <p:txBody>
          <a:bodyPr vert="horz" wrap="square" lIns="0" tIns="12700" rIns="0" bIns="0" rtlCol="0">
            <a:spAutoFit/>
          </a:bodyPr>
          <a:lstStyle/>
          <a:p>
            <a:pPr marL="12700">
              <a:lnSpc>
                <a:spcPct val="100000"/>
              </a:lnSpc>
              <a:spcBef>
                <a:spcPts val="100"/>
              </a:spcBef>
              <a:tabLst>
                <a:tab pos="442595" algn="l"/>
                <a:tab pos="1306830" algn="l"/>
              </a:tabLst>
            </a:pPr>
            <a:r>
              <a:rPr sz="2200" spc="-40" dirty="0">
                <a:latin typeface="Georgia"/>
                <a:cs typeface="Georgia"/>
              </a:rPr>
              <a:t>i</a:t>
            </a:r>
            <a:r>
              <a:rPr sz="2200" spc="-75" dirty="0">
                <a:latin typeface="Georgia"/>
                <a:cs typeface="Georgia"/>
              </a:rPr>
              <a:t>n</a:t>
            </a:r>
            <a:r>
              <a:rPr sz="2200" dirty="0">
                <a:latin typeface="Georgia"/>
                <a:cs typeface="Georgia"/>
              </a:rPr>
              <a:t>	</a:t>
            </a:r>
            <a:r>
              <a:rPr sz="2200" spc="-85" dirty="0">
                <a:latin typeface="Georgia"/>
                <a:cs typeface="Georgia"/>
              </a:rPr>
              <a:t>n</a:t>
            </a:r>
            <a:r>
              <a:rPr sz="2200" spc="-20" dirty="0">
                <a:latin typeface="Georgia"/>
                <a:cs typeface="Georgia"/>
              </a:rPr>
              <a:t>o</a:t>
            </a:r>
            <a:r>
              <a:rPr sz="2200" spc="-10" dirty="0">
                <a:latin typeface="Georgia"/>
                <a:cs typeface="Georgia"/>
              </a:rPr>
              <a:t>r</a:t>
            </a:r>
            <a:r>
              <a:rPr sz="2200" spc="-15" dirty="0">
                <a:latin typeface="Georgia"/>
                <a:cs typeface="Georgia"/>
              </a:rPr>
              <a:t>t</a:t>
            </a:r>
            <a:r>
              <a:rPr sz="2200" spc="-70" dirty="0">
                <a:latin typeface="Georgia"/>
                <a:cs typeface="Georgia"/>
              </a:rPr>
              <a:t>h</a:t>
            </a:r>
            <a:r>
              <a:rPr sz="2200" dirty="0">
                <a:latin typeface="Georgia"/>
                <a:cs typeface="Georgia"/>
              </a:rPr>
              <a:t>	e</a:t>
            </a:r>
            <a:r>
              <a:rPr sz="2200" spc="-40" dirty="0">
                <a:latin typeface="Georgia"/>
                <a:cs typeface="Georgia"/>
              </a:rPr>
              <a:t>a</a:t>
            </a:r>
            <a:r>
              <a:rPr sz="2200" spc="-20" dirty="0">
                <a:latin typeface="Georgia"/>
                <a:cs typeface="Georgia"/>
              </a:rPr>
              <a:t>s</a:t>
            </a:r>
            <a:r>
              <a:rPr sz="2200" spc="-15" dirty="0">
                <a:latin typeface="Georgia"/>
                <a:cs typeface="Georgia"/>
              </a:rPr>
              <a:t>t</a:t>
            </a:r>
            <a:r>
              <a:rPr sz="2200" dirty="0">
                <a:latin typeface="Georgia"/>
                <a:cs typeface="Georgia"/>
              </a:rPr>
              <a:t>e</a:t>
            </a:r>
            <a:r>
              <a:rPr sz="2200" spc="-40" dirty="0">
                <a:latin typeface="Georgia"/>
                <a:cs typeface="Georgia"/>
              </a:rPr>
              <a:t>rn</a:t>
            </a:r>
            <a:endParaRPr sz="2200">
              <a:latin typeface="Georgia"/>
              <a:cs typeface="Georgia"/>
            </a:endParaRPr>
          </a:p>
        </p:txBody>
      </p:sp>
      <p:sp>
        <p:nvSpPr>
          <p:cNvPr id="13" name="object 13"/>
          <p:cNvSpPr txBox="1"/>
          <p:nvPr/>
        </p:nvSpPr>
        <p:spPr>
          <a:xfrm>
            <a:off x="878839" y="4636770"/>
            <a:ext cx="4527550" cy="2035810"/>
          </a:xfrm>
          <a:prstGeom prst="rect">
            <a:avLst/>
          </a:prstGeom>
        </p:spPr>
        <p:txBody>
          <a:bodyPr vert="horz" wrap="square" lIns="0" tIns="12700" rIns="0" bIns="0" rtlCol="0">
            <a:spAutoFit/>
          </a:bodyPr>
          <a:lstStyle/>
          <a:p>
            <a:pPr marL="12700" marR="5080" algn="just">
              <a:lnSpc>
                <a:spcPct val="99900"/>
              </a:lnSpc>
              <a:spcBef>
                <a:spcPts val="100"/>
              </a:spcBef>
            </a:pPr>
            <a:r>
              <a:rPr sz="2200" spc="-30" dirty="0">
                <a:latin typeface="Georgia"/>
                <a:cs typeface="Georgia"/>
              </a:rPr>
              <a:t>region </a:t>
            </a:r>
            <a:r>
              <a:rPr sz="2200" spc="-35" dirty="0">
                <a:latin typeface="Georgia"/>
                <a:cs typeface="Georgia"/>
              </a:rPr>
              <a:t>of </a:t>
            </a:r>
            <a:r>
              <a:rPr sz="2200" spc="-30" dirty="0">
                <a:latin typeface="Georgia"/>
                <a:cs typeface="Georgia"/>
              </a:rPr>
              <a:t>country </a:t>
            </a:r>
            <a:r>
              <a:rPr sz="2200" spc="-55" dirty="0">
                <a:latin typeface="Georgia"/>
                <a:cs typeface="Georgia"/>
              </a:rPr>
              <a:t>in </a:t>
            </a:r>
            <a:r>
              <a:rPr sz="2200" spc="-25" dirty="0">
                <a:latin typeface="Georgia"/>
                <a:cs typeface="Georgia"/>
              </a:rPr>
              <a:t>which </a:t>
            </a:r>
            <a:r>
              <a:rPr sz="2200" spc="-40" dirty="0">
                <a:latin typeface="Georgia"/>
                <a:cs typeface="Georgia"/>
              </a:rPr>
              <a:t>felling </a:t>
            </a:r>
            <a:r>
              <a:rPr sz="2200" spc="-60" dirty="0">
                <a:latin typeface="Georgia"/>
                <a:cs typeface="Georgia"/>
              </a:rPr>
              <a:t>and  </a:t>
            </a:r>
            <a:r>
              <a:rPr sz="2200" spc="-50" dirty="0">
                <a:latin typeface="Georgia"/>
                <a:cs typeface="Georgia"/>
              </a:rPr>
              <a:t>burning </a:t>
            </a:r>
            <a:r>
              <a:rPr sz="2200" spc="-35" dirty="0">
                <a:latin typeface="Georgia"/>
                <a:cs typeface="Georgia"/>
              </a:rPr>
              <a:t>of </a:t>
            </a:r>
            <a:r>
              <a:rPr sz="2200" spc="-20" dirty="0">
                <a:latin typeface="Georgia"/>
                <a:cs typeface="Georgia"/>
              </a:rPr>
              <a:t>forests followed </a:t>
            </a:r>
            <a:r>
              <a:rPr sz="2200" spc="-10" dirty="0">
                <a:latin typeface="Georgia"/>
                <a:cs typeface="Georgia"/>
              </a:rPr>
              <a:t>by  </a:t>
            </a:r>
            <a:r>
              <a:rPr sz="2200" spc="-35" dirty="0">
                <a:latin typeface="Georgia"/>
                <a:cs typeface="Georgia"/>
              </a:rPr>
              <a:t>cultivation </a:t>
            </a:r>
            <a:r>
              <a:rPr sz="2200" spc="-40" dirty="0">
                <a:latin typeface="Georgia"/>
                <a:cs typeface="Georgia"/>
              </a:rPr>
              <a:t>of </a:t>
            </a:r>
            <a:r>
              <a:rPr sz="2200" spc="-25" dirty="0">
                <a:latin typeface="Georgia"/>
                <a:cs typeface="Georgia"/>
              </a:rPr>
              <a:t>crop </a:t>
            </a:r>
            <a:r>
              <a:rPr sz="2200" spc="-30" dirty="0">
                <a:latin typeface="Georgia"/>
                <a:cs typeface="Georgia"/>
              </a:rPr>
              <a:t>for </a:t>
            </a:r>
            <a:r>
              <a:rPr sz="2200" spc="5" dirty="0">
                <a:latin typeface="Georgia"/>
                <a:cs typeface="Georgia"/>
              </a:rPr>
              <a:t>few </a:t>
            </a:r>
            <a:r>
              <a:rPr sz="2200" spc="-5" dirty="0">
                <a:latin typeface="Georgia"/>
                <a:cs typeface="Georgia"/>
              </a:rPr>
              <a:t>years </a:t>
            </a:r>
            <a:r>
              <a:rPr sz="2200" spc="-60" dirty="0">
                <a:latin typeface="Georgia"/>
                <a:cs typeface="Georgia"/>
              </a:rPr>
              <a:t>and  </a:t>
            </a:r>
            <a:r>
              <a:rPr sz="2200" spc="-50" dirty="0">
                <a:latin typeface="Georgia"/>
                <a:cs typeface="Georgia"/>
              </a:rPr>
              <a:t>abandon </a:t>
            </a:r>
            <a:r>
              <a:rPr sz="2200" spc="-40" dirty="0">
                <a:latin typeface="Georgia"/>
                <a:cs typeface="Georgia"/>
              </a:rPr>
              <a:t>of </a:t>
            </a:r>
            <a:r>
              <a:rPr sz="2200" spc="-35" dirty="0">
                <a:latin typeface="Georgia"/>
                <a:cs typeface="Georgia"/>
              </a:rPr>
              <a:t>cultivation </a:t>
            </a:r>
            <a:r>
              <a:rPr sz="2200" spc="-15" dirty="0">
                <a:latin typeface="Georgia"/>
                <a:cs typeface="Georgia"/>
              </a:rPr>
              <a:t>allow forests  </a:t>
            </a:r>
            <a:r>
              <a:rPr sz="2200" spc="-30" dirty="0">
                <a:latin typeface="Georgia"/>
                <a:cs typeface="Georgia"/>
              </a:rPr>
              <a:t>for </a:t>
            </a:r>
            <a:r>
              <a:rPr sz="2200" spc="-20" dirty="0">
                <a:latin typeface="Georgia"/>
                <a:cs typeface="Georgia"/>
              </a:rPr>
              <a:t>re-growth </a:t>
            </a:r>
            <a:r>
              <a:rPr sz="2200" spc="-25" dirty="0">
                <a:latin typeface="Georgia"/>
                <a:cs typeface="Georgia"/>
              </a:rPr>
              <a:t>cause </a:t>
            </a:r>
            <a:r>
              <a:rPr sz="2200" spc="-30" dirty="0">
                <a:latin typeface="Georgia"/>
                <a:cs typeface="Georgia"/>
              </a:rPr>
              <a:t>extreme </a:t>
            </a:r>
            <a:r>
              <a:rPr sz="2200" spc="-50" dirty="0">
                <a:latin typeface="Georgia"/>
                <a:cs typeface="Georgia"/>
              </a:rPr>
              <a:t>damage  </a:t>
            </a:r>
            <a:r>
              <a:rPr sz="2200" spc="-25" dirty="0">
                <a:latin typeface="Georgia"/>
                <a:cs typeface="Georgia"/>
              </a:rPr>
              <a:t>to</a:t>
            </a:r>
            <a:r>
              <a:rPr sz="2200" spc="-60" dirty="0">
                <a:latin typeface="Georgia"/>
                <a:cs typeface="Georgia"/>
              </a:rPr>
              <a:t> </a:t>
            </a:r>
            <a:r>
              <a:rPr sz="2200" spc="-40" dirty="0">
                <a:latin typeface="Georgia"/>
                <a:cs typeface="Georgia"/>
              </a:rPr>
              <a:t>forest.</a:t>
            </a:r>
            <a:endParaRPr sz="2200">
              <a:latin typeface="Georgia"/>
              <a:cs typeface="Georgia"/>
            </a:endParaRPr>
          </a:p>
        </p:txBody>
      </p:sp>
      <p:sp>
        <p:nvSpPr>
          <p:cNvPr id="14" name="object 14"/>
          <p:cNvSpPr/>
          <p:nvPr/>
        </p:nvSpPr>
        <p:spPr>
          <a:xfrm>
            <a:off x="5638800" y="1524000"/>
            <a:ext cx="3200400" cy="1905000"/>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5638800" y="3810000"/>
            <a:ext cx="3205479" cy="2514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37189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792479"/>
            <a:ext cx="5708015" cy="4491229"/>
          </a:xfrm>
          <a:prstGeom prst="rect">
            <a:avLst/>
          </a:prstGeom>
        </p:spPr>
        <p:txBody>
          <a:bodyPr vert="horz" wrap="square" lIns="0" tIns="41910" rIns="0" bIns="0" rtlCol="0">
            <a:spAutoFit/>
          </a:bodyPr>
          <a:lstStyle/>
          <a:p>
            <a:pPr marL="354330" marR="5080" indent="-341630" algn="just">
              <a:lnSpc>
                <a:spcPct val="102299"/>
              </a:lnSpc>
              <a:spcBef>
                <a:spcPts val="330"/>
              </a:spcBef>
              <a:buSzPct val="145454"/>
              <a:buFont typeface="Arial"/>
              <a:buChar char="•"/>
              <a:tabLst>
                <a:tab pos="495300" algn="l"/>
              </a:tabLst>
            </a:pPr>
            <a:r>
              <a:rPr dirty="0"/>
              <a:t>	</a:t>
            </a:r>
            <a:r>
              <a:rPr lang="en-US" dirty="0"/>
              <a:t>3.</a:t>
            </a:r>
            <a:r>
              <a:rPr sz="2200" b="1" i="1" spc="-250" dirty="0">
                <a:latin typeface="Georgia"/>
                <a:cs typeface="Georgia"/>
              </a:rPr>
              <a:t>Growing </a:t>
            </a:r>
            <a:r>
              <a:rPr sz="2200" b="1" i="1" spc="-195" dirty="0">
                <a:latin typeface="Georgia"/>
                <a:cs typeface="Georgia"/>
              </a:rPr>
              <a:t>food </a:t>
            </a:r>
            <a:r>
              <a:rPr sz="2200" b="1" i="1" spc="-220" dirty="0">
                <a:latin typeface="Georgia"/>
                <a:cs typeface="Georgia"/>
              </a:rPr>
              <a:t>demand: </a:t>
            </a:r>
            <a:r>
              <a:rPr sz="2200" spc="-45" dirty="0">
                <a:latin typeface="Georgia"/>
                <a:cs typeface="Georgia"/>
              </a:rPr>
              <a:t>To </a:t>
            </a:r>
            <a:r>
              <a:rPr sz="2200" spc="-35" dirty="0">
                <a:latin typeface="Georgia"/>
                <a:cs typeface="Georgia"/>
              </a:rPr>
              <a:t>meet </a:t>
            </a:r>
            <a:r>
              <a:rPr sz="2200" spc="-30" dirty="0">
                <a:latin typeface="Georgia"/>
                <a:cs typeface="Georgia"/>
              </a:rPr>
              <a:t>the </a:t>
            </a:r>
            <a:r>
              <a:rPr sz="2200" spc="-40" dirty="0">
                <a:latin typeface="Georgia"/>
                <a:cs typeface="Georgia"/>
              </a:rPr>
              <a:t>food  </a:t>
            </a:r>
            <a:r>
              <a:rPr sz="2200" spc="-55" dirty="0">
                <a:latin typeface="Georgia"/>
                <a:cs typeface="Georgia"/>
              </a:rPr>
              <a:t>demand </a:t>
            </a:r>
            <a:r>
              <a:rPr sz="2200" spc="-40" dirty="0">
                <a:latin typeface="Georgia"/>
                <a:cs typeface="Georgia"/>
              </a:rPr>
              <a:t>of </a:t>
            </a:r>
            <a:r>
              <a:rPr sz="2200" spc="-25" dirty="0">
                <a:latin typeface="Georgia"/>
                <a:cs typeface="Georgia"/>
              </a:rPr>
              <a:t>rapidly </a:t>
            </a:r>
            <a:r>
              <a:rPr sz="2200" spc="-20" dirty="0">
                <a:latin typeface="Georgia"/>
                <a:cs typeface="Georgia"/>
              </a:rPr>
              <a:t>growing </a:t>
            </a:r>
            <a:r>
              <a:rPr sz="2200" spc="-40" dirty="0">
                <a:latin typeface="Georgia"/>
                <a:cs typeface="Georgia"/>
              </a:rPr>
              <a:t>population </a:t>
            </a:r>
            <a:r>
              <a:rPr sz="2200" spc="-35" dirty="0">
                <a:latin typeface="Georgia"/>
                <a:cs typeface="Georgia"/>
              </a:rPr>
              <a:t>more  </a:t>
            </a:r>
            <a:r>
              <a:rPr sz="2200" spc="-55" dirty="0">
                <a:latin typeface="Georgia"/>
                <a:cs typeface="Georgia"/>
              </a:rPr>
              <a:t>and </a:t>
            </a:r>
            <a:r>
              <a:rPr sz="2200" spc="-35" dirty="0">
                <a:latin typeface="Georgia"/>
                <a:cs typeface="Georgia"/>
              </a:rPr>
              <a:t>more </a:t>
            </a:r>
            <a:r>
              <a:rPr sz="2200" spc="-20" dirty="0">
                <a:latin typeface="Georgia"/>
                <a:cs typeface="Georgia"/>
              </a:rPr>
              <a:t>forests </a:t>
            </a:r>
            <a:r>
              <a:rPr sz="2200" spc="-10" dirty="0">
                <a:latin typeface="Georgia"/>
                <a:cs typeface="Georgia"/>
              </a:rPr>
              <a:t>are </a:t>
            </a:r>
            <a:r>
              <a:rPr sz="2200" spc="-25" dirty="0">
                <a:latin typeface="Georgia"/>
                <a:cs typeface="Georgia"/>
              </a:rPr>
              <a:t>cleared </a:t>
            </a:r>
            <a:r>
              <a:rPr sz="2200" spc="-45" dirty="0">
                <a:latin typeface="Georgia"/>
                <a:cs typeface="Georgia"/>
              </a:rPr>
              <a:t>off </a:t>
            </a:r>
            <a:r>
              <a:rPr sz="2200" spc="-30" dirty="0">
                <a:latin typeface="Georgia"/>
                <a:cs typeface="Georgia"/>
              </a:rPr>
              <a:t>for  </a:t>
            </a:r>
            <a:r>
              <a:rPr sz="2200" spc="-35" dirty="0">
                <a:latin typeface="Georgia"/>
                <a:cs typeface="Georgia"/>
              </a:rPr>
              <a:t>agricultural</a:t>
            </a:r>
            <a:r>
              <a:rPr sz="2200" spc="-55" dirty="0">
                <a:latin typeface="Georgia"/>
                <a:cs typeface="Georgia"/>
              </a:rPr>
              <a:t> </a:t>
            </a:r>
            <a:r>
              <a:rPr sz="2200" spc="-40" dirty="0">
                <a:latin typeface="Georgia"/>
                <a:cs typeface="Georgia"/>
              </a:rPr>
              <a:t>purpose.</a:t>
            </a:r>
            <a:endParaRPr sz="2200" dirty="0">
              <a:latin typeface="Georgia"/>
              <a:cs typeface="Georgia"/>
            </a:endParaRPr>
          </a:p>
          <a:p>
            <a:pPr>
              <a:lnSpc>
                <a:spcPct val="100000"/>
              </a:lnSpc>
              <a:spcBef>
                <a:spcPts val="5"/>
              </a:spcBef>
              <a:buChar char="•"/>
            </a:pPr>
            <a:endParaRPr sz="3300" dirty="0">
              <a:latin typeface="Georgia"/>
              <a:cs typeface="Georgia"/>
            </a:endParaRPr>
          </a:p>
          <a:p>
            <a:pPr marL="354330" marR="6985" indent="-341630" algn="just">
              <a:lnSpc>
                <a:spcPts val="2580"/>
              </a:lnSpc>
              <a:buFont typeface="Arial"/>
              <a:buChar char="•"/>
              <a:tabLst>
                <a:tab pos="444500" algn="l"/>
              </a:tabLst>
            </a:pPr>
            <a:r>
              <a:rPr dirty="0"/>
              <a:t>	</a:t>
            </a:r>
            <a:r>
              <a:rPr lang="en-US" dirty="0"/>
              <a:t>4.</a:t>
            </a:r>
            <a:r>
              <a:rPr sz="2200" b="1" i="1" spc="-190" dirty="0">
                <a:latin typeface="Georgia"/>
                <a:cs typeface="Georgia"/>
              </a:rPr>
              <a:t>Fire </a:t>
            </a:r>
            <a:r>
              <a:rPr sz="2200" b="1" i="1" spc="-250" dirty="0">
                <a:latin typeface="Georgia"/>
                <a:cs typeface="Georgia"/>
              </a:rPr>
              <a:t>wood: </a:t>
            </a:r>
            <a:r>
              <a:rPr sz="2200" spc="-50" dirty="0">
                <a:latin typeface="Georgia"/>
                <a:cs typeface="Georgia"/>
              </a:rPr>
              <a:t>Increasing </a:t>
            </a:r>
            <a:r>
              <a:rPr sz="2200" spc="-55" dirty="0">
                <a:latin typeface="Georgia"/>
                <a:cs typeface="Georgia"/>
              </a:rPr>
              <a:t>demand </a:t>
            </a:r>
            <a:r>
              <a:rPr sz="2200" spc="-35" dirty="0">
                <a:latin typeface="Georgia"/>
                <a:cs typeface="Georgia"/>
              </a:rPr>
              <a:t>of </a:t>
            </a:r>
            <a:r>
              <a:rPr sz="2200" spc="-5" dirty="0">
                <a:latin typeface="Georgia"/>
                <a:cs typeface="Georgia"/>
              </a:rPr>
              <a:t>wood </a:t>
            </a:r>
            <a:r>
              <a:rPr sz="2200" spc="-30" dirty="0">
                <a:latin typeface="Georgia"/>
                <a:cs typeface="Georgia"/>
              </a:rPr>
              <a:t>for  </a:t>
            </a:r>
            <a:r>
              <a:rPr sz="2200" spc="-40" dirty="0">
                <a:latin typeface="Georgia"/>
                <a:cs typeface="Georgia"/>
              </a:rPr>
              <a:t>fuel </a:t>
            </a:r>
            <a:r>
              <a:rPr sz="2200" spc="-25" dirty="0">
                <a:latin typeface="Georgia"/>
                <a:cs typeface="Georgia"/>
              </a:rPr>
              <a:t>increases </a:t>
            </a:r>
            <a:r>
              <a:rPr sz="2200" spc="-15" dirty="0">
                <a:latin typeface="Georgia"/>
                <a:cs typeface="Georgia"/>
              </a:rPr>
              <a:t>pressure </a:t>
            </a:r>
            <a:r>
              <a:rPr sz="2200" spc="-55" dirty="0">
                <a:latin typeface="Georgia"/>
                <a:cs typeface="Georgia"/>
              </a:rPr>
              <a:t>on</a:t>
            </a:r>
            <a:r>
              <a:rPr sz="2200" spc="-140" dirty="0">
                <a:latin typeface="Georgia"/>
                <a:cs typeface="Georgia"/>
              </a:rPr>
              <a:t> </a:t>
            </a:r>
            <a:r>
              <a:rPr sz="2200" spc="-35" dirty="0">
                <a:latin typeface="Georgia"/>
                <a:cs typeface="Georgia"/>
              </a:rPr>
              <a:t>forests.</a:t>
            </a:r>
            <a:endParaRPr sz="2200" dirty="0">
              <a:latin typeface="Georgia"/>
              <a:cs typeface="Georgia"/>
            </a:endParaRPr>
          </a:p>
          <a:p>
            <a:pPr>
              <a:lnSpc>
                <a:spcPct val="100000"/>
              </a:lnSpc>
              <a:spcBef>
                <a:spcPts val="30"/>
              </a:spcBef>
              <a:buChar char="•"/>
            </a:pPr>
            <a:endParaRPr sz="3100" dirty="0">
              <a:latin typeface="Georgia"/>
              <a:cs typeface="Georgia"/>
            </a:endParaRPr>
          </a:p>
          <a:p>
            <a:pPr marL="354330" indent="-341630" algn="just">
              <a:lnSpc>
                <a:spcPct val="100000"/>
              </a:lnSpc>
              <a:buFont typeface="Arial"/>
              <a:buChar char="•"/>
              <a:tabLst>
                <a:tab pos="354330" algn="l"/>
              </a:tabLst>
            </a:pPr>
            <a:r>
              <a:rPr lang="en-US" sz="2200" b="1" i="1" spc="-310" dirty="0">
                <a:latin typeface="Georgia"/>
                <a:cs typeface="Georgia"/>
              </a:rPr>
              <a:t>5. </a:t>
            </a:r>
            <a:r>
              <a:rPr sz="2200" b="1" i="1" spc="-310" dirty="0">
                <a:latin typeface="Georgia"/>
                <a:cs typeface="Georgia"/>
              </a:rPr>
              <a:t>Raw </a:t>
            </a:r>
            <a:r>
              <a:rPr sz="2200" b="1" i="1" spc="-180" dirty="0">
                <a:latin typeface="Georgia"/>
                <a:cs typeface="Georgia"/>
              </a:rPr>
              <a:t>material </a:t>
            </a:r>
            <a:r>
              <a:rPr sz="2200" b="1" i="1" spc="-175" dirty="0">
                <a:latin typeface="Georgia"/>
                <a:cs typeface="Georgia"/>
              </a:rPr>
              <a:t>for </a:t>
            </a:r>
            <a:r>
              <a:rPr sz="2200" b="1" i="1" spc="-254" dirty="0">
                <a:latin typeface="Georgia"/>
                <a:cs typeface="Georgia"/>
              </a:rPr>
              <a:t>wood </a:t>
            </a:r>
            <a:r>
              <a:rPr sz="2200" b="1" i="1" spc="-185" dirty="0">
                <a:latin typeface="Georgia"/>
                <a:cs typeface="Georgia"/>
              </a:rPr>
              <a:t>based</a:t>
            </a:r>
            <a:r>
              <a:rPr sz="2200" b="1" i="1" spc="-75" dirty="0">
                <a:latin typeface="Georgia"/>
                <a:cs typeface="Georgia"/>
              </a:rPr>
              <a:t> </a:t>
            </a:r>
            <a:r>
              <a:rPr sz="2200" b="1" i="1" spc="-210" dirty="0">
                <a:latin typeface="Georgia"/>
                <a:cs typeface="Georgia"/>
              </a:rPr>
              <a:t>industry:</a:t>
            </a:r>
            <a:endParaRPr sz="2200" dirty="0">
              <a:latin typeface="Georgia"/>
              <a:cs typeface="Georgia"/>
            </a:endParaRPr>
          </a:p>
          <a:p>
            <a:pPr marL="354330" marR="5715" indent="-341630" algn="just">
              <a:lnSpc>
                <a:spcPts val="2580"/>
              </a:lnSpc>
              <a:spcBef>
                <a:spcPts val="625"/>
              </a:spcBef>
            </a:pPr>
            <a:r>
              <a:rPr sz="2200" spc="-50" dirty="0">
                <a:latin typeface="Georgia"/>
                <a:cs typeface="Georgia"/>
              </a:rPr>
              <a:t>Increasing </a:t>
            </a:r>
            <a:r>
              <a:rPr sz="2200" spc="-55" dirty="0">
                <a:latin typeface="Georgia"/>
                <a:cs typeface="Georgia"/>
              </a:rPr>
              <a:t>demand </a:t>
            </a:r>
            <a:r>
              <a:rPr sz="2200" spc="-35" dirty="0">
                <a:latin typeface="Georgia"/>
                <a:cs typeface="Georgia"/>
              </a:rPr>
              <a:t>of </a:t>
            </a:r>
            <a:r>
              <a:rPr sz="2200" spc="-5" dirty="0">
                <a:latin typeface="Georgia"/>
                <a:cs typeface="Georgia"/>
              </a:rPr>
              <a:t>wood </a:t>
            </a:r>
            <a:r>
              <a:rPr sz="2200" spc="-30" dirty="0">
                <a:latin typeface="Georgia"/>
                <a:cs typeface="Georgia"/>
              </a:rPr>
              <a:t>for </a:t>
            </a:r>
            <a:r>
              <a:rPr sz="2200" spc="-60" dirty="0">
                <a:latin typeface="Georgia"/>
                <a:cs typeface="Georgia"/>
              </a:rPr>
              <a:t>making  </a:t>
            </a:r>
            <a:r>
              <a:rPr sz="2200" spc="-45" dirty="0">
                <a:latin typeface="Georgia"/>
                <a:cs typeface="Georgia"/>
              </a:rPr>
              <a:t>furniture, </a:t>
            </a:r>
            <a:r>
              <a:rPr sz="2200" spc="-30" dirty="0">
                <a:latin typeface="Georgia"/>
                <a:cs typeface="Georgia"/>
              </a:rPr>
              <a:t>plywood, </a:t>
            </a:r>
            <a:r>
              <a:rPr sz="2200" spc="-60" dirty="0">
                <a:latin typeface="Georgia"/>
                <a:cs typeface="Georgia"/>
              </a:rPr>
              <a:t>match </a:t>
            </a:r>
            <a:r>
              <a:rPr sz="2200" spc="-40" dirty="0">
                <a:latin typeface="Georgia"/>
                <a:cs typeface="Georgia"/>
              </a:rPr>
              <a:t>box </a:t>
            </a:r>
            <a:r>
              <a:rPr sz="2200" spc="-20" dirty="0">
                <a:latin typeface="Georgia"/>
                <a:cs typeface="Georgia"/>
              </a:rPr>
              <a:t>etc results  </a:t>
            </a:r>
            <a:r>
              <a:rPr sz="2200" spc="-40" dirty="0">
                <a:latin typeface="Georgia"/>
                <a:cs typeface="Georgia"/>
              </a:rPr>
              <a:t>into </a:t>
            </a:r>
            <a:r>
              <a:rPr sz="2200" spc="-35" dirty="0">
                <a:latin typeface="Georgia"/>
                <a:cs typeface="Georgia"/>
              </a:rPr>
              <a:t>tremendous </a:t>
            </a:r>
            <a:r>
              <a:rPr sz="2200" spc="-15" dirty="0">
                <a:latin typeface="Georgia"/>
                <a:cs typeface="Georgia"/>
              </a:rPr>
              <a:t>pressure </a:t>
            </a:r>
            <a:r>
              <a:rPr sz="2200" spc="-55" dirty="0">
                <a:latin typeface="Georgia"/>
                <a:cs typeface="Georgia"/>
              </a:rPr>
              <a:t>on</a:t>
            </a:r>
            <a:r>
              <a:rPr sz="2200" spc="-130" dirty="0">
                <a:latin typeface="Georgia"/>
                <a:cs typeface="Georgia"/>
              </a:rPr>
              <a:t> </a:t>
            </a:r>
            <a:r>
              <a:rPr sz="2200" spc="-35" dirty="0">
                <a:latin typeface="Georgia"/>
                <a:cs typeface="Georgia"/>
              </a:rPr>
              <a:t>forests.</a:t>
            </a:r>
            <a:endParaRPr sz="2200" dirty="0">
              <a:latin typeface="Georgia"/>
              <a:cs typeface="Georgia"/>
            </a:endParaRPr>
          </a:p>
        </p:txBody>
      </p:sp>
      <p:sp>
        <p:nvSpPr>
          <p:cNvPr id="3" name="object 3"/>
          <p:cNvSpPr/>
          <p:nvPr/>
        </p:nvSpPr>
        <p:spPr>
          <a:xfrm>
            <a:off x="6172200" y="685800"/>
            <a:ext cx="2667000" cy="2209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72200" y="3199129"/>
            <a:ext cx="2640329" cy="22072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872804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933450"/>
            <a:ext cx="5024120" cy="1697260"/>
          </a:xfrm>
          <a:prstGeom prst="rect">
            <a:avLst/>
          </a:prstGeom>
        </p:spPr>
        <p:txBody>
          <a:bodyPr vert="horz" wrap="square" lIns="0" tIns="29845" rIns="0" bIns="0" rtlCol="0">
            <a:spAutoFit/>
          </a:bodyPr>
          <a:lstStyle/>
          <a:p>
            <a:pPr marL="355600" marR="5080" indent="-342900" algn="just">
              <a:lnSpc>
                <a:spcPts val="2580"/>
              </a:lnSpc>
              <a:spcBef>
                <a:spcPts val="235"/>
              </a:spcBef>
              <a:buFont typeface="Arial"/>
              <a:buChar char="•"/>
              <a:tabLst>
                <a:tab pos="355600" algn="l"/>
              </a:tabLst>
            </a:pPr>
            <a:r>
              <a:rPr lang="en-US" sz="2200" b="1" i="1" spc="-185" dirty="0">
                <a:latin typeface="Georgia"/>
                <a:cs typeface="Georgia"/>
              </a:rPr>
              <a:t>6.</a:t>
            </a:r>
            <a:r>
              <a:rPr sz="2200" b="1" i="1" spc="-185" dirty="0">
                <a:latin typeface="Georgia"/>
                <a:cs typeface="Georgia"/>
              </a:rPr>
              <a:t>Infrastructure </a:t>
            </a:r>
            <a:r>
              <a:rPr sz="2200" b="1" i="1" spc="-190" dirty="0">
                <a:latin typeface="Georgia"/>
                <a:cs typeface="Georgia"/>
              </a:rPr>
              <a:t>development</a:t>
            </a:r>
            <a:r>
              <a:rPr sz="2200" b="1" spc="-190" dirty="0">
                <a:latin typeface="Georgia"/>
                <a:cs typeface="Georgia"/>
              </a:rPr>
              <a:t>: </a:t>
            </a:r>
            <a:r>
              <a:rPr sz="2200" spc="-50" dirty="0">
                <a:latin typeface="Georgia"/>
                <a:cs typeface="Georgia"/>
              </a:rPr>
              <a:t>Massive  </a:t>
            </a:r>
            <a:r>
              <a:rPr sz="2200" spc="-30" dirty="0">
                <a:latin typeface="Georgia"/>
                <a:cs typeface="Georgia"/>
              </a:rPr>
              <a:t>destruction </a:t>
            </a:r>
            <a:r>
              <a:rPr sz="2200" spc="-40" dirty="0">
                <a:latin typeface="Georgia"/>
                <a:cs typeface="Georgia"/>
              </a:rPr>
              <a:t>of </a:t>
            </a:r>
            <a:r>
              <a:rPr sz="2200" spc="-20" dirty="0">
                <a:latin typeface="Georgia"/>
                <a:cs typeface="Georgia"/>
              </a:rPr>
              <a:t>forest </a:t>
            </a:r>
            <a:r>
              <a:rPr sz="2200" spc="-25" dirty="0">
                <a:latin typeface="Georgia"/>
                <a:cs typeface="Georgia"/>
              </a:rPr>
              <a:t>occurs </a:t>
            </a:r>
            <a:r>
              <a:rPr sz="2200" spc="-30" dirty="0">
                <a:latin typeface="Georgia"/>
                <a:cs typeface="Georgia"/>
              </a:rPr>
              <a:t>for </a:t>
            </a:r>
            <a:r>
              <a:rPr sz="2200" spc="-25" dirty="0">
                <a:latin typeface="Georgia"/>
                <a:cs typeface="Georgia"/>
              </a:rPr>
              <a:t>various  </a:t>
            </a:r>
            <a:r>
              <a:rPr sz="2200" spc="-30" dirty="0">
                <a:latin typeface="Georgia"/>
                <a:cs typeface="Georgia"/>
              </a:rPr>
              <a:t>infrastructure </a:t>
            </a:r>
            <a:r>
              <a:rPr sz="2200" spc="-35" dirty="0">
                <a:latin typeface="Georgia"/>
                <a:cs typeface="Georgia"/>
              </a:rPr>
              <a:t>development </a:t>
            </a:r>
            <a:r>
              <a:rPr sz="2200" spc="-50" dirty="0">
                <a:latin typeface="Georgia"/>
                <a:cs typeface="Georgia"/>
              </a:rPr>
              <a:t>like, </a:t>
            </a:r>
            <a:r>
              <a:rPr sz="2200" spc="-40" dirty="0">
                <a:latin typeface="Georgia"/>
                <a:cs typeface="Georgia"/>
              </a:rPr>
              <a:t>big  </a:t>
            </a:r>
            <a:r>
              <a:rPr sz="2200" spc="-75" dirty="0">
                <a:latin typeface="Georgia"/>
                <a:cs typeface="Georgia"/>
              </a:rPr>
              <a:t>dams, </a:t>
            </a:r>
            <a:r>
              <a:rPr sz="2200" spc="-25" dirty="0">
                <a:latin typeface="Georgia"/>
                <a:cs typeface="Georgia"/>
              </a:rPr>
              <a:t>highways </a:t>
            </a:r>
            <a:r>
              <a:rPr lang="en-US" sz="2200" spc="-25" dirty="0">
                <a:latin typeface="Georgia"/>
                <a:cs typeface="Georgia"/>
              </a:rPr>
              <a:t> </a:t>
            </a:r>
            <a:r>
              <a:rPr sz="2200" spc="-25" dirty="0">
                <a:latin typeface="Georgia"/>
                <a:cs typeface="Georgia"/>
              </a:rPr>
              <a:t>projects</a:t>
            </a:r>
            <a:r>
              <a:rPr sz="2200" spc="-60" dirty="0">
                <a:latin typeface="Georgia"/>
                <a:cs typeface="Georgia"/>
              </a:rPr>
              <a:t> </a:t>
            </a:r>
            <a:r>
              <a:rPr sz="2200" spc="-50" dirty="0">
                <a:latin typeface="Georgia"/>
                <a:cs typeface="Georgia"/>
              </a:rPr>
              <a:t>etc.</a:t>
            </a:r>
            <a:endParaRPr sz="2200" dirty="0">
              <a:latin typeface="Georgia"/>
              <a:cs typeface="Georgia"/>
            </a:endParaRPr>
          </a:p>
        </p:txBody>
      </p:sp>
      <p:sp>
        <p:nvSpPr>
          <p:cNvPr id="3" name="object 3"/>
          <p:cNvSpPr txBox="1"/>
          <p:nvPr/>
        </p:nvSpPr>
        <p:spPr>
          <a:xfrm>
            <a:off x="535940" y="231012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933886" y="3052832"/>
            <a:ext cx="4679315" cy="1030410"/>
          </a:xfrm>
          <a:prstGeom prst="rect">
            <a:avLst/>
          </a:prstGeom>
        </p:spPr>
        <p:txBody>
          <a:bodyPr vert="horz" wrap="square" lIns="0" tIns="29845" rIns="0" bIns="0" rtlCol="0">
            <a:spAutoFit/>
          </a:bodyPr>
          <a:lstStyle/>
          <a:p>
            <a:pPr marL="12700" marR="5080" algn="just">
              <a:lnSpc>
                <a:spcPts val="2580"/>
              </a:lnSpc>
              <a:spcBef>
                <a:spcPts val="235"/>
              </a:spcBef>
            </a:pPr>
            <a:r>
              <a:rPr lang="en-US" sz="2200" b="1" i="1" spc="-190" dirty="0">
                <a:latin typeface="Georgia"/>
                <a:cs typeface="Georgia"/>
              </a:rPr>
              <a:t>7.</a:t>
            </a:r>
            <a:r>
              <a:rPr sz="2200" b="1" i="1" spc="-190" dirty="0">
                <a:latin typeface="Georgia"/>
                <a:cs typeface="Georgia"/>
              </a:rPr>
              <a:t>Forest </a:t>
            </a:r>
            <a:r>
              <a:rPr sz="2200" b="1" i="1" spc="-165" dirty="0">
                <a:latin typeface="Georgia"/>
                <a:cs typeface="Georgia"/>
              </a:rPr>
              <a:t>fires: </a:t>
            </a:r>
            <a:r>
              <a:rPr sz="2200" spc="-35" dirty="0">
                <a:latin typeface="Georgia"/>
                <a:cs typeface="Georgia"/>
              </a:rPr>
              <a:t>Forest </a:t>
            </a:r>
            <a:r>
              <a:rPr sz="2200" spc="-20" dirty="0">
                <a:latin typeface="Georgia"/>
                <a:cs typeface="Georgia"/>
              </a:rPr>
              <a:t>fires </a:t>
            </a:r>
            <a:r>
              <a:rPr sz="2200" spc="-50" dirty="0">
                <a:latin typeface="Georgia"/>
                <a:cs typeface="Georgia"/>
              </a:rPr>
              <a:t>may </a:t>
            </a:r>
            <a:r>
              <a:rPr sz="2200" spc="-15" dirty="0">
                <a:latin typeface="Georgia"/>
                <a:cs typeface="Georgia"/>
              </a:rPr>
              <a:t>be  </a:t>
            </a:r>
            <a:r>
              <a:rPr sz="2200" spc="-40" dirty="0">
                <a:latin typeface="Georgia"/>
                <a:cs typeface="Georgia"/>
              </a:rPr>
              <a:t>natural </a:t>
            </a:r>
            <a:r>
              <a:rPr sz="2200" spc="-5" dirty="0">
                <a:latin typeface="Georgia"/>
                <a:cs typeface="Georgia"/>
              </a:rPr>
              <a:t>or </a:t>
            </a:r>
            <a:r>
              <a:rPr sz="2200" spc="-80" dirty="0">
                <a:latin typeface="Georgia"/>
                <a:cs typeface="Georgia"/>
              </a:rPr>
              <a:t>man </a:t>
            </a:r>
            <a:r>
              <a:rPr sz="2200" spc="-50" dirty="0">
                <a:latin typeface="Georgia"/>
                <a:cs typeface="Georgia"/>
              </a:rPr>
              <a:t>made </a:t>
            </a:r>
            <a:r>
              <a:rPr sz="2200" spc="-30" dirty="0">
                <a:latin typeface="Georgia"/>
                <a:cs typeface="Georgia"/>
              </a:rPr>
              <a:t>cause </a:t>
            </a:r>
            <a:r>
              <a:rPr sz="2200" spc="-35" dirty="0">
                <a:latin typeface="Georgia"/>
                <a:cs typeface="Georgia"/>
              </a:rPr>
              <a:t>a </a:t>
            </a:r>
            <a:r>
              <a:rPr sz="2200" spc="-40" dirty="0">
                <a:latin typeface="Georgia"/>
                <a:cs typeface="Georgia"/>
              </a:rPr>
              <a:t>huge </a:t>
            </a:r>
            <a:r>
              <a:rPr sz="2200" spc="-20" dirty="0">
                <a:latin typeface="Georgia"/>
                <a:cs typeface="Georgia"/>
              </a:rPr>
              <a:t>loss  </a:t>
            </a:r>
            <a:r>
              <a:rPr sz="2200" spc="-40" dirty="0">
                <a:latin typeface="Georgia"/>
                <a:cs typeface="Georgia"/>
              </a:rPr>
              <a:t>of</a:t>
            </a:r>
            <a:r>
              <a:rPr sz="2200" spc="-65" dirty="0">
                <a:latin typeface="Georgia"/>
                <a:cs typeface="Georgia"/>
              </a:rPr>
              <a:t> </a:t>
            </a:r>
            <a:r>
              <a:rPr sz="2200" spc="-20" dirty="0">
                <a:latin typeface="Georgia"/>
                <a:cs typeface="Georgia"/>
              </a:rPr>
              <a:t>forest</a:t>
            </a:r>
            <a:endParaRPr sz="2200" dirty="0">
              <a:latin typeface="Georgia"/>
              <a:cs typeface="Georgia"/>
            </a:endParaRPr>
          </a:p>
        </p:txBody>
      </p:sp>
      <p:sp>
        <p:nvSpPr>
          <p:cNvPr id="5" name="object 5"/>
          <p:cNvSpPr txBox="1"/>
          <p:nvPr/>
        </p:nvSpPr>
        <p:spPr>
          <a:xfrm>
            <a:off x="535940" y="336422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6" name="object 6"/>
          <p:cNvSpPr txBox="1"/>
          <p:nvPr/>
        </p:nvSpPr>
        <p:spPr>
          <a:xfrm>
            <a:off x="944324" y="4302757"/>
            <a:ext cx="4668877" cy="351378"/>
          </a:xfrm>
          <a:prstGeom prst="rect">
            <a:avLst/>
          </a:prstGeom>
        </p:spPr>
        <p:txBody>
          <a:bodyPr vert="horz" wrap="square" lIns="0" tIns="12700" rIns="0" bIns="0" rtlCol="0">
            <a:spAutoFit/>
          </a:bodyPr>
          <a:lstStyle/>
          <a:p>
            <a:pPr marL="12700">
              <a:lnSpc>
                <a:spcPct val="100000"/>
              </a:lnSpc>
              <a:spcBef>
                <a:spcPts val="100"/>
              </a:spcBef>
            </a:pPr>
            <a:r>
              <a:rPr lang="en-US" sz="2200" b="1" i="1" spc="-220" dirty="0">
                <a:latin typeface="Georgia"/>
                <a:cs typeface="Georgia"/>
              </a:rPr>
              <a:t>8.</a:t>
            </a:r>
            <a:r>
              <a:rPr sz="2200" b="1" i="1" spc="-220" dirty="0">
                <a:latin typeface="Georgia"/>
                <a:cs typeface="Georgia"/>
              </a:rPr>
              <a:t>Over </a:t>
            </a:r>
            <a:r>
              <a:rPr sz="2200" b="1" i="1" spc="-185" dirty="0">
                <a:latin typeface="Georgia"/>
                <a:cs typeface="Georgia"/>
              </a:rPr>
              <a:t>grazing: </a:t>
            </a:r>
            <a:r>
              <a:rPr sz="2200" spc="-40" dirty="0">
                <a:latin typeface="Georgia"/>
                <a:cs typeface="Georgia"/>
              </a:rPr>
              <a:t>Overgrazing of </a:t>
            </a:r>
            <a:r>
              <a:rPr sz="2200" spc="-50" dirty="0">
                <a:latin typeface="Georgia"/>
                <a:cs typeface="Georgia"/>
              </a:rPr>
              <a:t>land</a:t>
            </a:r>
            <a:r>
              <a:rPr sz="2200" spc="-30" dirty="0">
                <a:latin typeface="Georgia"/>
                <a:cs typeface="Georgia"/>
              </a:rPr>
              <a:t> </a:t>
            </a:r>
            <a:r>
              <a:rPr sz="2200" spc="-10" dirty="0">
                <a:latin typeface="Georgia"/>
                <a:cs typeface="Georgia"/>
              </a:rPr>
              <a:t>by</a:t>
            </a:r>
            <a:endParaRPr sz="2200" dirty="0">
              <a:latin typeface="Georgia"/>
              <a:cs typeface="Georgia"/>
            </a:endParaRPr>
          </a:p>
        </p:txBody>
      </p:sp>
      <p:sp>
        <p:nvSpPr>
          <p:cNvPr id="7" name="object 7"/>
          <p:cNvSpPr txBox="1"/>
          <p:nvPr/>
        </p:nvSpPr>
        <p:spPr>
          <a:xfrm>
            <a:off x="967006" y="4631903"/>
            <a:ext cx="4674870" cy="688340"/>
          </a:xfrm>
          <a:prstGeom prst="rect">
            <a:avLst/>
          </a:prstGeom>
        </p:spPr>
        <p:txBody>
          <a:bodyPr vert="horz" wrap="square" lIns="0" tIns="29845" rIns="0" bIns="0" rtlCol="0">
            <a:spAutoFit/>
          </a:bodyPr>
          <a:lstStyle/>
          <a:p>
            <a:pPr marL="12700" marR="5080">
              <a:lnSpc>
                <a:spcPts val="2580"/>
              </a:lnSpc>
              <a:spcBef>
                <a:spcPts val="235"/>
              </a:spcBef>
              <a:tabLst>
                <a:tab pos="1030605" algn="l"/>
                <a:tab pos="2087245" algn="l"/>
                <a:tab pos="2922905" algn="l"/>
                <a:tab pos="3704590" algn="l"/>
              </a:tabLst>
            </a:pPr>
            <a:r>
              <a:rPr sz="2200" spc="-35" dirty="0">
                <a:latin typeface="Georgia"/>
                <a:cs typeface="Georgia"/>
              </a:rPr>
              <a:t>c</a:t>
            </a:r>
            <a:r>
              <a:rPr sz="2200" spc="-45" dirty="0">
                <a:latin typeface="Georgia"/>
                <a:cs typeface="Georgia"/>
              </a:rPr>
              <a:t>a</a:t>
            </a:r>
            <a:r>
              <a:rPr sz="2200" spc="-25" dirty="0">
                <a:latin typeface="Georgia"/>
                <a:cs typeface="Georgia"/>
              </a:rPr>
              <a:t>tt</a:t>
            </a:r>
            <a:r>
              <a:rPr sz="2200" spc="-35" dirty="0">
                <a:latin typeface="Georgia"/>
                <a:cs typeface="Georgia"/>
              </a:rPr>
              <a:t>l</a:t>
            </a:r>
            <a:r>
              <a:rPr sz="2200" spc="5" dirty="0">
                <a:latin typeface="Georgia"/>
                <a:cs typeface="Georgia"/>
              </a:rPr>
              <a:t>e</a:t>
            </a:r>
            <a:r>
              <a:rPr sz="2200" dirty="0">
                <a:latin typeface="Georgia"/>
                <a:cs typeface="Georgia"/>
              </a:rPr>
              <a:t>	</a:t>
            </a:r>
            <a:r>
              <a:rPr sz="2200" spc="10" dirty="0">
                <a:latin typeface="Georgia"/>
                <a:cs typeface="Georgia"/>
              </a:rPr>
              <a:t>r</a:t>
            </a:r>
            <a:r>
              <a:rPr sz="2200" dirty="0">
                <a:latin typeface="Georgia"/>
                <a:cs typeface="Georgia"/>
              </a:rPr>
              <a:t>e</a:t>
            </a:r>
            <a:r>
              <a:rPr sz="2200" spc="-20" dirty="0">
                <a:latin typeface="Georgia"/>
                <a:cs typeface="Georgia"/>
              </a:rPr>
              <a:t>s</a:t>
            </a:r>
            <a:r>
              <a:rPr sz="2200" spc="-55" dirty="0">
                <a:latin typeface="Georgia"/>
                <a:cs typeface="Georgia"/>
              </a:rPr>
              <a:t>u</a:t>
            </a:r>
            <a:r>
              <a:rPr sz="2200" spc="-35" dirty="0">
                <a:latin typeface="Georgia"/>
                <a:cs typeface="Georgia"/>
              </a:rPr>
              <a:t>l</a:t>
            </a:r>
            <a:r>
              <a:rPr sz="2200" spc="-15" dirty="0">
                <a:latin typeface="Georgia"/>
                <a:cs typeface="Georgia"/>
              </a:rPr>
              <a:t>t</a:t>
            </a:r>
            <a:r>
              <a:rPr sz="2200" dirty="0">
                <a:latin typeface="Georgia"/>
                <a:cs typeface="Georgia"/>
              </a:rPr>
              <a:t>	</a:t>
            </a:r>
            <a:r>
              <a:rPr sz="2200" spc="-50" dirty="0">
                <a:latin typeface="Georgia"/>
                <a:cs typeface="Georgia"/>
              </a:rPr>
              <a:t>in</a:t>
            </a:r>
            <a:r>
              <a:rPr sz="2200" spc="-45" dirty="0">
                <a:latin typeface="Georgia"/>
                <a:cs typeface="Georgia"/>
              </a:rPr>
              <a:t>t</a:t>
            </a:r>
            <a:r>
              <a:rPr sz="2200" spc="-20" dirty="0">
                <a:latin typeface="Georgia"/>
                <a:cs typeface="Georgia"/>
              </a:rPr>
              <a:t>o</a:t>
            </a:r>
            <a:r>
              <a:rPr sz="2200" dirty="0">
                <a:latin typeface="Georgia"/>
                <a:cs typeface="Georgia"/>
              </a:rPr>
              <a:t>	</a:t>
            </a:r>
            <a:r>
              <a:rPr sz="2200" spc="-20" dirty="0">
                <a:latin typeface="Georgia"/>
                <a:cs typeface="Georgia"/>
              </a:rPr>
              <a:t>so</a:t>
            </a:r>
            <a:r>
              <a:rPr sz="2200" spc="-40" dirty="0">
                <a:latin typeface="Georgia"/>
                <a:cs typeface="Georgia"/>
              </a:rPr>
              <a:t>i</a:t>
            </a:r>
            <a:r>
              <a:rPr sz="2200" spc="-35" dirty="0">
                <a:latin typeface="Georgia"/>
                <a:cs typeface="Georgia"/>
              </a:rPr>
              <a:t>l</a:t>
            </a:r>
            <a:r>
              <a:rPr sz="2200" dirty="0">
                <a:latin typeface="Georgia"/>
                <a:cs typeface="Georgia"/>
              </a:rPr>
              <a:t>	e</a:t>
            </a:r>
            <a:r>
              <a:rPr sz="2200" spc="-10" dirty="0">
                <a:latin typeface="Georgia"/>
                <a:cs typeface="Georgia"/>
              </a:rPr>
              <a:t>ro</a:t>
            </a:r>
            <a:r>
              <a:rPr sz="2200" spc="-20" dirty="0">
                <a:latin typeface="Georgia"/>
                <a:cs typeface="Georgia"/>
              </a:rPr>
              <a:t>s</a:t>
            </a:r>
            <a:r>
              <a:rPr sz="2200" spc="-30" dirty="0">
                <a:latin typeface="Georgia"/>
                <a:cs typeface="Georgia"/>
              </a:rPr>
              <a:t>io</a:t>
            </a:r>
            <a:r>
              <a:rPr sz="2200" spc="-85" dirty="0">
                <a:latin typeface="Georgia"/>
                <a:cs typeface="Georgia"/>
              </a:rPr>
              <a:t>n</a:t>
            </a:r>
            <a:r>
              <a:rPr sz="2200" spc="-135" dirty="0">
                <a:latin typeface="Georgia"/>
                <a:cs typeface="Georgia"/>
              </a:rPr>
              <a:t>,  </a:t>
            </a:r>
            <a:r>
              <a:rPr sz="2200" spc="-40" dirty="0">
                <a:latin typeface="Georgia"/>
                <a:cs typeface="Georgia"/>
              </a:rPr>
              <a:t>desertification.</a:t>
            </a:r>
            <a:endParaRPr sz="2200" dirty="0">
              <a:latin typeface="Georgia"/>
              <a:cs typeface="Georgia"/>
            </a:endParaRPr>
          </a:p>
        </p:txBody>
      </p:sp>
      <p:sp>
        <p:nvSpPr>
          <p:cNvPr id="8" name="object 8"/>
          <p:cNvSpPr txBox="1"/>
          <p:nvPr/>
        </p:nvSpPr>
        <p:spPr>
          <a:xfrm>
            <a:off x="535940" y="441705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9" name="object 9"/>
          <p:cNvSpPr txBox="1"/>
          <p:nvPr/>
        </p:nvSpPr>
        <p:spPr>
          <a:xfrm>
            <a:off x="878839" y="5473700"/>
            <a:ext cx="4678045" cy="1030410"/>
          </a:xfrm>
          <a:prstGeom prst="rect">
            <a:avLst/>
          </a:prstGeom>
        </p:spPr>
        <p:txBody>
          <a:bodyPr vert="horz" wrap="square" lIns="0" tIns="29845" rIns="0" bIns="0" rtlCol="0">
            <a:spAutoFit/>
          </a:bodyPr>
          <a:lstStyle/>
          <a:p>
            <a:pPr marL="12700" marR="5080" algn="just">
              <a:lnSpc>
                <a:spcPts val="2580"/>
              </a:lnSpc>
              <a:spcBef>
                <a:spcPts val="235"/>
              </a:spcBef>
            </a:pPr>
            <a:r>
              <a:rPr lang="en-US" sz="2200" b="1" i="1" spc="-210" dirty="0">
                <a:latin typeface="Georgia"/>
                <a:cs typeface="Georgia"/>
              </a:rPr>
              <a:t>9. </a:t>
            </a:r>
            <a:r>
              <a:rPr sz="2200" b="1" i="1" spc="-210" dirty="0">
                <a:latin typeface="Georgia"/>
                <a:cs typeface="Georgia"/>
              </a:rPr>
              <a:t>Natural </a:t>
            </a:r>
            <a:r>
              <a:rPr sz="2200" b="1" i="1" spc="-180" dirty="0">
                <a:latin typeface="Georgia"/>
                <a:cs typeface="Georgia"/>
              </a:rPr>
              <a:t>forces: </a:t>
            </a:r>
            <a:r>
              <a:rPr sz="2200" spc="-60" dirty="0">
                <a:latin typeface="Georgia"/>
                <a:cs typeface="Georgia"/>
              </a:rPr>
              <a:t>Floods, </a:t>
            </a:r>
            <a:r>
              <a:rPr sz="2200" spc="-45" dirty="0">
                <a:latin typeface="Georgia"/>
                <a:cs typeface="Georgia"/>
              </a:rPr>
              <a:t>storms, </a:t>
            </a:r>
            <a:r>
              <a:rPr sz="2200" spc="-15" dirty="0">
                <a:latin typeface="Georgia"/>
                <a:cs typeface="Georgia"/>
              </a:rPr>
              <a:t>heavy  </a:t>
            </a:r>
            <a:r>
              <a:rPr sz="2200" spc="-40" dirty="0">
                <a:latin typeface="Georgia"/>
                <a:cs typeface="Georgia"/>
              </a:rPr>
              <a:t>winds, snow, </a:t>
            </a:r>
            <a:r>
              <a:rPr sz="2200" spc="-45" dirty="0">
                <a:latin typeface="Georgia"/>
                <a:cs typeface="Georgia"/>
              </a:rPr>
              <a:t>lightening </a:t>
            </a:r>
            <a:r>
              <a:rPr sz="2200" spc="-10" dirty="0">
                <a:latin typeface="Georgia"/>
                <a:cs typeface="Georgia"/>
              </a:rPr>
              <a:t>are </a:t>
            </a:r>
            <a:r>
              <a:rPr sz="2200" spc="-35" dirty="0">
                <a:latin typeface="Georgia"/>
                <a:cs typeface="Georgia"/>
              </a:rPr>
              <a:t>some </a:t>
            </a:r>
            <a:r>
              <a:rPr sz="2200" spc="-40" dirty="0">
                <a:latin typeface="Georgia"/>
                <a:cs typeface="Georgia"/>
              </a:rPr>
              <a:t>of  </a:t>
            </a:r>
            <a:r>
              <a:rPr sz="2200" spc="-30" dirty="0">
                <a:latin typeface="Georgia"/>
                <a:cs typeface="Georgia"/>
              </a:rPr>
              <a:t>the </a:t>
            </a:r>
            <a:r>
              <a:rPr sz="2200" spc="-40" dirty="0">
                <a:latin typeface="Georgia"/>
                <a:cs typeface="Georgia"/>
              </a:rPr>
              <a:t>natural</a:t>
            </a:r>
            <a:r>
              <a:rPr sz="2200" spc="-80" dirty="0">
                <a:latin typeface="Georgia"/>
                <a:cs typeface="Georgia"/>
              </a:rPr>
              <a:t> </a:t>
            </a:r>
            <a:r>
              <a:rPr sz="2200" spc="-20" dirty="0">
                <a:latin typeface="Georgia"/>
                <a:cs typeface="Georgia"/>
              </a:rPr>
              <a:t>forces</a:t>
            </a:r>
            <a:endParaRPr sz="2200" dirty="0">
              <a:latin typeface="Georgia"/>
              <a:cs typeface="Georgia"/>
            </a:endParaRPr>
          </a:p>
        </p:txBody>
      </p:sp>
      <p:sp>
        <p:nvSpPr>
          <p:cNvPr id="10" name="object 10"/>
          <p:cNvSpPr/>
          <p:nvPr/>
        </p:nvSpPr>
        <p:spPr>
          <a:xfrm>
            <a:off x="5638800" y="0"/>
            <a:ext cx="2133600" cy="170561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5715000" y="3352800"/>
            <a:ext cx="1905000" cy="173990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934200" y="5181600"/>
            <a:ext cx="2133600" cy="160020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7010400" y="1828800"/>
            <a:ext cx="1905000" cy="14478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38033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106929" y="558800"/>
            <a:ext cx="4925695" cy="57404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pc="-245"/>
              <a:t>Effects of</a:t>
            </a:r>
            <a:r>
              <a:rPr lang="en-US" spc="-65"/>
              <a:t> </a:t>
            </a:r>
            <a:r>
              <a:rPr lang="en-US" spc="-220"/>
              <a:t>Deforestation</a:t>
            </a:r>
            <a:endParaRPr lang="en-US"/>
          </a:p>
        </p:txBody>
      </p:sp>
      <p:sp>
        <p:nvSpPr>
          <p:cNvPr id="3" name="object 3"/>
          <p:cNvSpPr txBox="1"/>
          <p:nvPr/>
        </p:nvSpPr>
        <p:spPr>
          <a:xfrm>
            <a:off x="535940" y="161925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4" name="object 4"/>
          <p:cNvSpPr txBox="1"/>
          <p:nvPr/>
        </p:nvSpPr>
        <p:spPr>
          <a:xfrm>
            <a:off x="878839" y="1633220"/>
            <a:ext cx="4292600" cy="635000"/>
          </a:xfrm>
          <a:prstGeom prst="rect">
            <a:avLst/>
          </a:prstGeom>
        </p:spPr>
        <p:txBody>
          <a:bodyPr vert="horz" wrap="square" lIns="0" tIns="12700" rIns="0" bIns="0" rtlCol="0">
            <a:spAutoFit/>
          </a:bodyPr>
          <a:lstStyle/>
          <a:p>
            <a:pPr marL="12700" marR="5080">
              <a:lnSpc>
                <a:spcPct val="100000"/>
              </a:lnSpc>
              <a:spcBef>
                <a:spcPts val="100"/>
              </a:spcBef>
              <a:tabLst>
                <a:tab pos="1702435" algn="l"/>
                <a:tab pos="2956560" algn="l"/>
                <a:tab pos="3871595" algn="l"/>
              </a:tabLst>
            </a:pPr>
            <a:r>
              <a:rPr sz="2000" spc="-180" dirty="0">
                <a:latin typeface="Georgia"/>
                <a:cs typeface="Georgia"/>
              </a:rPr>
              <a:t>D</a:t>
            </a:r>
            <a:r>
              <a:rPr sz="2000" spc="-5" dirty="0">
                <a:latin typeface="Georgia"/>
                <a:cs typeface="Georgia"/>
              </a:rPr>
              <a:t>e</a:t>
            </a:r>
            <a:r>
              <a:rPr sz="2000" spc="-45" dirty="0">
                <a:latin typeface="Georgia"/>
                <a:cs typeface="Georgia"/>
              </a:rPr>
              <a:t>f</a:t>
            </a:r>
            <a:r>
              <a:rPr sz="2000" spc="-15" dirty="0">
                <a:latin typeface="Georgia"/>
                <a:cs typeface="Georgia"/>
              </a:rPr>
              <a:t>o</a:t>
            </a:r>
            <a:r>
              <a:rPr sz="2000" spc="-5" dirty="0">
                <a:latin typeface="Georgia"/>
                <a:cs typeface="Georgia"/>
              </a:rPr>
              <a:t>r</a:t>
            </a:r>
            <a:r>
              <a:rPr sz="2000" spc="5" dirty="0">
                <a:latin typeface="Georgia"/>
                <a:cs typeface="Georgia"/>
              </a:rPr>
              <a:t>e</a:t>
            </a:r>
            <a:r>
              <a:rPr sz="2000" spc="-20" dirty="0">
                <a:latin typeface="Georgia"/>
                <a:cs typeface="Georgia"/>
              </a:rPr>
              <a:t>s</a:t>
            </a:r>
            <a:r>
              <a:rPr sz="2000" spc="-10" dirty="0">
                <a:latin typeface="Georgia"/>
                <a:cs typeface="Georgia"/>
              </a:rPr>
              <a:t>t</a:t>
            </a:r>
            <a:r>
              <a:rPr sz="2000" spc="-25" dirty="0">
                <a:latin typeface="Georgia"/>
                <a:cs typeface="Georgia"/>
              </a:rPr>
              <a:t>a</a:t>
            </a:r>
            <a:r>
              <a:rPr sz="2000" spc="-15" dirty="0">
                <a:latin typeface="Georgia"/>
                <a:cs typeface="Georgia"/>
              </a:rPr>
              <a:t>t</a:t>
            </a:r>
            <a:r>
              <a:rPr sz="2000" spc="-35" dirty="0">
                <a:latin typeface="Georgia"/>
                <a:cs typeface="Georgia"/>
              </a:rPr>
              <a:t>i</a:t>
            </a:r>
            <a:r>
              <a:rPr sz="2000" spc="-45" dirty="0">
                <a:latin typeface="Georgia"/>
                <a:cs typeface="Georgia"/>
              </a:rPr>
              <a:t>on</a:t>
            </a:r>
            <a:r>
              <a:rPr sz="2000" dirty="0">
                <a:latin typeface="Georgia"/>
                <a:cs typeface="Georgia"/>
              </a:rPr>
              <a:t>	</a:t>
            </a:r>
            <a:r>
              <a:rPr sz="2000" spc="-35" dirty="0">
                <a:latin typeface="Georgia"/>
                <a:cs typeface="Georgia"/>
              </a:rPr>
              <a:t>a</a:t>
            </a:r>
            <a:r>
              <a:rPr sz="2000" spc="-20" dirty="0">
                <a:latin typeface="Georgia"/>
                <a:cs typeface="Georgia"/>
              </a:rPr>
              <a:t>d</a:t>
            </a:r>
            <a:r>
              <a:rPr sz="2000" spc="-15" dirty="0">
                <a:latin typeface="Georgia"/>
                <a:cs typeface="Georgia"/>
              </a:rPr>
              <a:t>v</a:t>
            </a:r>
            <a:r>
              <a:rPr sz="2000" spc="5" dirty="0">
                <a:latin typeface="Georgia"/>
                <a:cs typeface="Georgia"/>
              </a:rPr>
              <a:t>e</a:t>
            </a:r>
            <a:r>
              <a:rPr sz="2000" spc="-5" dirty="0">
                <a:latin typeface="Georgia"/>
                <a:cs typeface="Georgia"/>
              </a:rPr>
              <a:t>r</a:t>
            </a:r>
            <a:r>
              <a:rPr sz="2000" dirty="0">
                <a:latin typeface="Georgia"/>
                <a:cs typeface="Georgia"/>
              </a:rPr>
              <a:t>s</a:t>
            </a:r>
            <a:r>
              <a:rPr sz="2000" spc="-5" dirty="0">
                <a:latin typeface="Georgia"/>
                <a:cs typeface="Georgia"/>
              </a:rPr>
              <a:t>e</a:t>
            </a:r>
            <a:r>
              <a:rPr sz="2000" spc="-35" dirty="0">
                <a:latin typeface="Georgia"/>
                <a:cs typeface="Georgia"/>
              </a:rPr>
              <a:t>l</a:t>
            </a:r>
            <a:r>
              <a:rPr sz="2000" spc="20" dirty="0">
                <a:latin typeface="Georgia"/>
                <a:cs typeface="Georgia"/>
              </a:rPr>
              <a:t>y</a:t>
            </a:r>
            <a:r>
              <a:rPr sz="2000" dirty="0">
                <a:latin typeface="Georgia"/>
                <a:cs typeface="Georgia"/>
              </a:rPr>
              <a:t>	</a:t>
            </a:r>
            <a:r>
              <a:rPr sz="2000" spc="-25" dirty="0">
                <a:latin typeface="Georgia"/>
                <a:cs typeface="Georgia"/>
              </a:rPr>
              <a:t>a</a:t>
            </a:r>
            <a:r>
              <a:rPr sz="2000" spc="-45" dirty="0">
                <a:latin typeface="Georgia"/>
                <a:cs typeface="Georgia"/>
              </a:rPr>
              <a:t>ff</a:t>
            </a:r>
            <a:r>
              <a:rPr sz="2000" spc="-5" dirty="0">
                <a:latin typeface="Georgia"/>
                <a:cs typeface="Georgia"/>
              </a:rPr>
              <a:t>e</a:t>
            </a:r>
            <a:r>
              <a:rPr sz="2000" spc="-25" dirty="0">
                <a:latin typeface="Georgia"/>
                <a:cs typeface="Georgia"/>
              </a:rPr>
              <a:t>c</a:t>
            </a:r>
            <a:r>
              <a:rPr sz="2000" spc="-5" dirty="0">
                <a:latin typeface="Georgia"/>
                <a:cs typeface="Georgia"/>
              </a:rPr>
              <a:t>ts</a:t>
            </a:r>
            <a:r>
              <a:rPr sz="2000" dirty="0">
                <a:latin typeface="Georgia"/>
                <a:cs typeface="Georgia"/>
              </a:rPr>
              <a:t>	</a:t>
            </a:r>
            <a:r>
              <a:rPr sz="2000" spc="-25" dirty="0">
                <a:latin typeface="Georgia"/>
                <a:cs typeface="Georgia"/>
              </a:rPr>
              <a:t>a</a:t>
            </a:r>
            <a:r>
              <a:rPr sz="2000" spc="-80" dirty="0">
                <a:latin typeface="Georgia"/>
                <a:cs typeface="Georgia"/>
              </a:rPr>
              <a:t>n</a:t>
            </a:r>
            <a:r>
              <a:rPr sz="2000" spc="-25" dirty="0">
                <a:latin typeface="Georgia"/>
                <a:cs typeface="Georgia"/>
              </a:rPr>
              <a:t>d  </a:t>
            </a:r>
            <a:r>
              <a:rPr sz="2000" spc="-35" dirty="0">
                <a:latin typeface="Georgia"/>
                <a:cs typeface="Georgia"/>
              </a:rPr>
              <a:t>damages </a:t>
            </a:r>
            <a:r>
              <a:rPr sz="2000" spc="-25" dirty="0">
                <a:latin typeface="Georgia"/>
                <a:cs typeface="Georgia"/>
              </a:rPr>
              <a:t>the</a:t>
            </a:r>
            <a:r>
              <a:rPr sz="2000" spc="-60" dirty="0">
                <a:latin typeface="Georgia"/>
                <a:cs typeface="Georgia"/>
              </a:rPr>
              <a:t> </a:t>
            </a:r>
            <a:r>
              <a:rPr sz="2000" spc="-35" dirty="0">
                <a:latin typeface="Georgia"/>
                <a:cs typeface="Georgia"/>
              </a:rPr>
              <a:t>environment</a:t>
            </a:r>
            <a:endParaRPr sz="2000">
              <a:latin typeface="Georgia"/>
              <a:cs typeface="Georgia"/>
            </a:endParaRPr>
          </a:p>
        </p:txBody>
      </p:sp>
      <p:sp>
        <p:nvSpPr>
          <p:cNvPr id="5" name="object 5"/>
          <p:cNvSpPr txBox="1"/>
          <p:nvPr/>
        </p:nvSpPr>
        <p:spPr>
          <a:xfrm>
            <a:off x="535940" y="229235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6" name="object 6"/>
          <p:cNvSpPr txBox="1"/>
          <p:nvPr/>
        </p:nvSpPr>
        <p:spPr>
          <a:xfrm>
            <a:off x="535940" y="296545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7" name="object 7"/>
          <p:cNvSpPr txBox="1"/>
          <p:nvPr/>
        </p:nvSpPr>
        <p:spPr>
          <a:xfrm>
            <a:off x="535940" y="424815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8" name="object 8"/>
          <p:cNvSpPr txBox="1"/>
          <p:nvPr/>
        </p:nvSpPr>
        <p:spPr>
          <a:xfrm>
            <a:off x="878839" y="2306320"/>
            <a:ext cx="4297680" cy="3201670"/>
          </a:xfrm>
          <a:prstGeom prst="rect">
            <a:avLst/>
          </a:prstGeom>
        </p:spPr>
        <p:txBody>
          <a:bodyPr vert="horz" wrap="square" lIns="0" tIns="12700" rIns="0" bIns="0" rtlCol="0">
            <a:spAutoFit/>
          </a:bodyPr>
          <a:lstStyle/>
          <a:p>
            <a:pPr marL="12700" marR="8890" algn="just">
              <a:lnSpc>
                <a:spcPct val="100000"/>
              </a:lnSpc>
              <a:spcBef>
                <a:spcPts val="100"/>
              </a:spcBef>
            </a:pPr>
            <a:r>
              <a:rPr sz="2000" spc="-40" dirty="0">
                <a:latin typeface="Georgia"/>
                <a:cs typeface="Georgia"/>
              </a:rPr>
              <a:t>The </a:t>
            </a:r>
            <a:r>
              <a:rPr sz="2000" spc="-10" dirty="0">
                <a:latin typeface="Georgia"/>
                <a:cs typeface="Georgia"/>
              </a:rPr>
              <a:t>adverse </a:t>
            </a:r>
            <a:r>
              <a:rPr sz="2000" spc="-25" dirty="0">
                <a:latin typeface="Georgia"/>
                <a:cs typeface="Georgia"/>
              </a:rPr>
              <a:t>effect </a:t>
            </a:r>
            <a:r>
              <a:rPr sz="2000" spc="-30" dirty="0">
                <a:latin typeface="Georgia"/>
                <a:cs typeface="Georgia"/>
              </a:rPr>
              <a:t>of </a:t>
            </a:r>
            <a:r>
              <a:rPr sz="2000" spc="-25" dirty="0">
                <a:latin typeface="Georgia"/>
                <a:cs typeface="Georgia"/>
              </a:rPr>
              <a:t>deforestation </a:t>
            </a:r>
            <a:r>
              <a:rPr sz="2000" spc="-5" dirty="0">
                <a:latin typeface="Georgia"/>
                <a:cs typeface="Georgia"/>
              </a:rPr>
              <a:t>are  </a:t>
            </a:r>
            <a:r>
              <a:rPr sz="2000" spc="-25" dirty="0">
                <a:latin typeface="Georgia"/>
                <a:cs typeface="Georgia"/>
              </a:rPr>
              <a:t>discussed</a:t>
            </a:r>
            <a:r>
              <a:rPr sz="2000" spc="-40" dirty="0">
                <a:latin typeface="Georgia"/>
                <a:cs typeface="Georgia"/>
              </a:rPr>
              <a:t> </a:t>
            </a:r>
            <a:r>
              <a:rPr sz="2000" spc="-20" dirty="0">
                <a:latin typeface="Georgia"/>
                <a:cs typeface="Georgia"/>
              </a:rPr>
              <a:t>below:</a:t>
            </a:r>
            <a:endParaRPr sz="2000">
              <a:latin typeface="Georgia"/>
              <a:cs typeface="Georgia"/>
            </a:endParaRPr>
          </a:p>
          <a:p>
            <a:pPr marL="12700" marR="6985" indent="142240" algn="just">
              <a:lnSpc>
                <a:spcPct val="100000"/>
              </a:lnSpc>
              <a:spcBef>
                <a:spcPts val="500"/>
              </a:spcBef>
            </a:pPr>
            <a:r>
              <a:rPr sz="2000" b="1" i="1" spc="-190" dirty="0">
                <a:latin typeface="Georgia"/>
                <a:cs typeface="Georgia"/>
              </a:rPr>
              <a:t>Soil </a:t>
            </a:r>
            <a:r>
              <a:rPr sz="2000" b="1" i="1" spc="-145" dirty="0">
                <a:latin typeface="Georgia"/>
                <a:cs typeface="Georgia"/>
              </a:rPr>
              <a:t>erosion</a:t>
            </a:r>
            <a:r>
              <a:rPr sz="2000" i="1" spc="-145" dirty="0">
                <a:latin typeface="Caladea"/>
                <a:cs typeface="Caladea"/>
              </a:rPr>
              <a:t>: </a:t>
            </a:r>
            <a:r>
              <a:rPr sz="2000" spc="-35" dirty="0">
                <a:latin typeface="Georgia"/>
                <a:cs typeface="Georgia"/>
              </a:rPr>
              <a:t>The </a:t>
            </a:r>
            <a:r>
              <a:rPr sz="2000" spc="-25" dirty="0">
                <a:latin typeface="Georgia"/>
                <a:cs typeface="Georgia"/>
              </a:rPr>
              <a:t>soil </a:t>
            </a:r>
            <a:r>
              <a:rPr sz="2000" spc="-10" dirty="0">
                <a:latin typeface="Georgia"/>
                <a:cs typeface="Georgia"/>
              </a:rPr>
              <a:t>gets </a:t>
            </a:r>
            <a:r>
              <a:rPr sz="2000" spc="-15" dirty="0">
                <a:latin typeface="Georgia"/>
                <a:cs typeface="Georgia"/>
              </a:rPr>
              <a:t>washed  </a:t>
            </a:r>
            <a:r>
              <a:rPr sz="2000" spc="5" dirty="0">
                <a:latin typeface="Georgia"/>
                <a:cs typeface="Georgia"/>
              </a:rPr>
              <a:t>away </a:t>
            </a:r>
            <a:r>
              <a:rPr sz="2000" spc="-15" dirty="0">
                <a:latin typeface="Georgia"/>
                <a:cs typeface="Georgia"/>
              </a:rPr>
              <a:t>with </a:t>
            </a:r>
            <a:r>
              <a:rPr sz="2000" spc="-35" dirty="0">
                <a:latin typeface="Georgia"/>
                <a:cs typeface="Georgia"/>
              </a:rPr>
              <a:t>rain </a:t>
            </a:r>
            <a:r>
              <a:rPr sz="2000" spc="5" dirty="0">
                <a:latin typeface="Georgia"/>
                <a:cs typeface="Georgia"/>
              </a:rPr>
              <a:t>water </a:t>
            </a:r>
            <a:r>
              <a:rPr sz="2000" spc="-40" dirty="0">
                <a:latin typeface="Georgia"/>
                <a:cs typeface="Georgia"/>
              </a:rPr>
              <a:t>on </a:t>
            </a:r>
            <a:r>
              <a:rPr sz="2000" spc="-15" dirty="0">
                <a:latin typeface="Georgia"/>
                <a:cs typeface="Georgia"/>
              </a:rPr>
              <a:t>sloppy areas  </a:t>
            </a:r>
            <a:r>
              <a:rPr sz="2000" spc="-55" dirty="0">
                <a:latin typeface="Georgia"/>
                <a:cs typeface="Georgia"/>
              </a:rPr>
              <a:t>in </a:t>
            </a:r>
            <a:r>
              <a:rPr sz="2000" spc="-25" dirty="0">
                <a:latin typeface="Georgia"/>
                <a:cs typeface="Georgia"/>
              </a:rPr>
              <a:t>the absence </a:t>
            </a:r>
            <a:r>
              <a:rPr sz="2000" spc="-35" dirty="0">
                <a:latin typeface="Georgia"/>
                <a:cs typeface="Georgia"/>
              </a:rPr>
              <a:t>of </a:t>
            </a:r>
            <a:r>
              <a:rPr sz="2000" spc="-5" dirty="0">
                <a:latin typeface="Georgia"/>
                <a:cs typeface="Georgia"/>
              </a:rPr>
              <a:t>trees </a:t>
            </a:r>
            <a:r>
              <a:rPr sz="2000" spc="-35" dirty="0">
                <a:latin typeface="Georgia"/>
                <a:cs typeface="Georgia"/>
              </a:rPr>
              <a:t>leading </a:t>
            </a:r>
            <a:r>
              <a:rPr sz="2000" spc="-20" dirty="0">
                <a:latin typeface="Georgia"/>
                <a:cs typeface="Georgia"/>
              </a:rPr>
              <a:t>to </a:t>
            </a:r>
            <a:r>
              <a:rPr sz="2000" spc="-25" dirty="0">
                <a:latin typeface="Georgia"/>
                <a:cs typeface="Georgia"/>
              </a:rPr>
              <a:t>soil  </a:t>
            </a:r>
            <a:r>
              <a:rPr sz="2000" spc="-35" dirty="0">
                <a:latin typeface="Georgia"/>
                <a:cs typeface="Georgia"/>
              </a:rPr>
              <a:t>erosion.</a:t>
            </a:r>
            <a:endParaRPr sz="2000">
              <a:latin typeface="Georgia"/>
              <a:cs typeface="Georgia"/>
            </a:endParaRPr>
          </a:p>
          <a:p>
            <a:pPr marL="12700" marR="5080" indent="102870" algn="just">
              <a:lnSpc>
                <a:spcPct val="100000"/>
              </a:lnSpc>
              <a:spcBef>
                <a:spcPts val="509"/>
              </a:spcBef>
            </a:pPr>
            <a:r>
              <a:rPr sz="2000" b="1" i="1" spc="-200" dirty="0">
                <a:latin typeface="Georgia"/>
                <a:cs typeface="Georgia"/>
              </a:rPr>
              <a:t>Expansion </a:t>
            </a:r>
            <a:r>
              <a:rPr sz="2000" b="1" i="1" spc="-160" dirty="0">
                <a:latin typeface="Georgia"/>
                <a:cs typeface="Georgia"/>
              </a:rPr>
              <a:t>of </a:t>
            </a:r>
            <a:r>
              <a:rPr sz="2000" b="1" i="1" spc="-135" dirty="0">
                <a:latin typeface="Georgia"/>
                <a:cs typeface="Georgia"/>
              </a:rPr>
              <a:t>deserts</a:t>
            </a:r>
            <a:r>
              <a:rPr sz="2000" spc="-135" dirty="0">
                <a:solidFill>
                  <a:srgbClr val="006FBF"/>
                </a:solidFill>
                <a:latin typeface="Georgia"/>
                <a:cs typeface="Georgia"/>
              </a:rPr>
              <a:t>: </a:t>
            </a:r>
            <a:r>
              <a:rPr sz="2000" spc="-75" dirty="0">
                <a:latin typeface="Georgia"/>
                <a:cs typeface="Georgia"/>
              </a:rPr>
              <a:t>Due </a:t>
            </a:r>
            <a:r>
              <a:rPr sz="2000" spc="-20" dirty="0">
                <a:latin typeface="Georgia"/>
                <a:cs typeface="Georgia"/>
              </a:rPr>
              <a:t>to strong  winds </a:t>
            </a:r>
            <a:r>
              <a:rPr sz="2000" spc="-35" dirty="0">
                <a:latin typeface="Georgia"/>
                <a:cs typeface="Georgia"/>
              </a:rPr>
              <a:t>laden </a:t>
            </a:r>
            <a:r>
              <a:rPr sz="2000" spc="-5" dirty="0">
                <a:latin typeface="Georgia"/>
                <a:cs typeface="Georgia"/>
              </a:rPr>
              <a:t>by </a:t>
            </a:r>
            <a:r>
              <a:rPr sz="2000" spc="-15" dirty="0">
                <a:latin typeface="Georgia"/>
                <a:cs typeface="Georgia"/>
              </a:rPr>
              <a:t>rock </a:t>
            </a:r>
            <a:r>
              <a:rPr sz="2000" spc="-50" dirty="0">
                <a:latin typeface="Georgia"/>
                <a:cs typeface="Georgia"/>
              </a:rPr>
              <a:t>dust, </a:t>
            </a:r>
            <a:r>
              <a:rPr sz="2000" spc="-45" dirty="0">
                <a:latin typeface="Georgia"/>
                <a:cs typeface="Georgia"/>
              </a:rPr>
              <a:t>land </a:t>
            </a:r>
            <a:r>
              <a:rPr sz="2000" spc="-35" dirty="0">
                <a:latin typeface="Georgia"/>
                <a:cs typeface="Georgia"/>
              </a:rPr>
              <a:t>mass  </a:t>
            </a:r>
            <a:r>
              <a:rPr sz="2000" spc="-25" dirty="0">
                <a:latin typeface="Georgia"/>
                <a:cs typeface="Georgia"/>
              </a:rPr>
              <a:t>gradually </a:t>
            </a:r>
            <a:r>
              <a:rPr sz="2000" spc="-10" dirty="0">
                <a:latin typeface="Georgia"/>
                <a:cs typeface="Georgia"/>
              </a:rPr>
              <a:t>gets </a:t>
            </a:r>
            <a:r>
              <a:rPr sz="2000" spc="-15" dirty="0">
                <a:latin typeface="Georgia"/>
                <a:cs typeface="Georgia"/>
              </a:rPr>
              <a:t>converted </a:t>
            </a:r>
            <a:r>
              <a:rPr sz="2000" spc="-50" dirty="0">
                <a:latin typeface="Georgia"/>
                <a:cs typeface="Georgia"/>
              </a:rPr>
              <a:t>in  </a:t>
            </a:r>
            <a:r>
              <a:rPr sz="2000" spc="-35" dirty="0">
                <a:latin typeface="Georgia"/>
                <a:cs typeface="Georgia"/>
              </a:rPr>
              <a:t>atmosphere.</a:t>
            </a:r>
            <a:endParaRPr sz="2000">
              <a:latin typeface="Georgia"/>
              <a:cs typeface="Georgia"/>
            </a:endParaRPr>
          </a:p>
        </p:txBody>
      </p:sp>
      <p:sp>
        <p:nvSpPr>
          <p:cNvPr id="9" name="object 9"/>
          <p:cNvSpPr/>
          <p:nvPr/>
        </p:nvSpPr>
        <p:spPr>
          <a:xfrm>
            <a:off x="5867400" y="2057400"/>
            <a:ext cx="2438400" cy="213360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867400" y="4343400"/>
            <a:ext cx="2438400" cy="2209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18451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704850"/>
            <a:ext cx="5404485" cy="1016000"/>
          </a:xfrm>
          <a:prstGeom prst="rect">
            <a:avLst/>
          </a:prstGeom>
        </p:spPr>
        <p:txBody>
          <a:bodyPr vert="horz" wrap="square" lIns="0" tIns="29845" rIns="0" bIns="0" rtlCol="0">
            <a:spAutoFit/>
          </a:bodyPr>
          <a:lstStyle/>
          <a:p>
            <a:pPr marL="355600" marR="5080" indent="-342900" algn="just">
              <a:lnSpc>
                <a:spcPts val="2580"/>
              </a:lnSpc>
              <a:spcBef>
                <a:spcPts val="235"/>
              </a:spcBef>
              <a:buFont typeface="Arial"/>
              <a:buChar char="•"/>
              <a:tabLst>
                <a:tab pos="355600" algn="l"/>
              </a:tabLst>
            </a:pPr>
            <a:r>
              <a:rPr sz="2200" b="1" i="1" spc="-190" dirty="0">
                <a:latin typeface="Georgia"/>
                <a:cs typeface="Georgia"/>
              </a:rPr>
              <a:t>Decrease in </a:t>
            </a:r>
            <a:r>
              <a:rPr sz="2200" b="1" i="1" spc="-175" dirty="0">
                <a:latin typeface="Georgia"/>
                <a:cs typeface="Georgia"/>
              </a:rPr>
              <a:t>rainfall </a:t>
            </a:r>
            <a:r>
              <a:rPr sz="2200" i="1" spc="-5" dirty="0">
                <a:latin typeface="Caladea"/>
                <a:cs typeface="Caladea"/>
              </a:rPr>
              <a:t>: </a:t>
            </a:r>
            <a:r>
              <a:rPr sz="2200" spc="-114" dirty="0">
                <a:latin typeface="Georgia"/>
                <a:cs typeface="Georgia"/>
              </a:rPr>
              <a:t>In </a:t>
            </a:r>
            <a:r>
              <a:rPr sz="2200" spc="-30" dirty="0">
                <a:latin typeface="Georgia"/>
                <a:cs typeface="Georgia"/>
              </a:rPr>
              <a:t>the absence </a:t>
            </a:r>
            <a:r>
              <a:rPr sz="2200" spc="-40" dirty="0">
                <a:latin typeface="Georgia"/>
                <a:cs typeface="Georgia"/>
              </a:rPr>
              <a:t>of  forest, </a:t>
            </a:r>
            <a:r>
              <a:rPr sz="2200" spc="-45" dirty="0">
                <a:latin typeface="Georgia"/>
                <a:cs typeface="Georgia"/>
              </a:rPr>
              <a:t>rainfall </a:t>
            </a:r>
            <a:r>
              <a:rPr sz="2200" spc="-30" dirty="0">
                <a:latin typeface="Georgia"/>
                <a:cs typeface="Georgia"/>
              </a:rPr>
              <a:t>declines considerably  </a:t>
            </a:r>
            <a:r>
              <a:rPr sz="2200" spc="-25" dirty="0">
                <a:latin typeface="Georgia"/>
                <a:cs typeface="Georgia"/>
              </a:rPr>
              <a:t>because </a:t>
            </a:r>
            <a:r>
              <a:rPr sz="2200" spc="-20" dirty="0">
                <a:latin typeface="Georgia"/>
                <a:cs typeface="Georgia"/>
              </a:rPr>
              <a:t>forest </a:t>
            </a:r>
            <a:r>
              <a:rPr sz="2200" spc="-40" dirty="0">
                <a:latin typeface="Georgia"/>
                <a:cs typeface="Georgia"/>
              </a:rPr>
              <a:t>bring </a:t>
            </a:r>
            <a:r>
              <a:rPr sz="2200" spc="-35" dirty="0">
                <a:latin typeface="Georgia"/>
                <a:cs typeface="Georgia"/>
              </a:rPr>
              <a:t>rains due </a:t>
            </a:r>
            <a:r>
              <a:rPr sz="2200" spc="-20" dirty="0">
                <a:latin typeface="Georgia"/>
                <a:cs typeface="Georgia"/>
              </a:rPr>
              <a:t>to </a:t>
            </a:r>
            <a:r>
              <a:rPr sz="2200" spc="-55" dirty="0">
                <a:latin typeface="Georgia"/>
                <a:cs typeface="Georgia"/>
              </a:rPr>
              <a:t>high</a:t>
            </a:r>
            <a:r>
              <a:rPr sz="2200" spc="-95" dirty="0">
                <a:latin typeface="Georgia"/>
                <a:cs typeface="Georgia"/>
              </a:rPr>
              <a:t> </a:t>
            </a:r>
            <a:r>
              <a:rPr sz="2200" spc="-15" dirty="0">
                <a:latin typeface="Georgia"/>
                <a:cs typeface="Georgia"/>
              </a:rPr>
              <a:t>rate</a:t>
            </a:r>
            <a:endParaRPr sz="2200">
              <a:latin typeface="Georgia"/>
              <a:cs typeface="Georgia"/>
            </a:endParaRPr>
          </a:p>
        </p:txBody>
      </p:sp>
      <p:sp>
        <p:nvSpPr>
          <p:cNvPr id="3" name="object 3"/>
          <p:cNvSpPr txBox="1"/>
          <p:nvPr/>
        </p:nvSpPr>
        <p:spPr>
          <a:xfrm>
            <a:off x="535940" y="240919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4" name="object 4"/>
          <p:cNvSpPr txBox="1"/>
          <p:nvPr/>
        </p:nvSpPr>
        <p:spPr>
          <a:xfrm>
            <a:off x="535940" y="346329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5" name="object 5"/>
          <p:cNvSpPr txBox="1"/>
          <p:nvPr/>
        </p:nvSpPr>
        <p:spPr>
          <a:xfrm>
            <a:off x="878839" y="1689100"/>
            <a:ext cx="5060950" cy="2467610"/>
          </a:xfrm>
          <a:prstGeom prst="rect">
            <a:avLst/>
          </a:prstGeom>
        </p:spPr>
        <p:txBody>
          <a:bodyPr vert="horz" wrap="square" lIns="0" tIns="29845" rIns="0" bIns="0" rtlCol="0">
            <a:spAutoFit/>
          </a:bodyPr>
          <a:lstStyle/>
          <a:p>
            <a:pPr marL="12700" marR="8890" algn="just">
              <a:lnSpc>
                <a:spcPts val="2580"/>
              </a:lnSpc>
              <a:spcBef>
                <a:spcPts val="235"/>
              </a:spcBef>
            </a:pPr>
            <a:r>
              <a:rPr sz="2200" spc="-40" dirty="0">
                <a:latin typeface="Georgia"/>
                <a:cs typeface="Georgia"/>
              </a:rPr>
              <a:t>of </a:t>
            </a:r>
            <a:r>
              <a:rPr sz="2200" spc="-45" dirty="0">
                <a:latin typeface="Georgia"/>
                <a:cs typeface="Georgia"/>
              </a:rPr>
              <a:t>transpiration. </a:t>
            </a:r>
            <a:r>
              <a:rPr sz="2200" spc="-85" dirty="0">
                <a:latin typeface="Georgia"/>
                <a:cs typeface="Georgia"/>
              </a:rPr>
              <a:t>It </a:t>
            </a:r>
            <a:r>
              <a:rPr sz="2200" spc="-55" dirty="0">
                <a:latin typeface="Georgia"/>
                <a:cs typeface="Georgia"/>
              </a:rPr>
              <a:t>maintains </a:t>
            </a:r>
            <a:r>
              <a:rPr sz="2200" spc="-45" dirty="0">
                <a:latin typeface="Georgia"/>
                <a:cs typeface="Georgia"/>
              </a:rPr>
              <a:t>humidity </a:t>
            </a:r>
            <a:r>
              <a:rPr sz="2200" spc="-60" dirty="0">
                <a:latin typeface="Georgia"/>
                <a:cs typeface="Georgia"/>
              </a:rPr>
              <a:t>in  </a:t>
            </a:r>
            <a:r>
              <a:rPr sz="2200" spc="-35" dirty="0">
                <a:latin typeface="Georgia"/>
                <a:cs typeface="Georgia"/>
              </a:rPr>
              <a:t>atmosphere</a:t>
            </a:r>
            <a:endParaRPr sz="2200">
              <a:latin typeface="Georgia"/>
              <a:cs typeface="Georgia"/>
            </a:endParaRPr>
          </a:p>
          <a:p>
            <a:pPr marL="12700" marR="5080" algn="just">
              <a:lnSpc>
                <a:spcPct val="97900"/>
              </a:lnSpc>
              <a:spcBef>
                <a:spcPts val="470"/>
              </a:spcBef>
            </a:pPr>
            <a:r>
              <a:rPr sz="2200" b="1" i="1" spc="-225" dirty="0">
                <a:latin typeface="Georgia"/>
                <a:cs typeface="Georgia"/>
              </a:rPr>
              <a:t>Loss </a:t>
            </a:r>
            <a:r>
              <a:rPr sz="2200" b="1" i="1" spc="-175" dirty="0">
                <a:latin typeface="Georgia"/>
                <a:cs typeface="Georgia"/>
              </a:rPr>
              <a:t>of </a:t>
            </a:r>
            <a:r>
              <a:rPr sz="2200" b="1" i="1" spc="-140" dirty="0">
                <a:latin typeface="Georgia"/>
                <a:cs typeface="Georgia"/>
              </a:rPr>
              <a:t>fertile </a:t>
            </a:r>
            <a:r>
              <a:rPr sz="2200" b="1" i="1" spc="-204" dirty="0">
                <a:latin typeface="Georgia"/>
                <a:cs typeface="Georgia"/>
              </a:rPr>
              <a:t>land: </a:t>
            </a:r>
            <a:r>
              <a:rPr sz="2200" spc="-45" dirty="0">
                <a:latin typeface="Georgia"/>
                <a:cs typeface="Georgia"/>
              </a:rPr>
              <a:t>Less </a:t>
            </a:r>
            <a:r>
              <a:rPr sz="2200" spc="-40" dirty="0">
                <a:latin typeface="Georgia"/>
                <a:cs typeface="Georgia"/>
              </a:rPr>
              <a:t>rainfall </a:t>
            </a:r>
            <a:r>
              <a:rPr sz="2200" spc="-15" dirty="0">
                <a:latin typeface="Georgia"/>
                <a:cs typeface="Georgia"/>
              </a:rPr>
              <a:t>results  </a:t>
            </a:r>
            <a:r>
              <a:rPr sz="2200" spc="-40" dirty="0">
                <a:latin typeface="Georgia"/>
                <a:cs typeface="Georgia"/>
              </a:rPr>
              <a:t>into </a:t>
            </a:r>
            <a:r>
              <a:rPr sz="2200" spc="-20" dirty="0">
                <a:latin typeface="Georgia"/>
                <a:cs typeface="Georgia"/>
              </a:rPr>
              <a:t>loss </a:t>
            </a:r>
            <a:r>
              <a:rPr sz="2200" spc="-40" dirty="0">
                <a:latin typeface="Georgia"/>
                <a:cs typeface="Georgia"/>
              </a:rPr>
              <a:t>of </a:t>
            </a:r>
            <a:r>
              <a:rPr sz="2200" spc="-20" dirty="0">
                <a:latin typeface="Georgia"/>
                <a:cs typeface="Georgia"/>
              </a:rPr>
              <a:t>fertile </a:t>
            </a:r>
            <a:r>
              <a:rPr sz="2200" spc="-55" dirty="0">
                <a:latin typeface="Georgia"/>
                <a:cs typeface="Georgia"/>
              </a:rPr>
              <a:t>land </a:t>
            </a:r>
            <a:r>
              <a:rPr sz="2200" spc="-20" dirty="0">
                <a:latin typeface="Georgia"/>
                <a:cs typeface="Georgia"/>
              </a:rPr>
              <a:t>owing </a:t>
            </a:r>
            <a:r>
              <a:rPr sz="2200" spc="-25" dirty="0">
                <a:latin typeface="Georgia"/>
                <a:cs typeface="Georgia"/>
              </a:rPr>
              <a:t>to </a:t>
            </a:r>
            <a:r>
              <a:rPr sz="2200" spc="-15" dirty="0">
                <a:latin typeface="Georgia"/>
                <a:cs typeface="Georgia"/>
              </a:rPr>
              <a:t>less  </a:t>
            </a:r>
            <a:r>
              <a:rPr sz="2200" spc="-40" dirty="0">
                <a:latin typeface="Georgia"/>
                <a:cs typeface="Georgia"/>
              </a:rPr>
              <a:t>natural </a:t>
            </a:r>
            <a:r>
              <a:rPr sz="2200" spc="-25" dirty="0">
                <a:latin typeface="Georgia"/>
                <a:cs typeface="Georgia"/>
              </a:rPr>
              <a:t>vegetation</a:t>
            </a:r>
            <a:r>
              <a:rPr sz="2200" spc="-80" dirty="0">
                <a:latin typeface="Georgia"/>
                <a:cs typeface="Georgia"/>
              </a:rPr>
              <a:t> </a:t>
            </a:r>
            <a:r>
              <a:rPr sz="2200" spc="-30" dirty="0">
                <a:latin typeface="Georgia"/>
                <a:cs typeface="Georgia"/>
              </a:rPr>
              <a:t>growth.</a:t>
            </a:r>
            <a:endParaRPr sz="2200">
              <a:latin typeface="Georgia"/>
              <a:cs typeface="Georgia"/>
            </a:endParaRPr>
          </a:p>
          <a:p>
            <a:pPr marL="12700" marR="5080" algn="just">
              <a:lnSpc>
                <a:spcPts val="2580"/>
              </a:lnSpc>
              <a:spcBef>
                <a:spcPts val="625"/>
              </a:spcBef>
            </a:pPr>
            <a:r>
              <a:rPr sz="2200" b="1" i="1" spc="-180" dirty="0">
                <a:latin typeface="Georgia"/>
                <a:cs typeface="Georgia"/>
              </a:rPr>
              <a:t>Effect </a:t>
            </a:r>
            <a:r>
              <a:rPr sz="2200" b="1" i="1" spc="-225" dirty="0">
                <a:latin typeface="Georgia"/>
                <a:cs typeface="Georgia"/>
              </a:rPr>
              <a:t>on </a:t>
            </a:r>
            <a:r>
              <a:rPr sz="2200" b="1" i="1" spc="-180" dirty="0">
                <a:latin typeface="Georgia"/>
                <a:cs typeface="Georgia"/>
              </a:rPr>
              <a:t>climate: </a:t>
            </a:r>
            <a:r>
              <a:rPr sz="2200" spc="-40" dirty="0">
                <a:latin typeface="Georgia"/>
                <a:cs typeface="Georgia"/>
              </a:rPr>
              <a:t>Deforestation </a:t>
            </a:r>
            <a:r>
              <a:rPr sz="2200" spc="-35" dirty="0">
                <a:latin typeface="Georgia"/>
                <a:cs typeface="Georgia"/>
              </a:rPr>
              <a:t>induces  </a:t>
            </a:r>
            <a:r>
              <a:rPr sz="2200" spc="-40" dirty="0">
                <a:latin typeface="Georgia"/>
                <a:cs typeface="Georgia"/>
              </a:rPr>
              <a:t>global climate </a:t>
            </a:r>
            <a:r>
              <a:rPr sz="2200" spc="-60" dirty="0">
                <a:latin typeface="Georgia"/>
                <a:cs typeface="Georgia"/>
              </a:rPr>
              <a:t>change. Climate</a:t>
            </a:r>
            <a:r>
              <a:rPr sz="2200" spc="135" dirty="0">
                <a:latin typeface="Georgia"/>
                <a:cs typeface="Georgia"/>
              </a:rPr>
              <a:t> </a:t>
            </a:r>
            <a:r>
              <a:rPr sz="2200" spc="-30" dirty="0">
                <a:latin typeface="Georgia"/>
                <a:cs typeface="Georgia"/>
              </a:rPr>
              <a:t>becomes</a:t>
            </a:r>
            <a:endParaRPr sz="2200">
              <a:latin typeface="Georgia"/>
              <a:cs typeface="Georgia"/>
            </a:endParaRPr>
          </a:p>
        </p:txBody>
      </p:sp>
      <p:sp>
        <p:nvSpPr>
          <p:cNvPr id="6" name="object 6"/>
          <p:cNvSpPr txBox="1"/>
          <p:nvPr/>
        </p:nvSpPr>
        <p:spPr>
          <a:xfrm>
            <a:off x="878839" y="4123690"/>
            <a:ext cx="5058410" cy="1017269"/>
          </a:xfrm>
          <a:prstGeom prst="rect">
            <a:avLst/>
          </a:prstGeom>
        </p:spPr>
        <p:txBody>
          <a:bodyPr vert="horz" wrap="square" lIns="0" tIns="19685" rIns="0" bIns="0" rtlCol="0">
            <a:spAutoFit/>
          </a:bodyPr>
          <a:lstStyle/>
          <a:p>
            <a:pPr marL="12700" marR="5080" algn="just">
              <a:lnSpc>
                <a:spcPct val="97900"/>
              </a:lnSpc>
              <a:spcBef>
                <a:spcPts val="155"/>
              </a:spcBef>
            </a:pPr>
            <a:r>
              <a:rPr sz="2200" spc="-15" dirty="0">
                <a:latin typeface="Georgia"/>
                <a:cs typeface="Georgia"/>
              </a:rPr>
              <a:t>warmer </a:t>
            </a:r>
            <a:r>
              <a:rPr sz="2200" spc="-30" dirty="0">
                <a:latin typeface="Georgia"/>
                <a:cs typeface="Georgia"/>
              </a:rPr>
              <a:t>due </a:t>
            </a:r>
            <a:r>
              <a:rPr sz="2200" spc="-20" dirty="0">
                <a:latin typeface="Georgia"/>
                <a:cs typeface="Georgia"/>
              </a:rPr>
              <a:t>to </a:t>
            </a:r>
            <a:r>
              <a:rPr sz="2200" spc="-35" dirty="0">
                <a:latin typeface="Georgia"/>
                <a:cs typeface="Georgia"/>
              </a:rPr>
              <a:t>lack of </a:t>
            </a:r>
            <a:r>
              <a:rPr sz="2200" spc="-45" dirty="0">
                <a:latin typeface="Georgia"/>
                <a:cs typeface="Georgia"/>
              </a:rPr>
              <a:t>humidity </a:t>
            </a:r>
            <a:r>
              <a:rPr sz="2200" spc="-60" dirty="0">
                <a:latin typeface="Georgia"/>
                <a:cs typeface="Georgia"/>
              </a:rPr>
              <a:t>in  </a:t>
            </a:r>
            <a:r>
              <a:rPr sz="2200" spc="-20" dirty="0">
                <a:latin typeface="Georgia"/>
                <a:cs typeface="Georgia"/>
              </a:rPr>
              <a:t>deforested </a:t>
            </a:r>
            <a:r>
              <a:rPr sz="2200" spc="-40" dirty="0">
                <a:latin typeface="Georgia"/>
                <a:cs typeface="Georgia"/>
              </a:rPr>
              <a:t>areas, </a:t>
            </a:r>
            <a:r>
              <a:rPr sz="2200" spc="-25" dirty="0">
                <a:latin typeface="Georgia"/>
                <a:cs typeface="Georgia"/>
              </a:rPr>
              <a:t>also </a:t>
            </a:r>
            <a:r>
              <a:rPr sz="2200" spc="-30" dirty="0">
                <a:latin typeface="Georgia"/>
                <a:cs typeface="Georgia"/>
              </a:rPr>
              <a:t>pattern </a:t>
            </a:r>
            <a:r>
              <a:rPr sz="2200" spc="-35" dirty="0">
                <a:latin typeface="Georgia"/>
                <a:cs typeface="Georgia"/>
              </a:rPr>
              <a:t>of </a:t>
            </a:r>
            <a:r>
              <a:rPr sz="2200" spc="-45" dirty="0">
                <a:latin typeface="Georgia"/>
                <a:cs typeface="Georgia"/>
              </a:rPr>
              <a:t>rainfall  </a:t>
            </a:r>
            <a:r>
              <a:rPr sz="2200" spc="-40" dirty="0">
                <a:latin typeface="Georgia"/>
                <a:cs typeface="Georgia"/>
              </a:rPr>
              <a:t>changes</a:t>
            </a:r>
            <a:endParaRPr sz="2200">
              <a:latin typeface="Georgia"/>
              <a:cs typeface="Georgia"/>
            </a:endParaRPr>
          </a:p>
        </p:txBody>
      </p:sp>
      <p:sp>
        <p:nvSpPr>
          <p:cNvPr id="7" name="object 7"/>
          <p:cNvSpPr/>
          <p:nvPr/>
        </p:nvSpPr>
        <p:spPr>
          <a:xfrm>
            <a:off x="6324600" y="838200"/>
            <a:ext cx="2514600" cy="2133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133614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400050"/>
            <a:ext cx="1655445" cy="688340"/>
          </a:xfrm>
          <a:prstGeom prst="rect">
            <a:avLst/>
          </a:prstGeom>
        </p:spPr>
        <p:txBody>
          <a:bodyPr vert="horz" wrap="square" lIns="0" tIns="12700" rIns="0" bIns="0" rtlCol="0">
            <a:spAutoFit/>
          </a:bodyPr>
          <a:lstStyle/>
          <a:p>
            <a:pPr marL="355600" indent="-342900">
              <a:lnSpc>
                <a:spcPts val="2610"/>
              </a:lnSpc>
              <a:spcBef>
                <a:spcPts val="100"/>
              </a:spcBef>
              <a:buFont typeface="Arial"/>
              <a:buChar char="•"/>
              <a:tabLst>
                <a:tab pos="354965" algn="l"/>
                <a:tab pos="355600" algn="l"/>
              </a:tabLst>
            </a:pPr>
            <a:r>
              <a:rPr sz="2200" b="1" i="1" spc="-229" dirty="0">
                <a:latin typeface="Georgia"/>
                <a:cs typeface="Georgia"/>
              </a:rPr>
              <a:t>Lowering</a:t>
            </a:r>
            <a:endParaRPr sz="2200">
              <a:latin typeface="Georgia"/>
              <a:cs typeface="Georgia"/>
            </a:endParaRPr>
          </a:p>
          <a:p>
            <a:pPr marL="355600">
              <a:lnSpc>
                <a:spcPts val="2610"/>
              </a:lnSpc>
            </a:pPr>
            <a:r>
              <a:rPr sz="2200" spc="-35" dirty="0">
                <a:latin typeface="Georgia"/>
                <a:cs typeface="Georgia"/>
              </a:rPr>
              <a:t>recharging</a:t>
            </a:r>
            <a:endParaRPr sz="2200">
              <a:latin typeface="Georgia"/>
              <a:cs typeface="Georgia"/>
            </a:endParaRPr>
          </a:p>
        </p:txBody>
      </p:sp>
      <p:sp>
        <p:nvSpPr>
          <p:cNvPr id="3" name="object 3"/>
          <p:cNvSpPr txBox="1"/>
          <p:nvPr/>
        </p:nvSpPr>
        <p:spPr>
          <a:xfrm>
            <a:off x="2127977" y="400050"/>
            <a:ext cx="3736975" cy="688340"/>
          </a:xfrm>
          <a:prstGeom prst="rect">
            <a:avLst/>
          </a:prstGeom>
        </p:spPr>
        <p:txBody>
          <a:bodyPr vert="horz" wrap="square" lIns="0" tIns="29845" rIns="0" bIns="0" rtlCol="0">
            <a:spAutoFit/>
          </a:bodyPr>
          <a:lstStyle/>
          <a:p>
            <a:pPr marL="129539" marR="5080" indent="-117475">
              <a:lnSpc>
                <a:spcPts val="2580"/>
              </a:lnSpc>
              <a:spcBef>
                <a:spcPts val="235"/>
              </a:spcBef>
              <a:tabLst>
                <a:tab pos="550545" algn="l"/>
                <a:tab pos="668655" algn="l"/>
                <a:tab pos="1630045" algn="l"/>
                <a:tab pos="2557145" algn="l"/>
                <a:tab pos="2640330" algn="l"/>
                <a:tab pos="3490595" algn="l"/>
              </a:tabLst>
            </a:pPr>
            <a:r>
              <a:rPr sz="2200" b="1" i="1" spc="-220" dirty="0">
                <a:latin typeface="Georgia"/>
                <a:cs typeface="Georgia"/>
              </a:rPr>
              <a:t>o</a:t>
            </a:r>
            <a:r>
              <a:rPr sz="2200" b="1" i="1" spc="-130" dirty="0">
                <a:latin typeface="Georgia"/>
                <a:cs typeface="Georgia"/>
              </a:rPr>
              <a:t>f</a:t>
            </a:r>
            <a:r>
              <a:rPr sz="2200" b="1" i="1" dirty="0">
                <a:latin typeface="Georgia"/>
                <a:cs typeface="Georgia"/>
              </a:rPr>
              <a:t>	</a:t>
            </a:r>
            <a:r>
              <a:rPr sz="2200" b="1" i="1" spc="-445" dirty="0">
                <a:latin typeface="Georgia"/>
                <a:cs typeface="Georgia"/>
              </a:rPr>
              <a:t>W</a:t>
            </a:r>
            <a:r>
              <a:rPr sz="2200" b="1" i="1" spc="-204" dirty="0">
                <a:latin typeface="Georgia"/>
                <a:cs typeface="Georgia"/>
              </a:rPr>
              <a:t>a</a:t>
            </a:r>
            <a:r>
              <a:rPr sz="2200" b="1" i="1" spc="-114" dirty="0">
                <a:latin typeface="Georgia"/>
                <a:cs typeface="Georgia"/>
              </a:rPr>
              <a:t>t</a:t>
            </a:r>
            <a:r>
              <a:rPr sz="2200" b="1" i="1" spc="-155" dirty="0">
                <a:latin typeface="Georgia"/>
                <a:cs typeface="Georgia"/>
              </a:rPr>
              <a:t>e</a:t>
            </a:r>
            <a:r>
              <a:rPr sz="2200" b="1" i="1" spc="-175" dirty="0">
                <a:latin typeface="Georgia"/>
                <a:cs typeface="Georgia"/>
              </a:rPr>
              <a:t>r</a:t>
            </a:r>
            <a:r>
              <a:rPr sz="2200" b="1" i="1" dirty="0">
                <a:latin typeface="Georgia"/>
                <a:cs typeface="Georgia"/>
              </a:rPr>
              <a:t>	</a:t>
            </a:r>
            <a:r>
              <a:rPr sz="2200" b="1" i="1" spc="-114" dirty="0">
                <a:latin typeface="Georgia"/>
                <a:cs typeface="Georgia"/>
              </a:rPr>
              <a:t>t</a:t>
            </a:r>
            <a:r>
              <a:rPr sz="2200" b="1" i="1" spc="-204" dirty="0">
                <a:latin typeface="Georgia"/>
                <a:cs typeface="Georgia"/>
              </a:rPr>
              <a:t>a</a:t>
            </a:r>
            <a:r>
              <a:rPr sz="2200" b="1" i="1" spc="-190" dirty="0">
                <a:latin typeface="Georgia"/>
                <a:cs typeface="Georgia"/>
              </a:rPr>
              <a:t>b</a:t>
            </a:r>
            <a:r>
              <a:rPr sz="2200" b="1" i="1" spc="-135" dirty="0">
                <a:latin typeface="Georgia"/>
                <a:cs typeface="Georgia"/>
              </a:rPr>
              <a:t>l</a:t>
            </a:r>
            <a:r>
              <a:rPr sz="2200" b="1" i="1" spc="-120" dirty="0">
                <a:latin typeface="Georgia"/>
                <a:cs typeface="Georgia"/>
              </a:rPr>
              <a:t>e</a:t>
            </a:r>
            <a:r>
              <a:rPr sz="2200" i="1" spc="-5" dirty="0">
                <a:latin typeface="Caladea"/>
                <a:cs typeface="Caladea"/>
              </a:rPr>
              <a:t>:</a:t>
            </a:r>
            <a:r>
              <a:rPr sz="2200" i="1" dirty="0">
                <a:latin typeface="Caladea"/>
                <a:cs typeface="Caladea"/>
              </a:rPr>
              <a:t>		</a:t>
            </a:r>
            <a:r>
              <a:rPr sz="2200" spc="-105" dirty="0">
                <a:latin typeface="Georgia"/>
                <a:cs typeface="Georgia"/>
              </a:rPr>
              <a:t>L</a:t>
            </a:r>
            <a:r>
              <a:rPr sz="2200" spc="-95" dirty="0">
                <a:latin typeface="Georgia"/>
                <a:cs typeface="Georgia"/>
              </a:rPr>
              <a:t>a</a:t>
            </a:r>
            <a:r>
              <a:rPr sz="2200" spc="-30" dirty="0">
                <a:latin typeface="Georgia"/>
                <a:cs typeface="Georgia"/>
              </a:rPr>
              <a:t>ck</a:t>
            </a:r>
            <a:r>
              <a:rPr sz="2200" dirty="0">
                <a:latin typeface="Georgia"/>
                <a:cs typeface="Georgia"/>
              </a:rPr>
              <a:t>	</a:t>
            </a:r>
            <a:r>
              <a:rPr sz="2200" spc="-20" dirty="0">
                <a:latin typeface="Georgia"/>
                <a:cs typeface="Georgia"/>
              </a:rPr>
              <a:t>o</a:t>
            </a:r>
            <a:r>
              <a:rPr sz="2200" spc="-45" dirty="0">
                <a:latin typeface="Georgia"/>
                <a:cs typeface="Georgia"/>
              </a:rPr>
              <a:t>f  </a:t>
            </a:r>
            <a:r>
              <a:rPr sz="2200" spc="-30" dirty="0">
                <a:latin typeface="Georgia"/>
                <a:cs typeface="Georgia"/>
              </a:rPr>
              <a:t>o</a:t>
            </a:r>
            <a:r>
              <a:rPr sz="2200" spc="-50" dirty="0">
                <a:latin typeface="Georgia"/>
                <a:cs typeface="Georgia"/>
              </a:rPr>
              <a:t>f</a:t>
            </a:r>
            <a:r>
              <a:rPr sz="2200" dirty="0">
                <a:latin typeface="Georgia"/>
                <a:cs typeface="Georgia"/>
              </a:rPr>
              <a:t>		</a:t>
            </a:r>
            <a:r>
              <a:rPr sz="2200" spc="-60" dirty="0">
                <a:latin typeface="Georgia"/>
                <a:cs typeface="Georgia"/>
              </a:rPr>
              <a:t>u</a:t>
            </a:r>
            <a:r>
              <a:rPr sz="2200" spc="-45" dirty="0">
                <a:latin typeface="Georgia"/>
                <a:cs typeface="Georgia"/>
              </a:rPr>
              <a:t>nde</a:t>
            </a:r>
            <a:r>
              <a:rPr sz="2200" spc="-20" dirty="0">
                <a:latin typeface="Georgia"/>
                <a:cs typeface="Georgia"/>
              </a:rPr>
              <a:t>r</a:t>
            </a:r>
            <a:r>
              <a:rPr sz="2200" spc="-25" dirty="0">
                <a:latin typeface="Georgia"/>
                <a:cs typeface="Georgia"/>
              </a:rPr>
              <a:t>g</a:t>
            </a:r>
            <a:r>
              <a:rPr sz="2200" spc="-10" dirty="0">
                <a:latin typeface="Georgia"/>
                <a:cs typeface="Georgia"/>
              </a:rPr>
              <a:t>ro</a:t>
            </a:r>
            <a:r>
              <a:rPr sz="2200" spc="-60" dirty="0">
                <a:latin typeface="Georgia"/>
                <a:cs typeface="Georgia"/>
              </a:rPr>
              <a:t>u</a:t>
            </a:r>
            <a:r>
              <a:rPr sz="2200" spc="-85" dirty="0">
                <a:latin typeface="Georgia"/>
                <a:cs typeface="Georgia"/>
              </a:rPr>
              <a:t>n</a:t>
            </a:r>
            <a:r>
              <a:rPr sz="2200" spc="-45" dirty="0">
                <a:latin typeface="Georgia"/>
                <a:cs typeface="Georgia"/>
              </a:rPr>
              <a:t>d</a:t>
            </a:r>
            <a:r>
              <a:rPr sz="2200" dirty="0">
                <a:latin typeface="Georgia"/>
                <a:cs typeface="Georgia"/>
              </a:rPr>
              <a:t>	</a:t>
            </a:r>
            <a:r>
              <a:rPr sz="2200" spc="10" dirty="0">
                <a:latin typeface="Georgia"/>
                <a:cs typeface="Georgia"/>
              </a:rPr>
              <a:t>r</a:t>
            </a:r>
            <a:r>
              <a:rPr sz="2200" spc="-10" dirty="0">
                <a:latin typeface="Georgia"/>
                <a:cs typeface="Georgia"/>
              </a:rPr>
              <a:t>es</a:t>
            </a:r>
            <a:r>
              <a:rPr sz="2200" dirty="0">
                <a:latin typeface="Georgia"/>
                <a:cs typeface="Georgia"/>
              </a:rPr>
              <a:t>e</a:t>
            </a:r>
            <a:r>
              <a:rPr sz="2200" spc="5" dirty="0">
                <a:latin typeface="Georgia"/>
                <a:cs typeface="Georgia"/>
              </a:rPr>
              <a:t>r</a:t>
            </a:r>
            <a:r>
              <a:rPr sz="2200" spc="10" dirty="0">
                <a:latin typeface="Georgia"/>
                <a:cs typeface="Georgia"/>
              </a:rPr>
              <a:t>v</a:t>
            </a:r>
            <a:r>
              <a:rPr sz="2200" spc="-30" dirty="0">
                <a:latin typeface="Georgia"/>
                <a:cs typeface="Georgia"/>
              </a:rPr>
              <a:t>o</a:t>
            </a:r>
            <a:r>
              <a:rPr sz="2200" spc="-65" dirty="0">
                <a:latin typeface="Georgia"/>
                <a:cs typeface="Georgia"/>
              </a:rPr>
              <a:t>ir,</a:t>
            </a:r>
            <a:endParaRPr sz="2200">
              <a:latin typeface="Georgia"/>
              <a:cs typeface="Georgia"/>
            </a:endParaRPr>
          </a:p>
        </p:txBody>
      </p:sp>
      <p:sp>
        <p:nvSpPr>
          <p:cNvPr id="4" name="object 4"/>
          <p:cNvSpPr txBox="1"/>
          <p:nvPr/>
        </p:nvSpPr>
        <p:spPr>
          <a:xfrm>
            <a:off x="307340" y="991870"/>
            <a:ext cx="5554980" cy="2860040"/>
          </a:xfrm>
          <a:prstGeom prst="rect">
            <a:avLst/>
          </a:prstGeom>
        </p:spPr>
        <p:txBody>
          <a:bodyPr vert="horz" wrap="square" lIns="0" tIns="76200" rIns="0" bIns="0" rtlCol="0">
            <a:spAutoFit/>
          </a:bodyPr>
          <a:lstStyle/>
          <a:p>
            <a:pPr marL="355600" algn="just">
              <a:lnSpc>
                <a:spcPct val="100000"/>
              </a:lnSpc>
              <a:spcBef>
                <a:spcPts val="600"/>
              </a:spcBef>
            </a:pPr>
            <a:r>
              <a:rPr sz="2200" spc="-20" dirty="0">
                <a:latin typeface="Georgia"/>
                <a:cs typeface="Georgia"/>
              </a:rPr>
              <a:t>results </a:t>
            </a:r>
            <a:r>
              <a:rPr sz="2200" spc="-40" dirty="0">
                <a:latin typeface="Georgia"/>
                <a:cs typeface="Georgia"/>
              </a:rPr>
              <a:t>into </a:t>
            </a:r>
            <a:r>
              <a:rPr sz="2200" spc="-15" dirty="0">
                <a:latin typeface="Georgia"/>
                <a:cs typeface="Georgia"/>
              </a:rPr>
              <a:t>lowering </a:t>
            </a:r>
            <a:r>
              <a:rPr sz="2200" spc="-40" dirty="0">
                <a:latin typeface="Georgia"/>
                <a:cs typeface="Georgia"/>
              </a:rPr>
              <a:t>of </a:t>
            </a:r>
            <a:r>
              <a:rPr sz="2200" spc="5" dirty="0">
                <a:latin typeface="Georgia"/>
                <a:cs typeface="Georgia"/>
              </a:rPr>
              <a:t>water</a:t>
            </a:r>
            <a:r>
              <a:rPr sz="2200" spc="-175" dirty="0">
                <a:latin typeface="Georgia"/>
                <a:cs typeface="Georgia"/>
              </a:rPr>
              <a:t> </a:t>
            </a:r>
            <a:r>
              <a:rPr sz="2200" spc="-25" dirty="0">
                <a:latin typeface="Georgia"/>
                <a:cs typeface="Georgia"/>
              </a:rPr>
              <a:t>table</a:t>
            </a:r>
            <a:endParaRPr sz="2200">
              <a:latin typeface="Georgia"/>
              <a:cs typeface="Georgia"/>
            </a:endParaRPr>
          </a:p>
          <a:p>
            <a:pPr marL="355600" marR="5080" indent="-342900" algn="just">
              <a:lnSpc>
                <a:spcPts val="2580"/>
              </a:lnSpc>
              <a:spcBef>
                <a:spcPts val="635"/>
              </a:spcBef>
              <a:buFont typeface="Arial"/>
              <a:buChar char="•"/>
              <a:tabLst>
                <a:tab pos="355600" algn="l"/>
              </a:tabLst>
            </a:pPr>
            <a:r>
              <a:rPr sz="2200" b="1" i="1" spc="-235" dirty="0">
                <a:latin typeface="Georgia"/>
                <a:cs typeface="Georgia"/>
              </a:rPr>
              <a:t>Economic </a:t>
            </a:r>
            <a:r>
              <a:rPr sz="2200" b="1" i="1" spc="-204" dirty="0">
                <a:latin typeface="Georgia"/>
                <a:cs typeface="Georgia"/>
              </a:rPr>
              <a:t>Losses: </a:t>
            </a:r>
            <a:r>
              <a:rPr sz="2200" spc="-40" dirty="0">
                <a:latin typeface="Georgia"/>
                <a:cs typeface="Georgia"/>
              </a:rPr>
              <a:t>Deforestation </a:t>
            </a:r>
            <a:r>
              <a:rPr sz="2200" spc="-10" dirty="0">
                <a:latin typeface="Georgia"/>
                <a:cs typeface="Georgia"/>
              </a:rPr>
              <a:t>will </a:t>
            </a:r>
            <a:r>
              <a:rPr sz="2200" spc="-30" dirty="0">
                <a:latin typeface="Georgia"/>
                <a:cs typeface="Georgia"/>
              </a:rPr>
              <a:t>cause  </a:t>
            </a:r>
            <a:r>
              <a:rPr sz="2200" spc="-20" dirty="0">
                <a:latin typeface="Georgia"/>
                <a:cs typeface="Georgia"/>
              </a:rPr>
              <a:t>loss </a:t>
            </a:r>
            <a:r>
              <a:rPr sz="2200" spc="-40" dirty="0">
                <a:latin typeface="Georgia"/>
                <a:cs typeface="Georgia"/>
              </a:rPr>
              <a:t>of </a:t>
            </a:r>
            <a:r>
              <a:rPr sz="2200" spc="-35" dirty="0">
                <a:latin typeface="Georgia"/>
                <a:cs typeface="Georgia"/>
              </a:rPr>
              <a:t>industrial timber </a:t>
            </a:r>
            <a:r>
              <a:rPr sz="2200" spc="-55" dirty="0">
                <a:latin typeface="Georgia"/>
                <a:cs typeface="Georgia"/>
              </a:rPr>
              <a:t>and </a:t>
            </a:r>
            <a:r>
              <a:rPr sz="2200" spc="-60" dirty="0">
                <a:latin typeface="Georgia"/>
                <a:cs typeface="Georgia"/>
              </a:rPr>
              <a:t>non </a:t>
            </a:r>
            <a:r>
              <a:rPr sz="2200" spc="-35" dirty="0">
                <a:latin typeface="Georgia"/>
                <a:cs typeface="Georgia"/>
              </a:rPr>
              <a:t>timber  </a:t>
            </a:r>
            <a:r>
              <a:rPr sz="2200" spc="-30" dirty="0">
                <a:latin typeface="Georgia"/>
                <a:cs typeface="Georgia"/>
              </a:rPr>
              <a:t>products</a:t>
            </a:r>
            <a:endParaRPr sz="2200">
              <a:latin typeface="Georgia"/>
              <a:cs typeface="Georgia"/>
            </a:endParaRPr>
          </a:p>
          <a:p>
            <a:pPr marL="355600" marR="5080" indent="-342900" algn="just">
              <a:lnSpc>
                <a:spcPct val="97900"/>
              </a:lnSpc>
              <a:spcBef>
                <a:spcPts val="470"/>
              </a:spcBef>
              <a:buFont typeface="Arial"/>
              <a:buChar char="•"/>
              <a:tabLst>
                <a:tab pos="355600" algn="l"/>
              </a:tabLst>
            </a:pPr>
            <a:r>
              <a:rPr sz="2200" b="1" i="1" spc="-225" dirty="0">
                <a:latin typeface="Georgia"/>
                <a:cs typeface="Georgia"/>
              </a:rPr>
              <a:t>Loss </a:t>
            </a:r>
            <a:r>
              <a:rPr sz="2200" b="1" i="1" spc="-175" dirty="0">
                <a:latin typeface="Georgia"/>
                <a:cs typeface="Georgia"/>
              </a:rPr>
              <a:t>of </a:t>
            </a:r>
            <a:r>
              <a:rPr sz="2200" b="1" i="1" spc="-195" dirty="0">
                <a:latin typeface="Georgia"/>
                <a:cs typeface="Georgia"/>
              </a:rPr>
              <a:t>biodiversity: </a:t>
            </a:r>
            <a:r>
              <a:rPr sz="2200" spc="-50" dirty="0">
                <a:latin typeface="Georgia"/>
                <a:cs typeface="Georgia"/>
              </a:rPr>
              <a:t>Loss </a:t>
            </a:r>
            <a:r>
              <a:rPr sz="2200" spc="-40" dirty="0">
                <a:latin typeface="Georgia"/>
                <a:cs typeface="Georgia"/>
              </a:rPr>
              <a:t>of </a:t>
            </a:r>
            <a:r>
              <a:rPr sz="2200" spc="-35" dirty="0">
                <a:latin typeface="Georgia"/>
                <a:cs typeface="Georgia"/>
              </a:rPr>
              <a:t>flora </a:t>
            </a:r>
            <a:r>
              <a:rPr sz="2200" spc="-55" dirty="0">
                <a:latin typeface="Georgia"/>
                <a:cs typeface="Georgia"/>
              </a:rPr>
              <a:t>and  </a:t>
            </a:r>
            <a:r>
              <a:rPr sz="2200" spc="-60" dirty="0">
                <a:latin typeface="Georgia"/>
                <a:cs typeface="Georgia"/>
              </a:rPr>
              <a:t>fauna </a:t>
            </a:r>
            <a:r>
              <a:rPr sz="2200" spc="-20" dirty="0">
                <a:latin typeface="Georgia"/>
                <a:cs typeface="Georgia"/>
              </a:rPr>
              <a:t>result </a:t>
            </a:r>
            <a:r>
              <a:rPr sz="2200" spc="-40" dirty="0">
                <a:latin typeface="Georgia"/>
                <a:cs typeface="Georgia"/>
              </a:rPr>
              <a:t>into </a:t>
            </a:r>
            <a:r>
              <a:rPr sz="2200" spc="-20" dirty="0">
                <a:latin typeface="Georgia"/>
                <a:cs typeface="Georgia"/>
              </a:rPr>
              <a:t>loss </a:t>
            </a:r>
            <a:r>
              <a:rPr sz="2200" spc="-35" dirty="0">
                <a:latin typeface="Georgia"/>
                <a:cs typeface="Georgia"/>
              </a:rPr>
              <a:t>of </a:t>
            </a:r>
            <a:r>
              <a:rPr sz="2200" spc="-25" dirty="0">
                <a:latin typeface="Georgia"/>
                <a:cs typeface="Georgia"/>
              </a:rPr>
              <a:t>bio-diversity  </a:t>
            </a:r>
            <a:r>
              <a:rPr sz="2200" spc="-40" dirty="0">
                <a:latin typeface="Georgia"/>
                <a:cs typeface="Georgia"/>
              </a:rPr>
              <a:t>leading </a:t>
            </a:r>
            <a:r>
              <a:rPr sz="2200" spc="-25" dirty="0">
                <a:latin typeface="Georgia"/>
                <a:cs typeface="Georgia"/>
              </a:rPr>
              <a:t>to </a:t>
            </a:r>
            <a:r>
              <a:rPr sz="2200" spc="-35" dirty="0">
                <a:latin typeface="Georgia"/>
                <a:cs typeface="Georgia"/>
              </a:rPr>
              <a:t>disturbance </a:t>
            </a:r>
            <a:r>
              <a:rPr sz="2200" spc="-60" dirty="0">
                <a:latin typeface="Georgia"/>
                <a:cs typeface="Georgia"/>
              </a:rPr>
              <a:t>in </a:t>
            </a:r>
            <a:r>
              <a:rPr sz="2200" spc="-30" dirty="0">
                <a:latin typeface="Georgia"/>
                <a:cs typeface="Georgia"/>
              </a:rPr>
              <a:t>ecological </a:t>
            </a:r>
            <a:r>
              <a:rPr sz="2200" spc="-40" dirty="0">
                <a:latin typeface="Georgia"/>
                <a:cs typeface="Georgia"/>
              </a:rPr>
              <a:t>balance  </a:t>
            </a:r>
            <a:r>
              <a:rPr sz="2200" spc="-5" dirty="0">
                <a:latin typeface="Georgia"/>
                <a:cs typeface="Georgia"/>
              </a:rPr>
              <a:t>world</a:t>
            </a:r>
            <a:r>
              <a:rPr sz="2200" spc="-60" dirty="0">
                <a:latin typeface="Georgia"/>
                <a:cs typeface="Georgia"/>
              </a:rPr>
              <a:t> </a:t>
            </a:r>
            <a:r>
              <a:rPr sz="2200" spc="-30" dirty="0">
                <a:latin typeface="Georgia"/>
                <a:cs typeface="Georgia"/>
              </a:rPr>
              <a:t>wide.</a:t>
            </a:r>
            <a:endParaRPr sz="2200">
              <a:latin typeface="Georgia"/>
              <a:cs typeface="Georgia"/>
            </a:endParaRPr>
          </a:p>
        </p:txBody>
      </p:sp>
      <p:sp>
        <p:nvSpPr>
          <p:cNvPr id="5" name="object 5"/>
          <p:cNvSpPr txBox="1"/>
          <p:nvPr/>
        </p:nvSpPr>
        <p:spPr>
          <a:xfrm>
            <a:off x="307340" y="3883659"/>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6" name="object 6"/>
          <p:cNvSpPr txBox="1"/>
          <p:nvPr/>
        </p:nvSpPr>
        <p:spPr>
          <a:xfrm>
            <a:off x="650240" y="3888740"/>
            <a:ext cx="5212080" cy="688340"/>
          </a:xfrm>
          <a:prstGeom prst="rect">
            <a:avLst/>
          </a:prstGeom>
        </p:spPr>
        <p:txBody>
          <a:bodyPr vert="horz" wrap="square" lIns="0" tIns="29845" rIns="0" bIns="0" rtlCol="0">
            <a:spAutoFit/>
          </a:bodyPr>
          <a:lstStyle/>
          <a:p>
            <a:pPr marL="12700" marR="5080">
              <a:lnSpc>
                <a:spcPts val="2580"/>
              </a:lnSpc>
              <a:spcBef>
                <a:spcPts val="235"/>
              </a:spcBef>
              <a:tabLst>
                <a:tab pos="1155065" algn="l"/>
                <a:tab pos="1532255" algn="l"/>
                <a:tab pos="2048510" algn="l"/>
                <a:tab pos="2505710" algn="l"/>
                <a:tab pos="3322954" algn="l"/>
                <a:tab pos="3533140" algn="l"/>
                <a:tab pos="3674110" algn="l"/>
                <a:tab pos="4288155" algn="l"/>
                <a:tab pos="4956810" algn="l"/>
              </a:tabLst>
            </a:pPr>
            <a:r>
              <a:rPr sz="2200" b="1" i="1" spc="-365" dirty="0">
                <a:latin typeface="Georgia"/>
                <a:cs typeface="Georgia"/>
              </a:rPr>
              <a:t>E</a:t>
            </a:r>
            <a:r>
              <a:rPr sz="2200" b="1" i="1" spc="-250" dirty="0">
                <a:latin typeface="Georgia"/>
                <a:cs typeface="Georgia"/>
              </a:rPr>
              <a:t>nv</a:t>
            </a:r>
            <a:r>
              <a:rPr sz="2200" b="1" i="1" spc="-150" dirty="0">
                <a:latin typeface="Georgia"/>
                <a:cs typeface="Georgia"/>
              </a:rPr>
              <a:t>i</a:t>
            </a:r>
            <a:r>
              <a:rPr sz="2200" b="1" i="1" spc="-180" dirty="0">
                <a:latin typeface="Georgia"/>
                <a:cs typeface="Georgia"/>
              </a:rPr>
              <a:t>r</a:t>
            </a:r>
            <a:r>
              <a:rPr sz="2200" b="1" i="1" spc="-225" dirty="0">
                <a:latin typeface="Georgia"/>
                <a:cs typeface="Georgia"/>
              </a:rPr>
              <a:t>on</a:t>
            </a:r>
            <a:r>
              <a:rPr sz="2200" b="1" i="1" spc="-315" dirty="0">
                <a:latin typeface="Georgia"/>
                <a:cs typeface="Georgia"/>
              </a:rPr>
              <a:t>m</a:t>
            </a:r>
            <a:r>
              <a:rPr sz="2200" b="1" i="1" spc="-140" dirty="0">
                <a:latin typeface="Georgia"/>
                <a:cs typeface="Georgia"/>
              </a:rPr>
              <a:t>e</a:t>
            </a:r>
            <a:r>
              <a:rPr sz="2200" b="1" i="1" spc="-240" dirty="0">
                <a:latin typeface="Georgia"/>
                <a:cs typeface="Georgia"/>
              </a:rPr>
              <a:t>n</a:t>
            </a:r>
            <a:r>
              <a:rPr sz="2200" b="1" i="1" spc="-114" dirty="0">
                <a:latin typeface="Georgia"/>
                <a:cs typeface="Georgia"/>
              </a:rPr>
              <a:t>t</a:t>
            </a:r>
            <a:r>
              <a:rPr sz="2200" b="1" i="1" spc="-215" dirty="0">
                <a:latin typeface="Georgia"/>
                <a:cs typeface="Georgia"/>
              </a:rPr>
              <a:t>a</a:t>
            </a:r>
            <a:r>
              <a:rPr sz="2200" b="1" i="1" spc="-130" dirty="0">
                <a:latin typeface="Georgia"/>
                <a:cs typeface="Georgia"/>
              </a:rPr>
              <a:t>l</a:t>
            </a:r>
            <a:r>
              <a:rPr sz="2200" b="1" i="1" dirty="0">
                <a:latin typeface="Georgia"/>
                <a:cs typeface="Georgia"/>
              </a:rPr>
              <a:t>	</a:t>
            </a:r>
            <a:r>
              <a:rPr sz="2200" b="1" i="1" spc="-185" dirty="0">
                <a:latin typeface="Georgia"/>
                <a:cs typeface="Georgia"/>
              </a:rPr>
              <a:t>c</a:t>
            </a:r>
            <a:r>
              <a:rPr sz="2200" b="1" i="1" spc="-225" dirty="0">
                <a:latin typeface="Georgia"/>
                <a:cs typeface="Georgia"/>
              </a:rPr>
              <a:t>h</a:t>
            </a:r>
            <a:r>
              <a:rPr sz="2200" b="1" i="1" spc="-204" dirty="0">
                <a:latin typeface="Georgia"/>
                <a:cs typeface="Georgia"/>
              </a:rPr>
              <a:t>a</a:t>
            </a:r>
            <a:r>
              <a:rPr sz="2200" b="1" i="1" spc="-240" dirty="0">
                <a:latin typeface="Georgia"/>
                <a:cs typeface="Georgia"/>
              </a:rPr>
              <a:t>n</a:t>
            </a:r>
            <a:r>
              <a:rPr sz="2200" b="1" i="1" spc="-175" dirty="0">
                <a:latin typeface="Georgia"/>
                <a:cs typeface="Georgia"/>
              </a:rPr>
              <a:t>g</a:t>
            </a:r>
            <a:r>
              <a:rPr sz="2200" b="1" i="1" spc="-160" dirty="0">
                <a:latin typeface="Georgia"/>
                <a:cs typeface="Georgia"/>
              </a:rPr>
              <a:t>e</a:t>
            </a:r>
            <a:r>
              <a:rPr sz="2200" b="1" i="1" spc="-170" dirty="0">
                <a:latin typeface="Georgia"/>
                <a:cs typeface="Georgia"/>
              </a:rPr>
              <a:t>s</a:t>
            </a:r>
            <a:r>
              <a:rPr sz="2200" b="1" i="1" spc="-215" dirty="0">
                <a:latin typeface="Georgia"/>
                <a:cs typeface="Georgia"/>
              </a:rPr>
              <a:t>:</a:t>
            </a:r>
            <a:r>
              <a:rPr sz="2200" b="1" i="1" dirty="0">
                <a:latin typeface="Georgia"/>
                <a:cs typeface="Georgia"/>
              </a:rPr>
              <a:t>	</a:t>
            </a:r>
            <a:r>
              <a:rPr sz="2200" spc="-150" dirty="0">
                <a:latin typeface="Georgia"/>
                <a:cs typeface="Georgia"/>
              </a:rPr>
              <a:t>I</a:t>
            </a:r>
            <a:r>
              <a:rPr sz="2200" spc="-15" dirty="0">
                <a:latin typeface="Georgia"/>
                <a:cs typeface="Georgia"/>
              </a:rPr>
              <a:t>t</a:t>
            </a:r>
            <a:r>
              <a:rPr sz="2200" dirty="0">
                <a:latin typeface="Georgia"/>
                <a:cs typeface="Georgia"/>
              </a:rPr>
              <a:t>		</a:t>
            </a:r>
            <a:r>
              <a:rPr sz="2200" spc="75" dirty="0">
                <a:latin typeface="Georgia"/>
                <a:cs typeface="Georgia"/>
              </a:rPr>
              <a:t>w</a:t>
            </a:r>
            <a:r>
              <a:rPr sz="2200" spc="-30" dirty="0">
                <a:latin typeface="Georgia"/>
                <a:cs typeface="Georgia"/>
              </a:rPr>
              <a:t>i</a:t>
            </a:r>
            <a:r>
              <a:rPr sz="2200" spc="-35" dirty="0">
                <a:latin typeface="Georgia"/>
                <a:cs typeface="Georgia"/>
              </a:rPr>
              <a:t>ll</a:t>
            </a:r>
            <a:r>
              <a:rPr sz="2200" dirty="0">
                <a:latin typeface="Georgia"/>
                <a:cs typeface="Georgia"/>
              </a:rPr>
              <a:t>	</a:t>
            </a:r>
            <a:r>
              <a:rPr sz="2200" spc="-35" dirty="0">
                <a:latin typeface="Georgia"/>
                <a:cs typeface="Georgia"/>
              </a:rPr>
              <a:t>l</a:t>
            </a:r>
            <a:r>
              <a:rPr sz="2200" spc="-10" dirty="0">
                <a:latin typeface="Georgia"/>
                <a:cs typeface="Georgia"/>
              </a:rPr>
              <a:t>e</a:t>
            </a:r>
            <a:r>
              <a:rPr sz="2200" spc="-40" dirty="0">
                <a:latin typeface="Georgia"/>
                <a:cs typeface="Georgia"/>
              </a:rPr>
              <a:t>a</a:t>
            </a:r>
            <a:r>
              <a:rPr sz="2200" spc="-45" dirty="0">
                <a:latin typeface="Georgia"/>
                <a:cs typeface="Georgia"/>
              </a:rPr>
              <a:t>d</a:t>
            </a:r>
            <a:r>
              <a:rPr sz="2200" dirty="0">
                <a:latin typeface="Georgia"/>
                <a:cs typeface="Georgia"/>
              </a:rPr>
              <a:t>	</a:t>
            </a:r>
            <a:r>
              <a:rPr sz="2200" spc="-25" dirty="0">
                <a:latin typeface="Georgia"/>
                <a:cs typeface="Georgia"/>
              </a:rPr>
              <a:t>t</a:t>
            </a:r>
            <a:r>
              <a:rPr sz="2200" spc="-15" dirty="0">
                <a:latin typeface="Georgia"/>
                <a:cs typeface="Georgia"/>
              </a:rPr>
              <a:t>o  </a:t>
            </a:r>
            <a:r>
              <a:rPr sz="2200" spc="-25" dirty="0">
                <a:latin typeface="Georgia"/>
                <a:cs typeface="Georgia"/>
              </a:rPr>
              <a:t>increase	</a:t>
            </a:r>
            <a:r>
              <a:rPr sz="2200" spc="-60" dirty="0">
                <a:latin typeface="Georgia"/>
                <a:cs typeface="Georgia"/>
              </a:rPr>
              <a:t>in	</a:t>
            </a:r>
            <a:r>
              <a:rPr sz="2200" spc="-40" dirty="0">
                <a:latin typeface="Georgia"/>
                <a:cs typeface="Georgia"/>
              </a:rPr>
              <a:t>carbon	</a:t>
            </a:r>
            <a:r>
              <a:rPr sz="2200" spc="-35" dirty="0">
                <a:latin typeface="Georgia"/>
                <a:cs typeface="Georgia"/>
              </a:rPr>
              <a:t>dioxide	</a:t>
            </a:r>
            <a:r>
              <a:rPr sz="2200" spc="-40" dirty="0">
                <a:latin typeface="Georgia"/>
                <a:cs typeface="Georgia"/>
              </a:rPr>
              <a:t>concentration</a:t>
            </a:r>
            <a:endParaRPr sz="2200">
              <a:latin typeface="Georgia"/>
              <a:cs typeface="Georgia"/>
            </a:endParaRPr>
          </a:p>
        </p:txBody>
      </p:sp>
      <p:sp>
        <p:nvSpPr>
          <p:cNvPr id="7" name="object 7"/>
          <p:cNvSpPr txBox="1"/>
          <p:nvPr/>
        </p:nvSpPr>
        <p:spPr>
          <a:xfrm>
            <a:off x="650240" y="4545329"/>
            <a:ext cx="5209540" cy="688340"/>
          </a:xfrm>
          <a:prstGeom prst="rect">
            <a:avLst/>
          </a:prstGeom>
        </p:spPr>
        <p:txBody>
          <a:bodyPr vert="horz" wrap="square" lIns="0" tIns="29845" rIns="0" bIns="0" rtlCol="0">
            <a:spAutoFit/>
          </a:bodyPr>
          <a:lstStyle/>
          <a:p>
            <a:pPr marL="12700" marR="5080">
              <a:lnSpc>
                <a:spcPts val="2580"/>
              </a:lnSpc>
              <a:spcBef>
                <a:spcPts val="235"/>
              </a:spcBef>
              <a:tabLst>
                <a:tab pos="679450" algn="l"/>
                <a:tab pos="1548130" algn="l"/>
                <a:tab pos="2978785" algn="l"/>
                <a:tab pos="3925570" algn="l"/>
                <a:tab pos="4963160" algn="l"/>
              </a:tabLst>
            </a:pPr>
            <a:r>
              <a:rPr sz="2200" spc="-50" dirty="0">
                <a:latin typeface="Georgia"/>
                <a:cs typeface="Georgia"/>
              </a:rPr>
              <a:t>a</a:t>
            </a:r>
            <a:r>
              <a:rPr sz="2200" spc="-65" dirty="0">
                <a:latin typeface="Georgia"/>
                <a:cs typeface="Georgia"/>
              </a:rPr>
              <a:t>n</a:t>
            </a:r>
            <a:r>
              <a:rPr sz="2200" spc="-60" dirty="0">
                <a:latin typeface="Georgia"/>
                <a:cs typeface="Georgia"/>
              </a:rPr>
              <a:t>d</a:t>
            </a:r>
            <a:r>
              <a:rPr sz="2200" dirty="0">
                <a:latin typeface="Georgia"/>
                <a:cs typeface="Georgia"/>
              </a:rPr>
              <a:t>	</a:t>
            </a:r>
            <a:r>
              <a:rPr sz="2200" spc="-30" dirty="0">
                <a:latin typeface="Georgia"/>
                <a:cs typeface="Georgia"/>
              </a:rPr>
              <a:t>o</a:t>
            </a:r>
            <a:r>
              <a:rPr sz="2200" spc="-15" dirty="0">
                <a:latin typeface="Georgia"/>
                <a:cs typeface="Georgia"/>
              </a:rPr>
              <a:t>t</a:t>
            </a:r>
            <a:r>
              <a:rPr sz="2200" spc="-75" dirty="0">
                <a:latin typeface="Georgia"/>
                <a:cs typeface="Georgia"/>
              </a:rPr>
              <a:t>h</a:t>
            </a:r>
            <a:r>
              <a:rPr sz="2200" dirty="0">
                <a:latin typeface="Georgia"/>
                <a:cs typeface="Georgia"/>
              </a:rPr>
              <a:t>e</a:t>
            </a:r>
            <a:r>
              <a:rPr sz="2200" spc="5" dirty="0">
                <a:latin typeface="Georgia"/>
                <a:cs typeface="Georgia"/>
              </a:rPr>
              <a:t>r</a:t>
            </a:r>
            <a:r>
              <a:rPr sz="2200" dirty="0">
                <a:latin typeface="Georgia"/>
                <a:cs typeface="Georgia"/>
              </a:rPr>
              <a:t>	</a:t>
            </a:r>
            <a:r>
              <a:rPr sz="2200" spc="-35" dirty="0">
                <a:latin typeface="Georgia"/>
                <a:cs typeface="Georgia"/>
              </a:rPr>
              <a:t>p</a:t>
            </a:r>
            <a:r>
              <a:rPr sz="2200" spc="-30" dirty="0">
                <a:latin typeface="Georgia"/>
                <a:cs typeface="Georgia"/>
              </a:rPr>
              <a:t>o</a:t>
            </a:r>
            <a:r>
              <a:rPr sz="2200" spc="-35" dirty="0">
                <a:latin typeface="Georgia"/>
                <a:cs typeface="Georgia"/>
              </a:rPr>
              <a:t>ll</a:t>
            </a:r>
            <a:r>
              <a:rPr sz="2200" spc="-60" dirty="0">
                <a:latin typeface="Georgia"/>
                <a:cs typeface="Georgia"/>
              </a:rPr>
              <a:t>u</a:t>
            </a:r>
            <a:r>
              <a:rPr sz="2200" spc="-15" dirty="0">
                <a:latin typeface="Georgia"/>
                <a:cs typeface="Georgia"/>
              </a:rPr>
              <a:t>t</a:t>
            </a:r>
            <a:r>
              <a:rPr sz="2200" spc="-50" dirty="0">
                <a:latin typeface="Georgia"/>
                <a:cs typeface="Georgia"/>
              </a:rPr>
              <a:t>ant</a:t>
            </a:r>
            <a:r>
              <a:rPr sz="2200" spc="-10" dirty="0">
                <a:latin typeface="Georgia"/>
                <a:cs typeface="Georgia"/>
              </a:rPr>
              <a:t>s</a:t>
            </a:r>
            <a:r>
              <a:rPr sz="2200" dirty="0">
                <a:latin typeface="Georgia"/>
                <a:cs typeface="Georgia"/>
              </a:rPr>
              <a:t>	</a:t>
            </a:r>
            <a:r>
              <a:rPr sz="2200" spc="75" dirty="0">
                <a:latin typeface="Georgia"/>
                <a:cs typeface="Georgia"/>
              </a:rPr>
              <a:t>w</a:t>
            </a:r>
            <a:r>
              <a:rPr sz="2200" spc="-75" dirty="0">
                <a:latin typeface="Georgia"/>
                <a:cs typeface="Georgia"/>
              </a:rPr>
              <a:t>h</a:t>
            </a:r>
            <a:r>
              <a:rPr sz="2200" spc="-30" dirty="0">
                <a:latin typeface="Georgia"/>
                <a:cs typeface="Georgia"/>
              </a:rPr>
              <a:t>i</a:t>
            </a:r>
            <a:r>
              <a:rPr sz="2200" spc="-35" dirty="0">
                <a:latin typeface="Georgia"/>
                <a:cs typeface="Georgia"/>
              </a:rPr>
              <a:t>c</a:t>
            </a:r>
            <a:r>
              <a:rPr sz="2200" spc="-70" dirty="0">
                <a:latin typeface="Georgia"/>
                <a:cs typeface="Georgia"/>
              </a:rPr>
              <a:t>h</a:t>
            </a:r>
            <a:r>
              <a:rPr sz="2200" dirty="0">
                <a:latin typeface="Georgia"/>
                <a:cs typeface="Georgia"/>
              </a:rPr>
              <a:t>	re</a:t>
            </a:r>
            <a:r>
              <a:rPr sz="2200" spc="-20" dirty="0">
                <a:latin typeface="Georgia"/>
                <a:cs typeface="Georgia"/>
              </a:rPr>
              <a:t>s</a:t>
            </a:r>
            <a:r>
              <a:rPr sz="2200" spc="-55" dirty="0">
                <a:latin typeface="Georgia"/>
                <a:cs typeface="Georgia"/>
              </a:rPr>
              <a:t>u</a:t>
            </a:r>
            <a:r>
              <a:rPr sz="2200" spc="-45" dirty="0">
                <a:latin typeface="Georgia"/>
                <a:cs typeface="Georgia"/>
              </a:rPr>
              <a:t>l</a:t>
            </a:r>
            <a:r>
              <a:rPr sz="2200" spc="-15" dirty="0">
                <a:latin typeface="Georgia"/>
                <a:cs typeface="Georgia"/>
              </a:rPr>
              <a:t>t</a:t>
            </a:r>
            <a:r>
              <a:rPr sz="2200" spc="-10" dirty="0">
                <a:latin typeface="Georgia"/>
                <a:cs typeface="Georgia"/>
              </a:rPr>
              <a:t>s</a:t>
            </a:r>
            <a:r>
              <a:rPr sz="2200" dirty="0">
                <a:latin typeface="Georgia"/>
                <a:cs typeface="Georgia"/>
              </a:rPr>
              <a:t>	</a:t>
            </a:r>
            <a:r>
              <a:rPr sz="2200" spc="-50" dirty="0">
                <a:latin typeface="Georgia"/>
                <a:cs typeface="Georgia"/>
              </a:rPr>
              <a:t>in  </a:t>
            </a:r>
            <a:r>
              <a:rPr sz="2200" spc="-75" dirty="0">
                <a:latin typeface="Georgia"/>
                <a:cs typeface="Georgia"/>
              </a:rPr>
              <a:t>Global</a:t>
            </a:r>
            <a:r>
              <a:rPr sz="2200" spc="-55" dirty="0">
                <a:latin typeface="Georgia"/>
                <a:cs typeface="Georgia"/>
              </a:rPr>
              <a:t> </a:t>
            </a:r>
            <a:r>
              <a:rPr sz="2200" spc="-50" dirty="0">
                <a:latin typeface="Georgia"/>
                <a:cs typeface="Georgia"/>
              </a:rPr>
              <a:t>warming.</a:t>
            </a:r>
            <a:endParaRPr sz="2200">
              <a:latin typeface="Georgia"/>
              <a:cs typeface="Georgia"/>
            </a:endParaRPr>
          </a:p>
        </p:txBody>
      </p:sp>
      <p:sp>
        <p:nvSpPr>
          <p:cNvPr id="8" name="object 8"/>
          <p:cNvSpPr/>
          <p:nvPr/>
        </p:nvSpPr>
        <p:spPr>
          <a:xfrm>
            <a:off x="6172200" y="2677160"/>
            <a:ext cx="2438400" cy="166623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172200" y="457200"/>
            <a:ext cx="2438400" cy="18288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172200" y="4724400"/>
            <a:ext cx="2438400" cy="1752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60160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3168650" y="558800"/>
            <a:ext cx="2804795" cy="574040"/>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spc="-220"/>
              <a:t>Afforestation</a:t>
            </a:r>
            <a:endParaRPr lang="en-US"/>
          </a:p>
        </p:txBody>
      </p:sp>
      <p:sp>
        <p:nvSpPr>
          <p:cNvPr id="3" name="object 3"/>
          <p:cNvSpPr txBox="1"/>
          <p:nvPr/>
        </p:nvSpPr>
        <p:spPr>
          <a:xfrm>
            <a:off x="459740" y="15405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802640" y="1557020"/>
            <a:ext cx="5132705" cy="391160"/>
          </a:xfrm>
          <a:prstGeom prst="rect">
            <a:avLst/>
          </a:prstGeom>
        </p:spPr>
        <p:txBody>
          <a:bodyPr vert="horz" wrap="square" lIns="0" tIns="12700" rIns="0" bIns="0" rtlCol="0">
            <a:spAutoFit/>
          </a:bodyPr>
          <a:lstStyle/>
          <a:p>
            <a:pPr marL="12700">
              <a:lnSpc>
                <a:spcPct val="100000"/>
              </a:lnSpc>
              <a:spcBef>
                <a:spcPts val="100"/>
              </a:spcBef>
            </a:pPr>
            <a:r>
              <a:rPr sz="2400" spc="-45" dirty="0">
                <a:latin typeface="Georgia"/>
                <a:cs typeface="Georgia"/>
              </a:rPr>
              <a:t>The </a:t>
            </a:r>
            <a:r>
              <a:rPr sz="2400" spc="-30" dirty="0">
                <a:latin typeface="Georgia"/>
                <a:cs typeface="Georgia"/>
              </a:rPr>
              <a:t>conservation measure </a:t>
            </a:r>
            <a:r>
              <a:rPr sz="2400" spc="-40" dirty="0">
                <a:latin typeface="Georgia"/>
                <a:cs typeface="Georgia"/>
              </a:rPr>
              <a:t>against</a:t>
            </a:r>
            <a:r>
              <a:rPr sz="2400" spc="95" dirty="0">
                <a:latin typeface="Georgia"/>
                <a:cs typeface="Georgia"/>
              </a:rPr>
              <a:t> </a:t>
            </a:r>
            <a:r>
              <a:rPr sz="2400" spc="-30" dirty="0">
                <a:latin typeface="Georgia"/>
                <a:cs typeface="Georgia"/>
              </a:rPr>
              <a:t>the</a:t>
            </a:r>
            <a:endParaRPr sz="2400">
              <a:latin typeface="Georgia"/>
              <a:cs typeface="Georgia"/>
            </a:endParaRPr>
          </a:p>
        </p:txBody>
      </p:sp>
      <p:sp>
        <p:nvSpPr>
          <p:cNvPr id="5" name="object 5"/>
          <p:cNvSpPr txBox="1"/>
          <p:nvPr/>
        </p:nvSpPr>
        <p:spPr>
          <a:xfrm>
            <a:off x="802640" y="1922779"/>
            <a:ext cx="1776095" cy="756920"/>
          </a:xfrm>
          <a:prstGeom prst="rect">
            <a:avLst/>
          </a:prstGeom>
        </p:spPr>
        <p:txBody>
          <a:bodyPr vert="horz" wrap="square" lIns="0" tIns="12700" rIns="0" bIns="0" rtlCol="0">
            <a:spAutoFit/>
          </a:bodyPr>
          <a:lstStyle/>
          <a:p>
            <a:pPr marL="12700" marR="5080">
              <a:lnSpc>
                <a:spcPct val="100000"/>
              </a:lnSpc>
              <a:spcBef>
                <a:spcPts val="100"/>
              </a:spcBef>
            </a:pPr>
            <a:r>
              <a:rPr sz="2400" spc="-25" dirty="0">
                <a:latin typeface="Georgia"/>
                <a:cs typeface="Georgia"/>
              </a:rPr>
              <a:t>d</a:t>
            </a:r>
            <a:r>
              <a:rPr sz="2400" spc="-15" dirty="0">
                <a:latin typeface="Georgia"/>
                <a:cs typeface="Georgia"/>
              </a:rPr>
              <a:t>e</a:t>
            </a:r>
            <a:r>
              <a:rPr sz="2400" spc="-55" dirty="0">
                <a:latin typeface="Georgia"/>
                <a:cs typeface="Georgia"/>
              </a:rPr>
              <a:t>f</a:t>
            </a:r>
            <a:r>
              <a:rPr sz="2400" spc="-25" dirty="0">
                <a:latin typeface="Georgia"/>
                <a:cs typeface="Georgia"/>
              </a:rPr>
              <a:t>o</a:t>
            </a:r>
            <a:r>
              <a:rPr sz="2400" spc="10" dirty="0">
                <a:latin typeface="Georgia"/>
                <a:cs typeface="Georgia"/>
              </a:rPr>
              <a:t>r</a:t>
            </a:r>
            <a:r>
              <a:rPr sz="2400" spc="-10" dirty="0">
                <a:latin typeface="Georgia"/>
                <a:cs typeface="Georgia"/>
              </a:rPr>
              <a:t>es</a:t>
            </a:r>
            <a:r>
              <a:rPr sz="2400" dirty="0">
                <a:latin typeface="Georgia"/>
                <a:cs typeface="Georgia"/>
              </a:rPr>
              <a:t>t</a:t>
            </a:r>
            <a:r>
              <a:rPr sz="2400" spc="-35" dirty="0">
                <a:latin typeface="Georgia"/>
                <a:cs typeface="Georgia"/>
              </a:rPr>
              <a:t>a</a:t>
            </a:r>
            <a:r>
              <a:rPr sz="2400" spc="-25" dirty="0">
                <a:latin typeface="Georgia"/>
                <a:cs typeface="Georgia"/>
              </a:rPr>
              <a:t>t</a:t>
            </a:r>
            <a:r>
              <a:rPr sz="2400" spc="-40" dirty="0">
                <a:latin typeface="Georgia"/>
                <a:cs typeface="Georgia"/>
              </a:rPr>
              <a:t>i</a:t>
            </a:r>
            <a:r>
              <a:rPr sz="2400" spc="-25" dirty="0">
                <a:latin typeface="Georgia"/>
                <a:cs typeface="Georgia"/>
              </a:rPr>
              <a:t>o</a:t>
            </a:r>
            <a:r>
              <a:rPr sz="2400" spc="-50" dirty="0">
                <a:latin typeface="Georgia"/>
                <a:cs typeface="Georgia"/>
              </a:rPr>
              <a:t>n  </a:t>
            </a:r>
            <a:r>
              <a:rPr sz="2400" spc="-35" dirty="0">
                <a:latin typeface="Georgia"/>
                <a:cs typeface="Georgia"/>
              </a:rPr>
              <a:t>development</a:t>
            </a:r>
            <a:endParaRPr sz="2400">
              <a:latin typeface="Georgia"/>
              <a:cs typeface="Georgia"/>
            </a:endParaRPr>
          </a:p>
        </p:txBody>
      </p:sp>
      <p:sp>
        <p:nvSpPr>
          <p:cNvPr id="6" name="object 6"/>
          <p:cNvSpPr txBox="1"/>
          <p:nvPr/>
        </p:nvSpPr>
        <p:spPr>
          <a:xfrm>
            <a:off x="2756487" y="1922779"/>
            <a:ext cx="3178175" cy="756920"/>
          </a:xfrm>
          <a:prstGeom prst="rect">
            <a:avLst/>
          </a:prstGeom>
        </p:spPr>
        <p:txBody>
          <a:bodyPr vert="horz" wrap="square" lIns="0" tIns="12700" rIns="0" bIns="0" rtlCol="0">
            <a:spAutoFit/>
          </a:bodyPr>
          <a:lstStyle/>
          <a:p>
            <a:pPr marL="12700" marR="5080" indent="99695">
              <a:lnSpc>
                <a:spcPct val="100000"/>
              </a:lnSpc>
              <a:spcBef>
                <a:spcPts val="100"/>
              </a:spcBef>
              <a:tabLst>
                <a:tab pos="511809" algn="l"/>
                <a:tab pos="628015" algn="l"/>
                <a:tab pos="2667000" algn="l"/>
              </a:tabLst>
            </a:pPr>
            <a:r>
              <a:rPr sz="2400" spc="-40" dirty="0">
                <a:latin typeface="Georgia"/>
                <a:cs typeface="Georgia"/>
              </a:rPr>
              <a:t>i</a:t>
            </a:r>
            <a:r>
              <a:rPr sz="2400" spc="-10" dirty="0">
                <a:latin typeface="Georgia"/>
                <a:cs typeface="Georgia"/>
              </a:rPr>
              <a:t>s		</a:t>
            </a:r>
            <a:r>
              <a:rPr sz="2400" spc="-35" dirty="0">
                <a:latin typeface="Georgia"/>
                <a:cs typeface="Georgia"/>
              </a:rPr>
              <a:t>a</a:t>
            </a:r>
            <a:r>
              <a:rPr sz="2400" spc="-55" dirty="0">
                <a:latin typeface="Georgia"/>
                <a:cs typeface="Georgia"/>
              </a:rPr>
              <a:t>ff</a:t>
            </a:r>
            <a:r>
              <a:rPr sz="2400" spc="-25" dirty="0">
                <a:latin typeface="Georgia"/>
                <a:cs typeface="Georgia"/>
              </a:rPr>
              <a:t>o</a:t>
            </a:r>
            <a:r>
              <a:rPr sz="2400" spc="10" dirty="0">
                <a:latin typeface="Georgia"/>
                <a:cs typeface="Georgia"/>
              </a:rPr>
              <a:t>r</a:t>
            </a:r>
            <a:r>
              <a:rPr sz="2400" spc="15" dirty="0">
                <a:latin typeface="Georgia"/>
                <a:cs typeface="Georgia"/>
              </a:rPr>
              <a:t>e</a:t>
            </a:r>
            <a:r>
              <a:rPr sz="2400" spc="-20" dirty="0">
                <a:latin typeface="Georgia"/>
                <a:cs typeface="Georgia"/>
              </a:rPr>
              <a:t>st</a:t>
            </a:r>
            <a:r>
              <a:rPr sz="2400" spc="-35" dirty="0">
                <a:latin typeface="Georgia"/>
                <a:cs typeface="Georgia"/>
              </a:rPr>
              <a:t>a</a:t>
            </a:r>
            <a:r>
              <a:rPr sz="2400" spc="-15" dirty="0">
                <a:latin typeface="Georgia"/>
                <a:cs typeface="Georgia"/>
              </a:rPr>
              <a:t>t</a:t>
            </a:r>
            <a:r>
              <a:rPr sz="2400" spc="-40" dirty="0">
                <a:latin typeface="Georgia"/>
                <a:cs typeface="Georgia"/>
              </a:rPr>
              <a:t>i</a:t>
            </a:r>
            <a:r>
              <a:rPr sz="2400" spc="-25" dirty="0">
                <a:latin typeface="Georgia"/>
                <a:cs typeface="Georgia"/>
              </a:rPr>
              <a:t>o</a:t>
            </a:r>
            <a:r>
              <a:rPr sz="2400" spc="-170" dirty="0">
                <a:latin typeface="Georgia"/>
                <a:cs typeface="Georgia"/>
              </a:rPr>
              <a:t>n</a:t>
            </a:r>
            <a:r>
              <a:rPr sz="2400" spc="-75" dirty="0">
                <a:latin typeface="Georgia"/>
                <a:cs typeface="Georgia"/>
              </a:rPr>
              <a:t>.</a:t>
            </a:r>
            <a:r>
              <a:rPr sz="2400" dirty="0">
                <a:latin typeface="Georgia"/>
                <a:cs typeface="Georgia"/>
              </a:rPr>
              <a:t>	</a:t>
            </a:r>
            <a:r>
              <a:rPr sz="2400" spc="-60" dirty="0">
                <a:latin typeface="Georgia"/>
                <a:cs typeface="Georgia"/>
              </a:rPr>
              <a:t>T</a:t>
            </a:r>
            <a:r>
              <a:rPr sz="2400" spc="-80" dirty="0">
                <a:latin typeface="Georgia"/>
                <a:cs typeface="Georgia"/>
              </a:rPr>
              <a:t>h</a:t>
            </a:r>
            <a:r>
              <a:rPr sz="2400" spc="5" dirty="0">
                <a:latin typeface="Georgia"/>
                <a:cs typeface="Georgia"/>
              </a:rPr>
              <a:t>e  </a:t>
            </a:r>
            <a:r>
              <a:rPr sz="2400" spc="-40" dirty="0">
                <a:latin typeface="Georgia"/>
                <a:cs typeface="Georgia"/>
              </a:rPr>
              <a:t>of	</a:t>
            </a:r>
            <a:r>
              <a:rPr sz="2400" spc="-15" dirty="0">
                <a:latin typeface="Georgia"/>
                <a:cs typeface="Georgia"/>
              </a:rPr>
              <a:t>forest</a:t>
            </a:r>
            <a:endParaRPr sz="2400">
              <a:latin typeface="Georgia"/>
              <a:cs typeface="Georgia"/>
            </a:endParaRPr>
          </a:p>
        </p:txBody>
      </p:sp>
      <p:sp>
        <p:nvSpPr>
          <p:cNvPr id="7" name="object 7"/>
          <p:cNvSpPr txBox="1"/>
          <p:nvPr/>
        </p:nvSpPr>
        <p:spPr>
          <a:xfrm>
            <a:off x="802640" y="2654300"/>
            <a:ext cx="2503805" cy="391160"/>
          </a:xfrm>
          <a:prstGeom prst="rect">
            <a:avLst/>
          </a:prstGeom>
        </p:spPr>
        <p:txBody>
          <a:bodyPr vert="horz" wrap="square" lIns="0" tIns="12700" rIns="0" bIns="0" rtlCol="0">
            <a:spAutoFit/>
          </a:bodyPr>
          <a:lstStyle/>
          <a:p>
            <a:pPr marL="12700">
              <a:lnSpc>
                <a:spcPct val="100000"/>
              </a:lnSpc>
              <a:spcBef>
                <a:spcPts val="100"/>
              </a:spcBef>
              <a:tabLst>
                <a:tab pos="1030605" algn="l"/>
                <a:tab pos="1720850" algn="l"/>
              </a:tabLst>
            </a:pPr>
            <a:r>
              <a:rPr sz="2400" spc="-25" dirty="0">
                <a:latin typeface="Georgia"/>
                <a:cs typeface="Georgia"/>
              </a:rPr>
              <a:t>t</a:t>
            </a:r>
            <a:r>
              <a:rPr sz="2400" spc="10" dirty="0">
                <a:latin typeface="Georgia"/>
                <a:cs typeface="Georgia"/>
              </a:rPr>
              <a:t>r</a:t>
            </a:r>
            <a:r>
              <a:rPr sz="2400" spc="15" dirty="0">
                <a:latin typeface="Georgia"/>
                <a:cs typeface="Georgia"/>
              </a:rPr>
              <a:t>e</a:t>
            </a:r>
            <a:r>
              <a:rPr sz="2400" spc="-5" dirty="0">
                <a:latin typeface="Georgia"/>
                <a:cs typeface="Georgia"/>
              </a:rPr>
              <a:t>e</a:t>
            </a:r>
            <a:r>
              <a:rPr sz="2400" dirty="0">
                <a:latin typeface="Georgia"/>
                <a:cs typeface="Georgia"/>
              </a:rPr>
              <a:t>s	</a:t>
            </a:r>
            <a:r>
              <a:rPr sz="2400" spc="-25" dirty="0">
                <a:latin typeface="Georgia"/>
                <a:cs typeface="Georgia"/>
              </a:rPr>
              <a:t>o</a:t>
            </a:r>
            <a:r>
              <a:rPr sz="2400" spc="-80" dirty="0">
                <a:latin typeface="Georgia"/>
                <a:cs typeface="Georgia"/>
              </a:rPr>
              <a:t>n</a:t>
            </a:r>
            <a:r>
              <a:rPr sz="2400" dirty="0">
                <a:latin typeface="Georgia"/>
                <a:cs typeface="Georgia"/>
              </a:rPr>
              <a:t>	</a:t>
            </a:r>
            <a:r>
              <a:rPr sz="2400" spc="90" dirty="0">
                <a:latin typeface="Georgia"/>
                <a:cs typeface="Georgia"/>
              </a:rPr>
              <a:t>w</a:t>
            </a:r>
            <a:r>
              <a:rPr sz="2400" spc="-30" dirty="0">
                <a:latin typeface="Georgia"/>
                <a:cs typeface="Georgia"/>
              </a:rPr>
              <a:t>as</a:t>
            </a:r>
            <a:r>
              <a:rPr sz="2400" spc="-15" dirty="0">
                <a:latin typeface="Georgia"/>
                <a:cs typeface="Georgia"/>
              </a:rPr>
              <a:t>t</a:t>
            </a:r>
            <a:r>
              <a:rPr sz="2400" spc="10" dirty="0">
                <a:latin typeface="Georgia"/>
                <a:cs typeface="Georgia"/>
              </a:rPr>
              <a:t>e</a:t>
            </a:r>
            <a:endParaRPr sz="2400">
              <a:latin typeface="Georgia"/>
              <a:cs typeface="Georgia"/>
            </a:endParaRPr>
          </a:p>
        </p:txBody>
      </p:sp>
      <p:sp>
        <p:nvSpPr>
          <p:cNvPr id="8" name="object 8"/>
          <p:cNvSpPr txBox="1"/>
          <p:nvPr/>
        </p:nvSpPr>
        <p:spPr>
          <a:xfrm>
            <a:off x="3640301" y="2654300"/>
            <a:ext cx="595630" cy="391160"/>
          </a:xfrm>
          <a:prstGeom prst="rect">
            <a:avLst/>
          </a:prstGeom>
        </p:spPr>
        <p:txBody>
          <a:bodyPr vert="horz" wrap="square" lIns="0" tIns="12700" rIns="0" bIns="0" rtlCol="0">
            <a:spAutoFit/>
          </a:bodyPr>
          <a:lstStyle/>
          <a:p>
            <a:pPr marL="12700">
              <a:lnSpc>
                <a:spcPct val="100000"/>
              </a:lnSpc>
              <a:spcBef>
                <a:spcPts val="100"/>
              </a:spcBef>
            </a:pPr>
            <a:r>
              <a:rPr sz="2400" spc="-55" dirty="0">
                <a:latin typeface="Georgia"/>
                <a:cs typeface="Georgia"/>
              </a:rPr>
              <a:t>l</a:t>
            </a:r>
            <a:r>
              <a:rPr sz="2400" spc="-35" dirty="0">
                <a:latin typeface="Georgia"/>
                <a:cs typeface="Georgia"/>
              </a:rPr>
              <a:t>a</a:t>
            </a:r>
            <a:r>
              <a:rPr sz="2400" spc="-70" dirty="0">
                <a:latin typeface="Georgia"/>
                <a:cs typeface="Georgia"/>
              </a:rPr>
              <a:t>nd</a:t>
            </a:r>
            <a:endParaRPr sz="2400">
              <a:latin typeface="Georgia"/>
              <a:cs typeface="Georgia"/>
            </a:endParaRPr>
          </a:p>
        </p:txBody>
      </p:sp>
      <p:sp>
        <p:nvSpPr>
          <p:cNvPr id="9" name="object 9"/>
          <p:cNvSpPr txBox="1"/>
          <p:nvPr/>
        </p:nvSpPr>
        <p:spPr>
          <a:xfrm>
            <a:off x="4265220" y="2288540"/>
            <a:ext cx="1670685" cy="756920"/>
          </a:xfrm>
          <a:prstGeom prst="rect">
            <a:avLst/>
          </a:prstGeom>
        </p:spPr>
        <p:txBody>
          <a:bodyPr vert="horz" wrap="square" lIns="0" tIns="12700" rIns="0" bIns="0" rtlCol="0">
            <a:spAutoFit/>
          </a:bodyPr>
          <a:lstStyle/>
          <a:p>
            <a:pPr marL="316865" marR="5080" indent="-304800">
              <a:lnSpc>
                <a:spcPct val="100000"/>
              </a:lnSpc>
              <a:spcBef>
                <a:spcPts val="100"/>
              </a:spcBef>
              <a:tabLst>
                <a:tab pos="575310" algn="l"/>
                <a:tab pos="892175" algn="l"/>
              </a:tabLst>
            </a:pPr>
            <a:r>
              <a:rPr sz="2400" spc="-50" dirty="0">
                <a:latin typeface="Georgia"/>
                <a:cs typeface="Georgia"/>
              </a:rPr>
              <a:t>b</a:t>
            </a:r>
            <a:r>
              <a:rPr sz="2400" spc="25" dirty="0">
                <a:latin typeface="Georgia"/>
                <a:cs typeface="Georgia"/>
              </a:rPr>
              <a:t>y</a:t>
            </a:r>
            <a:r>
              <a:rPr sz="2400" dirty="0">
                <a:latin typeface="Georgia"/>
                <a:cs typeface="Georgia"/>
              </a:rPr>
              <a:t>	</a:t>
            </a:r>
            <a:r>
              <a:rPr sz="2400" spc="-40" dirty="0">
                <a:latin typeface="Georgia"/>
                <a:cs typeface="Georgia"/>
              </a:rPr>
              <a:t>p</a:t>
            </a:r>
            <a:r>
              <a:rPr sz="2400" spc="-55" dirty="0">
                <a:latin typeface="Georgia"/>
                <a:cs typeface="Georgia"/>
              </a:rPr>
              <a:t>l</a:t>
            </a:r>
            <a:r>
              <a:rPr sz="2400" spc="-35" dirty="0">
                <a:latin typeface="Georgia"/>
                <a:cs typeface="Georgia"/>
              </a:rPr>
              <a:t>a</a:t>
            </a:r>
            <a:r>
              <a:rPr sz="2400" spc="-65" dirty="0">
                <a:latin typeface="Georgia"/>
                <a:cs typeface="Georgia"/>
              </a:rPr>
              <a:t>n</a:t>
            </a:r>
            <a:r>
              <a:rPr sz="2400" spc="-30" dirty="0">
                <a:latin typeface="Georgia"/>
                <a:cs typeface="Georgia"/>
              </a:rPr>
              <a:t>t</a:t>
            </a:r>
            <a:r>
              <a:rPr sz="2400" spc="-40" dirty="0">
                <a:latin typeface="Georgia"/>
                <a:cs typeface="Georgia"/>
              </a:rPr>
              <a:t>i</a:t>
            </a:r>
            <a:r>
              <a:rPr sz="2400" spc="-75" dirty="0">
                <a:latin typeface="Georgia"/>
                <a:cs typeface="Georgia"/>
              </a:rPr>
              <a:t>n</a:t>
            </a:r>
            <a:r>
              <a:rPr sz="2400" spc="-25" dirty="0">
                <a:latin typeface="Georgia"/>
                <a:cs typeface="Georgia"/>
              </a:rPr>
              <a:t>g  </a:t>
            </a:r>
            <a:r>
              <a:rPr sz="2400" spc="-30" dirty="0">
                <a:latin typeface="Georgia"/>
                <a:cs typeface="Georgia"/>
              </a:rPr>
              <a:t>i</a:t>
            </a:r>
            <a:r>
              <a:rPr sz="2400" spc="-10" dirty="0">
                <a:latin typeface="Georgia"/>
                <a:cs typeface="Georgia"/>
              </a:rPr>
              <a:t>s</a:t>
            </a:r>
            <a:r>
              <a:rPr sz="2400" dirty="0">
                <a:latin typeface="Georgia"/>
                <a:cs typeface="Georgia"/>
              </a:rPr>
              <a:t>		</a:t>
            </a:r>
            <a:r>
              <a:rPr sz="2400" spc="-45" dirty="0">
                <a:latin typeface="Georgia"/>
                <a:cs typeface="Georgia"/>
              </a:rPr>
              <a:t>c</a:t>
            </a:r>
            <a:r>
              <a:rPr sz="2400" spc="-35" dirty="0">
                <a:latin typeface="Georgia"/>
                <a:cs typeface="Georgia"/>
              </a:rPr>
              <a:t>alled</a:t>
            </a:r>
            <a:endParaRPr sz="2400">
              <a:latin typeface="Georgia"/>
              <a:cs typeface="Georgia"/>
            </a:endParaRPr>
          </a:p>
        </p:txBody>
      </p:sp>
      <p:sp>
        <p:nvSpPr>
          <p:cNvPr id="10" name="object 10"/>
          <p:cNvSpPr txBox="1"/>
          <p:nvPr/>
        </p:nvSpPr>
        <p:spPr>
          <a:xfrm>
            <a:off x="802640" y="3020059"/>
            <a:ext cx="1701164" cy="391160"/>
          </a:xfrm>
          <a:prstGeom prst="rect">
            <a:avLst/>
          </a:prstGeom>
        </p:spPr>
        <p:txBody>
          <a:bodyPr vert="horz" wrap="square" lIns="0" tIns="12700" rIns="0" bIns="0" rtlCol="0">
            <a:spAutoFit/>
          </a:bodyPr>
          <a:lstStyle/>
          <a:p>
            <a:pPr marL="12700">
              <a:lnSpc>
                <a:spcPct val="100000"/>
              </a:lnSpc>
              <a:spcBef>
                <a:spcPts val="100"/>
              </a:spcBef>
            </a:pPr>
            <a:r>
              <a:rPr sz="2400" spc="-30" dirty="0">
                <a:latin typeface="Georgia"/>
                <a:cs typeface="Georgia"/>
              </a:rPr>
              <a:t>afforestation</a:t>
            </a:r>
            <a:endParaRPr sz="2400">
              <a:latin typeface="Georgia"/>
              <a:cs typeface="Georgia"/>
            </a:endParaRPr>
          </a:p>
        </p:txBody>
      </p:sp>
      <p:sp>
        <p:nvSpPr>
          <p:cNvPr id="11" name="object 11"/>
          <p:cNvSpPr txBox="1"/>
          <p:nvPr/>
        </p:nvSpPr>
        <p:spPr>
          <a:xfrm>
            <a:off x="459740" y="3368039"/>
            <a:ext cx="132715" cy="1793239"/>
          </a:xfrm>
          <a:prstGeom prst="rect">
            <a:avLst/>
          </a:prstGeom>
        </p:spPr>
        <p:txBody>
          <a:bodyPr vert="horz" wrap="square" lIns="0" tIns="88900" rIns="0" bIns="0" rtlCol="0">
            <a:spAutoFit/>
          </a:bodyPr>
          <a:lstStyle/>
          <a:p>
            <a:pPr marL="12700">
              <a:lnSpc>
                <a:spcPct val="100000"/>
              </a:lnSpc>
              <a:spcBef>
                <a:spcPts val="700"/>
              </a:spcBef>
            </a:pPr>
            <a:r>
              <a:rPr sz="2400" dirty="0">
                <a:latin typeface="Arial"/>
                <a:cs typeface="Arial"/>
              </a:rPr>
              <a:t>•</a:t>
            </a:r>
            <a:endParaRPr sz="2400">
              <a:latin typeface="Arial"/>
              <a:cs typeface="Arial"/>
            </a:endParaRPr>
          </a:p>
          <a:p>
            <a:pPr marL="12700">
              <a:lnSpc>
                <a:spcPct val="100000"/>
              </a:lnSpc>
              <a:spcBef>
                <a:spcPts val="600"/>
              </a:spcBef>
            </a:pPr>
            <a:r>
              <a:rPr sz="2400" dirty="0">
                <a:latin typeface="Arial"/>
                <a:cs typeface="Arial"/>
              </a:rPr>
              <a:t>•</a:t>
            </a:r>
            <a:endParaRPr sz="2400">
              <a:latin typeface="Arial"/>
              <a:cs typeface="Arial"/>
            </a:endParaRPr>
          </a:p>
          <a:p>
            <a:pPr marL="12700">
              <a:lnSpc>
                <a:spcPct val="100000"/>
              </a:lnSpc>
              <a:spcBef>
                <a:spcPts val="600"/>
              </a:spcBef>
            </a:pPr>
            <a:r>
              <a:rPr sz="2400" dirty="0">
                <a:latin typeface="Arial"/>
                <a:cs typeface="Arial"/>
              </a:rPr>
              <a:t>•</a:t>
            </a:r>
            <a:endParaRPr sz="2400">
              <a:latin typeface="Arial"/>
              <a:cs typeface="Arial"/>
            </a:endParaRPr>
          </a:p>
          <a:p>
            <a:pPr marL="12700">
              <a:lnSpc>
                <a:spcPct val="100000"/>
              </a:lnSpc>
              <a:spcBef>
                <a:spcPts val="600"/>
              </a:spcBef>
            </a:pPr>
            <a:r>
              <a:rPr sz="2400" dirty="0">
                <a:latin typeface="Arial"/>
                <a:cs typeface="Arial"/>
              </a:rPr>
              <a:t>•</a:t>
            </a:r>
            <a:endParaRPr sz="2400">
              <a:latin typeface="Arial"/>
              <a:cs typeface="Arial"/>
            </a:endParaRPr>
          </a:p>
        </p:txBody>
      </p:sp>
      <p:sp>
        <p:nvSpPr>
          <p:cNvPr id="12" name="object 12"/>
          <p:cNvSpPr txBox="1"/>
          <p:nvPr/>
        </p:nvSpPr>
        <p:spPr>
          <a:xfrm>
            <a:off x="802640" y="3385820"/>
            <a:ext cx="5133975" cy="2157730"/>
          </a:xfrm>
          <a:prstGeom prst="rect">
            <a:avLst/>
          </a:prstGeom>
        </p:spPr>
        <p:txBody>
          <a:bodyPr vert="horz" wrap="square" lIns="0" tIns="12700" rIns="0" bIns="0" rtlCol="0">
            <a:spAutoFit/>
          </a:bodyPr>
          <a:lstStyle/>
          <a:p>
            <a:pPr marL="12700" marR="578485">
              <a:lnSpc>
                <a:spcPct val="120800"/>
              </a:lnSpc>
              <a:spcBef>
                <a:spcPts val="100"/>
              </a:spcBef>
            </a:pPr>
            <a:r>
              <a:rPr sz="2400" spc="-45" dirty="0">
                <a:latin typeface="Georgia"/>
                <a:cs typeface="Georgia"/>
              </a:rPr>
              <a:t>The </a:t>
            </a:r>
            <a:r>
              <a:rPr sz="2400" spc="-70" dirty="0">
                <a:latin typeface="Georgia"/>
                <a:cs typeface="Georgia"/>
              </a:rPr>
              <a:t>main </a:t>
            </a:r>
            <a:r>
              <a:rPr sz="2400" spc="-20" dirty="0">
                <a:latin typeface="Georgia"/>
                <a:cs typeface="Georgia"/>
              </a:rPr>
              <a:t>objective </a:t>
            </a:r>
            <a:r>
              <a:rPr sz="2400" spc="-40" dirty="0">
                <a:latin typeface="Georgia"/>
                <a:cs typeface="Georgia"/>
              </a:rPr>
              <a:t>of</a:t>
            </a:r>
            <a:r>
              <a:rPr sz="2400" spc="-130" dirty="0">
                <a:latin typeface="Georgia"/>
                <a:cs typeface="Georgia"/>
              </a:rPr>
              <a:t> </a:t>
            </a:r>
            <a:r>
              <a:rPr sz="2400" spc="-30" dirty="0">
                <a:latin typeface="Georgia"/>
                <a:cs typeface="Georgia"/>
              </a:rPr>
              <a:t>afforestation  </a:t>
            </a:r>
            <a:r>
              <a:rPr sz="2400" spc="-40" dirty="0">
                <a:latin typeface="Georgia"/>
                <a:cs typeface="Georgia"/>
              </a:rPr>
              <a:t>To </a:t>
            </a:r>
            <a:r>
              <a:rPr sz="2400" spc="-30" dirty="0">
                <a:latin typeface="Georgia"/>
                <a:cs typeface="Georgia"/>
              </a:rPr>
              <a:t>control the</a:t>
            </a:r>
            <a:r>
              <a:rPr sz="2400" spc="-105" dirty="0">
                <a:latin typeface="Georgia"/>
                <a:cs typeface="Georgia"/>
              </a:rPr>
              <a:t> </a:t>
            </a:r>
            <a:r>
              <a:rPr sz="2400" spc="-25" dirty="0">
                <a:latin typeface="Georgia"/>
                <a:cs typeface="Georgia"/>
              </a:rPr>
              <a:t>deforestation</a:t>
            </a:r>
            <a:endParaRPr sz="2400">
              <a:latin typeface="Georgia"/>
              <a:cs typeface="Georgia"/>
            </a:endParaRPr>
          </a:p>
          <a:p>
            <a:pPr marL="12700">
              <a:lnSpc>
                <a:spcPct val="100000"/>
              </a:lnSpc>
              <a:spcBef>
                <a:spcPts val="590"/>
              </a:spcBef>
            </a:pPr>
            <a:r>
              <a:rPr sz="2400" spc="-40" dirty="0">
                <a:latin typeface="Georgia"/>
                <a:cs typeface="Georgia"/>
              </a:rPr>
              <a:t>To </a:t>
            </a:r>
            <a:r>
              <a:rPr sz="2400" spc="-15" dirty="0">
                <a:latin typeface="Georgia"/>
                <a:cs typeface="Georgia"/>
              </a:rPr>
              <a:t>prevent </a:t>
            </a:r>
            <a:r>
              <a:rPr sz="2400" spc="-30" dirty="0">
                <a:latin typeface="Georgia"/>
                <a:cs typeface="Georgia"/>
              </a:rPr>
              <a:t>soil</a:t>
            </a:r>
            <a:r>
              <a:rPr sz="2400" spc="-110" dirty="0">
                <a:latin typeface="Georgia"/>
                <a:cs typeface="Georgia"/>
              </a:rPr>
              <a:t> </a:t>
            </a:r>
            <a:r>
              <a:rPr sz="2400" spc="-25" dirty="0">
                <a:latin typeface="Georgia"/>
                <a:cs typeface="Georgia"/>
              </a:rPr>
              <a:t>erosion</a:t>
            </a:r>
            <a:endParaRPr sz="2400">
              <a:latin typeface="Georgia"/>
              <a:cs typeface="Georgia"/>
            </a:endParaRPr>
          </a:p>
          <a:p>
            <a:pPr marL="12700" marR="5080">
              <a:lnSpc>
                <a:spcPct val="100000"/>
              </a:lnSpc>
              <a:spcBef>
                <a:spcPts val="600"/>
              </a:spcBef>
              <a:tabLst>
                <a:tab pos="628650" algn="l"/>
                <a:tab pos="1980564" algn="l"/>
                <a:tab pos="3192145" algn="l"/>
                <a:tab pos="3955415" algn="l"/>
              </a:tabLst>
            </a:pPr>
            <a:r>
              <a:rPr sz="2400" spc="-60" dirty="0">
                <a:latin typeface="Georgia"/>
                <a:cs typeface="Georgia"/>
              </a:rPr>
              <a:t>T</a:t>
            </a:r>
            <a:r>
              <a:rPr sz="2400" spc="-20" dirty="0">
                <a:latin typeface="Georgia"/>
                <a:cs typeface="Georgia"/>
              </a:rPr>
              <a:t>o</a:t>
            </a:r>
            <a:r>
              <a:rPr sz="2400" dirty="0">
                <a:latin typeface="Georgia"/>
                <a:cs typeface="Georgia"/>
              </a:rPr>
              <a:t>	r</a:t>
            </a:r>
            <a:r>
              <a:rPr sz="2400" spc="15" dirty="0">
                <a:latin typeface="Georgia"/>
                <a:cs typeface="Georgia"/>
              </a:rPr>
              <a:t>e</a:t>
            </a:r>
            <a:r>
              <a:rPr sz="2400" spc="-40" dirty="0">
                <a:latin typeface="Georgia"/>
                <a:cs typeface="Georgia"/>
              </a:rPr>
              <a:t>g</a:t>
            </a:r>
            <a:r>
              <a:rPr sz="2400" spc="-70" dirty="0">
                <a:latin typeface="Georgia"/>
                <a:cs typeface="Georgia"/>
              </a:rPr>
              <a:t>u</a:t>
            </a:r>
            <a:r>
              <a:rPr sz="2400" spc="-40" dirty="0">
                <a:latin typeface="Georgia"/>
                <a:cs typeface="Georgia"/>
              </a:rPr>
              <a:t>la</a:t>
            </a:r>
            <a:r>
              <a:rPr sz="2400" spc="-25" dirty="0">
                <a:latin typeface="Georgia"/>
                <a:cs typeface="Georgia"/>
              </a:rPr>
              <a:t>t</a:t>
            </a:r>
            <a:r>
              <a:rPr sz="2400" spc="10" dirty="0">
                <a:latin typeface="Georgia"/>
                <a:cs typeface="Georgia"/>
              </a:rPr>
              <a:t>e</a:t>
            </a:r>
            <a:r>
              <a:rPr sz="2400" dirty="0">
                <a:latin typeface="Georgia"/>
                <a:cs typeface="Georgia"/>
              </a:rPr>
              <a:t>	</a:t>
            </a:r>
            <a:r>
              <a:rPr sz="2400" spc="10" dirty="0">
                <a:latin typeface="Georgia"/>
                <a:cs typeface="Georgia"/>
              </a:rPr>
              <a:t>r</a:t>
            </a:r>
            <a:r>
              <a:rPr sz="2400" spc="-55" dirty="0">
                <a:latin typeface="Georgia"/>
                <a:cs typeface="Georgia"/>
              </a:rPr>
              <a:t>a</a:t>
            </a:r>
            <a:r>
              <a:rPr sz="2400" spc="-20" dirty="0">
                <a:latin typeface="Georgia"/>
                <a:cs typeface="Georgia"/>
              </a:rPr>
              <a:t>i</a:t>
            </a:r>
            <a:r>
              <a:rPr sz="2400" spc="-95" dirty="0">
                <a:latin typeface="Georgia"/>
                <a:cs typeface="Georgia"/>
              </a:rPr>
              <a:t>n</a:t>
            </a:r>
            <a:r>
              <a:rPr sz="2400" spc="-50" dirty="0">
                <a:latin typeface="Georgia"/>
                <a:cs typeface="Georgia"/>
              </a:rPr>
              <a:t>f</a:t>
            </a:r>
            <a:r>
              <a:rPr sz="2400" spc="-35" dirty="0">
                <a:latin typeface="Georgia"/>
                <a:cs typeface="Georgia"/>
              </a:rPr>
              <a:t>a</a:t>
            </a:r>
            <a:r>
              <a:rPr sz="2400" spc="-45" dirty="0">
                <a:latin typeface="Georgia"/>
                <a:cs typeface="Georgia"/>
              </a:rPr>
              <a:t>l</a:t>
            </a:r>
            <a:r>
              <a:rPr sz="2400" spc="-40" dirty="0">
                <a:latin typeface="Georgia"/>
                <a:cs typeface="Georgia"/>
              </a:rPr>
              <a:t>l</a:t>
            </a:r>
            <a:r>
              <a:rPr sz="2400" dirty="0">
                <a:latin typeface="Georgia"/>
                <a:cs typeface="Georgia"/>
              </a:rPr>
              <a:t>	</a:t>
            </a:r>
            <a:r>
              <a:rPr sz="2400" spc="-35" dirty="0">
                <a:latin typeface="Georgia"/>
                <a:cs typeface="Georgia"/>
              </a:rPr>
              <a:t>a</a:t>
            </a:r>
            <a:r>
              <a:rPr sz="2400" spc="-70" dirty="0">
                <a:latin typeface="Georgia"/>
                <a:cs typeface="Georgia"/>
              </a:rPr>
              <a:t>n</a:t>
            </a:r>
            <a:r>
              <a:rPr sz="2400" spc="-65" dirty="0">
                <a:latin typeface="Georgia"/>
                <a:cs typeface="Georgia"/>
              </a:rPr>
              <a:t>d</a:t>
            </a:r>
            <a:r>
              <a:rPr sz="2400" dirty="0">
                <a:latin typeface="Georgia"/>
                <a:cs typeface="Georgia"/>
              </a:rPr>
              <a:t>	</a:t>
            </a:r>
            <a:r>
              <a:rPr sz="2400" spc="-130" dirty="0">
                <a:latin typeface="Georgia"/>
                <a:cs typeface="Georgia"/>
              </a:rPr>
              <a:t>m</a:t>
            </a:r>
            <a:r>
              <a:rPr sz="2400" spc="-35" dirty="0">
                <a:latin typeface="Georgia"/>
                <a:cs typeface="Georgia"/>
              </a:rPr>
              <a:t>a</a:t>
            </a:r>
            <a:r>
              <a:rPr sz="2400" spc="-40" dirty="0">
                <a:latin typeface="Georgia"/>
                <a:cs typeface="Georgia"/>
              </a:rPr>
              <a:t>i</a:t>
            </a:r>
            <a:r>
              <a:rPr sz="2400" spc="-75" dirty="0">
                <a:latin typeface="Georgia"/>
                <a:cs typeface="Georgia"/>
              </a:rPr>
              <a:t>n</a:t>
            </a:r>
            <a:r>
              <a:rPr sz="2400" spc="-25" dirty="0">
                <a:latin typeface="Georgia"/>
                <a:cs typeface="Georgia"/>
              </a:rPr>
              <a:t>t</a:t>
            </a:r>
            <a:r>
              <a:rPr sz="2400" spc="-35" dirty="0">
                <a:latin typeface="Georgia"/>
                <a:cs typeface="Georgia"/>
              </a:rPr>
              <a:t>a</a:t>
            </a:r>
            <a:r>
              <a:rPr sz="2400" spc="-40" dirty="0">
                <a:latin typeface="Georgia"/>
                <a:cs typeface="Georgia"/>
              </a:rPr>
              <a:t>i</a:t>
            </a:r>
            <a:r>
              <a:rPr sz="2400" spc="-50" dirty="0">
                <a:latin typeface="Georgia"/>
                <a:cs typeface="Georgia"/>
              </a:rPr>
              <a:t>n  </a:t>
            </a:r>
            <a:r>
              <a:rPr sz="2400" spc="-25" dirty="0">
                <a:latin typeface="Georgia"/>
                <a:cs typeface="Georgia"/>
              </a:rPr>
              <a:t>temperature</a:t>
            </a:r>
            <a:endParaRPr sz="2400">
              <a:latin typeface="Georgia"/>
              <a:cs typeface="Georgia"/>
            </a:endParaRPr>
          </a:p>
        </p:txBody>
      </p:sp>
      <p:sp>
        <p:nvSpPr>
          <p:cNvPr id="13" name="object 13"/>
          <p:cNvSpPr/>
          <p:nvPr/>
        </p:nvSpPr>
        <p:spPr>
          <a:xfrm>
            <a:off x="6096000" y="1447800"/>
            <a:ext cx="2819400" cy="5105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88911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42620"/>
            <a:ext cx="8065134" cy="1546860"/>
          </a:xfrm>
          <a:prstGeom prst="rect">
            <a:avLst/>
          </a:prstGeom>
        </p:spPr>
        <p:txBody>
          <a:bodyPr vert="horz" wrap="square" lIns="0" tIns="74930" rIns="0" bIns="0" rtlCol="0">
            <a:spAutoFit/>
          </a:bodyPr>
          <a:lstStyle/>
          <a:p>
            <a:pPr marL="355600" indent="-342900">
              <a:lnSpc>
                <a:spcPct val="100000"/>
              </a:lnSpc>
              <a:spcBef>
                <a:spcPts val="590"/>
              </a:spcBef>
              <a:buFont typeface="Arial"/>
              <a:buChar char="•"/>
              <a:tabLst>
                <a:tab pos="354965" algn="l"/>
                <a:tab pos="355600" algn="l"/>
              </a:tabLst>
            </a:pPr>
            <a:r>
              <a:rPr sz="2200" spc="-50" dirty="0">
                <a:latin typeface="Georgia"/>
                <a:cs typeface="Georgia"/>
              </a:rPr>
              <a:t>To </a:t>
            </a:r>
            <a:r>
              <a:rPr sz="2200" spc="-30" dirty="0">
                <a:latin typeface="Georgia"/>
                <a:cs typeface="Georgia"/>
              </a:rPr>
              <a:t>control </a:t>
            </a:r>
            <a:r>
              <a:rPr sz="2200" spc="-35" dirty="0">
                <a:latin typeface="Georgia"/>
                <a:cs typeface="Georgia"/>
              </a:rPr>
              <a:t>atmospheric </a:t>
            </a:r>
            <a:r>
              <a:rPr sz="2200" spc="-45" dirty="0">
                <a:latin typeface="Georgia"/>
                <a:cs typeface="Georgia"/>
              </a:rPr>
              <a:t>condition </a:t>
            </a:r>
            <a:r>
              <a:rPr sz="2200" spc="-10" dirty="0">
                <a:latin typeface="Georgia"/>
                <a:cs typeface="Georgia"/>
              </a:rPr>
              <a:t>by </a:t>
            </a:r>
            <a:r>
              <a:rPr sz="2200" spc="-30" dirty="0">
                <a:latin typeface="Georgia"/>
                <a:cs typeface="Georgia"/>
              </a:rPr>
              <a:t>keeping it</a:t>
            </a:r>
            <a:r>
              <a:rPr sz="2200" spc="-195" dirty="0">
                <a:latin typeface="Georgia"/>
                <a:cs typeface="Georgia"/>
              </a:rPr>
              <a:t> </a:t>
            </a:r>
            <a:r>
              <a:rPr sz="2200" spc="-35" dirty="0">
                <a:latin typeface="Georgia"/>
                <a:cs typeface="Georgia"/>
              </a:rPr>
              <a:t>clean</a:t>
            </a:r>
            <a:endParaRPr sz="2200">
              <a:latin typeface="Georgia"/>
              <a:cs typeface="Georgia"/>
            </a:endParaRPr>
          </a:p>
          <a:p>
            <a:pPr marL="355600" indent="-342900">
              <a:lnSpc>
                <a:spcPct val="100000"/>
              </a:lnSpc>
              <a:spcBef>
                <a:spcPts val="489"/>
              </a:spcBef>
              <a:buFont typeface="Arial"/>
              <a:buChar char="•"/>
              <a:tabLst>
                <a:tab pos="354965" algn="l"/>
                <a:tab pos="355600" algn="l"/>
              </a:tabLst>
            </a:pPr>
            <a:r>
              <a:rPr sz="2200" spc="-50" dirty="0">
                <a:latin typeface="Georgia"/>
                <a:cs typeface="Georgia"/>
              </a:rPr>
              <a:t>To </a:t>
            </a:r>
            <a:r>
              <a:rPr sz="2200" spc="-30" dirty="0">
                <a:latin typeface="Georgia"/>
                <a:cs typeface="Georgia"/>
              </a:rPr>
              <a:t>promote </a:t>
            </a:r>
            <a:r>
              <a:rPr sz="2200" spc="-45" dirty="0">
                <a:latin typeface="Georgia"/>
                <a:cs typeface="Georgia"/>
              </a:rPr>
              <a:t>planned </a:t>
            </a:r>
            <a:r>
              <a:rPr sz="2200" spc="-20" dirty="0">
                <a:latin typeface="Georgia"/>
                <a:cs typeface="Georgia"/>
              </a:rPr>
              <a:t>uses </a:t>
            </a:r>
            <a:r>
              <a:rPr sz="2200" spc="-40" dirty="0">
                <a:latin typeface="Georgia"/>
                <a:cs typeface="Georgia"/>
              </a:rPr>
              <a:t>of</a:t>
            </a:r>
            <a:r>
              <a:rPr sz="2200" spc="-135" dirty="0">
                <a:latin typeface="Georgia"/>
                <a:cs typeface="Georgia"/>
              </a:rPr>
              <a:t> </a:t>
            </a:r>
            <a:r>
              <a:rPr sz="2200" spc="-25" dirty="0">
                <a:latin typeface="Georgia"/>
                <a:cs typeface="Georgia"/>
              </a:rPr>
              <a:t>wasteland</a:t>
            </a:r>
            <a:endParaRPr sz="2200">
              <a:latin typeface="Georgia"/>
              <a:cs typeface="Georgia"/>
            </a:endParaRPr>
          </a:p>
          <a:p>
            <a:pPr marL="355600" marR="5080" indent="-342900">
              <a:lnSpc>
                <a:spcPts val="2590"/>
              </a:lnSpc>
              <a:spcBef>
                <a:spcPts val="615"/>
              </a:spcBef>
              <a:buFont typeface="Arial"/>
              <a:buChar char="•"/>
              <a:tabLst>
                <a:tab pos="354965" algn="l"/>
                <a:tab pos="355600" algn="l"/>
                <a:tab pos="848360" algn="l"/>
                <a:tab pos="1898650" algn="l"/>
                <a:tab pos="2778125" algn="l"/>
                <a:tab pos="4208145" algn="l"/>
                <a:tab pos="4834890" algn="l"/>
                <a:tab pos="5258435" algn="l"/>
                <a:tab pos="5805170" algn="l"/>
                <a:tab pos="6941820" algn="l"/>
                <a:tab pos="7353934" algn="l"/>
              </a:tabLst>
            </a:pPr>
            <a:r>
              <a:rPr sz="2200" spc="-75" dirty="0">
                <a:latin typeface="Georgia"/>
                <a:cs typeface="Georgia"/>
              </a:rPr>
              <a:t>T</a:t>
            </a:r>
            <a:r>
              <a:rPr sz="2200" spc="-20" dirty="0">
                <a:latin typeface="Georgia"/>
                <a:cs typeface="Georgia"/>
              </a:rPr>
              <a:t>o</a:t>
            </a:r>
            <a:r>
              <a:rPr sz="2200" dirty="0">
                <a:latin typeface="Georgia"/>
                <a:cs typeface="Georgia"/>
              </a:rPr>
              <a:t>	</a:t>
            </a:r>
            <a:r>
              <a:rPr sz="2200" spc="-105" dirty="0">
                <a:latin typeface="Georgia"/>
                <a:cs typeface="Georgia"/>
              </a:rPr>
              <a:t>P</a:t>
            </a:r>
            <a:r>
              <a:rPr sz="2200" spc="10" dirty="0">
                <a:latin typeface="Georgia"/>
                <a:cs typeface="Georgia"/>
              </a:rPr>
              <a:t>r</a:t>
            </a:r>
            <a:r>
              <a:rPr sz="2200" spc="-30" dirty="0">
                <a:latin typeface="Georgia"/>
                <a:cs typeface="Georgia"/>
              </a:rPr>
              <a:t>o</a:t>
            </a:r>
            <a:r>
              <a:rPr sz="2200" spc="-15" dirty="0">
                <a:latin typeface="Georgia"/>
                <a:cs typeface="Georgia"/>
              </a:rPr>
              <a:t>t</a:t>
            </a:r>
            <a:r>
              <a:rPr sz="2200" spc="-10" dirty="0">
                <a:latin typeface="Georgia"/>
                <a:cs typeface="Georgia"/>
              </a:rPr>
              <a:t>e</a:t>
            </a:r>
            <a:r>
              <a:rPr sz="2200" spc="-25" dirty="0">
                <a:latin typeface="Georgia"/>
                <a:cs typeface="Georgia"/>
              </a:rPr>
              <a:t>c</a:t>
            </a:r>
            <a:r>
              <a:rPr sz="2200" spc="-15" dirty="0">
                <a:latin typeface="Georgia"/>
                <a:cs typeface="Georgia"/>
              </a:rPr>
              <a:t>t</a:t>
            </a:r>
            <a:r>
              <a:rPr sz="2200" dirty="0">
                <a:latin typeface="Georgia"/>
                <a:cs typeface="Georgia"/>
              </a:rPr>
              <a:t>	</a:t>
            </a:r>
            <a:r>
              <a:rPr sz="2200" spc="-60" dirty="0">
                <a:latin typeface="Georgia"/>
                <a:cs typeface="Georgia"/>
              </a:rPr>
              <a:t>f</a:t>
            </a:r>
            <a:r>
              <a:rPr sz="2200" spc="-30" dirty="0">
                <a:latin typeface="Georgia"/>
                <a:cs typeface="Georgia"/>
              </a:rPr>
              <a:t>o</a:t>
            </a:r>
            <a:r>
              <a:rPr sz="2200" spc="10" dirty="0">
                <a:latin typeface="Georgia"/>
                <a:cs typeface="Georgia"/>
              </a:rPr>
              <a:t>r</a:t>
            </a:r>
            <a:r>
              <a:rPr sz="2200" spc="-10" dirty="0">
                <a:latin typeface="Georgia"/>
                <a:cs typeface="Georgia"/>
              </a:rPr>
              <a:t>es</a:t>
            </a:r>
            <a:r>
              <a:rPr sz="2200" spc="-15" dirty="0">
                <a:latin typeface="Georgia"/>
                <a:cs typeface="Georgia"/>
              </a:rPr>
              <a:t>t</a:t>
            </a:r>
            <a:r>
              <a:rPr sz="2200" dirty="0">
                <a:latin typeface="Georgia"/>
                <a:cs typeface="Georgia"/>
              </a:rPr>
              <a:t>	</a:t>
            </a:r>
            <a:r>
              <a:rPr sz="2200" spc="-10" dirty="0">
                <a:latin typeface="Georgia"/>
                <a:cs typeface="Georgia"/>
              </a:rPr>
              <a:t>e</a:t>
            </a:r>
            <a:r>
              <a:rPr sz="2200" spc="-25" dirty="0">
                <a:latin typeface="Georgia"/>
                <a:cs typeface="Georgia"/>
              </a:rPr>
              <a:t>c</a:t>
            </a:r>
            <a:r>
              <a:rPr sz="2200" spc="-30" dirty="0">
                <a:latin typeface="Georgia"/>
                <a:cs typeface="Georgia"/>
              </a:rPr>
              <a:t>o</a:t>
            </a:r>
            <a:r>
              <a:rPr sz="2200" spc="-10" dirty="0">
                <a:latin typeface="Georgia"/>
                <a:cs typeface="Georgia"/>
              </a:rPr>
              <a:t>s</a:t>
            </a:r>
            <a:r>
              <a:rPr sz="2200" spc="15" dirty="0">
                <a:latin typeface="Georgia"/>
                <a:cs typeface="Georgia"/>
              </a:rPr>
              <a:t>y</a:t>
            </a:r>
            <a:r>
              <a:rPr sz="2200" spc="-10" dirty="0">
                <a:latin typeface="Georgia"/>
                <a:cs typeface="Georgia"/>
              </a:rPr>
              <a:t>s</a:t>
            </a:r>
            <a:r>
              <a:rPr sz="2200" spc="-25" dirty="0">
                <a:latin typeface="Georgia"/>
                <a:cs typeface="Georgia"/>
              </a:rPr>
              <a:t>t</a:t>
            </a:r>
            <a:r>
              <a:rPr sz="2200" dirty="0">
                <a:latin typeface="Georgia"/>
                <a:cs typeface="Georgia"/>
              </a:rPr>
              <a:t>e</a:t>
            </a:r>
            <a:r>
              <a:rPr sz="2200" spc="-110" dirty="0">
                <a:latin typeface="Georgia"/>
                <a:cs typeface="Georgia"/>
              </a:rPr>
              <a:t>m</a:t>
            </a:r>
            <a:r>
              <a:rPr sz="2200" dirty="0">
                <a:latin typeface="Georgia"/>
                <a:cs typeface="Georgia"/>
              </a:rPr>
              <a:t>	</a:t>
            </a:r>
            <a:r>
              <a:rPr sz="2200" spc="-50" dirty="0">
                <a:latin typeface="Georgia"/>
                <a:cs typeface="Georgia"/>
              </a:rPr>
              <a:t>a</a:t>
            </a:r>
            <a:r>
              <a:rPr sz="2200" spc="-65" dirty="0">
                <a:latin typeface="Georgia"/>
                <a:cs typeface="Georgia"/>
              </a:rPr>
              <a:t>n</a:t>
            </a:r>
            <a:r>
              <a:rPr sz="2200" spc="-60" dirty="0">
                <a:latin typeface="Georgia"/>
                <a:cs typeface="Georgia"/>
              </a:rPr>
              <a:t>d</a:t>
            </a:r>
            <a:r>
              <a:rPr sz="2200" dirty="0">
                <a:latin typeface="Georgia"/>
                <a:cs typeface="Georgia"/>
              </a:rPr>
              <a:t>	</a:t>
            </a:r>
            <a:r>
              <a:rPr sz="2200" spc="-15" dirty="0">
                <a:latin typeface="Georgia"/>
                <a:cs typeface="Georgia"/>
              </a:rPr>
              <a:t>t</a:t>
            </a:r>
            <a:r>
              <a:rPr sz="2200" spc="-20" dirty="0">
                <a:latin typeface="Georgia"/>
                <a:cs typeface="Georgia"/>
              </a:rPr>
              <a:t>o</a:t>
            </a:r>
            <a:r>
              <a:rPr sz="2200" dirty="0">
                <a:latin typeface="Georgia"/>
                <a:cs typeface="Georgia"/>
              </a:rPr>
              <a:t>	</a:t>
            </a:r>
            <a:r>
              <a:rPr sz="2200" spc="-45" dirty="0">
                <a:latin typeface="Georgia"/>
                <a:cs typeface="Georgia"/>
              </a:rPr>
              <a:t>g</a:t>
            </a:r>
            <a:r>
              <a:rPr sz="2200" spc="-10" dirty="0">
                <a:latin typeface="Georgia"/>
                <a:cs typeface="Georgia"/>
              </a:rPr>
              <a:t>e</a:t>
            </a:r>
            <a:r>
              <a:rPr sz="2200" spc="-15" dirty="0">
                <a:latin typeface="Georgia"/>
                <a:cs typeface="Georgia"/>
              </a:rPr>
              <a:t>t</a:t>
            </a:r>
            <a:r>
              <a:rPr sz="2200" dirty="0">
                <a:latin typeface="Georgia"/>
                <a:cs typeface="Georgia"/>
              </a:rPr>
              <a:t>	</a:t>
            </a:r>
            <a:r>
              <a:rPr sz="2200" spc="-30" dirty="0">
                <a:latin typeface="Georgia"/>
                <a:cs typeface="Georgia"/>
              </a:rPr>
              <a:t>b</a:t>
            </a:r>
            <a:r>
              <a:rPr sz="2200" spc="-10" dirty="0">
                <a:latin typeface="Georgia"/>
                <a:cs typeface="Georgia"/>
              </a:rPr>
              <a:t>e</a:t>
            </a:r>
            <a:r>
              <a:rPr sz="2200" spc="-40" dirty="0">
                <a:latin typeface="Georgia"/>
                <a:cs typeface="Georgia"/>
              </a:rPr>
              <a:t>n</a:t>
            </a:r>
            <a:r>
              <a:rPr sz="2200" spc="-45" dirty="0">
                <a:latin typeface="Georgia"/>
                <a:cs typeface="Georgia"/>
              </a:rPr>
              <a:t>e</a:t>
            </a:r>
            <a:r>
              <a:rPr sz="2200" spc="-60" dirty="0">
                <a:latin typeface="Georgia"/>
                <a:cs typeface="Georgia"/>
              </a:rPr>
              <a:t>f</a:t>
            </a:r>
            <a:r>
              <a:rPr sz="2200" spc="-30" dirty="0">
                <a:latin typeface="Georgia"/>
                <a:cs typeface="Georgia"/>
              </a:rPr>
              <a:t>i</a:t>
            </a:r>
            <a:r>
              <a:rPr sz="2200" spc="-25" dirty="0">
                <a:latin typeface="Georgia"/>
                <a:cs typeface="Georgia"/>
              </a:rPr>
              <a:t>t</a:t>
            </a:r>
            <a:r>
              <a:rPr sz="2200" spc="-10" dirty="0">
                <a:latin typeface="Georgia"/>
                <a:cs typeface="Georgia"/>
              </a:rPr>
              <a:t>s</a:t>
            </a:r>
            <a:r>
              <a:rPr sz="2200" dirty="0">
                <a:latin typeface="Georgia"/>
                <a:cs typeface="Georgia"/>
              </a:rPr>
              <a:t>	</a:t>
            </a:r>
            <a:r>
              <a:rPr sz="2200" spc="-30" dirty="0">
                <a:latin typeface="Georgia"/>
                <a:cs typeface="Georgia"/>
              </a:rPr>
              <a:t>o</a:t>
            </a:r>
            <a:r>
              <a:rPr sz="2200" spc="-50" dirty="0">
                <a:latin typeface="Georgia"/>
                <a:cs typeface="Georgia"/>
              </a:rPr>
              <a:t>f</a:t>
            </a:r>
            <a:r>
              <a:rPr sz="2200" dirty="0">
                <a:latin typeface="Georgia"/>
                <a:cs typeface="Georgia"/>
              </a:rPr>
              <a:t>	</a:t>
            </a:r>
            <a:r>
              <a:rPr sz="2200" spc="-60" dirty="0">
                <a:latin typeface="Georgia"/>
                <a:cs typeface="Georgia"/>
              </a:rPr>
              <a:t>f</a:t>
            </a:r>
            <a:r>
              <a:rPr sz="2200" spc="-30" dirty="0">
                <a:latin typeface="Georgia"/>
                <a:cs typeface="Georgia"/>
              </a:rPr>
              <a:t>o</a:t>
            </a:r>
            <a:r>
              <a:rPr sz="2200" dirty="0">
                <a:latin typeface="Georgia"/>
                <a:cs typeface="Georgia"/>
              </a:rPr>
              <a:t>re</a:t>
            </a:r>
            <a:r>
              <a:rPr sz="2200" spc="-10" dirty="0">
                <a:latin typeface="Georgia"/>
                <a:cs typeface="Georgia"/>
              </a:rPr>
              <a:t>s</a:t>
            </a:r>
            <a:r>
              <a:rPr sz="2200" spc="-15" dirty="0">
                <a:latin typeface="Georgia"/>
                <a:cs typeface="Georgia"/>
              </a:rPr>
              <a:t>t  </a:t>
            </a:r>
            <a:r>
              <a:rPr sz="2200" spc="-40" dirty="0">
                <a:latin typeface="Georgia"/>
                <a:cs typeface="Georgia"/>
              </a:rPr>
              <a:t>products.</a:t>
            </a:r>
            <a:endParaRPr sz="2200">
              <a:latin typeface="Georgia"/>
              <a:cs typeface="Georgia"/>
            </a:endParaRPr>
          </a:p>
        </p:txBody>
      </p:sp>
    </p:spTree>
    <p:extLst>
      <p:ext uri="{BB962C8B-B14F-4D97-AF65-F5344CB8AC3E}">
        <p14:creationId xmlns:p14="http://schemas.microsoft.com/office/powerpoint/2010/main" xmlns="" val="1935656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Forest conservation:</a:t>
            </a:r>
          </a:p>
        </p:txBody>
      </p:sp>
      <p:sp>
        <p:nvSpPr>
          <p:cNvPr id="3" name="Content Placeholder 2"/>
          <p:cNvSpPr>
            <a:spLocks noGrp="1"/>
          </p:cNvSpPr>
          <p:nvPr>
            <p:ph idx="1"/>
          </p:nvPr>
        </p:nvSpPr>
        <p:spPr/>
        <p:txBody>
          <a:bodyPr/>
          <a:lstStyle/>
          <a:p>
            <a:pPr marL="12700" indent="0">
              <a:lnSpc>
                <a:spcPct val="100000"/>
              </a:lnSpc>
              <a:spcBef>
                <a:spcPts val="434"/>
              </a:spcBef>
              <a:buClr>
                <a:srgbClr val="FD8537"/>
              </a:buClr>
              <a:buSzPct val="68181"/>
              <a:buNone/>
              <a:tabLst>
                <a:tab pos="287020" algn="l"/>
              </a:tabLst>
            </a:pPr>
            <a:endParaRPr lang="en-US" dirty="0">
              <a:latin typeface="Arial"/>
              <a:cs typeface="Arial"/>
            </a:endParaRPr>
          </a:p>
          <a:p>
            <a:pPr marL="287020" indent="-274320">
              <a:lnSpc>
                <a:spcPct val="100000"/>
              </a:lnSpc>
              <a:spcBef>
                <a:spcPts val="335"/>
              </a:spcBef>
              <a:buClr>
                <a:srgbClr val="FD8537"/>
              </a:buClr>
              <a:buSzPct val="68181"/>
              <a:buFont typeface="Wingdings"/>
              <a:buChar char=""/>
              <a:tabLst>
                <a:tab pos="287020" algn="l"/>
              </a:tabLst>
            </a:pPr>
            <a:r>
              <a:rPr lang="en-US" u="heavy" spc="-5" dirty="0">
                <a:solidFill>
                  <a:srgbClr val="00AF50"/>
                </a:solidFill>
                <a:uFill>
                  <a:solidFill>
                    <a:srgbClr val="00AF50"/>
                  </a:solidFill>
                </a:uFill>
                <a:latin typeface="Arial"/>
                <a:cs typeface="Arial"/>
              </a:rPr>
              <a:t>Production from</a:t>
            </a:r>
            <a:r>
              <a:rPr lang="en-US" u="heavy" spc="20" dirty="0">
                <a:solidFill>
                  <a:srgbClr val="00AF50"/>
                </a:solidFill>
                <a:uFill>
                  <a:solidFill>
                    <a:srgbClr val="00AF50"/>
                  </a:solidFill>
                </a:uFill>
                <a:latin typeface="Arial"/>
                <a:cs typeface="Arial"/>
              </a:rPr>
              <a:t> </a:t>
            </a:r>
            <a:r>
              <a:rPr lang="en-US" u="heavy" dirty="0">
                <a:solidFill>
                  <a:srgbClr val="00AF50"/>
                </a:solidFill>
                <a:uFill>
                  <a:solidFill>
                    <a:srgbClr val="00AF50"/>
                  </a:solidFill>
                </a:uFill>
                <a:latin typeface="Arial"/>
                <a:cs typeface="Arial"/>
              </a:rPr>
              <a:t>fires:</a:t>
            </a:r>
            <a:endParaRPr lang="en-US" dirty="0">
              <a:latin typeface="Arial"/>
              <a:cs typeface="Arial"/>
            </a:endParaRPr>
          </a:p>
          <a:p>
            <a:pPr marL="286385" marR="65405" indent="-274320">
              <a:lnSpc>
                <a:spcPts val="2380"/>
              </a:lnSpc>
              <a:spcBef>
                <a:spcPts val="635"/>
              </a:spcBef>
              <a:buClr>
                <a:srgbClr val="FD8537"/>
              </a:buClr>
              <a:buSzPct val="68181"/>
              <a:buFont typeface="Wingdings"/>
              <a:buChar char=""/>
              <a:tabLst>
                <a:tab pos="287020" algn="l"/>
              </a:tabLst>
            </a:pPr>
            <a:r>
              <a:rPr lang="en-US" spc="-5" dirty="0">
                <a:latin typeface="Arial"/>
                <a:cs typeface="Arial"/>
              </a:rPr>
              <a:t>Use of fire </a:t>
            </a:r>
            <a:r>
              <a:rPr lang="en-US" spc="-20" dirty="0">
                <a:latin typeface="Arial"/>
                <a:cs typeface="Arial"/>
              </a:rPr>
              <a:t>breaker, </a:t>
            </a:r>
            <a:r>
              <a:rPr lang="en-US" spc="-5" dirty="0">
                <a:latin typeface="Arial"/>
                <a:cs typeface="Arial"/>
              </a:rPr>
              <a:t>use of back firing, </a:t>
            </a:r>
            <a:r>
              <a:rPr lang="en-US" spc="-5" dirty="0" err="1">
                <a:latin typeface="Arial"/>
                <a:cs typeface="Arial"/>
              </a:rPr>
              <a:t>aeoro</a:t>
            </a:r>
            <a:r>
              <a:rPr lang="en-US" spc="-5" dirty="0">
                <a:latin typeface="Arial"/>
                <a:cs typeface="Arial"/>
              </a:rPr>
              <a:t> spraying of  fire, use of high capacity strong air blowers to change  direction of winds</a:t>
            </a:r>
            <a:r>
              <a:rPr lang="en-US" dirty="0">
                <a:latin typeface="Arial"/>
                <a:cs typeface="Arial"/>
              </a:rPr>
              <a:t> </a:t>
            </a:r>
            <a:r>
              <a:rPr lang="en-US" spc="-5" dirty="0">
                <a:latin typeface="Arial"/>
                <a:cs typeface="Arial"/>
              </a:rPr>
              <a:t>etc.</a:t>
            </a:r>
            <a:endParaRPr lang="en-US" dirty="0">
              <a:latin typeface="Arial"/>
              <a:cs typeface="Arial"/>
            </a:endParaRPr>
          </a:p>
          <a:p>
            <a:pPr marL="287020" indent="-274320">
              <a:lnSpc>
                <a:spcPct val="100000"/>
              </a:lnSpc>
              <a:spcBef>
                <a:spcPts val="290"/>
              </a:spcBef>
              <a:buClr>
                <a:srgbClr val="FD8537"/>
              </a:buClr>
              <a:buSzPct val="68181"/>
              <a:buFont typeface="Wingdings"/>
              <a:buChar char=""/>
              <a:tabLst>
                <a:tab pos="287020" algn="l"/>
              </a:tabLst>
            </a:pPr>
            <a:r>
              <a:rPr lang="en-US" u="heavy" spc="-5" dirty="0">
                <a:solidFill>
                  <a:srgbClr val="00AF50"/>
                </a:solidFill>
                <a:uFill>
                  <a:solidFill>
                    <a:srgbClr val="00AF50"/>
                  </a:solidFill>
                </a:uFill>
                <a:latin typeface="Arial"/>
                <a:cs typeface="Arial"/>
              </a:rPr>
              <a:t>Maintenance of forest</a:t>
            </a:r>
            <a:r>
              <a:rPr lang="en-US" u="heavy" spc="20" dirty="0">
                <a:solidFill>
                  <a:srgbClr val="00AF50"/>
                </a:solidFill>
                <a:uFill>
                  <a:solidFill>
                    <a:srgbClr val="00AF50"/>
                  </a:solidFill>
                </a:uFill>
                <a:latin typeface="Arial"/>
                <a:cs typeface="Arial"/>
              </a:rPr>
              <a:t> </a:t>
            </a:r>
            <a:r>
              <a:rPr lang="en-US" u="heavy" spc="-5" dirty="0">
                <a:solidFill>
                  <a:srgbClr val="00AF50"/>
                </a:solidFill>
                <a:uFill>
                  <a:solidFill>
                    <a:srgbClr val="00AF50"/>
                  </a:solidFill>
                </a:uFill>
                <a:latin typeface="Arial"/>
                <a:cs typeface="Arial"/>
              </a:rPr>
              <a:t>trees:</a:t>
            </a:r>
            <a:endParaRPr lang="en-US" dirty="0">
              <a:latin typeface="Arial"/>
              <a:cs typeface="Arial"/>
            </a:endParaRPr>
          </a:p>
          <a:p>
            <a:pPr marL="286385" marR="5080" indent="-274320">
              <a:lnSpc>
                <a:spcPts val="2380"/>
              </a:lnSpc>
              <a:spcBef>
                <a:spcPts val="635"/>
              </a:spcBef>
              <a:buClr>
                <a:srgbClr val="FD8537"/>
              </a:buClr>
              <a:buSzPct val="68181"/>
              <a:buFont typeface="Wingdings"/>
              <a:buChar char=""/>
              <a:tabLst>
                <a:tab pos="287020" algn="l"/>
              </a:tabLst>
            </a:pPr>
            <a:r>
              <a:rPr lang="en-US" spc="-5" dirty="0">
                <a:latin typeface="Arial"/>
                <a:cs typeface="Arial"/>
              </a:rPr>
              <a:t>Cutting of unwanted trees, removal of abnormally grown  branches, removal of weeds, promote growth of useful  trees.</a:t>
            </a:r>
            <a:endParaRPr lang="en-US" dirty="0">
              <a:latin typeface="Arial"/>
              <a:cs typeface="Arial"/>
            </a:endParaRPr>
          </a:p>
          <a:p>
            <a:pPr marL="287020" indent="-274320">
              <a:lnSpc>
                <a:spcPct val="100000"/>
              </a:lnSpc>
              <a:spcBef>
                <a:spcPts val="290"/>
              </a:spcBef>
              <a:buClr>
                <a:srgbClr val="FD8537"/>
              </a:buClr>
              <a:buSzPct val="68181"/>
              <a:buFont typeface="Wingdings"/>
              <a:buChar char=""/>
              <a:tabLst>
                <a:tab pos="287020" algn="l"/>
              </a:tabLst>
            </a:pPr>
            <a:r>
              <a:rPr lang="en-US" u="heavy" spc="-5" dirty="0">
                <a:solidFill>
                  <a:srgbClr val="00AF50"/>
                </a:solidFill>
                <a:uFill>
                  <a:solidFill>
                    <a:srgbClr val="00AF50"/>
                  </a:solidFill>
                </a:uFill>
                <a:latin typeface="Arial"/>
                <a:cs typeface="Arial"/>
              </a:rPr>
              <a:t>Protection from</a:t>
            </a:r>
            <a:r>
              <a:rPr lang="en-US" u="heavy" spc="15" dirty="0">
                <a:solidFill>
                  <a:srgbClr val="00AF50"/>
                </a:solidFill>
                <a:uFill>
                  <a:solidFill>
                    <a:srgbClr val="00AF50"/>
                  </a:solidFill>
                </a:uFill>
                <a:latin typeface="Arial"/>
                <a:cs typeface="Arial"/>
              </a:rPr>
              <a:t> </a:t>
            </a:r>
            <a:r>
              <a:rPr lang="en-US" u="heavy" spc="-5" dirty="0">
                <a:solidFill>
                  <a:srgbClr val="00AF50"/>
                </a:solidFill>
                <a:uFill>
                  <a:solidFill>
                    <a:srgbClr val="00AF50"/>
                  </a:solidFill>
                </a:uFill>
                <a:latin typeface="Arial"/>
                <a:cs typeface="Arial"/>
              </a:rPr>
              <a:t>grazing</a:t>
            </a:r>
            <a:endParaRPr lang="en-US" dirty="0">
              <a:latin typeface="Arial"/>
              <a:cs typeface="Arial"/>
            </a:endParaRPr>
          </a:p>
          <a:p>
            <a:pPr marL="287020" indent="-274320">
              <a:lnSpc>
                <a:spcPts val="2510"/>
              </a:lnSpc>
              <a:spcBef>
                <a:spcPts val="340"/>
              </a:spcBef>
              <a:buClr>
                <a:srgbClr val="FD8537"/>
              </a:buClr>
              <a:buSzPct val="68181"/>
              <a:buFont typeface="Wingdings"/>
              <a:buChar char=""/>
              <a:tabLst>
                <a:tab pos="287020" algn="l"/>
              </a:tabLst>
            </a:pPr>
            <a:r>
              <a:rPr lang="en-US" u="heavy" spc="-5" dirty="0">
                <a:solidFill>
                  <a:srgbClr val="00AF50"/>
                </a:solidFill>
                <a:uFill>
                  <a:solidFill>
                    <a:srgbClr val="00AF50"/>
                  </a:solidFill>
                </a:uFill>
                <a:latin typeface="Arial"/>
                <a:cs typeface="Arial"/>
              </a:rPr>
              <a:t>Protection from insects and </a:t>
            </a:r>
            <a:r>
              <a:rPr lang="en-US" u="heavy" dirty="0">
                <a:solidFill>
                  <a:srgbClr val="00AF50"/>
                </a:solidFill>
                <a:uFill>
                  <a:solidFill>
                    <a:srgbClr val="00AF50"/>
                  </a:solidFill>
                </a:uFill>
                <a:latin typeface="Arial"/>
                <a:cs typeface="Arial"/>
              </a:rPr>
              <a:t>pests</a:t>
            </a:r>
            <a:r>
              <a:rPr lang="en-US" dirty="0">
                <a:latin typeface="Arial"/>
                <a:cs typeface="Arial"/>
              </a:rPr>
              <a:t>(spray chemical</a:t>
            </a:r>
            <a:r>
              <a:rPr lang="en-US" spc="45" dirty="0">
                <a:latin typeface="Arial"/>
                <a:cs typeface="Arial"/>
              </a:rPr>
              <a:t> </a:t>
            </a:r>
            <a:r>
              <a:rPr lang="en-US" dirty="0">
                <a:latin typeface="Arial"/>
                <a:cs typeface="Arial"/>
              </a:rPr>
              <a:t>and</a:t>
            </a:r>
          </a:p>
          <a:p>
            <a:pPr marL="286385">
              <a:lnSpc>
                <a:spcPts val="2510"/>
              </a:lnSpc>
            </a:pPr>
            <a:r>
              <a:rPr lang="en-US" spc="-5" dirty="0">
                <a:latin typeface="Arial"/>
                <a:cs typeface="Arial"/>
              </a:rPr>
              <a:t>fungicides)</a:t>
            </a:r>
            <a:endParaRPr lang="en-US" dirty="0">
              <a:latin typeface="Arial"/>
              <a:cs typeface="Arial"/>
            </a:endParaRPr>
          </a:p>
          <a:p>
            <a:pPr marL="287020" indent="-274320">
              <a:lnSpc>
                <a:spcPct val="100000"/>
              </a:lnSpc>
              <a:spcBef>
                <a:spcPts val="335"/>
              </a:spcBef>
              <a:buClr>
                <a:srgbClr val="FD8537"/>
              </a:buClr>
              <a:buSzPct val="68181"/>
              <a:buFont typeface="Wingdings"/>
              <a:buChar char=""/>
              <a:tabLst>
                <a:tab pos="287020" algn="l"/>
              </a:tabLst>
            </a:pPr>
            <a:r>
              <a:rPr lang="en-US" u="heavy" spc="-5" dirty="0">
                <a:solidFill>
                  <a:srgbClr val="00AF50"/>
                </a:solidFill>
                <a:uFill>
                  <a:solidFill>
                    <a:srgbClr val="00AF50"/>
                  </a:solidFill>
                </a:uFill>
                <a:latin typeface="Arial"/>
                <a:cs typeface="Arial"/>
              </a:rPr>
              <a:t>Protection of wild </a:t>
            </a:r>
            <a:r>
              <a:rPr lang="en-US" u="heavy" dirty="0">
                <a:solidFill>
                  <a:srgbClr val="00AF50"/>
                </a:solidFill>
                <a:uFill>
                  <a:solidFill>
                    <a:srgbClr val="00AF50"/>
                  </a:solidFill>
                </a:uFill>
                <a:latin typeface="Arial"/>
                <a:cs typeface="Arial"/>
              </a:rPr>
              <a:t>life</a:t>
            </a:r>
            <a:r>
              <a:rPr lang="en-US" dirty="0">
                <a:latin typeface="Arial"/>
                <a:cs typeface="Arial"/>
              </a:rPr>
              <a:t>(from </a:t>
            </a:r>
            <a:r>
              <a:rPr lang="en-US" spc="-5" dirty="0">
                <a:latin typeface="Arial"/>
                <a:cs typeface="Arial"/>
              </a:rPr>
              <a:t>hunters and fisher</a:t>
            </a:r>
            <a:r>
              <a:rPr lang="en-US" spc="50" dirty="0">
                <a:latin typeface="Arial"/>
                <a:cs typeface="Arial"/>
              </a:rPr>
              <a:t> </a:t>
            </a:r>
            <a:r>
              <a:rPr lang="en-US" spc="-5" dirty="0">
                <a:latin typeface="Arial"/>
                <a:cs typeface="Arial"/>
              </a:rPr>
              <a:t>mans)</a:t>
            </a:r>
            <a:endParaRPr lang="en-US" dirty="0">
              <a:latin typeface="Arial"/>
              <a:cs typeface="Arial"/>
            </a:endParaRPr>
          </a:p>
          <a:p>
            <a:endParaRPr lang="en-US" dirty="0"/>
          </a:p>
        </p:txBody>
      </p:sp>
    </p:spTree>
    <p:extLst>
      <p:ext uri="{BB962C8B-B14F-4D97-AF65-F5344CB8AC3E}">
        <p14:creationId xmlns:p14="http://schemas.microsoft.com/office/powerpoint/2010/main" xmlns="" val="211647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resources?</a:t>
            </a:r>
          </a:p>
        </p:txBody>
      </p:sp>
      <p:sp>
        <p:nvSpPr>
          <p:cNvPr id="3" name="Content Placeholder 2"/>
          <p:cNvSpPr>
            <a:spLocks noGrp="1"/>
          </p:cNvSpPr>
          <p:nvPr>
            <p:ph idx="1"/>
          </p:nvPr>
        </p:nvSpPr>
        <p:spPr/>
        <p:txBody>
          <a:bodyPr/>
          <a:lstStyle/>
          <a:p>
            <a:r>
              <a:rPr lang="en-US" dirty="0"/>
              <a:t> he term resources was taken to mean only the</a:t>
            </a:r>
            <a:br>
              <a:rPr lang="en-US" dirty="0"/>
            </a:br>
            <a:r>
              <a:rPr lang="en-US" dirty="0"/>
              <a:t>natural factors or things like mountains, mineral</a:t>
            </a:r>
            <a:br>
              <a:rPr lang="en-US" dirty="0"/>
            </a:br>
            <a:r>
              <a:rPr lang="en-US" dirty="0"/>
              <a:t>deposit, forests, animal life, soil, water, air </a:t>
            </a:r>
            <a:r>
              <a:rPr lang="en-US" dirty="0" err="1"/>
              <a:t>etc</a:t>
            </a:r>
            <a:r>
              <a:rPr lang="en-US" dirty="0"/>
              <a:t/>
            </a:r>
            <a:br>
              <a:rPr lang="en-US" dirty="0"/>
            </a:br>
            <a:r>
              <a:rPr lang="en-US" dirty="0"/>
              <a:t>„Resource‟ was used to refer to only natural</a:t>
            </a:r>
            <a:br>
              <a:rPr lang="en-US" dirty="0"/>
            </a:br>
            <a:r>
              <a:rPr lang="en-US" dirty="0"/>
              <a:t>resources.</a:t>
            </a:r>
            <a:br>
              <a:rPr lang="en-US" dirty="0"/>
            </a:br>
            <a:endParaRPr lang="en-US" dirty="0"/>
          </a:p>
          <a:p>
            <a:r>
              <a:rPr lang="en-US" dirty="0"/>
              <a:t>This term was taken to mean all natural</a:t>
            </a:r>
            <a:br>
              <a:rPr lang="en-US" dirty="0"/>
            </a:br>
            <a:r>
              <a:rPr lang="en-US" dirty="0"/>
              <a:t>phenomenon or factors, whether they are useful</a:t>
            </a:r>
            <a:br>
              <a:rPr lang="en-US" dirty="0"/>
            </a:br>
            <a:r>
              <a:rPr lang="en-US" dirty="0"/>
              <a:t>to man or not. </a:t>
            </a:r>
            <a:br>
              <a:rPr lang="en-US" dirty="0"/>
            </a:br>
            <a:endParaRPr lang="en-US" dirty="0"/>
          </a:p>
        </p:txBody>
      </p:sp>
    </p:spTree>
    <p:extLst>
      <p:ext uri="{BB962C8B-B14F-4D97-AF65-F5344CB8AC3E}">
        <p14:creationId xmlns:p14="http://schemas.microsoft.com/office/powerpoint/2010/main" xmlns="" val="3005666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062"/>
            <a:ext cx="8596668" cy="811369"/>
          </a:xfrm>
        </p:spPr>
        <p:txBody>
          <a:bodyPr/>
          <a:lstStyle/>
          <a:p>
            <a:r>
              <a:rPr lang="en-US" dirty="0"/>
              <a:t>Forest in Pakistan</a:t>
            </a:r>
          </a:p>
        </p:txBody>
      </p:sp>
      <p:pic>
        <p:nvPicPr>
          <p:cNvPr id="4" name="Content Placeholder 3"/>
          <p:cNvPicPr>
            <a:picLocks noGrp="1" noChangeAspect="1"/>
          </p:cNvPicPr>
          <p:nvPr>
            <p:ph idx="1"/>
          </p:nvPr>
        </p:nvPicPr>
        <p:blipFill>
          <a:blip r:embed="rId2"/>
          <a:stretch>
            <a:fillRect/>
          </a:stretch>
        </p:blipFill>
        <p:spPr>
          <a:xfrm>
            <a:off x="837127" y="802123"/>
            <a:ext cx="8666762" cy="5495646"/>
          </a:xfrm>
          <a:prstGeom prst="rect">
            <a:avLst/>
          </a:prstGeom>
        </p:spPr>
      </p:pic>
    </p:spTree>
    <p:extLst>
      <p:ext uri="{BB962C8B-B14F-4D97-AF65-F5344CB8AC3E}">
        <p14:creationId xmlns:p14="http://schemas.microsoft.com/office/powerpoint/2010/main" xmlns="" val="112417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6981" y="67705"/>
            <a:ext cx="5768126" cy="6790295"/>
          </a:xfrm>
          <a:prstGeom prst="rect">
            <a:avLst/>
          </a:prstGeom>
        </p:spPr>
      </p:pic>
    </p:spTree>
    <p:extLst>
      <p:ext uri="{BB962C8B-B14F-4D97-AF65-F5344CB8AC3E}">
        <p14:creationId xmlns:p14="http://schemas.microsoft.com/office/powerpoint/2010/main" xmlns="" val="269147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b="1" dirty="0"/>
              <a:t>Alpine Forests: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These forest are called alpine because they grow in conditions similar to those in the Alps, a mountain range in Europe.</a:t>
            </a:r>
          </a:p>
          <a:p>
            <a:r>
              <a:rPr lang="en-US" dirty="0"/>
              <a:t> Alpine forests are found on the mountains of </a:t>
            </a:r>
            <a:r>
              <a:rPr lang="en-US" dirty="0" err="1"/>
              <a:t>Gilgit</a:t>
            </a:r>
            <a:r>
              <a:rPr lang="en-US" dirty="0"/>
              <a:t>-Baltistan. In the region of high mountains there is snow,</a:t>
            </a:r>
            <a:br>
              <a:rPr lang="en-US" dirty="0"/>
            </a:br>
            <a:r>
              <a:rPr lang="en-US" dirty="0"/>
              <a:t>so little or no vegetation is found here.</a:t>
            </a:r>
          </a:p>
          <a:p>
            <a:r>
              <a:rPr lang="en-US" dirty="0"/>
              <a:t>Due to the very cold climate above a height of 4000 </a:t>
            </a:r>
            <a:r>
              <a:rPr lang="en-US" dirty="0" err="1"/>
              <a:t>metres</a:t>
            </a:r>
            <a:r>
              <a:rPr lang="en-US" dirty="0"/>
              <a:t>, trees do not grow properly. Some dwarfed trees of silver fir, juniper, and birch grow here. </a:t>
            </a:r>
          </a:p>
          <a:p>
            <a:r>
              <a:rPr lang="en-US" dirty="0"/>
              <a:t>Alpine forests are found in a limited area in </a:t>
            </a:r>
            <a:r>
              <a:rPr lang="en-US" dirty="0" err="1"/>
              <a:t>Chitral</a:t>
            </a:r>
            <a:r>
              <a:rPr lang="en-US" dirty="0"/>
              <a:t>, Dir, Swat, and</a:t>
            </a:r>
            <a:br>
              <a:rPr lang="en-US" dirty="0"/>
            </a:br>
            <a:r>
              <a:rPr lang="en-US" dirty="0" err="1"/>
              <a:t>Gilgit</a:t>
            </a:r>
            <a:r>
              <a:rPr lang="en-US" dirty="0"/>
              <a:t>.</a:t>
            </a:r>
          </a:p>
          <a:p>
            <a:r>
              <a:rPr lang="en-US" dirty="0"/>
              <a:t>They normally have upward branches to attain more sunlight.</a:t>
            </a:r>
          </a:p>
          <a:p>
            <a:r>
              <a:rPr lang="en-US" dirty="0"/>
              <a:t>They are used as fuel wood only. </a:t>
            </a:r>
            <a:br>
              <a:rPr lang="en-US" dirty="0"/>
            </a:br>
            <a:r>
              <a:rPr lang="en-US" dirty="0"/>
              <a:t> </a:t>
            </a:r>
            <a:br>
              <a:rPr lang="en-US" dirty="0"/>
            </a:br>
            <a:r>
              <a:rPr lang="en-US" i="1" dirty="0" err="1"/>
              <a:t>Pinus</a:t>
            </a:r>
            <a:r>
              <a:rPr lang="en-US" i="1" dirty="0"/>
              <a:t> </a:t>
            </a:r>
            <a:r>
              <a:rPr lang="en-US" i="1" dirty="0" err="1"/>
              <a:t>walichiana</a:t>
            </a:r>
            <a:r>
              <a:rPr lang="en-US" i="1" dirty="0"/>
              <a:t> ( Blue pine), </a:t>
            </a:r>
            <a:r>
              <a:rPr lang="en-US" i="1" dirty="0" err="1"/>
              <a:t>Juniperous</a:t>
            </a:r>
            <a:r>
              <a:rPr lang="en-US" i="1" dirty="0"/>
              <a:t> </a:t>
            </a:r>
            <a:r>
              <a:rPr lang="en-US" i="1" dirty="0" err="1"/>
              <a:t>macropoda</a:t>
            </a:r>
            <a:r>
              <a:rPr lang="en-US" i="1" dirty="0"/>
              <a:t> (</a:t>
            </a:r>
            <a:r>
              <a:rPr lang="en-US" i="1" dirty="0" err="1"/>
              <a:t>Snober</a:t>
            </a:r>
            <a:r>
              <a:rPr lang="en-US" i="1" dirty="0"/>
              <a:t>), </a:t>
            </a:r>
            <a:r>
              <a:rPr lang="en-US" i="1" dirty="0" err="1"/>
              <a:t>Betula</a:t>
            </a:r>
            <a:r>
              <a:rPr lang="en-US" i="1" dirty="0"/>
              <a:t> </a:t>
            </a:r>
            <a:r>
              <a:rPr lang="en-US" i="1" dirty="0" err="1"/>
              <a:t>utilis</a:t>
            </a:r>
            <a:r>
              <a:rPr lang="en-US" i="1" dirty="0"/>
              <a:t> (Birch)</a:t>
            </a:r>
            <a:r>
              <a:rPr lang="en-US" dirty="0"/>
              <a:t> </a:t>
            </a:r>
            <a:br>
              <a:rPr lang="en-US" dirty="0"/>
            </a:br>
            <a:endParaRPr lang="en-US" dirty="0"/>
          </a:p>
        </p:txBody>
      </p:sp>
    </p:spTree>
    <p:extLst>
      <p:ext uri="{BB962C8B-B14F-4D97-AF65-F5344CB8AC3E}">
        <p14:creationId xmlns:p14="http://schemas.microsoft.com/office/powerpoint/2010/main" xmlns="" val="2099711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1" dirty="0"/>
              <a:t> Tropical Thorn Forests: </a:t>
            </a:r>
            <a:endParaRPr lang="en-US" dirty="0"/>
          </a:p>
        </p:txBody>
      </p:sp>
      <p:sp>
        <p:nvSpPr>
          <p:cNvPr id="3" name="Content Placeholder 2"/>
          <p:cNvSpPr>
            <a:spLocks noGrp="1"/>
          </p:cNvSpPr>
          <p:nvPr>
            <p:ph idx="1"/>
          </p:nvPr>
        </p:nvSpPr>
        <p:spPr/>
        <p:txBody>
          <a:bodyPr/>
          <a:lstStyle/>
          <a:p>
            <a:r>
              <a:rPr lang="en-US" dirty="0"/>
              <a:t>The tropical thorn forests are dominated by xerophytic scrubs. They are most</a:t>
            </a:r>
            <a:br>
              <a:rPr lang="en-US" dirty="0"/>
            </a:br>
            <a:r>
              <a:rPr lang="en-US" dirty="0"/>
              <a:t>widespread in the Punjab plains but also occupy small areas in southern Sindh and western </a:t>
            </a:r>
            <a:r>
              <a:rPr lang="en-US" dirty="0" err="1"/>
              <a:t>Balochistan</a:t>
            </a:r>
            <a:r>
              <a:rPr lang="en-US" dirty="0"/>
              <a:t>. They are mainly used for grazing purposes, watershed protection and fuelwood. The usual height is 6-9 m.</a:t>
            </a:r>
          </a:p>
          <a:p>
            <a:r>
              <a:rPr lang="en-US" dirty="0"/>
              <a:t> This is the natural vegetation over the whole of the Indus Plains except for the driest parts. It merges into the subtropical dry evergreen type of the lower hills to the north and West generally.</a:t>
            </a:r>
          </a:p>
          <a:p>
            <a:r>
              <a:rPr lang="en-US" dirty="0"/>
              <a:t>They have deep roots to search for water </a:t>
            </a:r>
            <a:br>
              <a:rPr lang="en-US" dirty="0"/>
            </a:br>
            <a:endParaRPr lang="en-US" dirty="0"/>
          </a:p>
        </p:txBody>
      </p:sp>
      <p:pic>
        <p:nvPicPr>
          <p:cNvPr id="10" name="Picture 9"/>
          <p:cNvPicPr>
            <a:picLocks noChangeAspect="1"/>
          </p:cNvPicPr>
          <p:nvPr/>
        </p:nvPicPr>
        <p:blipFill>
          <a:blip r:embed="rId2"/>
          <a:stretch>
            <a:fillRect/>
          </a:stretch>
        </p:blipFill>
        <p:spPr>
          <a:xfrm>
            <a:off x="2908329" y="4778166"/>
            <a:ext cx="4134678" cy="2079834"/>
          </a:xfrm>
          <a:prstGeom prst="rect">
            <a:avLst/>
          </a:prstGeom>
        </p:spPr>
      </p:pic>
    </p:spTree>
    <p:extLst>
      <p:ext uri="{BB962C8B-B14F-4D97-AF65-F5344CB8AC3E}">
        <p14:creationId xmlns:p14="http://schemas.microsoft.com/office/powerpoint/2010/main" xmlns="" val="106293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885" y="592429"/>
            <a:ext cx="8281115" cy="2585323"/>
          </a:xfrm>
          <a:prstGeom prst="rect">
            <a:avLst/>
          </a:prstGeom>
        </p:spPr>
        <p:txBody>
          <a:bodyPr wrap="square">
            <a:spAutoFit/>
          </a:bodyPr>
          <a:lstStyle/>
          <a:p>
            <a:r>
              <a:rPr lang="en-US" dirty="0">
                <a:solidFill>
                  <a:srgbClr val="000000"/>
                </a:solidFill>
                <a:latin typeface="Calibri" panose="020F0502020204030204" pitchFamily="34" charset="0"/>
              </a:rPr>
              <a:t>Area: 1,73000 ha Elevation : 20-1200 feet</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rainfall: 30 inches or 750 mm ( vary year to</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year) MAT: 42</a:t>
            </a:r>
            <a:r>
              <a:rPr lang="en-US" sz="1200" b="0" i="0" dirty="0">
                <a:solidFill>
                  <a:srgbClr val="000000"/>
                </a:solidFill>
                <a:effectLst/>
                <a:latin typeface="Calibri" panose="020F0502020204030204" pitchFamily="34" charset="0"/>
              </a:rPr>
              <a:t>0</a:t>
            </a:r>
            <a:r>
              <a:rPr lang="en-US" dirty="0">
                <a:solidFill>
                  <a:srgbClr val="000000"/>
                </a:solidFill>
                <a:latin typeface="Calibri" panose="020F0502020204030204" pitchFamily="34" charset="0"/>
              </a:rPr>
              <a:t>C ( 50</a:t>
            </a:r>
            <a:r>
              <a:rPr lang="en-US" sz="1200" b="0" i="0" dirty="0">
                <a:solidFill>
                  <a:srgbClr val="000000"/>
                </a:solidFill>
                <a:effectLst/>
                <a:latin typeface="Calibri" panose="020F0502020204030204" pitchFamily="34" charset="0"/>
              </a:rPr>
              <a:t>o </a:t>
            </a:r>
            <a:r>
              <a:rPr lang="en-US" dirty="0">
                <a:solidFill>
                  <a:srgbClr val="000000"/>
                </a:solidFill>
                <a:latin typeface="Calibri" panose="020F0502020204030204" pitchFamily="34" charset="0"/>
              </a:rPr>
              <a:t>C in Summer) Wind :</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Hot wind blows during April- July each year</a:t>
            </a:r>
            <a:br>
              <a:rPr lang="en-US" dirty="0">
                <a:solidFill>
                  <a:srgbClr val="000000"/>
                </a:solidFill>
                <a:latin typeface="Calibri" panose="020F0502020204030204" pitchFamily="34" charset="0"/>
              </a:rPr>
            </a:br>
            <a:r>
              <a:rPr lang="en-US" i="1" dirty="0" err="1">
                <a:solidFill>
                  <a:srgbClr val="000000"/>
                </a:solidFill>
                <a:latin typeface="Calibri" panose="020F0502020204030204" pitchFamily="34" charset="0"/>
              </a:rPr>
              <a:t>Spp</a:t>
            </a:r>
            <a:r>
              <a:rPr lang="en-US" i="1" dirty="0">
                <a:solidFill>
                  <a:srgbClr val="000000"/>
                </a:solidFill>
                <a:latin typeface="Calibri" panose="020F0502020204030204" pitchFamily="34" charset="0"/>
              </a:rPr>
              <a:t>: Acacia </a:t>
            </a:r>
            <a:r>
              <a:rPr lang="en-US" i="1" dirty="0" err="1">
                <a:solidFill>
                  <a:srgbClr val="000000"/>
                </a:solidFill>
                <a:latin typeface="Calibri" panose="020F0502020204030204" pitchFamily="34" charset="0"/>
              </a:rPr>
              <a:t>niltotica</a:t>
            </a:r>
            <a:r>
              <a:rPr lang="en-US" i="1" dirty="0">
                <a:solidFill>
                  <a:srgbClr val="000000"/>
                </a:solidFill>
                <a:latin typeface="Calibri" panose="020F0502020204030204" pitchFamily="34" charset="0"/>
              </a:rPr>
              <a:t>, (</a:t>
            </a:r>
            <a:r>
              <a:rPr lang="en-US" i="1" dirty="0" err="1">
                <a:solidFill>
                  <a:srgbClr val="000000"/>
                </a:solidFill>
                <a:latin typeface="Calibri" panose="020F0502020204030204" pitchFamily="34" charset="0"/>
              </a:rPr>
              <a:t>Kikar</a:t>
            </a:r>
            <a:r>
              <a:rPr lang="en-US" i="1" dirty="0">
                <a:solidFill>
                  <a:srgbClr val="000000"/>
                </a:solidFill>
                <a:latin typeface="Calibri" panose="020F0502020204030204" pitchFamily="34" charset="0"/>
              </a:rPr>
              <a:t>), </a:t>
            </a:r>
            <a:r>
              <a:rPr lang="en-US" i="1" dirty="0" err="1">
                <a:solidFill>
                  <a:srgbClr val="000000"/>
                </a:solidFill>
                <a:latin typeface="Calibri" panose="020F0502020204030204" pitchFamily="34" charset="0"/>
              </a:rPr>
              <a:t>Prosopis</a:t>
            </a:r>
            <a:r>
              <a:rPr lang="en-US" i="1" dirty="0">
                <a:solidFill>
                  <a:srgbClr val="000000"/>
                </a:solidFill>
                <a:latin typeface="Calibri" panose="020F0502020204030204" pitchFamily="34" charset="0"/>
              </a:rPr>
              <a:t/>
            </a:r>
            <a:br>
              <a:rPr lang="en-US" i="1" dirty="0">
                <a:solidFill>
                  <a:srgbClr val="000000"/>
                </a:solidFill>
                <a:latin typeface="Calibri" panose="020F0502020204030204" pitchFamily="34" charset="0"/>
              </a:rPr>
            </a:br>
            <a:r>
              <a:rPr lang="en-US" i="1" dirty="0">
                <a:solidFill>
                  <a:srgbClr val="000000"/>
                </a:solidFill>
                <a:latin typeface="Calibri" panose="020F0502020204030204" pitchFamily="34" charset="0"/>
              </a:rPr>
              <a:t>cineraria (</a:t>
            </a:r>
            <a:r>
              <a:rPr lang="en-US" i="1" dirty="0" err="1">
                <a:solidFill>
                  <a:srgbClr val="000000"/>
                </a:solidFill>
                <a:latin typeface="Calibri" panose="020F0502020204030204" pitchFamily="34" charset="0"/>
              </a:rPr>
              <a:t>Jhand</a:t>
            </a:r>
            <a:r>
              <a:rPr lang="en-US" i="1" dirty="0">
                <a:solidFill>
                  <a:srgbClr val="000000"/>
                </a:solidFill>
                <a:latin typeface="Calibri" panose="020F0502020204030204" pitchFamily="34" charset="0"/>
              </a:rPr>
              <a:t>), </a:t>
            </a:r>
            <a:r>
              <a:rPr lang="en-US" i="1" dirty="0" err="1">
                <a:solidFill>
                  <a:srgbClr val="000000"/>
                </a:solidFill>
                <a:latin typeface="Calibri" panose="020F0502020204030204" pitchFamily="34" charset="0"/>
              </a:rPr>
              <a:t>Zizyphus</a:t>
            </a:r>
            <a:r>
              <a:rPr lang="en-US" i="1" dirty="0">
                <a:solidFill>
                  <a:srgbClr val="000000"/>
                </a:solidFill>
                <a:latin typeface="Calibri" panose="020F0502020204030204" pitchFamily="34" charset="0"/>
              </a:rPr>
              <a:t> </a:t>
            </a:r>
            <a:r>
              <a:rPr lang="en-US" i="1" dirty="0" err="1">
                <a:solidFill>
                  <a:srgbClr val="000000"/>
                </a:solidFill>
                <a:latin typeface="Calibri" panose="020F0502020204030204" pitchFamily="34" charset="0"/>
              </a:rPr>
              <a:t>mauritiana</a:t>
            </a:r>
            <a:r>
              <a:rPr lang="en-US" i="1" dirty="0">
                <a:solidFill>
                  <a:srgbClr val="000000"/>
                </a:solidFill>
                <a:latin typeface="Calibri" panose="020F0502020204030204" pitchFamily="34" charset="0"/>
              </a:rPr>
              <a:t> (</a:t>
            </a:r>
            <a:r>
              <a:rPr lang="en-US" i="1" dirty="0" err="1">
                <a:solidFill>
                  <a:srgbClr val="000000"/>
                </a:solidFill>
                <a:latin typeface="Calibri" panose="020F0502020204030204" pitchFamily="34" charset="0"/>
              </a:rPr>
              <a:t>Ber</a:t>
            </a:r>
            <a:r>
              <a:rPr lang="en-US" i="1" dirty="0">
                <a:solidFill>
                  <a:srgbClr val="000000"/>
                </a:solidFill>
                <a:latin typeface="Calibri" panose="020F0502020204030204" pitchFamily="34" charset="0"/>
              </a:rPr>
              <a:t>)</a:t>
            </a:r>
            <a:br>
              <a:rPr lang="en-US" i="1" dirty="0">
                <a:solidFill>
                  <a:srgbClr val="000000"/>
                </a:solidFill>
                <a:latin typeface="Calibri" panose="020F0502020204030204" pitchFamily="34" charset="0"/>
              </a:rPr>
            </a:br>
            <a:r>
              <a:rPr lang="en-US" i="1" dirty="0">
                <a:solidFill>
                  <a:srgbClr val="000000"/>
                </a:solidFill>
                <a:latin typeface="Calibri" panose="020F0502020204030204" pitchFamily="34" charset="0"/>
              </a:rPr>
              <a:t>Fauna: Ibex, Lizards, Snakes, Falcons, </a:t>
            </a:r>
            <a:r>
              <a:rPr lang="en-US" i="1" dirty="0" err="1">
                <a:solidFill>
                  <a:srgbClr val="000000"/>
                </a:solidFill>
                <a:latin typeface="Calibri" panose="020F0502020204030204" pitchFamily="34" charset="0"/>
              </a:rPr>
              <a:t>Hobara</a:t>
            </a:r>
            <a:r>
              <a:rPr lang="en-US" i="1" dirty="0">
                <a:solidFill>
                  <a:srgbClr val="000000"/>
                </a:solidFill>
                <a:latin typeface="Calibri" panose="020F0502020204030204" pitchFamily="34" charset="0"/>
              </a:rPr>
              <a:t/>
            </a:r>
            <a:br>
              <a:rPr lang="en-US" i="1" dirty="0">
                <a:solidFill>
                  <a:srgbClr val="000000"/>
                </a:solidFill>
                <a:latin typeface="Calibri" panose="020F0502020204030204" pitchFamily="34" charset="0"/>
              </a:rPr>
            </a:br>
            <a:r>
              <a:rPr lang="en-US" i="1" dirty="0">
                <a:solidFill>
                  <a:srgbClr val="000000"/>
                </a:solidFill>
                <a:latin typeface="Calibri" panose="020F0502020204030204" pitchFamily="34" charset="0"/>
              </a:rPr>
              <a:t>Baster </a:t>
            </a:r>
            <a:r>
              <a:rPr lang="en-US" i="1" dirty="0" err="1">
                <a:solidFill>
                  <a:srgbClr val="000000"/>
                </a:solidFill>
                <a:latin typeface="Calibri" panose="020F0502020204030204" pitchFamily="34" charset="0"/>
              </a:rPr>
              <a:t>etc</a:t>
            </a:r>
            <a:r>
              <a:rPr lang="en-US" dirty="0"/>
              <a:t> </a:t>
            </a:r>
            <a:br>
              <a:rPr lang="en-US" dirty="0"/>
            </a:br>
            <a:endParaRPr lang="en-US" dirty="0"/>
          </a:p>
        </p:txBody>
      </p:sp>
      <p:pic>
        <p:nvPicPr>
          <p:cNvPr id="3" name="Picture 2"/>
          <p:cNvPicPr>
            <a:picLocks noChangeAspect="1"/>
          </p:cNvPicPr>
          <p:nvPr/>
        </p:nvPicPr>
        <p:blipFill>
          <a:blip r:embed="rId2"/>
          <a:stretch>
            <a:fillRect/>
          </a:stretch>
        </p:blipFill>
        <p:spPr>
          <a:xfrm>
            <a:off x="2704563" y="2638424"/>
            <a:ext cx="4763037" cy="3234341"/>
          </a:xfrm>
          <a:prstGeom prst="rect">
            <a:avLst/>
          </a:prstGeom>
        </p:spPr>
      </p:pic>
    </p:spTree>
    <p:extLst>
      <p:ext uri="{BB962C8B-B14F-4D97-AF65-F5344CB8AC3E}">
        <p14:creationId xmlns:p14="http://schemas.microsoft.com/office/powerpoint/2010/main" xmlns="" val="338173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1" dirty="0"/>
              <a:t> Coniferous Forests: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coniferous forests occur from 1,000 to 4,000 m in altitude. </a:t>
            </a:r>
            <a:r>
              <a:rPr lang="en-US" dirty="0" err="1"/>
              <a:t>Chitral</a:t>
            </a:r>
            <a:r>
              <a:rPr lang="en-US" dirty="0"/>
              <a:t>, Swat,</a:t>
            </a:r>
            <a:br>
              <a:rPr lang="en-US" dirty="0"/>
            </a:br>
            <a:r>
              <a:rPr lang="en-US" dirty="0"/>
              <a:t>Upper and Lower Dir, </a:t>
            </a:r>
            <a:r>
              <a:rPr lang="en-US" dirty="0" err="1"/>
              <a:t>Malakand</a:t>
            </a:r>
            <a:r>
              <a:rPr lang="en-US" dirty="0"/>
              <a:t>, </a:t>
            </a:r>
            <a:r>
              <a:rPr lang="en-US" dirty="0" err="1"/>
              <a:t>Mansehra</a:t>
            </a:r>
            <a:r>
              <a:rPr lang="en-US" dirty="0"/>
              <a:t> and Abbottabad, districts of Khyber Pakhtunkhwa, Azad Kashmir, Rawalpindi and districts of the Punjab are the main areas covered with coniferous forests.</a:t>
            </a:r>
          </a:p>
          <a:p>
            <a:r>
              <a:rPr lang="en-US" dirty="0"/>
              <a:t>Coniferous forests are evergreen which survive in low temperature. They are important source of timber</a:t>
            </a:r>
            <a:br>
              <a:rPr lang="en-US" dirty="0"/>
            </a:br>
            <a:r>
              <a:rPr lang="en-US" dirty="0"/>
              <a:t>for making furniture and boxes.</a:t>
            </a:r>
          </a:p>
          <a:p>
            <a:r>
              <a:rPr lang="en-US" dirty="0"/>
              <a:t>They are conical in shape and have sloping branches which prevent snow accumulation.</a:t>
            </a:r>
          </a:p>
          <a:p>
            <a:r>
              <a:rPr lang="en-US" dirty="0"/>
              <a:t>These type of forests are good breeding and conserving </a:t>
            </a:r>
            <a:r>
              <a:rPr lang="en-US" dirty="0" err="1"/>
              <a:t>centres</a:t>
            </a:r>
            <a:r>
              <a:rPr lang="en-US" dirty="0"/>
              <a:t> for birds and wildlife.</a:t>
            </a:r>
          </a:p>
          <a:p>
            <a:r>
              <a:rPr lang="en-US" dirty="0"/>
              <a:t>Coniferous forests add to the scenic beauty of the area, attract tourists and promote tourism industry </a:t>
            </a:r>
            <a:br>
              <a:rPr lang="en-US" dirty="0"/>
            </a:br>
            <a:endParaRPr lang="en-US" dirty="0"/>
          </a:p>
        </p:txBody>
      </p:sp>
    </p:spTree>
    <p:extLst>
      <p:ext uri="{BB962C8B-B14F-4D97-AF65-F5344CB8AC3E}">
        <p14:creationId xmlns:p14="http://schemas.microsoft.com/office/powerpoint/2010/main" xmlns="" val="135568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b="1" dirty="0"/>
              <a:t> Sub-Tropical Scrub Forest</a:t>
            </a:r>
            <a:r>
              <a:rPr lang="en-US" dirty="0"/>
              <a:t>: </a:t>
            </a:r>
          </a:p>
        </p:txBody>
      </p:sp>
      <p:sp>
        <p:nvSpPr>
          <p:cNvPr id="3" name="Content Placeholder 2"/>
          <p:cNvSpPr>
            <a:spLocks noGrp="1"/>
          </p:cNvSpPr>
          <p:nvPr>
            <p:ph idx="1"/>
          </p:nvPr>
        </p:nvSpPr>
        <p:spPr/>
        <p:txBody>
          <a:bodyPr>
            <a:normAutofit/>
          </a:bodyPr>
          <a:lstStyle/>
          <a:p>
            <a:r>
              <a:rPr lang="en-US" dirty="0"/>
              <a:t>Commonly these are known as scrub forests. These forest consist of</a:t>
            </a:r>
            <a:br>
              <a:rPr lang="en-US" dirty="0"/>
            </a:br>
            <a:r>
              <a:rPr lang="en-US" dirty="0"/>
              <a:t>branchy trees forming a canopy if complete closure or scattered trees with a shrub growth.</a:t>
            </a:r>
          </a:p>
          <a:p>
            <a:r>
              <a:rPr lang="en-US" dirty="0"/>
              <a:t>these trees and shrubs are mostly thorny and evergreen, but some ,like olive and pomegranate are not thorny.</a:t>
            </a:r>
          </a:p>
          <a:p>
            <a:r>
              <a:rPr lang="en-US" dirty="0"/>
              <a:t>These scrub forest occurs at height of 1500-5000 feet. These forests found in Gujrat, </a:t>
            </a:r>
            <a:r>
              <a:rPr lang="en-US" dirty="0" err="1"/>
              <a:t>Margalla</a:t>
            </a:r>
            <a:r>
              <a:rPr lang="en-US" dirty="0"/>
              <a:t> Hills, </a:t>
            </a:r>
            <a:r>
              <a:rPr lang="en-US" dirty="0" err="1"/>
              <a:t>Attock</a:t>
            </a:r>
            <a:r>
              <a:rPr lang="en-US" dirty="0"/>
              <a:t> and </a:t>
            </a:r>
            <a:r>
              <a:rPr lang="en-US" dirty="0" err="1"/>
              <a:t>Malakand</a:t>
            </a:r>
            <a:r>
              <a:rPr lang="en-US" dirty="0"/>
              <a:t>.</a:t>
            </a:r>
          </a:p>
          <a:p>
            <a:r>
              <a:rPr lang="en-US" dirty="0"/>
              <a:t> Actually broadly speaking, these forests occur throughout the country at suitable elevation merging downwards with the sub-tropical pine forest.</a:t>
            </a:r>
          </a:p>
          <a:p>
            <a:r>
              <a:rPr lang="en-US" dirty="0"/>
              <a:t>They are used for grazing purposes and for supplying firewood. </a:t>
            </a:r>
            <a:br>
              <a:rPr lang="en-US" dirty="0"/>
            </a:br>
            <a:endParaRPr lang="en-US" dirty="0"/>
          </a:p>
        </p:txBody>
      </p:sp>
    </p:spTree>
    <p:extLst>
      <p:ext uri="{BB962C8B-B14F-4D97-AF65-F5344CB8AC3E}">
        <p14:creationId xmlns:p14="http://schemas.microsoft.com/office/powerpoint/2010/main" xmlns="" val="841591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5.Mangrove Forests:</a:t>
            </a:r>
            <a:endParaRPr lang="en-US" dirty="0"/>
          </a:p>
        </p:txBody>
      </p:sp>
      <p:sp>
        <p:nvSpPr>
          <p:cNvPr id="3" name="Content Placeholder 2"/>
          <p:cNvSpPr>
            <a:spLocks noGrp="1"/>
          </p:cNvSpPr>
          <p:nvPr>
            <p:ph idx="1"/>
          </p:nvPr>
        </p:nvSpPr>
        <p:spPr>
          <a:xfrm>
            <a:off x="677334" y="1468192"/>
            <a:ext cx="8596668" cy="4829577"/>
          </a:xfrm>
        </p:spPr>
        <p:txBody>
          <a:bodyPr>
            <a:normAutofit fontScale="92500" lnSpcReduction="10000"/>
          </a:bodyPr>
          <a:lstStyle/>
          <a:p>
            <a:r>
              <a:rPr lang="en-US" dirty="0"/>
              <a:t>Mangroves are slat tolerant bush type trees which grow in inter-tidal zones of</a:t>
            </a:r>
            <a:br>
              <a:rPr lang="en-US" dirty="0"/>
            </a:br>
            <a:r>
              <a:rPr lang="en-US" dirty="0"/>
              <a:t>tropical and subtropical areas, river deltas and along the coasts.</a:t>
            </a:r>
          </a:p>
          <a:p>
            <a:r>
              <a:rPr lang="en-US" dirty="0"/>
              <a:t>Mangroves forests of Pakistan in Indus delta and along Arabian Sea coastal areas, as per estimates, are some 129,000 hectors in the Indus delta and over 3,000 hectors in Gwadar bay areas.</a:t>
            </a:r>
          </a:p>
          <a:p>
            <a:r>
              <a:rPr lang="en-US" dirty="0"/>
              <a:t>They are natural habitat to a large number of insects, micro organisms, birds, different mammals </a:t>
            </a:r>
            <a:r>
              <a:rPr lang="en-US" dirty="0" err="1"/>
              <a:t>aswell</a:t>
            </a:r>
            <a:r>
              <a:rPr lang="en-US" dirty="0"/>
              <a:t> as snakes. Mangrove areas act as physical breeding grounds and nurseries for fish, shrimp and crabs. During winters, many guest birds from north also come to breed here.</a:t>
            </a:r>
          </a:p>
          <a:p>
            <a:r>
              <a:rPr lang="en-US" dirty="0"/>
              <a:t> The mangrove forests protect the coasts from dangerous cyclones and hurricanes. Mangroves slow the water’s flow, helping to protect the coastline and preventing erosion.</a:t>
            </a:r>
          </a:p>
          <a:p>
            <a:r>
              <a:rPr lang="en-US" dirty="0"/>
              <a:t>They have broad leaves and leathery texture to minimize transpiration. In better water areas the trees rise to 6-8 </a:t>
            </a:r>
            <a:r>
              <a:rPr lang="en-US" dirty="0" err="1"/>
              <a:t>metres</a:t>
            </a:r>
            <a:r>
              <a:rPr lang="en-US" dirty="0"/>
              <a:t> but their general height is 3 </a:t>
            </a:r>
            <a:r>
              <a:rPr lang="en-US" dirty="0" err="1"/>
              <a:t>metres</a:t>
            </a:r>
            <a:r>
              <a:rPr lang="en-US" dirty="0"/>
              <a:t>.</a:t>
            </a:r>
          </a:p>
          <a:p>
            <a:r>
              <a:rPr lang="en-US" dirty="0"/>
              <a:t> Mangroves are suppliers of firewood and timber for local communities </a:t>
            </a:r>
            <a:br>
              <a:rPr lang="en-US" dirty="0"/>
            </a:br>
            <a:endParaRPr lang="en-US" dirty="0"/>
          </a:p>
        </p:txBody>
      </p:sp>
    </p:spTree>
    <p:extLst>
      <p:ext uri="{BB962C8B-B14F-4D97-AF65-F5344CB8AC3E}">
        <p14:creationId xmlns:p14="http://schemas.microsoft.com/office/powerpoint/2010/main" xmlns="" val="729215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b="1" dirty="0"/>
              <a:t> </a:t>
            </a:r>
            <a:r>
              <a:rPr lang="en-US" b="1" dirty="0" err="1"/>
              <a:t>Riverain</a:t>
            </a:r>
            <a:r>
              <a:rPr lang="en-US" b="1" dirty="0"/>
              <a:t> Forest: </a:t>
            </a:r>
            <a:endParaRPr lang="en-US" dirty="0"/>
          </a:p>
        </p:txBody>
      </p:sp>
      <p:sp>
        <p:nvSpPr>
          <p:cNvPr id="3" name="Content Placeholder 2"/>
          <p:cNvSpPr>
            <a:spLocks noGrp="1"/>
          </p:cNvSpPr>
          <p:nvPr>
            <p:ph idx="1"/>
          </p:nvPr>
        </p:nvSpPr>
        <p:spPr/>
        <p:txBody>
          <a:bodyPr/>
          <a:lstStyle/>
          <a:p>
            <a:r>
              <a:rPr lang="en-US" dirty="0"/>
              <a:t>The riverine forests occur in the province of Sindh along both banks of the </a:t>
            </a:r>
            <a:r>
              <a:rPr lang="en-US" dirty="0" err="1"/>
              <a:t>IndusRiver</a:t>
            </a:r>
            <a:r>
              <a:rPr lang="en-US" dirty="0"/>
              <a:t>. They rely on inundation by the River for irrigation and therefore their existence is heavily dependent on the intensity, duration and frequency of river water flow.</a:t>
            </a:r>
          </a:p>
          <a:p>
            <a:r>
              <a:rPr lang="en-US" dirty="0"/>
              <a:t>They provide </a:t>
            </a:r>
            <a:r>
              <a:rPr lang="en-US" dirty="0" err="1"/>
              <a:t>Shishum</a:t>
            </a:r>
            <a:r>
              <a:rPr lang="en-US" dirty="0"/>
              <a:t> and Babul, two valuable species which are used for making furniture. </a:t>
            </a:r>
            <a:br>
              <a:rPr lang="en-US" dirty="0"/>
            </a:br>
            <a:endParaRPr lang="en-US" dirty="0"/>
          </a:p>
        </p:txBody>
      </p:sp>
    </p:spTree>
    <p:extLst>
      <p:ext uri="{BB962C8B-B14F-4D97-AF65-F5344CB8AC3E}">
        <p14:creationId xmlns:p14="http://schemas.microsoft.com/office/powerpoint/2010/main" xmlns="" val="3772307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1659"/>
          </a:xfrm>
        </p:spPr>
        <p:txBody>
          <a:bodyPr/>
          <a:lstStyle/>
          <a:p>
            <a:r>
              <a:rPr lang="en-US" dirty="0"/>
              <a:t>7. Irrigated Forests: </a:t>
            </a:r>
          </a:p>
        </p:txBody>
      </p:sp>
      <p:sp>
        <p:nvSpPr>
          <p:cNvPr id="3" name="Content Placeholder 2"/>
          <p:cNvSpPr>
            <a:spLocks noGrp="1"/>
          </p:cNvSpPr>
          <p:nvPr>
            <p:ph idx="1"/>
          </p:nvPr>
        </p:nvSpPr>
        <p:spPr/>
        <p:txBody>
          <a:bodyPr>
            <a:normAutofit/>
          </a:bodyPr>
          <a:lstStyle/>
          <a:p>
            <a:r>
              <a:rPr lang="en-US" dirty="0"/>
              <a:t>These are man made forests. They include plantation along roads, in parks </a:t>
            </a:r>
            <a:r>
              <a:rPr lang="en-US" dirty="0" err="1"/>
              <a:t>andalong</a:t>
            </a:r>
            <a:r>
              <a:rPr lang="en-US" dirty="0"/>
              <a:t> railway lines.</a:t>
            </a:r>
          </a:p>
          <a:p>
            <a:r>
              <a:rPr lang="en-US" dirty="0"/>
              <a:t>Their main function is to protect the soil and to prevent it from eroding.</a:t>
            </a:r>
          </a:p>
          <a:p>
            <a:r>
              <a:rPr lang="en-US" dirty="0"/>
              <a:t>They keep the environment pleasant by lowering the temperature and providing shade.</a:t>
            </a:r>
          </a:p>
          <a:p>
            <a:r>
              <a:rPr lang="en-US" dirty="0"/>
              <a:t> They are important source of timber and firewood. Eucalyptus is mainly preferred as they reduce waterlogging and salinity.</a:t>
            </a:r>
          </a:p>
          <a:p>
            <a:r>
              <a:rPr lang="en-US" dirty="0"/>
              <a:t>They also add to the scenic beauty of the area and promote tourism.</a:t>
            </a:r>
          </a:p>
          <a:p>
            <a:r>
              <a:rPr lang="en-US" dirty="0"/>
              <a:t>Leaves of trees provide food for animals.</a:t>
            </a:r>
          </a:p>
          <a:p>
            <a:r>
              <a:rPr lang="en-US" dirty="0"/>
              <a:t>Forests absorb carbon dioxide and release oxygen into air</a:t>
            </a:r>
          </a:p>
        </p:txBody>
      </p:sp>
    </p:spTree>
    <p:extLst>
      <p:ext uri="{BB962C8B-B14F-4D97-AF65-F5344CB8AC3E}">
        <p14:creationId xmlns:p14="http://schemas.microsoft.com/office/powerpoint/2010/main" xmlns="" val="43856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solidFill>
                  <a:srgbClr val="000000"/>
                </a:solidFill>
                <a:latin typeface="Verdana" panose="020B0604030504040204" pitchFamily="34" charset="0"/>
              </a:rPr>
              <a:t>Today resources is taken to mean only those</a:t>
            </a:r>
            <a:br>
              <a:rPr lang="en-US" dirty="0">
                <a:solidFill>
                  <a:srgbClr val="000000"/>
                </a:solidFill>
                <a:latin typeface="Verdana" panose="020B0604030504040204" pitchFamily="34" charset="0"/>
              </a:rPr>
            </a:br>
            <a:r>
              <a:rPr lang="en-US" dirty="0">
                <a:solidFill>
                  <a:srgbClr val="000000"/>
                </a:solidFill>
                <a:latin typeface="Verdana" panose="020B0604030504040204" pitchFamily="34" charset="0"/>
              </a:rPr>
              <a:t>natural, human and cultural factors which satisfy</a:t>
            </a:r>
            <a:br>
              <a:rPr lang="en-US" dirty="0">
                <a:solidFill>
                  <a:srgbClr val="000000"/>
                </a:solidFill>
                <a:latin typeface="Verdana" panose="020B0604030504040204" pitchFamily="34" charset="0"/>
              </a:rPr>
            </a:br>
            <a:r>
              <a:rPr lang="en-US" dirty="0">
                <a:solidFill>
                  <a:srgbClr val="000000"/>
                </a:solidFill>
                <a:latin typeface="Verdana" panose="020B0604030504040204" pitchFamily="34" charset="0"/>
              </a:rPr>
              <a:t>human wants and contribute to human welfare</a:t>
            </a:r>
            <a:br>
              <a:rPr lang="en-US" dirty="0">
                <a:solidFill>
                  <a:srgbClr val="000000"/>
                </a:solidFill>
                <a:latin typeface="Verdana" panose="020B0604030504040204" pitchFamily="34" charset="0"/>
              </a:rPr>
            </a:br>
            <a:endParaRPr lang="en-US" dirty="0">
              <a:solidFill>
                <a:srgbClr val="000000"/>
              </a:solidFill>
              <a:latin typeface="Lucida Sans Unicode" panose="020B0602030504020204" pitchFamily="34" charset="0"/>
            </a:endParaRPr>
          </a:p>
          <a:p>
            <a:r>
              <a:rPr lang="en-US" dirty="0">
                <a:solidFill>
                  <a:srgbClr val="000000"/>
                </a:solidFill>
                <a:latin typeface="Lucida Sans Unicode" panose="020B0602030504020204" pitchFamily="34" charset="0"/>
              </a:rPr>
              <a:t> </a:t>
            </a:r>
            <a:r>
              <a:rPr lang="en-US" dirty="0">
                <a:solidFill>
                  <a:srgbClr val="000000"/>
                </a:solidFill>
                <a:latin typeface="Verdana" panose="020B0604030504040204" pitchFamily="34" charset="0"/>
              </a:rPr>
              <a:t>The modern meaning of the term “resources” is</a:t>
            </a:r>
            <a:br>
              <a:rPr lang="en-US" dirty="0">
                <a:solidFill>
                  <a:srgbClr val="000000"/>
                </a:solidFill>
                <a:latin typeface="Verdana" panose="020B0604030504040204" pitchFamily="34" charset="0"/>
              </a:rPr>
            </a:br>
            <a:r>
              <a:rPr lang="en-US" dirty="0">
                <a:solidFill>
                  <a:srgbClr val="000000"/>
                </a:solidFill>
                <a:latin typeface="Verdana" panose="020B0604030504040204" pitchFamily="34" charset="0"/>
              </a:rPr>
              <a:t>given </a:t>
            </a:r>
            <a:r>
              <a:rPr lang="en-US" dirty="0" err="1">
                <a:solidFill>
                  <a:srgbClr val="000000"/>
                </a:solidFill>
                <a:latin typeface="Verdana" panose="020B0604030504040204" pitchFamily="34" charset="0"/>
              </a:rPr>
              <a:t>Prof.Zimmermann</a:t>
            </a:r>
            <a:r>
              <a:rPr lang="en-US" dirty="0">
                <a:solidFill>
                  <a:srgbClr val="000000"/>
                </a:solidFill>
                <a:latin typeface="Verdana" panose="020B0604030504040204" pitchFamily="34" charset="0"/>
              </a:rPr>
              <a:t> as </a:t>
            </a:r>
            <a:r>
              <a:rPr lang="en-US" b="1" dirty="0">
                <a:solidFill>
                  <a:srgbClr val="000000"/>
                </a:solidFill>
                <a:latin typeface="Verdana" panose="020B0604030504040204" pitchFamily="34" charset="0"/>
              </a:rPr>
              <a:t>“A means of</a:t>
            </a:r>
            <a:br>
              <a:rPr lang="en-US" b="1" dirty="0">
                <a:solidFill>
                  <a:srgbClr val="000000"/>
                </a:solidFill>
                <a:latin typeface="Verdana" panose="020B0604030504040204" pitchFamily="34" charset="0"/>
              </a:rPr>
            </a:br>
            <a:r>
              <a:rPr lang="en-US" b="1" dirty="0">
                <a:solidFill>
                  <a:srgbClr val="000000"/>
                </a:solidFill>
                <a:latin typeface="Verdana" panose="020B0604030504040204" pitchFamily="34" charset="0"/>
              </a:rPr>
              <a:t>attaining given ends, the ends being</a:t>
            </a:r>
            <a:br>
              <a:rPr lang="en-US" b="1" dirty="0">
                <a:solidFill>
                  <a:srgbClr val="000000"/>
                </a:solidFill>
                <a:latin typeface="Verdana" panose="020B0604030504040204" pitchFamily="34" charset="0"/>
              </a:rPr>
            </a:br>
            <a:r>
              <a:rPr lang="en-US" b="1" dirty="0">
                <a:solidFill>
                  <a:srgbClr val="000000"/>
                </a:solidFill>
                <a:latin typeface="Verdana" panose="020B0604030504040204" pitchFamily="34" charset="0"/>
              </a:rPr>
              <a:t>satisfaction of human wants and attainment</a:t>
            </a:r>
            <a:br>
              <a:rPr lang="en-US" b="1" dirty="0">
                <a:solidFill>
                  <a:srgbClr val="000000"/>
                </a:solidFill>
                <a:latin typeface="Verdana" panose="020B0604030504040204" pitchFamily="34" charset="0"/>
              </a:rPr>
            </a:br>
            <a:r>
              <a:rPr lang="en-US" b="1" dirty="0">
                <a:solidFill>
                  <a:srgbClr val="000000"/>
                </a:solidFill>
                <a:latin typeface="Verdana" panose="020B0604030504040204" pitchFamily="34" charset="0"/>
              </a:rPr>
              <a:t>of social objectives”.</a:t>
            </a:r>
          </a:p>
          <a:p>
            <a:r>
              <a:rPr lang="en-US" dirty="0">
                <a:solidFill>
                  <a:srgbClr val="000000"/>
                </a:solidFill>
                <a:latin typeface="Verdana" panose="020B0604030504040204" pitchFamily="34" charset="0"/>
              </a:rPr>
              <a:t>According to </a:t>
            </a:r>
            <a:r>
              <a:rPr lang="en-US" dirty="0" err="1">
                <a:solidFill>
                  <a:srgbClr val="000000"/>
                </a:solidFill>
                <a:latin typeface="Verdana" panose="020B0604030504040204" pitchFamily="34" charset="0"/>
              </a:rPr>
              <a:t>B.S.Negi</a:t>
            </a:r>
            <a:r>
              <a:rPr lang="en-US" dirty="0">
                <a:solidFill>
                  <a:srgbClr val="000000"/>
                </a:solidFill>
                <a:latin typeface="Verdana" panose="020B0604030504040204" pitchFamily="34" charset="0"/>
              </a:rPr>
              <a:t>, </a:t>
            </a:r>
            <a:r>
              <a:rPr lang="en-US" b="1" dirty="0">
                <a:solidFill>
                  <a:srgbClr val="000000"/>
                </a:solidFill>
                <a:latin typeface="Verdana" panose="020B0604030504040204" pitchFamily="34" charset="0"/>
              </a:rPr>
              <a:t>“Resources are those</a:t>
            </a:r>
            <a:br>
              <a:rPr lang="en-US" b="1" dirty="0">
                <a:solidFill>
                  <a:srgbClr val="000000"/>
                </a:solidFill>
                <a:latin typeface="Verdana" panose="020B0604030504040204" pitchFamily="34" charset="0"/>
              </a:rPr>
            </a:br>
            <a:r>
              <a:rPr lang="en-US" b="1" dirty="0">
                <a:solidFill>
                  <a:srgbClr val="000000"/>
                </a:solidFill>
                <a:latin typeface="Verdana" panose="020B0604030504040204" pitchFamily="34" charset="0"/>
              </a:rPr>
              <a:t>aspects of mans environment which</a:t>
            </a:r>
            <a:br>
              <a:rPr lang="en-US" b="1" dirty="0">
                <a:solidFill>
                  <a:srgbClr val="000000"/>
                </a:solidFill>
                <a:latin typeface="Verdana" panose="020B0604030504040204" pitchFamily="34" charset="0"/>
              </a:rPr>
            </a:br>
            <a:r>
              <a:rPr lang="en-US" b="1" dirty="0">
                <a:solidFill>
                  <a:srgbClr val="000000"/>
                </a:solidFill>
                <a:latin typeface="Verdana" panose="020B0604030504040204" pitchFamily="34" charset="0"/>
              </a:rPr>
              <a:t>facilitate the satisfaction of human wants</a:t>
            </a:r>
            <a:br>
              <a:rPr lang="en-US" b="1" dirty="0">
                <a:solidFill>
                  <a:srgbClr val="000000"/>
                </a:solidFill>
                <a:latin typeface="Verdana" panose="020B0604030504040204" pitchFamily="34" charset="0"/>
              </a:rPr>
            </a:br>
            <a:r>
              <a:rPr lang="en-US" b="1" dirty="0">
                <a:solidFill>
                  <a:srgbClr val="000000"/>
                </a:solidFill>
                <a:latin typeface="Verdana" panose="020B0604030504040204" pitchFamily="34" charset="0"/>
              </a:rPr>
              <a:t>and the attainment of social objectives”</a:t>
            </a:r>
            <a:r>
              <a:rPr lang="en-US" dirty="0"/>
              <a:t> </a:t>
            </a:r>
            <a:br>
              <a:rPr lang="en-US" dirty="0"/>
            </a:br>
            <a:endParaRPr lang="en-US" dirty="0"/>
          </a:p>
        </p:txBody>
      </p:sp>
    </p:spTree>
    <p:extLst>
      <p:ext uri="{BB962C8B-B14F-4D97-AF65-F5344CB8AC3E}">
        <p14:creationId xmlns:p14="http://schemas.microsoft.com/office/powerpoint/2010/main" xmlns="" val="2766616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23254001"/>
              </p:ext>
            </p:extLst>
          </p:nvPr>
        </p:nvGraphicFramePr>
        <p:xfrm>
          <a:off x="2192215" y="1160585"/>
          <a:ext cx="7010399" cy="4907012"/>
        </p:xfrm>
        <a:graphic>
          <a:graphicData uri="http://schemas.openxmlformats.org/drawingml/2006/table">
            <a:tbl>
              <a:tblPr/>
              <a:tblGrid>
                <a:gridCol w="7010399">
                  <a:extLst>
                    <a:ext uri="{9D8B030D-6E8A-4147-A177-3AD203B41FA5}">
                      <a16:colId xmlns:a16="http://schemas.microsoft.com/office/drawing/2014/main" xmlns="" val="20000"/>
                    </a:ext>
                  </a:extLst>
                </a:gridCol>
              </a:tblGrid>
              <a:tr h="4907012">
                <a:tc>
                  <a:txBody>
                    <a:bodyPr/>
                    <a:lstStyle/>
                    <a:p>
                      <a:r>
                        <a:rPr lang="en-US" sz="2300" b="0" i="0" dirty="0" err="1">
                          <a:solidFill>
                            <a:srgbClr val="000000"/>
                          </a:solidFill>
                          <a:effectLst/>
                          <a:latin typeface="Georgia" panose="02040502050405020303" pitchFamily="18" charset="0"/>
                        </a:rPr>
                        <a:t>Changa</a:t>
                      </a:r>
                      <a:r>
                        <a:rPr lang="en-US" sz="2300" b="0" i="0" dirty="0">
                          <a:solidFill>
                            <a:srgbClr val="000000"/>
                          </a:solidFill>
                          <a:effectLst/>
                          <a:latin typeface="Georgia" panose="02040502050405020303" pitchFamily="18" charset="0"/>
                        </a:rPr>
                        <a:t> Manga, Wan </a:t>
                      </a:r>
                      <a:r>
                        <a:rPr lang="en-US" sz="2300" b="0" i="0" dirty="0" err="1">
                          <a:solidFill>
                            <a:srgbClr val="000000"/>
                          </a:solidFill>
                          <a:effectLst/>
                          <a:latin typeface="Georgia" panose="02040502050405020303" pitchFamily="18" charset="0"/>
                        </a:rPr>
                        <a:t>Bachran</a:t>
                      </a:r>
                      <a:r>
                        <a:rPr lang="en-US" sz="2300" b="0" i="0" dirty="0">
                          <a:solidFill>
                            <a:srgbClr val="000000"/>
                          </a:solidFill>
                          <a:effectLst/>
                          <a:latin typeface="Georgia" panose="02040502050405020303" pitchFamily="18" charset="0"/>
                        </a:rPr>
                        <a:t> in the </a:t>
                      </a:r>
                      <a:r>
                        <a:rPr lang="en-US" sz="2300" b="0" i="0" dirty="0" err="1">
                          <a:solidFill>
                            <a:srgbClr val="000000"/>
                          </a:solidFill>
                          <a:effectLst/>
                          <a:latin typeface="Georgia" panose="02040502050405020303" pitchFamily="18" charset="0"/>
                        </a:rPr>
                        <a:t>Thal</a:t>
                      </a:r>
                      <a:r>
                        <a:rPr lang="en-US" sz="2300" b="0" i="0" dirty="0">
                          <a:solidFill>
                            <a:srgbClr val="000000"/>
                          </a:solidFill>
                          <a:effectLst/>
                          <a:latin typeface="Georgia" panose="02040502050405020303" pitchFamily="18" charset="0"/>
                        </a:rPr>
                        <a:t> Area,</a:t>
                      </a:r>
                      <a:br>
                        <a:rPr lang="en-US" sz="2300" b="0" i="0" dirty="0">
                          <a:solidFill>
                            <a:srgbClr val="000000"/>
                          </a:solidFill>
                          <a:effectLst/>
                          <a:latin typeface="Georgia" panose="02040502050405020303" pitchFamily="18" charset="0"/>
                        </a:rPr>
                      </a:br>
                      <a:r>
                        <a:rPr lang="en-US" sz="2300" b="0" i="0" dirty="0" err="1">
                          <a:solidFill>
                            <a:srgbClr val="000000"/>
                          </a:solidFill>
                          <a:effectLst/>
                          <a:latin typeface="Georgia" panose="02040502050405020303" pitchFamily="18" charset="0"/>
                        </a:rPr>
                        <a:t>Chicha</a:t>
                      </a:r>
                      <a:r>
                        <a:rPr lang="en-US" sz="2300" b="0" i="0" dirty="0">
                          <a:solidFill>
                            <a:srgbClr val="000000"/>
                          </a:solidFill>
                          <a:effectLst/>
                          <a:latin typeface="Georgia" panose="02040502050405020303" pitchFamily="18" charset="0"/>
                        </a:rPr>
                        <a:t> </a:t>
                      </a:r>
                      <a:r>
                        <a:rPr lang="en-US" sz="2300" b="0" i="0" dirty="0" err="1">
                          <a:solidFill>
                            <a:srgbClr val="000000"/>
                          </a:solidFill>
                          <a:effectLst/>
                          <a:latin typeface="Georgia" panose="02040502050405020303" pitchFamily="18" charset="0"/>
                        </a:rPr>
                        <a:t>Watni</a:t>
                      </a:r>
                      <a:r>
                        <a:rPr lang="en-US" sz="2300" b="0" i="0" dirty="0">
                          <a:solidFill>
                            <a:srgbClr val="000000"/>
                          </a:solidFill>
                          <a:effectLst/>
                          <a:latin typeface="Georgia" panose="02040502050405020303" pitchFamily="18" charset="0"/>
                        </a:rPr>
                        <a:t> in the Sahiwal district and </a:t>
                      </a:r>
                      <a:r>
                        <a:rPr lang="en-US" sz="2300" b="0" i="0" dirty="0" err="1">
                          <a:solidFill>
                            <a:srgbClr val="000000"/>
                          </a:solidFill>
                          <a:effectLst/>
                          <a:latin typeface="Georgia" panose="02040502050405020303" pitchFamily="18" charset="0"/>
                        </a:rPr>
                        <a:t>Guddu</a:t>
                      </a:r>
                      <a:r>
                        <a:rPr lang="en-US" sz="2300" b="0" i="0" dirty="0">
                          <a:solidFill>
                            <a:srgbClr val="000000"/>
                          </a:solidFill>
                          <a:effectLst/>
                          <a:latin typeface="Georgia" panose="02040502050405020303" pitchFamily="18" charset="0"/>
                        </a:rPr>
                        <a:t/>
                      </a:r>
                      <a:br>
                        <a:rPr lang="en-US" sz="2300" b="0" i="0" dirty="0">
                          <a:solidFill>
                            <a:srgbClr val="000000"/>
                          </a:solidFill>
                          <a:effectLst/>
                          <a:latin typeface="Georgia" panose="02040502050405020303" pitchFamily="18" charset="0"/>
                        </a:rPr>
                      </a:br>
                      <a:r>
                        <a:rPr lang="en-US" sz="2300" b="0" i="0" dirty="0">
                          <a:solidFill>
                            <a:srgbClr val="000000"/>
                          </a:solidFill>
                          <a:effectLst/>
                          <a:latin typeface="Georgia" panose="02040502050405020303" pitchFamily="18" charset="0"/>
                        </a:rPr>
                        <a:t>barrages and Ghulam Muhammed district</a:t>
                      </a:r>
                      <a:br>
                        <a:rPr lang="en-US" sz="2300" b="0" i="0" dirty="0">
                          <a:solidFill>
                            <a:srgbClr val="000000"/>
                          </a:solidFill>
                          <a:effectLst/>
                          <a:latin typeface="Georgia" panose="02040502050405020303" pitchFamily="18" charset="0"/>
                        </a:rPr>
                      </a:br>
                      <a:r>
                        <a:rPr lang="en-US" sz="1900" b="0" i="0" dirty="0">
                          <a:solidFill>
                            <a:srgbClr val="D16349"/>
                          </a:solidFill>
                          <a:effectLst/>
                          <a:latin typeface="Wingdings 2" panose="05020102010507070707" pitchFamily="18" charset="2"/>
                        </a:rPr>
                        <a:t> </a:t>
                      </a:r>
                      <a:r>
                        <a:rPr lang="en-US" sz="2300" b="0" i="0" dirty="0">
                          <a:solidFill>
                            <a:srgbClr val="000000"/>
                          </a:solidFill>
                          <a:effectLst/>
                          <a:latin typeface="Georgia" panose="02040502050405020303" pitchFamily="18" charset="0"/>
                        </a:rPr>
                        <a:t>Economically important species are planted in large</a:t>
                      </a:r>
                      <a:br>
                        <a:rPr lang="en-US" sz="2300" b="0" i="0" dirty="0">
                          <a:solidFill>
                            <a:srgbClr val="000000"/>
                          </a:solidFill>
                          <a:effectLst/>
                          <a:latin typeface="Georgia" panose="02040502050405020303" pitchFamily="18" charset="0"/>
                        </a:rPr>
                      </a:br>
                      <a:r>
                        <a:rPr lang="en-US" sz="2300" b="0" i="0" dirty="0">
                          <a:solidFill>
                            <a:srgbClr val="000000"/>
                          </a:solidFill>
                          <a:effectLst/>
                          <a:latin typeface="Georgia" panose="02040502050405020303" pitchFamily="18" charset="0"/>
                        </a:rPr>
                        <a:t>blocks. </a:t>
                      </a:r>
                      <a:r>
                        <a:rPr lang="en-US" sz="2300" b="0" i="0" dirty="0" err="1">
                          <a:solidFill>
                            <a:srgbClr val="000000"/>
                          </a:solidFill>
                          <a:effectLst/>
                          <a:latin typeface="Georgia" panose="02040502050405020303" pitchFamily="18" charset="0"/>
                        </a:rPr>
                        <a:t>Shisham</a:t>
                      </a:r>
                      <a:r>
                        <a:rPr lang="en-US" sz="2300" b="0" i="0" dirty="0">
                          <a:solidFill>
                            <a:srgbClr val="000000"/>
                          </a:solidFill>
                          <a:effectLst/>
                          <a:latin typeface="Georgia" panose="02040502050405020303" pitchFamily="18" charset="0"/>
                        </a:rPr>
                        <a:t>, Babul and Eucalyptus are normally</a:t>
                      </a:r>
                      <a:br>
                        <a:rPr lang="en-US" sz="2300" b="0" i="0" dirty="0">
                          <a:solidFill>
                            <a:srgbClr val="000000"/>
                          </a:solidFill>
                          <a:effectLst/>
                          <a:latin typeface="Georgia" panose="02040502050405020303" pitchFamily="18" charset="0"/>
                        </a:rPr>
                      </a:br>
                      <a:r>
                        <a:rPr lang="en-US" sz="2300" b="0" i="0" dirty="0">
                          <a:solidFill>
                            <a:srgbClr val="000000"/>
                          </a:solidFill>
                          <a:effectLst/>
                          <a:latin typeface="Georgia" panose="02040502050405020303" pitchFamily="18" charset="0"/>
                        </a:rPr>
                        <a:t>preferred.</a:t>
                      </a:r>
                      <a:endParaRPr lang="en-US" sz="1500" dirty="0">
                        <a:effectLst/>
                      </a:endParaRPr>
                    </a:p>
                  </a:txBody>
                  <a:tcPr marL="76860" marR="76860" marT="38430" marB="3843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flipV="1">
            <a:off x="1163318" y="1834880"/>
            <a:ext cx="1940998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703466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Tropical Dry Deciduous Forest</a:t>
            </a:r>
          </a:p>
        </p:txBody>
      </p:sp>
      <p:sp>
        <p:nvSpPr>
          <p:cNvPr id="3" name="Content Placeholder 2"/>
          <p:cNvSpPr>
            <a:spLocks noGrp="1"/>
          </p:cNvSpPr>
          <p:nvPr>
            <p:ph idx="1"/>
          </p:nvPr>
        </p:nvSpPr>
        <p:spPr/>
        <p:txBody>
          <a:bodyPr/>
          <a:lstStyle/>
          <a:p>
            <a:r>
              <a:rPr lang="en-US" dirty="0"/>
              <a:t/>
            </a:r>
            <a:br>
              <a:rPr lang="en-US" dirty="0"/>
            </a:br>
            <a:r>
              <a:rPr lang="en-US" dirty="0"/>
              <a:t>Elevation : 1500-3000 feet , </a:t>
            </a:r>
          </a:p>
          <a:p>
            <a:r>
              <a:rPr lang="en-US" dirty="0"/>
              <a:t>Rainfall:21-27 0 C , </a:t>
            </a:r>
          </a:p>
          <a:p>
            <a:r>
              <a:rPr lang="en-US" dirty="0"/>
              <a:t>Humidity: 50-60%</a:t>
            </a:r>
            <a:br>
              <a:rPr lang="en-US" dirty="0"/>
            </a:br>
            <a:r>
              <a:rPr lang="en-US" dirty="0"/>
              <a:t>Wind : wind is not present but occurs in summer, </a:t>
            </a:r>
          </a:p>
          <a:p>
            <a:r>
              <a:rPr lang="en-US" dirty="0"/>
              <a:t>Topography &amp; Soil: Small hills and undulating planes and soil is light</a:t>
            </a:r>
            <a:br>
              <a:rPr lang="en-US" dirty="0"/>
            </a:br>
            <a:r>
              <a:rPr lang="en-US" dirty="0"/>
              <a:t>sandy, </a:t>
            </a:r>
          </a:p>
          <a:p>
            <a:r>
              <a:rPr lang="en-US" dirty="0" err="1"/>
              <a:t>Spp</a:t>
            </a:r>
            <a:r>
              <a:rPr lang="en-US" dirty="0"/>
              <a:t>: </a:t>
            </a:r>
            <a:r>
              <a:rPr lang="en-US" i="1" dirty="0"/>
              <a:t>Acacia catechu, Bombax ceiba, </a:t>
            </a:r>
            <a:r>
              <a:rPr lang="en-US" i="1" dirty="0" err="1"/>
              <a:t>Adhatoda</a:t>
            </a:r>
            <a:r>
              <a:rPr lang="en-US" i="1" dirty="0"/>
              <a:t> </a:t>
            </a:r>
            <a:r>
              <a:rPr lang="en-US" i="1" dirty="0" err="1"/>
              <a:t>vesica</a:t>
            </a:r>
            <a:r>
              <a:rPr lang="en-US" i="1" dirty="0"/>
              <a:t/>
            </a:r>
            <a:br>
              <a:rPr lang="en-US" i="1" dirty="0"/>
            </a:br>
            <a:r>
              <a:rPr lang="en-US" i="1" dirty="0"/>
              <a:t>Fauna: Goral, </a:t>
            </a:r>
            <a:r>
              <a:rPr lang="en-US" i="1" dirty="0" err="1"/>
              <a:t>Chinkara</a:t>
            </a:r>
            <a:r>
              <a:rPr lang="en-US" dirty="0"/>
              <a:t> </a:t>
            </a:r>
            <a:br>
              <a:rPr lang="en-US" dirty="0"/>
            </a:br>
            <a:endParaRPr lang="en-US" dirty="0"/>
          </a:p>
        </p:txBody>
      </p:sp>
    </p:spTree>
    <p:extLst>
      <p:ext uri="{BB962C8B-B14F-4D97-AF65-F5344CB8AC3E}">
        <p14:creationId xmlns:p14="http://schemas.microsoft.com/office/powerpoint/2010/main" xmlns="" val="3865804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9962" y="2652712"/>
            <a:ext cx="5172075" cy="1552575"/>
          </a:xfrm>
          <a:prstGeom prst="rect">
            <a:avLst/>
          </a:prstGeom>
        </p:spPr>
      </p:pic>
    </p:spTree>
    <p:extLst>
      <p:ext uri="{BB962C8B-B14F-4D97-AF65-F5344CB8AC3E}">
        <p14:creationId xmlns:p14="http://schemas.microsoft.com/office/powerpoint/2010/main" xmlns="" val="285138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forests?</a:t>
            </a:r>
            <a:br>
              <a:rPr lang="en-US" dirty="0"/>
            </a:br>
            <a:endParaRPr lang="en-US" dirty="0"/>
          </a:p>
        </p:txBody>
      </p:sp>
      <p:sp>
        <p:nvSpPr>
          <p:cNvPr id="3" name="Content Placeholder 2"/>
          <p:cNvSpPr>
            <a:spLocks noGrp="1"/>
          </p:cNvSpPr>
          <p:nvPr>
            <p:ph idx="1"/>
          </p:nvPr>
        </p:nvSpPr>
        <p:spPr/>
        <p:txBody>
          <a:bodyPr/>
          <a:lstStyle/>
          <a:p>
            <a:r>
              <a:rPr lang="en-US" dirty="0">
                <a:solidFill>
                  <a:srgbClr val="000000"/>
                </a:solidFill>
                <a:latin typeface="Cambria" panose="02040503050406030204" pitchFamily="18" charset="0"/>
              </a:rPr>
              <a:t>Forest resources play an important role in the economy of any</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country. It is highly complex, changing environment made up of</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a living and non living things. Living things include trees, shrubs,</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wildlife etc. and non-living things include water, nutrients,</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rocks, sunlight and air. Forest vary a great deal in composition</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and density and are distinct from meadows and pastures. Forest</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are important to humans and the natural world. For humans,</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they have many aesthetics, recreational, economic, historical,</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cultural and religious values. Forest provide fuel, wood, timber,</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wildlife, habitat, industrial, forest products, climate regulations,</a:t>
            </a:r>
            <a:br>
              <a:rPr lang="en-US" dirty="0">
                <a:solidFill>
                  <a:srgbClr val="000000"/>
                </a:solidFill>
                <a:latin typeface="Cambria" panose="02040503050406030204" pitchFamily="18" charset="0"/>
              </a:rPr>
            </a:br>
            <a:r>
              <a:rPr lang="en-US" dirty="0">
                <a:solidFill>
                  <a:srgbClr val="000000"/>
                </a:solidFill>
                <a:latin typeface="Cambria" panose="02040503050406030204" pitchFamily="18" charset="0"/>
              </a:rPr>
              <a:t>medicinal etc.</a:t>
            </a:r>
            <a:r>
              <a:rPr lang="en-US" dirty="0"/>
              <a:t> </a:t>
            </a:r>
            <a:br>
              <a:rPr lang="en-US" dirty="0"/>
            </a:br>
            <a:endParaRPr lang="en-US" dirty="0"/>
          </a:p>
        </p:txBody>
      </p:sp>
    </p:spTree>
    <p:extLst>
      <p:ext uri="{BB962C8B-B14F-4D97-AF65-F5344CB8AC3E}">
        <p14:creationId xmlns:p14="http://schemas.microsoft.com/office/powerpoint/2010/main" xmlns="" val="419000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forests:</a:t>
            </a:r>
          </a:p>
        </p:txBody>
      </p:sp>
      <p:sp>
        <p:nvSpPr>
          <p:cNvPr id="3" name="Content Placeholder 2"/>
          <p:cNvSpPr>
            <a:spLocks noGrp="1"/>
          </p:cNvSpPr>
          <p:nvPr>
            <p:ph idx="1"/>
          </p:nvPr>
        </p:nvSpPr>
        <p:spPr/>
        <p:txBody>
          <a:bodyPr/>
          <a:lstStyle/>
          <a:p>
            <a:r>
              <a:rPr lang="en-US" dirty="0"/>
              <a:t>Protective functions: protective role against soil  erosion, drought, </a:t>
            </a:r>
            <a:r>
              <a:rPr lang="en-US" dirty="0" err="1"/>
              <a:t>floods,etc</a:t>
            </a:r>
            <a:r>
              <a:rPr lang="en-US" dirty="0"/>
              <a:t>.</a:t>
            </a:r>
          </a:p>
          <a:p>
            <a:r>
              <a:rPr lang="en-US" dirty="0"/>
              <a:t>Productive functions: forests are source of wood  and products like gums, fibers, medicines, honey,  paper etc.</a:t>
            </a:r>
          </a:p>
          <a:p>
            <a:r>
              <a:rPr lang="en-US" dirty="0"/>
              <a:t>Regulative functions: like storage, absorption,  release of gases, water, minerals, regulate floods,  drought, and many gaseous cycles. Improve  atmospheric conditions.</a:t>
            </a:r>
          </a:p>
          <a:p>
            <a:r>
              <a:rPr lang="en-US" dirty="0"/>
              <a:t>Accessory functions: recreation, aesthetics etc.</a:t>
            </a:r>
          </a:p>
          <a:p>
            <a:endParaRPr lang="en-US" dirty="0"/>
          </a:p>
        </p:txBody>
      </p:sp>
    </p:spTree>
    <p:extLst>
      <p:ext uri="{BB962C8B-B14F-4D97-AF65-F5344CB8AC3E}">
        <p14:creationId xmlns:p14="http://schemas.microsoft.com/office/powerpoint/2010/main" xmlns="" val="372935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Protective functions:</a:t>
            </a:r>
          </a:p>
        </p:txBody>
      </p:sp>
      <p:pic>
        <p:nvPicPr>
          <p:cNvPr id="5" name="Content Placeholder 4"/>
          <p:cNvPicPr>
            <a:picLocks noGrp="1" noChangeAspect="1"/>
          </p:cNvPicPr>
          <p:nvPr>
            <p:ph idx="1"/>
          </p:nvPr>
        </p:nvPicPr>
        <p:blipFill>
          <a:blip r:embed="rId2"/>
          <a:stretch>
            <a:fillRect/>
          </a:stretch>
        </p:blipFill>
        <p:spPr>
          <a:xfrm>
            <a:off x="1474388" y="2160588"/>
            <a:ext cx="7003261" cy="3881437"/>
          </a:xfrm>
          <a:prstGeom prst="rect">
            <a:avLst/>
          </a:prstGeom>
        </p:spPr>
      </p:pic>
    </p:spTree>
    <p:extLst>
      <p:ext uri="{BB962C8B-B14F-4D97-AF65-F5344CB8AC3E}">
        <p14:creationId xmlns:p14="http://schemas.microsoft.com/office/powerpoint/2010/main" xmlns="" val="233286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pc="-310" dirty="0">
                <a:latin typeface="Georgia"/>
                <a:cs typeface="Georgia"/>
              </a:rPr>
              <a:t>Productive</a:t>
            </a:r>
            <a:r>
              <a:rPr lang="en-US" i="1" spc="-170" dirty="0">
                <a:latin typeface="Georgia"/>
                <a:cs typeface="Georgia"/>
              </a:rPr>
              <a:t> </a:t>
            </a:r>
            <a:r>
              <a:rPr lang="en-US" i="1" spc="-335" dirty="0">
                <a:latin typeface="Georgia"/>
                <a:cs typeface="Georgia"/>
              </a:rPr>
              <a:t>Functions</a:t>
            </a:r>
            <a:endParaRPr lang="en-US" dirty="0"/>
          </a:p>
        </p:txBody>
      </p:sp>
      <p:sp>
        <p:nvSpPr>
          <p:cNvPr id="3" name="Content Placeholder 2"/>
          <p:cNvSpPr>
            <a:spLocks noGrp="1"/>
          </p:cNvSpPr>
          <p:nvPr>
            <p:ph idx="1"/>
          </p:nvPr>
        </p:nvSpPr>
        <p:spPr/>
        <p:txBody>
          <a:bodyPr/>
          <a:lstStyle/>
          <a:p>
            <a:r>
              <a:rPr lang="en-US" spc="-155" dirty="0">
                <a:latin typeface="Georgia"/>
                <a:cs typeface="Georgia"/>
              </a:rPr>
              <a:t>F</a:t>
            </a:r>
            <a:r>
              <a:rPr lang="en-US" spc="-20" dirty="0">
                <a:latin typeface="Georgia"/>
                <a:cs typeface="Georgia"/>
              </a:rPr>
              <a:t>o</a:t>
            </a:r>
            <a:r>
              <a:rPr lang="en-US" dirty="0">
                <a:latin typeface="Georgia"/>
                <a:cs typeface="Georgia"/>
              </a:rPr>
              <a:t>re</a:t>
            </a:r>
            <a:r>
              <a:rPr lang="en-US" spc="-10" dirty="0">
                <a:latin typeface="Georgia"/>
                <a:cs typeface="Georgia"/>
              </a:rPr>
              <a:t>s</a:t>
            </a:r>
            <a:r>
              <a:rPr lang="en-US" spc="-15" dirty="0">
                <a:latin typeface="Georgia"/>
                <a:cs typeface="Georgia"/>
              </a:rPr>
              <a:t>t</a:t>
            </a:r>
            <a:r>
              <a:rPr lang="en-US" dirty="0">
                <a:latin typeface="Georgia"/>
                <a:cs typeface="Georgia"/>
              </a:rPr>
              <a:t>	</a:t>
            </a:r>
            <a:r>
              <a:rPr lang="en-US" spc="-40" dirty="0">
                <a:latin typeface="Georgia"/>
                <a:cs typeface="Georgia"/>
              </a:rPr>
              <a:t>Pro</a:t>
            </a:r>
            <a:r>
              <a:rPr lang="en-US" spc="5" dirty="0">
                <a:latin typeface="Georgia"/>
                <a:cs typeface="Georgia"/>
              </a:rPr>
              <a:t>v</a:t>
            </a:r>
            <a:r>
              <a:rPr lang="en-US" spc="-35" dirty="0">
                <a:latin typeface="Georgia"/>
                <a:cs typeface="Georgia"/>
              </a:rPr>
              <a:t>i</a:t>
            </a:r>
            <a:r>
              <a:rPr lang="en-US" spc="-50" dirty="0">
                <a:latin typeface="Georgia"/>
                <a:cs typeface="Georgia"/>
              </a:rPr>
              <a:t>d</a:t>
            </a:r>
            <a:r>
              <a:rPr lang="en-US" spc="5" dirty="0">
                <a:latin typeface="Georgia"/>
                <a:cs typeface="Georgia"/>
              </a:rPr>
              <a:t>e</a:t>
            </a:r>
            <a:r>
              <a:rPr lang="en-US" dirty="0">
                <a:latin typeface="Georgia"/>
                <a:cs typeface="Georgia"/>
              </a:rPr>
              <a:t>	</a:t>
            </a:r>
            <a:r>
              <a:rPr lang="en-US" spc="5" dirty="0">
                <a:latin typeface="Georgia"/>
                <a:cs typeface="Georgia"/>
              </a:rPr>
              <a:t>v</a:t>
            </a:r>
            <a:r>
              <a:rPr lang="en-US" spc="-40" dirty="0">
                <a:latin typeface="Georgia"/>
                <a:cs typeface="Georgia"/>
              </a:rPr>
              <a:t>a</a:t>
            </a:r>
            <a:r>
              <a:rPr lang="en-US" spc="-20" dirty="0">
                <a:latin typeface="Georgia"/>
                <a:cs typeface="Georgia"/>
              </a:rPr>
              <a:t>r</a:t>
            </a:r>
            <a:r>
              <a:rPr lang="en-US" spc="-10" dirty="0">
                <a:latin typeface="Georgia"/>
                <a:cs typeface="Georgia"/>
              </a:rPr>
              <a:t>i</a:t>
            </a:r>
            <a:r>
              <a:rPr lang="en-US" spc="-30" dirty="0">
                <a:latin typeface="Georgia"/>
                <a:cs typeface="Georgia"/>
              </a:rPr>
              <a:t>o</a:t>
            </a:r>
            <a:r>
              <a:rPr lang="en-US" spc="-60" dirty="0">
                <a:latin typeface="Georgia"/>
                <a:cs typeface="Georgia"/>
              </a:rPr>
              <a:t>u</a:t>
            </a:r>
            <a:r>
              <a:rPr lang="en-US" spc="-10" dirty="0">
                <a:latin typeface="Georgia"/>
                <a:cs typeface="Georgia"/>
              </a:rPr>
              <a:t>s</a:t>
            </a:r>
            <a:r>
              <a:rPr lang="en-US" dirty="0">
                <a:latin typeface="Georgia"/>
                <a:cs typeface="Georgia"/>
              </a:rPr>
              <a:t>	</a:t>
            </a:r>
            <a:r>
              <a:rPr lang="en-US" spc="-35" dirty="0">
                <a:latin typeface="Georgia"/>
                <a:cs typeface="Georgia"/>
              </a:rPr>
              <a:t>p</a:t>
            </a:r>
            <a:r>
              <a:rPr lang="en-US" spc="-10" dirty="0">
                <a:latin typeface="Georgia"/>
                <a:cs typeface="Georgia"/>
              </a:rPr>
              <a:t>r</a:t>
            </a:r>
            <a:r>
              <a:rPr lang="en-US" spc="-20" dirty="0">
                <a:latin typeface="Georgia"/>
                <a:cs typeface="Georgia"/>
              </a:rPr>
              <a:t>o</a:t>
            </a:r>
            <a:r>
              <a:rPr lang="en-US" spc="-40" dirty="0">
                <a:latin typeface="Georgia"/>
                <a:cs typeface="Georgia"/>
              </a:rPr>
              <a:t>d</a:t>
            </a:r>
            <a:r>
              <a:rPr lang="en-US" spc="-60" dirty="0">
                <a:latin typeface="Georgia"/>
                <a:cs typeface="Georgia"/>
              </a:rPr>
              <a:t>u</a:t>
            </a:r>
            <a:r>
              <a:rPr lang="en-US" spc="-30" dirty="0">
                <a:latin typeface="Georgia"/>
                <a:cs typeface="Georgia"/>
              </a:rPr>
              <a:t>c</a:t>
            </a:r>
            <a:r>
              <a:rPr lang="en-US" spc="-20" dirty="0">
                <a:latin typeface="Georgia"/>
                <a:cs typeface="Georgia"/>
              </a:rPr>
              <a:t>t</a:t>
            </a:r>
            <a:r>
              <a:rPr lang="en-US" spc="-10" dirty="0">
                <a:latin typeface="Georgia"/>
                <a:cs typeface="Georgia"/>
              </a:rPr>
              <a:t>s</a:t>
            </a:r>
            <a:r>
              <a:rPr lang="en-US" dirty="0">
                <a:latin typeface="Georgia"/>
                <a:cs typeface="Georgia"/>
              </a:rPr>
              <a:t>	</a:t>
            </a:r>
            <a:r>
              <a:rPr lang="en-US" spc="-35" dirty="0">
                <a:latin typeface="Georgia"/>
                <a:cs typeface="Georgia"/>
              </a:rPr>
              <a:t>lik</a:t>
            </a:r>
            <a:r>
              <a:rPr lang="en-US" dirty="0">
                <a:latin typeface="Georgia"/>
                <a:cs typeface="Georgia"/>
              </a:rPr>
              <a:t>e</a:t>
            </a:r>
            <a:r>
              <a:rPr lang="en-US" spc="-145" dirty="0">
                <a:latin typeface="Georgia"/>
                <a:cs typeface="Georgia"/>
              </a:rPr>
              <a:t>,</a:t>
            </a:r>
            <a:r>
              <a:rPr lang="en-US" dirty="0">
                <a:latin typeface="Georgia"/>
                <a:cs typeface="Georgia"/>
              </a:rPr>
              <a:t>	</a:t>
            </a:r>
            <a:r>
              <a:rPr lang="en-US" spc="-45" dirty="0">
                <a:latin typeface="Georgia"/>
                <a:cs typeface="Georgia"/>
              </a:rPr>
              <a:t>g</a:t>
            </a:r>
            <a:r>
              <a:rPr lang="en-US" spc="-60" dirty="0">
                <a:latin typeface="Georgia"/>
                <a:cs typeface="Georgia"/>
              </a:rPr>
              <a:t>u</a:t>
            </a:r>
            <a:r>
              <a:rPr lang="en-US" spc="-110" dirty="0">
                <a:latin typeface="Georgia"/>
                <a:cs typeface="Georgia"/>
              </a:rPr>
              <a:t>m</a:t>
            </a:r>
            <a:r>
              <a:rPr lang="en-US" dirty="0">
                <a:latin typeface="Georgia"/>
                <a:cs typeface="Georgia"/>
              </a:rPr>
              <a:t>	r</a:t>
            </a:r>
            <a:r>
              <a:rPr lang="en-US" spc="-10" dirty="0">
                <a:latin typeface="Georgia"/>
                <a:cs typeface="Georgia"/>
              </a:rPr>
              <a:t>es</a:t>
            </a:r>
            <a:r>
              <a:rPr lang="en-US" spc="-30" dirty="0">
                <a:latin typeface="Georgia"/>
                <a:cs typeface="Georgia"/>
              </a:rPr>
              <a:t>i</a:t>
            </a:r>
            <a:r>
              <a:rPr lang="en-US" spc="-85" dirty="0">
                <a:latin typeface="Georgia"/>
                <a:cs typeface="Georgia"/>
              </a:rPr>
              <a:t>n</a:t>
            </a:r>
            <a:r>
              <a:rPr lang="en-US" spc="-10" dirty="0">
                <a:latin typeface="Georgia"/>
                <a:cs typeface="Georgia"/>
              </a:rPr>
              <a:t>s</a:t>
            </a:r>
            <a:r>
              <a:rPr lang="en-US" spc="-145" dirty="0">
                <a:latin typeface="Georgia"/>
                <a:cs typeface="Georgia"/>
              </a:rPr>
              <a:t>,</a:t>
            </a:r>
            <a:r>
              <a:rPr lang="en-US" dirty="0">
                <a:latin typeface="Georgia"/>
                <a:cs typeface="Georgia"/>
              </a:rPr>
              <a:t>	</a:t>
            </a:r>
            <a:r>
              <a:rPr lang="en-US" spc="-55" dirty="0">
                <a:latin typeface="Georgia"/>
                <a:cs typeface="Georgia"/>
              </a:rPr>
              <a:t>me</a:t>
            </a:r>
            <a:r>
              <a:rPr lang="en-US" spc="-45" dirty="0">
                <a:latin typeface="Georgia"/>
                <a:cs typeface="Georgia"/>
              </a:rPr>
              <a:t>dic</a:t>
            </a:r>
            <a:r>
              <a:rPr lang="en-US" spc="-25" dirty="0">
                <a:latin typeface="Georgia"/>
                <a:cs typeface="Georgia"/>
              </a:rPr>
              <a:t>i</a:t>
            </a:r>
            <a:r>
              <a:rPr lang="en-US" spc="-85" dirty="0">
                <a:latin typeface="Georgia"/>
                <a:cs typeface="Georgia"/>
              </a:rPr>
              <a:t>n</a:t>
            </a:r>
            <a:r>
              <a:rPr lang="en-US" dirty="0">
                <a:latin typeface="Georgia"/>
                <a:cs typeface="Georgia"/>
              </a:rPr>
              <a:t>e</a:t>
            </a:r>
            <a:r>
              <a:rPr lang="en-US" spc="-10" dirty="0">
                <a:latin typeface="Georgia"/>
                <a:cs typeface="Georgia"/>
              </a:rPr>
              <a:t>s</a:t>
            </a:r>
            <a:r>
              <a:rPr lang="en-US" spc="-135" dirty="0">
                <a:latin typeface="Georgia"/>
                <a:cs typeface="Georgia"/>
              </a:rPr>
              <a:t>,  </a:t>
            </a:r>
            <a:r>
              <a:rPr lang="en-US" spc="-80" dirty="0">
                <a:latin typeface="Georgia"/>
                <a:cs typeface="Georgia"/>
              </a:rPr>
              <a:t>Katha, </a:t>
            </a:r>
            <a:r>
              <a:rPr lang="en-US" spc="-50" dirty="0">
                <a:latin typeface="Georgia"/>
                <a:cs typeface="Georgia"/>
              </a:rPr>
              <a:t>honey, </a:t>
            </a:r>
            <a:r>
              <a:rPr lang="en-US" spc="-65" dirty="0">
                <a:latin typeface="Georgia"/>
                <a:cs typeface="Georgia"/>
              </a:rPr>
              <a:t>pulp, bamboo, </a:t>
            </a:r>
            <a:r>
              <a:rPr lang="en-US" spc="-50" dirty="0">
                <a:latin typeface="Georgia"/>
                <a:cs typeface="Georgia"/>
              </a:rPr>
              <a:t>timber, </a:t>
            </a:r>
            <a:r>
              <a:rPr lang="en-US" spc="-55" dirty="0">
                <a:latin typeface="Georgia"/>
                <a:cs typeface="Georgia"/>
              </a:rPr>
              <a:t>and</a:t>
            </a:r>
            <a:r>
              <a:rPr lang="en-US" spc="15" dirty="0">
                <a:latin typeface="Georgia"/>
                <a:cs typeface="Georgia"/>
              </a:rPr>
              <a:t> </a:t>
            </a:r>
            <a:r>
              <a:rPr lang="en-US" spc="-30" dirty="0">
                <a:latin typeface="Georgia"/>
                <a:cs typeface="Georgia"/>
              </a:rPr>
              <a:t>fruits</a:t>
            </a:r>
            <a:endParaRPr lang="en-US" dirty="0">
              <a:latin typeface="Georgia"/>
              <a:cs typeface="Georgia"/>
            </a:endParaRPr>
          </a:p>
          <a:p>
            <a:endParaRPr lang="en-US" dirty="0"/>
          </a:p>
        </p:txBody>
      </p:sp>
      <p:sp>
        <p:nvSpPr>
          <p:cNvPr id="14" name="object 3"/>
          <p:cNvSpPr txBox="1"/>
          <p:nvPr/>
        </p:nvSpPr>
        <p:spPr>
          <a:xfrm>
            <a:off x="535940" y="1663700"/>
            <a:ext cx="12382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Arial"/>
                <a:cs typeface="Arial"/>
              </a:rPr>
              <a:t>•</a:t>
            </a:r>
            <a:endParaRPr sz="2200">
              <a:latin typeface="Arial"/>
              <a:cs typeface="Arial"/>
            </a:endParaRPr>
          </a:p>
        </p:txBody>
      </p:sp>
      <p:sp>
        <p:nvSpPr>
          <p:cNvPr id="16" name="object 5"/>
          <p:cNvSpPr/>
          <p:nvPr/>
        </p:nvSpPr>
        <p:spPr>
          <a:xfrm>
            <a:off x="1598321" y="3352800"/>
            <a:ext cx="2095500" cy="1524000"/>
          </a:xfrm>
          <a:prstGeom prst="rect">
            <a:avLst/>
          </a:prstGeom>
          <a:blipFill>
            <a:blip r:embed="rId2" cstate="print"/>
            <a:stretch>
              <a:fillRect/>
            </a:stretch>
          </a:blipFill>
        </p:spPr>
        <p:txBody>
          <a:bodyPr wrap="square" lIns="0" tIns="0" rIns="0" bIns="0" rtlCol="0"/>
          <a:lstStyle/>
          <a:p>
            <a:endParaRPr/>
          </a:p>
        </p:txBody>
      </p:sp>
      <p:sp>
        <p:nvSpPr>
          <p:cNvPr id="17" name="object 6"/>
          <p:cNvSpPr/>
          <p:nvPr/>
        </p:nvSpPr>
        <p:spPr>
          <a:xfrm>
            <a:off x="4302616" y="3352800"/>
            <a:ext cx="1940560" cy="3276600"/>
          </a:xfrm>
          <a:prstGeom prst="rect">
            <a:avLst/>
          </a:prstGeom>
          <a:blipFill>
            <a:blip r:embed="rId3" cstate="print"/>
            <a:stretch>
              <a:fillRect/>
            </a:stretch>
          </a:blipFill>
        </p:spPr>
        <p:txBody>
          <a:bodyPr wrap="square" lIns="0" tIns="0" rIns="0" bIns="0" rtlCol="0"/>
          <a:lstStyle/>
          <a:p>
            <a:endParaRPr/>
          </a:p>
        </p:txBody>
      </p:sp>
      <p:sp>
        <p:nvSpPr>
          <p:cNvPr id="18" name="object 7"/>
          <p:cNvSpPr/>
          <p:nvPr/>
        </p:nvSpPr>
        <p:spPr>
          <a:xfrm>
            <a:off x="6396506" y="3352800"/>
            <a:ext cx="1828800" cy="1600200"/>
          </a:xfrm>
          <a:prstGeom prst="rect">
            <a:avLst/>
          </a:prstGeom>
          <a:blipFill>
            <a:blip r:embed="rId4" cstate="print"/>
            <a:stretch>
              <a:fillRect/>
            </a:stretch>
          </a:blipFill>
        </p:spPr>
        <p:txBody>
          <a:bodyPr wrap="square" lIns="0" tIns="0" rIns="0" bIns="0" rtlCol="0"/>
          <a:lstStyle/>
          <a:p>
            <a:endParaRPr/>
          </a:p>
        </p:txBody>
      </p:sp>
      <p:sp>
        <p:nvSpPr>
          <p:cNvPr id="19" name="object 8"/>
          <p:cNvSpPr/>
          <p:nvPr/>
        </p:nvSpPr>
        <p:spPr>
          <a:xfrm>
            <a:off x="8403464" y="3352800"/>
            <a:ext cx="1828800" cy="1600200"/>
          </a:xfrm>
          <a:prstGeom prst="rect">
            <a:avLst/>
          </a:prstGeom>
          <a:blipFill>
            <a:blip r:embed="rId5" cstate="print"/>
            <a:stretch>
              <a:fillRect/>
            </a:stretch>
          </a:blipFill>
        </p:spPr>
        <p:txBody>
          <a:bodyPr wrap="square" lIns="0" tIns="0" rIns="0" bIns="0" rtlCol="0"/>
          <a:lstStyle/>
          <a:p>
            <a:endParaRPr/>
          </a:p>
        </p:txBody>
      </p:sp>
      <p:sp>
        <p:nvSpPr>
          <p:cNvPr id="20" name="object 9"/>
          <p:cNvSpPr/>
          <p:nvPr/>
        </p:nvSpPr>
        <p:spPr>
          <a:xfrm>
            <a:off x="1681767" y="5181600"/>
            <a:ext cx="1981200" cy="1524000"/>
          </a:xfrm>
          <a:prstGeom prst="rect">
            <a:avLst/>
          </a:prstGeom>
          <a:blipFill>
            <a:blip r:embed="rId6" cstate="print"/>
            <a:stretch>
              <a:fillRect/>
            </a:stretch>
          </a:blipFill>
        </p:spPr>
        <p:txBody>
          <a:bodyPr wrap="square" lIns="0" tIns="0" rIns="0" bIns="0" rtlCol="0"/>
          <a:lstStyle/>
          <a:p>
            <a:endParaRPr/>
          </a:p>
        </p:txBody>
      </p:sp>
      <p:sp>
        <p:nvSpPr>
          <p:cNvPr id="21" name="object 10"/>
          <p:cNvSpPr/>
          <p:nvPr/>
        </p:nvSpPr>
        <p:spPr>
          <a:xfrm>
            <a:off x="6745307" y="5105400"/>
            <a:ext cx="1485900" cy="1380490"/>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55163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356834" y="141668"/>
            <a:ext cx="4376071" cy="566822"/>
          </a:xfrm>
          <a:prstGeom prst="rect">
            <a:avLst/>
          </a:prstGeom>
        </p:spPr>
        <p:txBody>
          <a:bodyPr vert="horz" wrap="square" lIns="0" tIns="12700"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US" i="1" spc="-310" dirty="0">
                <a:latin typeface="Georgia"/>
                <a:cs typeface="Georgia"/>
              </a:rPr>
              <a:t>Regulative</a:t>
            </a:r>
            <a:r>
              <a:rPr lang="en-US" i="1" spc="-165" dirty="0">
                <a:latin typeface="Georgia"/>
                <a:cs typeface="Georgia"/>
              </a:rPr>
              <a:t> </a:t>
            </a:r>
            <a:r>
              <a:rPr lang="en-US" i="1" spc="-335" dirty="0">
                <a:latin typeface="Georgia"/>
                <a:cs typeface="Georgia"/>
              </a:rPr>
              <a:t>Functions</a:t>
            </a:r>
            <a:endParaRPr lang="en-US" dirty="0">
              <a:latin typeface="Georgia"/>
              <a:cs typeface="Georgia"/>
            </a:endParaRPr>
          </a:p>
        </p:txBody>
      </p:sp>
      <p:sp>
        <p:nvSpPr>
          <p:cNvPr id="6" name="object 4"/>
          <p:cNvSpPr txBox="1"/>
          <p:nvPr/>
        </p:nvSpPr>
        <p:spPr>
          <a:xfrm>
            <a:off x="888642" y="708490"/>
            <a:ext cx="7713702" cy="1028487"/>
          </a:xfrm>
          <a:prstGeom prst="rect">
            <a:avLst/>
          </a:prstGeom>
        </p:spPr>
        <p:txBody>
          <a:bodyPr vert="horz" wrap="square" lIns="0" tIns="12700" rIns="0" bIns="0" rtlCol="0">
            <a:spAutoFit/>
          </a:bodyPr>
          <a:lstStyle/>
          <a:p>
            <a:pPr marL="12700" marR="5080" algn="just">
              <a:lnSpc>
                <a:spcPct val="100000"/>
              </a:lnSpc>
              <a:spcBef>
                <a:spcPts val="100"/>
              </a:spcBef>
            </a:pPr>
            <a:r>
              <a:rPr sz="2200" spc="-45" dirty="0">
                <a:latin typeface="Georgia"/>
                <a:cs typeface="Georgia"/>
              </a:rPr>
              <a:t>The </a:t>
            </a:r>
            <a:r>
              <a:rPr sz="2200" spc="-35" dirty="0">
                <a:latin typeface="Georgia"/>
                <a:cs typeface="Georgia"/>
              </a:rPr>
              <a:t>Forest </a:t>
            </a:r>
            <a:r>
              <a:rPr sz="2200" spc="-25" dirty="0">
                <a:latin typeface="Georgia"/>
                <a:cs typeface="Georgia"/>
              </a:rPr>
              <a:t>regulates </a:t>
            </a:r>
            <a:r>
              <a:rPr sz="2200" spc="-30" dirty="0">
                <a:latin typeface="Georgia"/>
                <a:cs typeface="Georgia"/>
              </a:rPr>
              <a:t>the </a:t>
            </a:r>
            <a:r>
              <a:rPr sz="2200" spc="-10" dirty="0">
                <a:latin typeface="Georgia"/>
                <a:cs typeface="Georgia"/>
              </a:rPr>
              <a:t>level </a:t>
            </a:r>
            <a:r>
              <a:rPr sz="2200" spc="-35" dirty="0">
                <a:latin typeface="Georgia"/>
                <a:cs typeface="Georgia"/>
              </a:rPr>
              <a:t>of </a:t>
            </a:r>
            <a:r>
              <a:rPr sz="2200" spc="-60" dirty="0">
                <a:latin typeface="Georgia"/>
                <a:cs typeface="Georgia"/>
              </a:rPr>
              <a:t>Oxygen </a:t>
            </a:r>
            <a:r>
              <a:rPr sz="2200" spc="-55" dirty="0">
                <a:latin typeface="Georgia"/>
                <a:cs typeface="Georgia"/>
              </a:rPr>
              <a:t>and </a:t>
            </a:r>
            <a:r>
              <a:rPr sz="2200" spc="-40" dirty="0">
                <a:latin typeface="Georgia"/>
                <a:cs typeface="Georgia"/>
              </a:rPr>
              <a:t>carbon </a:t>
            </a:r>
            <a:r>
              <a:rPr sz="2200" spc="-35" dirty="0">
                <a:latin typeface="Georgia"/>
                <a:cs typeface="Georgia"/>
              </a:rPr>
              <a:t>dioxide </a:t>
            </a:r>
            <a:r>
              <a:rPr sz="2200" spc="-60" dirty="0">
                <a:latin typeface="Georgia"/>
                <a:cs typeface="Georgia"/>
              </a:rPr>
              <a:t>in  </a:t>
            </a:r>
            <a:r>
              <a:rPr sz="2200" spc="-45" dirty="0">
                <a:latin typeface="Georgia"/>
                <a:cs typeface="Georgia"/>
              </a:rPr>
              <a:t>atmosphere. The </a:t>
            </a:r>
            <a:r>
              <a:rPr sz="2200" spc="-15" dirty="0">
                <a:latin typeface="Georgia"/>
                <a:cs typeface="Georgia"/>
              </a:rPr>
              <a:t>forests </a:t>
            </a:r>
            <a:r>
              <a:rPr sz="2200" spc="-25" dirty="0">
                <a:latin typeface="Georgia"/>
                <a:cs typeface="Georgia"/>
              </a:rPr>
              <a:t>also </a:t>
            </a:r>
            <a:r>
              <a:rPr sz="2200" spc="-35" dirty="0">
                <a:latin typeface="Georgia"/>
                <a:cs typeface="Georgia"/>
              </a:rPr>
              <a:t>help </a:t>
            </a:r>
            <a:r>
              <a:rPr sz="2200" spc="-60" dirty="0">
                <a:latin typeface="Georgia"/>
                <a:cs typeface="Georgia"/>
              </a:rPr>
              <a:t>in </a:t>
            </a:r>
            <a:r>
              <a:rPr sz="2200" spc="-35" dirty="0">
                <a:latin typeface="Georgia"/>
                <a:cs typeface="Georgia"/>
              </a:rPr>
              <a:t>regulating </a:t>
            </a:r>
            <a:r>
              <a:rPr sz="2200" spc="-25" dirty="0">
                <a:latin typeface="Georgia"/>
                <a:cs typeface="Georgia"/>
              </a:rPr>
              <a:t>temperature  </a:t>
            </a:r>
            <a:r>
              <a:rPr sz="2200" spc="-40" dirty="0">
                <a:latin typeface="Georgia"/>
                <a:cs typeface="Georgia"/>
              </a:rPr>
              <a:t>conditions</a:t>
            </a:r>
            <a:endParaRPr sz="2200" dirty="0">
              <a:latin typeface="Georgia"/>
              <a:cs typeface="Georgia"/>
            </a:endParaRPr>
          </a:p>
        </p:txBody>
      </p:sp>
      <p:sp>
        <p:nvSpPr>
          <p:cNvPr id="7" name="object 2"/>
          <p:cNvSpPr/>
          <p:nvPr/>
        </p:nvSpPr>
        <p:spPr>
          <a:xfrm>
            <a:off x="768493" y="1943637"/>
            <a:ext cx="8002020" cy="49143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7656517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146</TotalTime>
  <Words>1424</Words>
  <Application>Microsoft Office PowerPoint</Application>
  <PresentationFormat>Custom</PresentationFormat>
  <Paragraphs>204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Facet</vt:lpstr>
      <vt:lpstr>Forest Resources </vt:lpstr>
      <vt:lpstr>Forest:</vt:lpstr>
      <vt:lpstr>What are resources?</vt:lpstr>
      <vt:lpstr>Slide 4</vt:lpstr>
      <vt:lpstr>What are forests? </vt:lpstr>
      <vt:lpstr>Functions of forests:</vt:lpstr>
      <vt:lpstr>Protective functions:</vt:lpstr>
      <vt:lpstr>Productive Functions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Forest conservation:</vt:lpstr>
      <vt:lpstr>Forest in Pakistan</vt:lpstr>
      <vt:lpstr>Slide 31</vt:lpstr>
      <vt:lpstr>1. Alpine Forests: </vt:lpstr>
      <vt:lpstr>2. Tropical Thorn Forests: </vt:lpstr>
      <vt:lpstr>Slide 34</vt:lpstr>
      <vt:lpstr>3. Coniferous Forests: </vt:lpstr>
      <vt:lpstr>4. Sub-Tropical Scrub Forest: </vt:lpstr>
      <vt:lpstr>5.Mangrove Forests:</vt:lpstr>
      <vt:lpstr>6. Riverain Forest: </vt:lpstr>
      <vt:lpstr>7. Irrigated Forests: </vt:lpstr>
      <vt:lpstr>Slide 40</vt:lpstr>
      <vt:lpstr>8. Tropical Dry Deciduous Forest</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Resources</dc:title>
  <dc:creator>khan saad</dc:creator>
  <cp:lastModifiedBy>KAWISH COMPUTERS</cp:lastModifiedBy>
  <cp:revision>35</cp:revision>
  <dcterms:created xsi:type="dcterms:W3CDTF">2021-03-27T06:13:58Z</dcterms:created>
  <dcterms:modified xsi:type="dcterms:W3CDTF">2021-04-27T07:27:36Z</dcterms:modified>
</cp:coreProperties>
</file>