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8/11/2018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8/11/2018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8/11/2018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8/11/2018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8/11/2018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8/11/2018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8/11/2018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8/11/2018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8/11/2018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8/11/2018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8/11/2018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8/11/2018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8/11/2018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8/11/2018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8/11/2018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DEA4E-B702-4484-AACC-626798C33A8F}"/>
              </a:ext>
            </a:extLst>
          </p:cNvPr>
          <p:cNvSpPr>
            <a:spLocks noGrp="1"/>
          </p:cNvSpPr>
          <p:nvPr>
            <p:ph type="ctrTitle"/>
          </p:nvPr>
        </p:nvSpPr>
        <p:spPr/>
        <p:txBody>
          <a:bodyPr/>
          <a:lstStyle/>
          <a:p>
            <a:r>
              <a:rPr lang="en-GB" dirty="0"/>
              <a:t>LECT 17</a:t>
            </a:r>
            <a:br>
              <a:rPr lang="en-GB" dirty="0"/>
            </a:br>
            <a:r>
              <a:rPr lang="en-GB" dirty="0"/>
              <a:t>Nutrition during adulthood and later years</a:t>
            </a:r>
          </a:p>
        </p:txBody>
      </p:sp>
      <p:sp>
        <p:nvSpPr>
          <p:cNvPr id="3" name="Subtitle 2">
            <a:extLst>
              <a:ext uri="{FF2B5EF4-FFF2-40B4-BE49-F238E27FC236}">
                <a16:creationId xmlns:a16="http://schemas.microsoft.com/office/drawing/2014/main" id="{6C335453-A125-4BF4-8A30-12F0EBFFAF6E}"/>
              </a:ext>
            </a:extLst>
          </p:cNvPr>
          <p:cNvSpPr>
            <a:spLocks noGrp="1"/>
          </p:cNvSpPr>
          <p:nvPr>
            <p:ph type="subTitle" idx="1"/>
          </p:nvPr>
        </p:nvSpPr>
        <p:spPr/>
        <p:txBody>
          <a:bodyPr/>
          <a:lstStyle/>
          <a:p>
            <a:r>
              <a:rPr lang="en-GB" dirty="0"/>
              <a:t>By </a:t>
            </a:r>
            <a:r>
              <a:rPr lang="en-GB" dirty="0" err="1"/>
              <a:t>dr</a:t>
            </a:r>
            <a:r>
              <a:rPr lang="en-GB" dirty="0"/>
              <a:t> </a:t>
            </a:r>
            <a:r>
              <a:rPr lang="en-GB" dirty="0" err="1"/>
              <a:t>umer</a:t>
            </a:r>
            <a:r>
              <a:rPr lang="en-GB" dirty="0"/>
              <a:t> </a:t>
            </a:r>
            <a:r>
              <a:rPr lang="en-GB" dirty="0" err="1"/>
              <a:t>farooq</a:t>
            </a:r>
            <a:endParaRPr lang="en-GB" dirty="0"/>
          </a:p>
        </p:txBody>
      </p:sp>
    </p:spTree>
    <p:extLst>
      <p:ext uri="{BB962C8B-B14F-4D97-AF65-F5344CB8AC3E}">
        <p14:creationId xmlns:p14="http://schemas.microsoft.com/office/powerpoint/2010/main" val="5486578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BA2AE-A449-4F5B-B840-4DB536F02508}"/>
              </a:ext>
            </a:extLst>
          </p:cNvPr>
          <p:cNvSpPr>
            <a:spLocks noGrp="1"/>
          </p:cNvSpPr>
          <p:nvPr>
            <p:ph type="title"/>
          </p:nvPr>
        </p:nvSpPr>
        <p:spPr/>
        <p:txBody>
          <a:bodyPr/>
          <a:lstStyle/>
          <a:p>
            <a:r>
              <a:rPr lang="en-GB" dirty="0"/>
              <a:t>Other Changes</a:t>
            </a:r>
          </a:p>
        </p:txBody>
      </p:sp>
      <p:sp>
        <p:nvSpPr>
          <p:cNvPr id="3" name="Content Placeholder 2">
            <a:extLst>
              <a:ext uri="{FF2B5EF4-FFF2-40B4-BE49-F238E27FC236}">
                <a16:creationId xmlns:a16="http://schemas.microsoft.com/office/drawing/2014/main" id="{E1E83D42-2A45-49D6-964B-975A2B7CB811}"/>
              </a:ext>
            </a:extLst>
          </p:cNvPr>
          <p:cNvSpPr>
            <a:spLocks noGrp="1"/>
          </p:cNvSpPr>
          <p:nvPr>
            <p:ph idx="1"/>
          </p:nvPr>
        </p:nvSpPr>
        <p:spPr/>
        <p:txBody>
          <a:bodyPr>
            <a:normAutofit fontScale="77500" lnSpcReduction="20000"/>
          </a:bodyPr>
          <a:lstStyle/>
          <a:p>
            <a:r>
              <a:rPr lang="en-GB" dirty="0"/>
              <a:t> Psychological, economic, and social factors play big roles in a person’s ability and willingness to eat.</a:t>
            </a:r>
          </a:p>
          <a:p>
            <a:r>
              <a:rPr lang="en-GB" b="1" dirty="0"/>
              <a:t>Psychological Changes </a:t>
            </a:r>
          </a:p>
          <a:p>
            <a:r>
              <a:rPr lang="en-GB" dirty="0"/>
              <a:t>Depression is common among older adults</a:t>
            </a:r>
            <a:r>
              <a:rPr lang="en-GB" b="1" dirty="0"/>
              <a:t>.</a:t>
            </a:r>
          </a:p>
          <a:p>
            <a:r>
              <a:rPr lang="en-GB" b="1" dirty="0"/>
              <a:t>Economic Changes </a:t>
            </a:r>
          </a:p>
          <a:p>
            <a:r>
              <a:rPr lang="en-GB" b="1" dirty="0"/>
              <a:t> </a:t>
            </a:r>
            <a:r>
              <a:rPr lang="en-GB" dirty="0"/>
              <a:t>10 percent of the people over age 65 live in poverty. </a:t>
            </a:r>
          </a:p>
          <a:p>
            <a:r>
              <a:rPr lang="en-GB" dirty="0"/>
              <a:t> People of low socioeconomic means are likely to have inadequate food and nutrient intakes. </a:t>
            </a:r>
          </a:p>
          <a:p>
            <a:r>
              <a:rPr lang="en-GB" b="1" dirty="0"/>
              <a:t>Social Changes </a:t>
            </a:r>
          </a:p>
          <a:p>
            <a:r>
              <a:rPr lang="en-GB" b="1" dirty="0"/>
              <a:t> </a:t>
            </a:r>
            <a:r>
              <a:rPr lang="en-GB" dirty="0"/>
              <a:t>In the community, malnutrition is most likely to occur among those living alone, especially men; those with the least education; those living in federally funded housing (an indicator of low income); and those who have recently experienced a change in lifestyle. </a:t>
            </a:r>
          </a:p>
          <a:p>
            <a:r>
              <a:rPr lang="en-GB" dirty="0"/>
              <a:t>Loneliness is directly related to nutritional inadequacies, especially of energy intake.</a:t>
            </a:r>
          </a:p>
        </p:txBody>
      </p:sp>
    </p:spTree>
    <p:extLst>
      <p:ext uri="{BB962C8B-B14F-4D97-AF65-F5344CB8AC3E}">
        <p14:creationId xmlns:p14="http://schemas.microsoft.com/office/powerpoint/2010/main" val="2480485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FB22B-0208-40F1-95C2-668193844A52}"/>
              </a:ext>
            </a:extLst>
          </p:cNvPr>
          <p:cNvSpPr>
            <a:spLocks noGrp="1"/>
          </p:cNvSpPr>
          <p:nvPr>
            <p:ph type="title"/>
          </p:nvPr>
        </p:nvSpPr>
        <p:spPr/>
        <p:txBody>
          <a:bodyPr/>
          <a:lstStyle/>
          <a:p>
            <a:r>
              <a:rPr lang="en-GB" dirty="0"/>
              <a:t>Energy and Nutrient Needs of Older Adults</a:t>
            </a:r>
          </a:p>
        </p:txBody>
      </p:sp>
      <p:sp>
        <p:nvSpPr>
          <p:cNvPr id="3" name="Content Placeholder 2">
            <a:extLst>
              <a:ext uri="{FF2B5EF4-FFF2-40B4-BE49-F238E27FC236}">
                <a16:creationId xmlns:a16="http://schemas.microsoft.com/office/drawing/2014/main" id="{F996B6FC-4BC6-4B8E-A515-46C06E2E0E46}"/>
              </a:ext>
            </a:extLst>
          </p:cNvPr>
          <p:cNvSpPr>
            <a:spLocks noGrp="1"/>
          </p:cNvSpPr>
          <p:nvPr>
            <p:ph idx="1"/>
          </p:nvPr>
        </p:nvSpPr>
        <p:spPr/>
        <p:txBody>
          <a:bodyPr/>
          <a:lstStyle/>
          <a:p>
            <a:r>
              <a:rPr lang="en-GB" dirty="0"/>
              <a:t>The Dietary Reference Intakes (DRI) cluster people over 50 into two age categories—one group of 51 to 70 years and one of 71 and older.</a:t>
            </a:r>
          </a:p>
          <a:p>
            <a:r>
              <a:rPr lang="en-GB" dirty="0"/>
              <a:t> Increasingly, research is showing that the nutrition needs of people 50 to 70 years old differ from those of people over 70.</a:t>
            </a:r>
          </a:p>
        </p:txBody>
      </p:sp>
    </p:spTree>
    <p:extLst>
      <p:ext uri="{BB962C8B-B14F-4D97-AF65-F5344CB8AC3E}">
        <p14:creationId xmlns:p14="http://schemas.microsoft.com/office/powerpoint/2010/main" val="4117296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B3452-2AE6-4EE3-82DE-5142E96E7430}"/>
              </a:ext>
            </a:extLst>
          </p:cNvPr>
          <p:cNvSpPr>
            <a:spLocks noGrp="1"/>
          </p:cNvSpPr>
          <p:nvPr>
            <p:ph type="title"/>
          </p:nvPr>
        </p:nvSpPr>
        <p:spPr/>
        <p:txBody>
          <a:bodyPr/>
          <a:lstStyle/>
          <a:p>
            <a:r>
              <a:rPr lang="en-GB" b="1" dirty="0"/>
              <a:t>Water</a:t>
            </a:r>
            <a:endParaRPr lang="en-GB" dirty="0"/>
          </a:p>
        </p:txBody>
      </p:sp>
      <p:sp>
        <p:nvSpPr>
          <p:cNvPr id="3" name="Content Placeholder 2">
            <a:extLst>
              <a:ext uri="{FF2B5EF4-FFF2-40B4-BE49-F238E27FC236}">
                <a16:creationId xmlns:a16="http://schemas.microsoft.com/office/drawing/2014/main" id="{BB984AF0-5DC0-4DE1-BB73-334E445DC87F}"/>
              </a:ext>
            </a:extLst>
          </p:cNvPr>
          <p:cNvSpPr>
            <a:spLocks noGrp="1"/>
          </p:cNvSpPr>
          <p:nvPr>
            <p:ph idx="1"/>
          </p:nvPr>
        </p:nvSpPr>
        <p:spPr/>
        <p:txBody>
          <a:bodyPr/>
          <a:lstStyle/>
          <a:p>
            <a:r>
              <a:rPr lang="en-GB" dirty="0"/>
              <a:t>Despite real fluid needs, many older people do not seem to feel thirsty or notice mouth dryness. </a:t>
            </a:r>
          </a:p>
          <a:p>
            <a:r>
              <a:rPr lang="en-GB" dirty="0"/>
              <a:t>Older adults may find it difficult and bothersome to get a drink or to get to a bathroom. </a:t>
            </a:r>
          </a:p>
          <a:p>
            <a:r>
              <a:rPr lang="en-GB" dirty="0"/>
              <a:t>Dehydration is a risk for older adults.</a:t>
            </a:r>
          </a:p>
          <a:p>
            <a:r>
              <a:rPr lang="en-GB" dirty="0"/>
              <a:t> Dehydrated older adults seem to be more susceptible to urinary tract infections, pneumonia, pressure ulcers, and confusion and disorientation. </a:t>
            </a:r>
          </a:p>
          <a:p>
            <a:r>
              <a:rPr lang="en-GB" dirty="0"/>
              <a:t> To prevent dehydration, older adults need to drink at least six glasses of water a day.</a:t>
            </a:r>
          </a:p>
          <a:p>
            <a:endParaRPr lang="en-GB" dirty="0"/>
          </a:p>
        </p:txBody>
      </p:sp>
    </p:spTree>
    <p:extLst>
      <p:ext uri="{BB962C8B-B14F-4D97-AF65-F5344CB8AC3E}">
        <p14:creationId xmlns:p14="http://schemas.microsoft.com/office/powerpoint/2010/main" val="9629281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019F2-8D67-4439-9351-0768DA1037C0}"/>
              </a:ext>
            </a:extLst>
          </p:cNvPr>
          <p:cNvSpPr>
            <a:spLocks noGrp="1"/>
          </p:cNvSpPr>
          <p:nvPr>
            <p:ph type="title"/>
          </p:nvPr>
        </p:nvSpPr>
        <p:spPr/>
        <p:txBody>
          <a:bodyPr/>
          <a:lstStyle/>
          <a:p>
            <a:r>
              <a:rPr lang="en-GB" dirty="0"/>
              <a:t>Energy and Energy Nutrients</a:t>
            </a:r>
          </a:p>
        </p:txBody>
      </p:sp>
      <p:sp>
        <p:nvSpPr>
          <p:cNvPr id="3" name="Content Placeholder 2">
            <a:extLst>
              <a:ext uri="{FF2B5EF4-FFF2-40B4-BE49-F238E27FC236}">
                <a16:creationId xmlns:a16="http://schemas.microsoft.com/office/drawing/2014/main" id="{1F38164F-095B-486D-A6E2-6C6C6534FE8B}"/>
              </a:ext>
            </a:extLst>
          </p:cNvPr>
          <p:cNvSpPr>
            <a:spLocks noGrp="1"/>
          </p:cNvSpPr>
          <p:nvPr>
            <p:ph idx="1"/>
          </p:nvPr>
        </p:nvSpPr>
        <p:spPr/>
        <p:txBody>
          <a:bodyPr/>
          <a:lstStyle/>
          <a:p>
            <a:r>
              <a:rPr lang="en-GB" dirty="0"/>
              <a:t>On average, energy needs decline an estimated 5 percent per decade. </a:t>
            </a:r>
          </a:p>
          <a:p>
            <a:r>
              <a:rPr lang="en-GB" dirty="0"/>
              <a:t> One reason is that people usually reduce their physical activity as they age, although they need not do so.</a:t>
            </a:r>
          </a:p>
          <a:p>
            <a:r>
              <a:rPr lang="en-GB" dirty="0"/>
              <a:t> Another reason is that basal metabolic rate declines 1 to 2 percent per decade in part because lean body mass and thyroid hormones diminish.</a:t>
            </a:r>
          </a:p>
          <a:p>
            <a:r>
              <a:rPr lang="en-GB" dirty="0"/>
              <a:t>The lower energy expenditure of older adults means that they need to eat less food to maintain their weights.</a:t>
            </a:r>
          </a:p>
          <a:p>
            <a:r>
              <a:rPr lang="en-GB" dirty="0"/>
              <a:t>On limited energy allowances, people must select mostly nutrient-dense foods.</a:t>
            </a:r>
          </a:p>
        </p:txBody>
      </p:sp>
    </p:spTree>
    <p:extLst>
      <p:ext uri="{BB962C8B-B14F-4D97-AF65-F5344CB8AC3E}">
        <p14:creationId xmlns:p14="http://schemas.microsoft.com/office/powerpoint/2010/main" val="641878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B84B5-C776-4090-AAFC-058AB255C6BF}"/>
              </a:ext>
            </a:extLst>
          </p:cNvPr>
          <p:cNvSpPr>
            <a:spLocks noGrp="1"/>
          </p:cNvSpPr>
          <p:nvPr>
            <p:ph type="title"/>
          </p:nvPr>
        </p:nvSpPr>
        <p:spPr/>
        <p:txBody>
          <a:bodyPr/>
          <a:lstStyle/>
          <a:p>
            <a:r>
              <a:rPr lang="en-GB" dirty="0"/>
              <a:t>Protein </a:t>
            </a:r>
          </a:p>
        </p:txBody>
      </p:sp>
      <p:sp>
        <p:nvSpPr>
          <p:cNvPr id="3" name="Content Placeholder 2">
            <a:extLst>
              <a:ext uri="{FF2B5EF4-FFF2-40B4-BE49-F238E27FC236}">
                <a16:creationId xmlns:a16="http://schemas.microsoft.com/office/drawing/2014/main" id="{C711B05D-3B77-4DBF-916A-71EB93321D46}"/>
              </a:ext>
            </a:extLst>
          </p:cNvPr>
          <p:cNvSpPr>
            <a:spLocks noGrp="1"/>
          </p:cNvSpPr>
          <p:nvPr>
            <p:ph idx="1"/>
          </p:nvPr>
        </p:nvSpPr>
        <p:spPr/>
        <p:txBody>
          <a:bodyPr/>
          <a:lstStyle/>
          <a:p>
            <a:r>
              <a:rPr lang="en-GB" dirty="0"/>
              <a:t> Because energy needs decrease, protein must be obtained from low-</a:t>
            </a:r>
            <a:r>
              <a:rPr lang="en-GB" dirty="0" err="1"/>
              <a:t>kcalorie</a:t>
            </a:r>
            <a:r>
              <a:rPr lang="en-GB" dirty="0"/>
              <a:t> sources of high-quality protein, such as lean meats, poultry, fish, and eggs; fat-free and low-fat milk products; and legumes.</a:t>
            </a:r>
          </a:p>
          <a:p>
            <a:r>
              <a:rPr lang="en-GB" dirty="0"/>
              <a:t> Protein is especially important for the elderly to support a healthy immune system, prevent muscle wasting, and optimize bone mass.</a:t>
            </a:r>
          </a:p>
          <a:p>
            <a:r>
              <a:rPr lang="en-GB" dirty="0"/>
              <a:t>Underweight or malnourished older adults need protein- and energy-dense snacks such as hard-boiled eggs, tuna fish and crackers, peanut butter on wheat toast, and hearty soups.</a:t>
            </a:r>
          </a:p>
          <a:p>
            <a:endParaRPr lang="en-GB" dirty="0"/>
          </a:p>
        </p:txBody>
      </p:sp>
    </p:spTree>
    <p:extLst>
      <p:ext uri="{BB962C8B-B14F-4D97-AF65-F5344CB8AC3E}">
        <p14:creationId xmlns:p14="http://schemas.microsoft.com/office/powerpoint/2010/main" val="1702116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1F8A0-D627-421D-9DFE-6A32A592F9D6}"/>
              </a:ext>
            </a:extLst>
          </p:cNvPr>
          <p:cNvSpPr>
            <a:spLocks noGrp="1"/>
          </p:cNvSpPr>
          <p:nvPr>
            <p:ph type="title"/>
          </p:nvPr>
        </p:nvSpPr>
        <p:spPr/>
        <p:txBody>
          <a:bodyPr/>
          <a:lstStyle/>
          <a:p>
            <a:r>
              <a:rPr lang="en-GB" dirty="0"/>
              <a:t>Carbohydrate and </a:t>
            </a:r>
            <a:r>
              <a:rPr lang="en-GB" dirty="0" err="1"/>
              <a:t>Fiber</a:t>
            </a:r>
            <a:r>
              <a:rPr lang="en-GB" dirty="0"/>
              <a:t> </a:t>
            </a:r>
          </a:p>
        </p:txBody>
      </p:sp>
      <p:sp>
        <p:nvSpPr>
          <p:cNvPr id="3" name="Content Placeholder 2">
            <a:extLst>
              <a:ext uri="{FF2B5EF4-FFF2-40B4-BE49-F238E27FC236}">
                <a16:creationId xmlns:a16="http://schemas.microsoft.com/office/drawing/2014/main" id="{8448B794-0E67-476A-8145-445A4B15FB7F}"/>
              </a:ext>
            </a:extLst>
          </p:cNvPr>
          <p:cNvSpPr>
            <a:spLocks noGrp="1"/>
          </p:cNvSpPr>
          <p:nvPr>
            <p:ph idx="1"/>
          </p:nvPr>
        </p:nvSpPr>
        <p:spPr/>
        <p:txBody>
          <a:bodyPr>
            <a:normAutofit fontScale="92500" lnSpcReduction="20000"/>
          </a:bodyPr>
          <a:lstStyle/>
          <a:p>
            <a:r>
              <a:rPr lang="en-GB" dirty="0"/>
              <a:t> Abundant carbohydrate is needed to protect protein from being used as an energy source. </a:t>
            </a:r>
          </a:p>
          <a:p>
            <a:r>
              <a:rPr lang="en-GB" dirty="0"/>
              <a:t>Average </a:t>
            </a:r>
            <a:r>
              <a:rPr lang="en-GB" dirty="0" err="1"/>
              <a:t>fiber</a:t>
            </a:r>
            <a:r>
              <a:rPr lang="en-GB" dirty="0"/>
              <a:t> intakes among older adults are lower than current recommendations (14 grams per 1000 </a:t>
            </a:r>
            <a:r>
              <a:rPr lang="en-GB" dirty="0" err="1"/>
              <a:t>kcalories</a:t>
            </a:r>
            <a:r>
              <a:rPr lang="en-GB" dirty="0"/>
              <a:t>).</a:t>
            </a:r>
          </a:p>
          <a:p>
            <a:r>
              <a:rPr lang="en-GB" dirty="0"/>
              <a:t>Eating high-</a:t>
            </a:r>
            <a:r>
              <a:rPr lang="en-GB" dirty="0" err="1"/>
              <a:t>fiber</a:t>
            </a:r>
            <a:r>
              <a:rPr lang="en-GB" dirty="0"/>
              <a:t> foods and drinking water can alleviate constipation—a condition common among older adults.</a:t>
            </a:r>
          </a:p>
          <a:p>
            <a:r>
              <a:rPr lang="en-GB" sz="2800" b="1" dirty="0"/>
              <a:t>Fat</a:t>
            </a:r>
          </a:p>
          <a:p>
            <a:r>
              <a:rPr lang="en-GB" dirty="0"/>
              <a:t>Fat intake needs to be moderate in the diets of most older adults but not so much as to raise the risks of cancer, atherosclerosis, and other degenerative diseases.</a:t>
            </a:r>
          </a:p>
          <a:p>
            <a:r>
              <a:rPr lang="en-GB" dirty="0"/>
              <a:t>Limiting fat too severely may lead to nutrient deficiencies and weight loss—two problems that carry greater health risks in the elderly than overweight.  </a:t>
            </a:r>
          </a:p>
          <a:p>
            <a:endParaRPr lang="en-GB" dirty="0"/>
          </a:p>
        </p:txBody>
      </p:sp>
    </p:spTree>
    <p:extLst>
      <p:ext uri="{BB962C8B-B14F-4D97-AF65-F5344CB8AC3E}">
        <p14:creationId xmlns:p14="http://schemas.microsoft.com/office/powerpoint/2010/main" val="39238689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46379-EF5C-4354-97A0-51EA17CF9A74}"/>
              </a:ext>
            </a:extLst>
          </p:cNvPr>
          <p:cNvSpPr>
            <a:spLocks noGrp="1"/>
          </p:cNvSpPr>
          <p:nvPr>
            <p:ph type="title"/>
          </p:nvPr>
        </p:nvSpPr>
        <p:spPr/>
        <p:txBody>
          <a:bodyPr/>
          <a:lstStyle/>
          <a:p>
            <a:r>
              <a:rPr lang="en-GB" dirty="0"/>
              <a:t>Vitamins and Minerals</a:t>
            </a:r>
          </a:p>
        </p:txBody>
      </p:sp>
      <p:sp>
        <p:nvSpPr>
          <p:cNvPr id="3" name="Content Placeholder 2">
            <a:extLst>
              <a:ext uri="{FF2B5EF4-FFF2-40B4-BE49-F238E27FC236}">
                <a16:creationId xmlns:a16="http://schemas.microsoft.com/office/drawing/2014/main" id="{8E9B1EA2-0CCB-4B46-A2DD-401D83B8C96F}"/>
              </a:ext>
            </a:extLst>
          </p:cNvPr>
          <p:cNvSpPr>
            <a:spLocks noGrp="1"/>
          </p:cNvSpPr>
          <p:nvPr>
            <p:ph idx="1"/>
          </p:nvPr>
        </p:nvSpPr>
        <p:spPr/>
        <p:txBody>
          <a:bodyPr>
            <a:normAutofit fontScale="77500" lnSpcReduction="20000"/>
          </a:bodyPr>
          <a:lstStyle/>
          <a:p>
            <a:pPr marL="0" indent="0">
              <a:buNone/>
            </a:pPr>
            <a:r>
              <a:rPr lang="en-GB" b="1" dirty="0"/>
              <a:t>Vitamin B12:</a:t>
            </a:r>
          </a:p>
          <a:p>
            <a:r>
              <a:rPr lang="en-GB" dirty="0"/>
              <a:t>An estimated 10 to 30 percent of adults over 50 have atrophic gastritis.</a:t>
            </a:r>
          </a:p>
          <a:p>
            <a:r>
              <a:rPr lang="en-GB" dirty="0"/>
              <a:t>People with atrophic gastritis are particularly vulnerable to vitamin B12 deficiency. </a:t>
            </a:r>
          </a:p>
          <a:p>
            <a:r>
              <a:rPr lang="en-GB" dirty="0"/>
              <a:t> The bacterial overgrowth that accompanies this condition uses up the vitamin, and without hydrochloric acid and intrinsic factor, digestion and absorption of vitamin B12 are inefficient.</a:t>
            </a:r>
          </a:p>
          <a:p>
            <a:r>
              <a:rPr lang="en-GB" dirty="0"/>
              <a:t> The RDA for older adults is the same as for younger adults, but with the added suggestion to obtain most of a day’s intake from vitamin B12–fortified foods and supplements</a:t>
            </a:r>
          </a:p>
          <a:p>
            <a:r>
              <a:rPr lang="en-GB" b="1" dirty="0"/>
              <a:t>Vitamin D</a:t>
            </a:r>
            <a:r>
              <a:rPr lang="en-GB" dirty="0"/>
              <a:t> </a:t>
            </a:r>
          </a:p>
          <a:p>
            <a:r>
              <a:rPr lang="en-GB" dirty="0"/>
              <a:t>Only vitamin D–fortified milk provides significant vitamin D, and many older adults drink little or no milk. </a:t>
            </a:r>
          </a:p>
          <a:p>
            <a:r>
              <a:rPr lang="en-GB" dirty="0"/>
              <a:t>Adults 51 to 70 years old need 10 micrograms daily, and those over 70 need 15 micrograms.</a:t>
            </a:r>
          </a:p>
          <a:p>
            <a:pPr marL="0" indent="0">
              <a:buNone/>
            </a:pPr>
            <a:r>
              <a:rPr lang="en-GB" dirty="0"/>
              <a:t> </a:t>
            </a:r>
          </a:p>
        </p:txBody>
      </p:sp>
    </p:spTree>
    <p:extLst>
      <p:ext uri="{BB962C8B-B14F-4D97-AF65-F5344CB8AC3E}">
        <p14:creationId xmlns:p14="http://schemas.microsoft.com/office/powerpoint/2010/main" val="236172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0B965-A938-4A05-B438-762788D015A8}"/>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6F8ED9A6-18B3-4564-A24C-EED54E974C5D}"/>
              </a:ext>
            </a:extLst>
          </p:cNvPr>
          <p:cNvSpPr>
            <a:spLocks noGrp="1"/>
          </p:cNvSpPr>
          <p:nvPr>
            <p:ph idx="1"/>
          </p:nvPr>
        </p:nvSpPr>
        <p:spPr/>
        <p:txBody>
          <a:bodyPr>
            <a:normAutofit fontScale="85000" lnSpcReduction="20000"/>
          </a:bodyPr>
          <a:lstStyle/>
          <a:p>
            <a:r>
              <a:rPr lang="en-GB" b="1" dirty="0"/>
              <a:t>Calcium</a:t>
            </a:r>
          </a:p>
          <a:p>
            <a:r>
              <a:rPr lang="en-GB" b="1" dirty="0"/>
              <a:t> </a:t>
            </a:r>
            <a:r>
              <a:rPr lang="en-GB" dirty="0"/>
              <a:t>The DRI Committee recommends 1200 milligrams of calcium daily, but the calcium intakes of older people in the United States are well below recommendations</a:t>
            </a:r>
            <a:r>
              <a:rPr lang="en-GB" b="1" dirty="0"/>
              <a:t>.</a:t>
            </a:r>
          </a:p>
          <a:p>
            <a:r>
              <a:rPr lang="en-GB" b="1" dirty="0"/>
              <a:t>Iron</a:t>
            </a:r>
          </a:p>
          <a:p>
            <a:r>
              <a:rPr lang="en-GB" dirty="0"/>
              <a:t>The iron needs of men remain unchanged throughout adulthood. </a:t>
            </a:r>
          </a:p>
          <a:p>
            <a:r>
              <a:rPr lang="en-GB" dirty="0"/>
              <a:t>For women, iron needs decrease substantially when blood loss through menstruation ceases.</a:t>
            </a:r>
          </a:p>
          <a:p>
            <a:r>
              <a:rPr lang="en-GB" dirty="0"/>
              <a:t> Consequently, iron-deficiency </a:t>
            </a:r>
            <a:r>
              <a:rPr lang="en-GB" dirty="0" err="1"/>
              <a:t>anemia</a:t>
            </a:r>
            <a:r>
              <a:rPr lang="en-GB" dirty="0"/>
              <a:t> is less common in older adults than in younger people.</a:t>
            </a:r>
          </a:p>
          <a:p>
            <a:r>
              <a:rPr lang="en-GB" dirty="0"/>
              <a:t>Iron deficiency may develop in older adults, especially when their food energy intakes are low. </a:t>
            </a:r>
          </a:p>
          <a:p>
            <a:r>
              <a:rPr lang="en-GB" dirty="0"/>
              <a:t>Two factors may lead to iron deficiency in older people: chronic blood loss from diseases and medicines and poor iron absorption due to reduced stomach acid secretion and antacid use. </a:t>
            </a:r>
          </a:p>
        </p:txBody>
      </p:sp>
    </p:spTree>
    <p:extLst>
      <p:ext uri="{BB962C8B-B14F-4D97-AF65-F5344CB8AC3E}">
        <p14:creationId xmlns:p14="http://schemas.microsoft.com/office/powerpoint/2010/main" val="27401196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31E9F-0734-470C-8D8A-9533A3315816}"/>
              </a:ext>
            </a:extLst>
          </p:cNvPr>
          <p:cNvSpPr>
            <a:spLocks noGrp="1"/>
          </p:cNvSpPr>
          <p:nvPr>
            <p:ph type="title"/>
          </p:nvPr>
        </p:nvSpPr>
        <p:spPr/>
        <p:txBody>
          <a:bodyPr/>
          <a:lstStyle/>
          <a:p>
            <a:r>
              <a:rPr lang="en-GB" dirty="0"/>
              <a:t>Nutrient Supplements</a:t>
            </a:r>
          </a:p>
        </p:txBody>
      </p:sp>
      <p:sp>
        <p:nvSpPr>
          <p:cNvPr id="3" name="Content Placeholder 2">
            <a:extLst>
              <a:ext uri="{FF2B5EF4-FFF2-40B4-BE49-F238E27FC236}">
                <a16:creationId xmlns:a16="http://schemas.microsoft.com/office/drawing/2014/main" id="{60398029-1E46-4140-8958-465A7C54B46C}"/>
              </a:ext>
            </a:extLst>
          </p:cNvPr>
          <p:cNvSpPr>
            <a:spLocks noGrp="1"/>
          </p:cNvSpPr>
          <p:nvPr>
            <p:ph idx="1"/>
          </p:nvPr>
        </p:nvSpPr>
        <p:spPr/>
        <p:txBody>
          <a:bodyPr/>
          <a:lstStyle/>
          <a:p>
            <a:r>
              <a:rPr lang="en-GB" dirty="0"/>
              <a:t> Vitamin D and calcium supplements for osteoporosis or vitamin B12 for pernicious </a:t>
            </a:r>
            <a:r>
              <a:rPr lang="en-GB" dirty="0" err="1"/>
              <a:t>anemia</a:t>
            </a:r>
            <a:r>
              <a:rPr lang="en-GB" dirty="0"/>
              <a:t> may be beneficial.</a:t>
            </a:r>
          </a:p>
          <a:p>
            <a:r>
              <a:rPr lang="en-GB" dirty="0"/>
              <a:t> Many health care professionals recommend a daily multivitamin-mineral supplement that provides 100 percent or less of the Daily Value for the listed nutrients.</a:t>
            </a:r>
          </a:p>
        </p:txBody>
      </p:sp>
    </p:spTree>
    <p:extLst>
      <p:ext uri="{BB962C8B-B14F-4D97-AF65-F5344CB8AC3E}">
        <p14:creationId xmlns:p14="http://schemas.microsoft.com/office/powerpoint/2010/main" val="32262235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D34F1-DEFB-48DE-8D03-D9530B114813}"/>
              </a:ext>
            </a:extLst>
          </p:cNvPr>
          <p:cNvSpPr>
            <a:spLocks noGrp="1"/>
          </p:cNvSpPr>
          <p:nvPr>
            <p:ph type="title"/>
          </p:nvPr>
        </p:nvSpPr>
        <p:spPr/>
        <p:txBody>
          <a:bodyPr/>
          <a:lstStyle/>
          <a:p>
            <a:r>
              <a:rPr lang="en-GB" dirty="0"/>
              <a:t>Nutrition-Related Concerns of Older Adults</a:t>
            </a:r>
          </a:p>
        </p:txBody>
      </p:sp>
      <p:sp>
        <p:nvSpPr>
          <p:cNvPr id="3" name="Content Placeholder 2">
            <a:extLst>
              <a:ext uri="{FF2B5EF4-FFF2-40B4-BE49-F238E27FC236}">
                <a16:creationId xmlns:a16="http://schemas.microsoft.com/office/drawing/2014/main" id="{150FD727-F31C-4ABB-AF2C-67392F82EFD0}"/>
              </a:ext>
            </a:extLst>
          </p:cNvPr>
          <p:cNvSpPr>
            <a:spLocks noGrp="1"/>
          </p:cNvSpPr>
          <p:nvPr>
            <p:ph idx="1"/>
          </p:nvPr>
        </p:nvSpPr>
        <p:spPr/>
        <p:txBody>
          <a:bodyPr/>
          <a:lstStyle/>
          <a:p>
            <a:r>
              <a:rPr lang="en-GB" dirty="0"/>
              <a:t>Nutrition may provide at least some protection against some of the conditions associated with aging. </a:t>
            </a:r>
          </a:p>
          <a:p>
            <a:r>
              <a:rPr lang="en-GB" b="1" dirty="0"/>
              <a:t>Vision:</a:t>
            </a:r>
          </a:p>
          <a:p>
            <a:r>
              <a:rPr lang="en-GB" dirty="0"/>
              <a:t>Age-related eye diseases that impair vision, such as cataract and macular degeneration, correlate with poor survival that cannot be explained by other risk factors.</a:t>
            </a:r>
          </a:p>
          <a:p>
            <a:r>
              <a:rPr lang="en-GB" dirty="0"/>
              <a:t> Following a healthy diet as described by the Dietary Guidelines for Americans is one way to protect against these age-related vision problems.</a:t>
            </a:r>
          </a:p>
        </p:txBody>
      </p:sp>
    </p:spTree>
    <p:extLst>
      <p:ext uri="{BB962C8B-B14F-4D97-AF65-F5344CB8AC3E}">
        <p14:creationId xmlns:p14="http://schemas.microsoft.com/office/powerpoint/2010/main" val="1309729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D511E-C62D-4B0C-B0BE-8150D6563B34}"/>
              </a:ext>
            </a:extLst>
          </p:cNvPr>
          <p:cNvSpPr>
            <a:spLocks noGrp="1"/>
          </p:cNvSpPr>
          <p:nvPr>
            <p:ph type="title"/>
          </p:nvPr>
        </p:nvSpPr>
        <p:spPr/>
        <p:txBody>
          <a:bodyPr/>
          <a:lstStyle/>
          <a:p>
            <a:r>
              <a:rPr lang="en-GB" dirty="0"/>
              <a:t>Nutrition during adulthood and later years</a:t>
            </a:r>
          </a:p>
        </p:txBody>
      </p:sp>
      <p:sp>
        <p:nvSpPr>
          <p:cNvPr id="3" name="Content Placeholder 2">
            <a:extLst>
              <a:ext uri="{FF2B5EF4-FFF2-40B4-BE49-F238E27FC236}">
                <a16:creationId xmlns:a16="http://schemas.microsoft.com/office/drawing/2014/main" id="{10E93C90-008E-463E-9D6D-3BD0086FA1DB}"/>
              </a:ext>
            </a:extLst>
          </p:cNvPr>
          <p:cNvSpPr>
            <a:spLocks noGrp="1"/>
          </p:cNvSpPr>
          <p:nvPr>
            <p:ph idx="1"/>
          </p:nvPr>
        </p:nvSpPr>
        <p:spPr/>
        <p:txBody>
          <a:bodyPr/>
          <a:lstStyle/>
          <a:p>
            <a:r>
              <a:rPr lang="en-GB" b="1" dirty="0"/>
              <a:t>Life expectancy</a:t>
            </a:r>
            <a:r>
              <a:rPr lang="en-GB" dirty="0"/>
              <a:t>: the average number of years lived by people in a given society.</a:t>
            </a:r>
          </a:p>
          <a:p>
            <a:r>
              <a:rPr lang="en-GB" b="1" dirty="0"/>
              <a:t>Life span</a:t>
            </a:r>
            <a:r>
              <a:rPr lang="en-GB" dirty="0"/>
              <a:t>: the maximum number of years of life attainable by a member Of a species. </a:t>
            </a:r>
          </a:p>
          <a:p>
            <a:r>
              <a:rPr lang="en-GB" b="1" dirty="0"/>
              <a:t>Physiological age</a:t>
            </a:r>
            <a:r>
              <a:rPr lang="en-GB" dirty="0"/>
              <a:t>: a person’s age as estimated from her or his body’s health and probable life expectancy.</a:t>
            </a:r>
          </a:p>
          <a:p>
            <a:r>
              <a:rPr lang="en-GB" b="1" dirty="0"/>
              <a:t>Chronological age</a:t>
            </a:r>
            <a:r>
              <a:rPr lang="en-GB" dirty="0"/>
              <a:t>: a person’s age in years from his or her date of birth.</a:t>
            </a:r>
          </a:p>
        </p:txBody>
      </p:sp>
    </p:spTree>
    <p:extLst>
      <p:ext uri="{BB962C8B-B14F-4D97-AF65-F5344CB8AC3E}">
        <p14:creationId xmlns:p14="http://schemas.microsoft.com/office/powerpoint/2010/main" val="27885041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9C83B-130B-42A8-9CEB-8E27DDDFC70C}"/>
              </a:ext>
            </a:extLst>
          </p:cNvPr>
          <p:cNvSpPr>
            <a:spLocks noGrp="1"/>
          </p:cNvSpPr>
          <p:nvPr>
            <p:ph type="title"/>
          </p:nvPr>
        </p:nvSpPr>
        <p:spPr/>
        <p:txBody>
          <a:bodyPr/>
          <a:lstStyle/>
          <a:p>
            <a:r>
              <a:rPr lang="en-GB" b="1" dirty="0"/>
              <a:t>Cataracts</a:t>
            </a:r>
            <a:endParaRPr lang="en-GB" dirty="0"/>
          </a:p>
        </p:txBody>
      </p:sp>
      <p:sp>
        <p:nvSpPr>
          <p:cNvPr id="3" name="Content Placeholder 2">
            <a:extLst>
              <a:ext uri="{FF2B5EF4-FFF2-40B4-BE49-F238E27FC236}">
                <a16:creationId xmlns:a16="http://schemas.microsoft.com/office/drawing/2014/main" id="{DAD5227A-EB94-4526-8547-60FED17023CB}"/>
              </a:ext>
            </a:extLst>
          </p:cNvPr>
          <p:cNvSpPr>
            <a:spLocks noGrp="1"/>
          </p:cNvSpPr>
          <p:nvPr>
            <p:ph idx="1"/>
          </p:nvPr>
        </p:nvSpPr>
        <p:spPr/>
        <p:txBody>
          <a:bodyPr>
            <a:normAutofit lnSpcReduction="10000"/>
          </a:bodyPr>
          <a:lstStyle/>
          <a:p>
            <a:r>
              <a:rPr lang="en-GB" dirty="0"/>
              <a:t>Thickenings of the eye lenses that impair vision and can lead to blindness.</a:t>
            </a:r>
          </a:p>
          <a:p>
            <a:r>
              <a:rPr lang="en-GB" dirty="0"/>
              <a:t>Occur even in well-nourished individuals as a result of ultraviolet light exposure, oxidative stress, injury, viral infections, toxic substances, and genetic disorders. </a:t>
            </a:r>
          </a:p>
          <a:p>
            <a:r>
              <a:rPr lang="en-GB" dirty="0"/>
              <a:t>Oxidative stress appears to play a significant role in the development of cataracts, and the antioxidant nutrients may help minimize the damage.</a:t>
            </a:r>
          </a:p>
          <a:p>
            <a:r>
              <a:rPr lang="en-GB" dirty="0"/>
              <a:t>An inverse relationship between cataracts and dietary intakes of vitamin C, vitamin E, and carotenoids; taking supplements or eating fruits and vegetables rich in these antioxidant nutrients seems to slow the progression or reduce the risk of developing cataracts.</a:t>
            </a:r>
          </a:p>
          <a:p>
            <a:r>
              <a:rPr lang="en-GB" dirty="0"/>
              <a:t>Obesity appears to be associated with cataracts</a:t>
            </a:r>
          </a:p>
        </p:txBody>
      </p:sp>
    </p:spTree>
    <p:extLst>
      <p:ext uri="{BB962C8B-B14F-4D97-AF65-F5344CB8AC3E}">
        <p14:creationId xmlns:p14="http://schemas.microsoft.com/office/powerpoint/2010/main" val="5390630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918FB-7690-4E9E-AF9E-1A6B99BF5760}"/>
              </a:ext>
            </a:extLst>
          </p:cNvPr>
          <p:cNvSpPr>
            <a:spLocks noGrp="1"/>
          </p:cNvSpPr>
          <p:nvPr>
            <p:ph type="title"/>
          </p:nvPr>
        </p:nvSpPr>
        <p:spPr/>
        <p:txBody>
          <a:bodyPr/>
          <a:lstStyle/>
          <a:p>
            <a:r>
              <a:rPr lang="en-GB" dirty="0"/>
              <a:t>Macular Degeneration</a:t>
            </a:r>
          </a:p>
        </p:txBody>
      </p:sp>
      <p:sp>
        <p:nvSpPr>
          <p:cNvPr id="3" name="Content Placeholder 2">
            <a:extLst>
              <a:ext uri="{FF2B5EF4-FFF2-40B4-BE49-F238E27FC236}">
                <a16:creationId xmlns:a16="http://schemas.microsoft.com/office/drawing/2014/main" id="{4E54FAB2-179A-4AEA-A014-A4716F104E90}"/>
              </a:ext>
            </a:extLst>
          </p:cNvPr>
          <p:cNvSpPr>
            <a:spLocks noGrp="1"/>
          </p:cNvSpPr>
          <p:nvPr>
            <p:ph idx="1"/>
          </p:nvPr>
        </p:nvSpPr>
        <p:spPr/>
        <p:txBody>
          <a:bodyPr/>
          <a:lstStyle/>
          <a:p>
            <a:r>
              <a:rPr lang="en-GB" dirty="0"/>
              <a:t>A deterioration of the macular region of the retina.</a:t>
            </a:r>
          </a:p>
          <a:p>
            <a:r>
              <a:rPr lang="en-GB" dirty="0"/>
              <a:t>Risk factors for age-related macular degeneration include oxidative stress from sunlight, and preventive factors may include supplements of antioxidant vitamins plus zinc and the carotenoids lutein and zeaxanthin.</a:t>
            </a:r>
          </a:p>
          <a:p>
            <a:r>
              <a:rPr lang="en-GB" dirty="0"/>
              <a:t>Total dietary fat may also be a risk factor for macular degeneration, but the omega-3 fatty acids of fish may be protective.</a:t>
            </a:r>
          </a:p>
        </p:txBody>
      </p:sp>
    </p:spTree>
    <p:extLst>
      <p:ext uri="{BB962C8B-B14F-4D97-AF65-F5344CB8AC3E}">
        <p14:creationId xmlns:p14="http://schemas.microsoft.com/office/powerpoint/2010/main" val="10938583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F5F0A-3D90-4F67-AFAB-629A08549688}"/>
              </a:ext>
            </a:extLst>
          </p:cNvPr>
          <p:cNvSpPr>
            <a:spLocks noGrp="1"/>
          </p:cNvSpPr>
          <p:nvPr>
            <p:ph type="title"/>
          </p:nvPr>
        </p:nvSpPr>
        <p:spPr/>
        <p:txBody>
          <a:bodyPr/>
          <a:lstStyle/>
          <a:p>
            <a:r>
              <a:rPr lang="en-GB" dirty="0"/>
              <a:t>Arthritis</a:t>
            </a:r>
          </a:p>
        </p:txBody>
      </p:sp>
      <p:sp>
        <p:nvSpPr>
          <p:cNvPr id="3" name="Content Placeholder 2">
            <a:extLst>
              <a:ext uri="{FF2B5EF4-FFF2-40B4-BE49-F238E27FC236}">
                <a16:creationId xmlns:a16="http://schemas.microsoft.com/office/drawing/2014/main" id="{99CE3C74-97BD-4BED-8FE3-E37C8E1A5A4E}"/>
              </a:ext>
            </a:extLst>
          </p:cNvPr>
          <p:cNvSpPr>
            <a:spLocks noGrp="1"/>
          </p:cNvSpPr>
          <p:nvPr>
            <p:ph idx="1"/>
          </p:nvPr>
        </p:nvSpPr>
        <p:spPr/>
        <p:txBody>
          <a:bodyPr/>
          <a:lstStyle/>
          <a:p>
            <a:r>
              <a:rPr lang="en-GB" b="1" dirty="0"/>
              <a:t>Osteoarthritis:</a:t>
            </a:r>
          </a:p>
          <a:p>
            <a:r>
              <a:rPr lang="en-GB" dirty="0"/>
              <a:t>The most common type of arthritis that disables older people is osteoarthritis, a painful deterioration of the cartilage in the joints.</a:t>
            </a:r>
          </a:p>
          <a:p>
            <a:r>
              <a:rPr lang="en-GB" dirty="0"/>
              <a:t>One known connection between osteoarthritis ◆ and nutrition is overweight.</a:t>
            </a:r>
          </a:p>
          <a:p>
            <a:r>
              <a:rPr lang="en-GB" dirty="0"/>
              <a:t>Weight loss may relieve some of the pain for overweight persons with osteoarthritis.</a:t>
            </a:r>
          </a:p>
          <a:p>
            <a:r>
              <a:rPr lang="en-GB" dirty="0"/>
              <a:t>In fact, both aerobic activity and strength training offer improvements in physical performance and pain relief, especially when accompanied by even modest weight loss.</a:t>
            </a:r>
          </a:p>
        </p:txBody>
      </p:sp>
    </p:spTree>
    <p:extLst>
      <p:ext uri="{BB962C8B-B14F-4D97-AF65-F5344CB8AC3E}">
        <p14:creationId xmlns:p14="http://schemas.microsoft.com/office/powerpoint/2010/main" val="32181557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E0106-E947-4818-95C4-A8093B9F37E6}"/>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3058744D-7F6F-4D1E-B271-D05AE0C0029F}"/>
              </a:ext>
            </a:extLst>
          </p:cNvPr>
          <p:cNvSpPr>
            <a:spLocks noGrp="1"/>
          </p:cNvSpPr>
          <p:nvPr>
            <p:ph idx="1"/>
          </p:nvPr>
        </p:nvSpPr>
        <p:spPr/>
        <p:txBody>
          <a:bodyPr>
            <a:normAutofit fontScale="92500" lnSpcReduction="20000"/>
          </a:bodyPr>
          <a:lstStyle/>
          <a:p>
            <a:r>
              <a:rPr lang="en-GB" b="1" dirty="0"/>
              <a:t>Rheumatoid Arthritis:</a:t>
            </a:r>
          </a:p>
          <a:p>
            <a:r>
              <a:rPr lang="en-GB" dirty="0"/>
              <a:t>Another type of arthritis known as rheumatoid arthritis has possible links to diet through the immune system.</a:t>
            </a:r>
          </a:p>
          <a:p>
            <a:r>
              <a:rPr lang="en-GB" dirty="0"/>
              <a:t>In some individuals, certain foods, notably vegetables and olive oil, may moderate the inflammatory response and provide some relief.</a:t>
            </a:r>
          </a:p>
          <a:p>
            <a:r>
              <a:rPr lang="en-GB" dirty="0"/>
              <a:t>The omega-3 fatty acids commonly found in fish oil reduce joint tenderness and improve mobility in some people with rheumatoid arthritis.</a:t>
            </a:r>
          </a:p>
          <a:p>
            <a:r>
              <a:rPr lang="en-GB" dirty="0"/>
              <a:t>Another possible link between nutrition and rheumatoid arthritis involves the oxidative damage to the membranes within joints that causes inflammation and swelling.</a:t>
            </a:r>
          </a:p>
          <a:p>
            <a:r>
              <a:rPr lang="en-GB" dirty="0"/>
              <a:t>The antioxidant vitamins C and E and the carotenoids defend against oxidation, and increased intakes of these nutrients may help prevent or relieve the pain of rheumatoid arthritis.</a:t>
            </a:r>
          </a:p>
        </p:txBody>
      </p:sp>
    </p:spTree>
    <p:extLst>
      <p:ext uri="{BB962C8B-B14F-4D97-AF65-F5344CB8AC3E}">
        <p14:creationId xmlns:p14="http://schemas.microsoft.com/office/powerpoint/2010/main" val="3327887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0E46F-9542-41D4-9A0C-9EA889EDE9E5}"/>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C9807B94-83E6-4B68-B166-034341028FA3}"/>
              </a:ext>
            </a:extLst>
          </p:cNvPr>
          <p:cNvSpPr>
            <a:spLocks noGrp="1"/>
          </p:cNvSpPr>
          <p:nvPr>
            <p:ph idx="1"/>
          </p:nvPr>
        </p:nvSpPr>
        <p:spPr/>
        <p:txBody>
          <a:bodyPr>
            <a:normAutofit lnSpcReduction="10000"/>
          </a:bodyPr>
          <a:lstStyle/>
          <a:p>
            <a:r>
              <a:rPr lang="en-GB" b="1" dirty="0"/>
              <a:t>Gout:</a:t>
            </a:r>
          </a:p>
          <a:p>
            <a:r>
              <a:rPr lang="en-GB" dirty="0"/>
              <a:t>Another form of arthritis, which most commonly affects men, is gout, a condition characterized by deposits of uric acid crystals in the joints.</a:t>
            </a:r>
          </a:p>
          <a:p>
            <a:r>
              <a:rPr lang="en-GB" dirty="0"/>
              <a:t>Foods such as meat and seafood that are rich in purines increase uric acid levels and the risk of gout, whereas milk products seem to lower uric acid levels and the risk of gout.</a:t>
            </a:r>
          </a:p>
          <a:p>
            <a:r>
              <a:rPr lang="en-GB" b="1" dirty="0"/>
              <a:t>Treatment(Nutritional)</a:t>
            </a:r>
          </a:p>
          <a:p>
            <a:r>
              <a:rPr lang="en-GB" dirty="0"/>
              <a:t>Popular supplements—glucosamine, chondroitin, or a combination—may relieve pain and improve mobility as well as over-the-counter pain relievers, but mixed reports from studies emphasize the need for additional research.</a:t>
            </a:r>
          </a:p>
        </p:txBody>
      </p:sp>
    </p:spTree>
    <p:extLst>
      <p:ext uri="{BB962C8B-B14F-4D97-AF65-F5344CB8AC3E}">
        <p14:creationId xmlns:p14="http://schemas.microsoft.com/office/powerpoint/2010/main" val="36999143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EC2AD-7F24-403C-9DCE-465EE1D715DE}"/>
              </a:ext>
            </a:extLst>
          </p:cNvPr>
          <p:cNvSpPr>
            <a:spLocks noGrp="1"/>
          </p:cNvSpPr>
          <p:nvPr>
            <p:ph type="title"/>
          </p:nvPr>
        </p:nvSpPr>
        <p:spPr/>
        <p:txBody>
          <a:bodyPr/>
          <a:lstStyle/>
          <a:p>
            <a:r>
              <a:rPr lang="en-GB" dirty="0"/>
              <a:t>The Aging Brain</a:t>
            </a:r>
          </a:p>
        </p:txBody>
      </p:sp>
      <p:sp>
        <p:nvSpPr>
          <p:cNvPr id="3" name="Content Placeholder 2">
            <a:extLst>
              <a:ext uri="{FF2B5EF4-FFF2-40B4-BE49-F238E27FC236}">
                <a16:creationId xmlns:a16="http://schemas.microsoft.com/office/drawing/2014/main" id="{792FFD09-9DB4-4C47-AB53-38A0987ACCE0}"/>
              </a:ext>
            </a:extLst>
          </p:cNvPr>
          <p:cNvSpPr>
            <a:spLocks noGrp="1"/>
          </p:cNvSpPr>
          <p:nvPr>
            <p:ph idx="1"/>
          </p:nvPr>
        </p:nvSpPr>
        <p:spPr/>
        <p:txBody>
          <a:bodyPr>
            <a:normAutofit fontScale="92500" lnSpcReduction="20000"/>
          </a:bodyPr>
          <a:lstStyle/>
          <a:p>
            <a:r>
              <a:rPr lang="en-GB" dirty="0"/>
              <a:t>The brain, like all of the body’s organs, responds to both genetic and environmental factors that can enhance or diminish its amazing capacities.</a:t>
            </a:r>
          </a:p>
          <a:p>
            <a:r>
              <a:rPr lang="en-GB" dirty="0"/>
              <a:t>The brain normally changes in some characteristic ways as it ages.</a:t>
            </a:r>
          </a:p>
          <a:p>
            <a:r>
              <a:rPr lang="en-GB" dirty="0"/>
              <a:t>For one thing, its blood supply decreases.</a:t>
            </a:r>
          </a:p>
          <a:p>
            <a:r>
              <a:rPr lang="en-GB" dirty="0"/>
              <a:t>For another, the number of neurons, the brain cells that specialize in transmitting information, diminishes as people age.</a:t>
            </a:r>
          </a:p>
          <a:p>
            <a:r>
              <a:rPr lang="en-GB" dirty="0"/>
              <a:t>When the number of nerve cells in one part of the cerebral cortex diminishes, hearing and speech are affected.</a:t>
            </a:r>
          </a:p>
          <a:p>
            <a:r>
              <a:rPr lang="en-GB" dirty="0"/>
              <a:t>Losses of neurons in other parts of the cortex can impair memory and cognitive function.</a:t>
            </a:r>
          </a:p>
          <a:p>
            <a:r>
              <a:rPr lang="en-GB" dirty="0"/>
              <a:t>When the number of neurons in the hindbrain diminishes, balance and posture are affected.</a:t>
            </a:r>
          </a:p>
        </p:txBody>
      </p:sp>
    </p:spTree>
    <p:extLst>
      <p:ext uri="{BB962C8B-B14F-4D97-AF65-F5344CB8AC3E}">
        <p14:creationId xmlns:p14="http://schemas.microsoft.com/office/powerpoint/2010/main" val="26957703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17EF8-0F49-48E9-B32B-35388920963C}"/>
              </a:ext>
            </a:extLst>
          </p:cNvPr>
          <p:cNvSpPr>
            <a:spLocks noGrp="1"/>
          </p:cNvSpPr>
          <p:nvPr>
            <p:ph type="title"/>
          </p:nvPr>
        </p:nvSpPr>
        <p:spPr/>
        <p:txBody>
          <a:bodyPr/>
          <a:lstStyle/>
          <a:p>
            <a:r>
              <a:rPr lang="en-GB" dirty="0"/>
              <a:t>Nutrient Deficiencies and Brain Function</a:t>
            </a:r>
          </a:p>
        </p:txBody>
      </p:sp>
      <p:sp>
        <p:nvSpPr>
          <p:cNvPr id="3" name="Content Placeholder 2">
            <a:extLst>
              <a:ext uri="{FF2B5EF4-FFF2-40B4-BE49-F238E27FC236}">
                <a16:creationId xmlns:a16="http://schemas.microsoft.com/office/drawing/2014/main" id="{BF3B0554-A3A5-473F-9068-A7FBB8BB013C}"/>
              </a:ext>
            </a:extLst>
          </p:cNvPr>
          <p:cNvSpPr>
            <a:spLocks noGrp="1"/>
          </p:cNvSpPr>
          <p:nvPr>
            <p:ph idx="1"/>
          </p:nvPr>
        </p:nvSpPr>
        <p:spPr/>
        <p:txBody>
          <a:bodyPr>
            <a:normAutofit lnSpcReduction="10000"/>
          </a:bodyPr>
          <a:lstStyle/>
          <a:p>
            <a:r>
              <a:rPr lang="en-GB" dirty="0"/>
              <a:t>Nutrients influence the development and activities of the brain.</a:t>
            </a:r>
          </a:p>
          <a:p>
            <a:r>
              <a:rPr lang="en-GB" dirty="0"/>
              <a:t>The ability of neurons to synthesize specific neurotransmitters depends in part on the availability of precursor nutrients that are obtained from the diet.</a:t>
            </a:r>
          </a:p>
          <a:p>
            <a:r>
              <a:rPr lang="en-GB" dirty="0"/>
              <a:t>The neurotransmitter serotonin, for example, derives from the amino acid tryptophan.</a:t>
            </a:r>
          </a:p>
          <a:p>
            <a:r>
              <a:rPr lang="en-GB" dirty="0"/>
              <a:t>To function properly, the enzymes involved in neurotransmitter synthesis require vitamins and minerals.</a:t>
            </a:r>
          </a:p>
          <a:p>
            <a:r>
              <a:rPr lang="en-GB" dirty="0"/>
              <a:t>Thus nutrient deficiencies may contribute to the loss of memory and cognition that some older adults experience.</a:t>
            </a:r>
          </a:p>
          <a:p>
            <a:r>
              <a:rPr lang="en-GB" dirty="0"/>
              <a:t>Such losses may be preventable or at least diminished or delayed through diet and exercise.</a:t>
            </a:r>
          </a:p>
        </p:txBody>
      </p:sp>
    </p:spTree>
    <p:extLst>
      <p:ext uri="{BB962C8B-B14F-4D97-AF65-F5344CB8AC3E}">
        <p14:creationId xmlns:p14="http://schemas.microsoft.com/office/powerpoint/2010/main" val="38604169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7E969-01B4-49F8-A8B1-6E5D76F80433}"/>
              </a:ext>
            </a:extLst>
          </p:cNvPr>
          <p:cNvSpPr>
            <a:spLocks noGrp="1"/>
          </p:cNvSpPr>
          <p:nvPr>
            <p:ph type="title"/>
          </p:nvPr>
        </p:nvSpPr>
        <p:spPr/>
        <p:txBody>
          <a:bodyPr/>
          <a:lstStyle/>
          <a:p>
            <a:r>
              <a:rPr lang="en-GB" dirty="0"/>
              <a:t>Alzheimer’s Disease</a:t>
            </a:r>
          </a:p>
        </p:txBody>
      </p:sp>
      <p:sp>
        <p:nvSpPr>
          <p:cNvPr id="3" name="Content Placeholder 2">
            <a:extLst>
              <a:ext uri="{FF2B5EF4-FFF2-40B4-BE49-F238E27FC236}">
                <a16:creationId xmlns:a16="http://schemas.microsoft.com/office/drawing/2014/main" id="{E1D0A9BB-1813-4058-BAA6-963CA6104A21}"/>
              </a:ext>
            </a:extLst>
          </p:cNvPr>
          <p:cNvSpPr>
            <a:spLocks noGrp="1"/>
          </p:cNvSpPr>
          <p:nvPr>
            <p:ph idx="1"/>
          </p:nvPr>
        </p:nvSpPr>
        <p:spPr/>
        <p:txBody>
          <a:bodyPr>
            <a:normAutofit fontScale="92500" lnSpcReduction="10000"/>
          </a:bodyPr>
          <a:lstStyle/>
          <a:p>
            <a:r>
              <a:rPr lang="en-GB" dirty="0"/>
              <a:t>Abnormal deterioration of the brain.</a:t>
            </a:r>
          </a:p>
          <a:p>
            <a:r>
              <a:rPr lang="en-GB" b="1" dirty="0"/>
              <a:t>Diagnosis </a:t>
            </a:r>
            <a:r>
              <a:rPr lang="en-GB" dirty="0"/>
              <a:t>of Alzheimer’s disease depends on its characteristic </a:t>
            </a:r>
            <a:r>
              <a:rPr lang="en-GB" b="1" dirty="0"/>
              <a:t>symptoms</a:t>
            </a:r>
            <a:r>
              <a:rPr lang="en-GB" dirty="0"/>
              <a:t>: the victim gradually loses memory and reasoning, the ability to communicate, physical capabilities, and eventually life itself. Nerve cells in the brain die, and communication between the cells breaks down.</a:t>
            </a:r>
          </a:p>
          <a:p>
            <a:r>
              <a:rPr lang="en-GB" dirty="0"/>
              <a:t>Clearly, genetic factors are involved.</a:t>
            </a:r>
          </a:p>
          <a:p>
            <a:r>
              <a:rPr lang="en-GB" dirty="0"/>
              <a:t>Free radicals and oxidative stress also seem to be involved.</a:t>
            </a:r>
          </a:p>
          <a:p>
            <a:r>
              <a:rPr lang="en-GB" dirty="0"/>
              <a:t>Nerve cells in the brains of people with Alzheimer’s disease show evidence of free-radical attack—damage to DNA, cell membranes, and proteins.</a:t>
            </a:r>
          </a:p>
          <a:p>
            <a:r>
              <a:rPr lang="en-GB" dirty="0"/>
              <a:t>They also show evidence of the minerals that trigger free-radical attacks—iron, copper, zinc, and </a:t>
            </a:r>
            <a:r>
              <a:rPr lang="en-GB" dirty="0" err="1"/>
              <a:t>aluminum</a:t>
            </a:r>
            <a:r>
              <a:rPr lang="en-GB" dirty="0"/>
              <a:t>.</a:t>
            </a:r>
          </a:p>
        </p:txBody>
      </p:sp>
    </p:spTree>
    <p:extLst>
      <p:ext uri="{BB962C8B-B14F-4D97-AF65-F5344CB8AC3E}">
        <p14:creationId xmlns:p14="http://schemas.microsoft.com/office/powerpoint/2010/main" val="3242590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E28E2-7C31-4DBB-ADB7-F1CFE66CC481}"/>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47E25881-2D40-43F5-A887-9E61110A4212}"/>
              </a:ext>
            </a:extLst>
          </p:cNvPr>
          <p:cNvSpPr>
            <a:spLocks noGrp="1"/>
          </p:cNvSpPr>
          <p:nvPr>
            <p:ph idx="1"/>
          </p:nvPr>
        </p:nvSpPr>
        <p:spPr/>
        <p:txBody>
          <a:bodyPr>
            <a:normAutofit lnSpcReduction="10000"/>
          </a:bodyPr>
          <a:lstStyle/>
          <a:p>
            <a:r>
              <a:rPr lang="en-GB" dirty="0"/>
              <a:t>Antioxidant nutrients can limit free-radical damage and delay or prevent Alzheimer’s disease.</a:t>
            </a:r>
          </a:p>
          <a:p>
            <a:r>
              <a:rPr lang="en-GB" dirty="0"/>
              <a:t>There is a decline in the activity of the enzyme that assists in the production of the neurotransmitter </a:t>
            </a:r>
            <a:r>
              <a:rPr lang="en-GB" b="1" dirty="0"/>
              <a:t>acetylcholine </a:t>
            </a:r>
            <a:r>
              <a:rPr lang="en-GB" dirty="0"/>
              <a:t>from choline and acetyl CoA.</a:t>
            </a:r>
          </a:p>
          <a:p>
            <a:r>
              <a:rPr lang="en-GB" dirty="0"/>
              <a:t>Acetylcholine is essential to memory, but supplements of choline have no effect on memory or on the progression of the disease.</a:t>
            </a:r>
          </a:p>
          <a:p>
            <a:r>
              <a:rPr lang="en-GB" dirty="0"/>
              <a:t>Research suggests that cardiovascular disease risk factors such as high blood pressure, diabetes, and elevated levels of homocysteine may be related to the development of Alzheimer’s disease.</a:t>
            </a:r>
          </a:p>
          <a:p>
            <a:r>
              <a:rPr lang="en-GB" b="1" dirty="0"/>
              <a:t>Diets</a:t>
            </a:r>
            <a:r>
              <a:rPr lang="en-GB" dirty="0"/>
              <a:t> designed to support a healthy heart, including omega-3 fatty acids and light-to-moderate alcohol intake, may benefit a healthy brain as well.</a:t>
            </a:r>
          </a:p>
          <a:p>
            <a:endParaRPr lang="en-GB" dirty="0"/>
          </a:p>
        </p:txBody>
      </p:sp>
    </p:spTree>
    <p:extLst>
      <p:ext uri="{BB962C8B-B14F-4D97-AF65-F5344CB8AC3E}">
        <p14:creationId xmlns:p14="http://schemas.microsoft.com/office/powerpoint/2010/main" val="3286665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EE136-FC4D-4303-987F-5F9485BD2E9F}"/>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AE8F66C-279A-428F-8CC9-D12701F52D63}"/>
              </a:ext>
            </a:extLst>
          </p:cNvPr>
          <p:cNvSpPr>
            <a:spLocks noGrp="1"/>
          </p:cNvSpPr>
          <p:nvPr>
            <p:ph idx="1"/>
          </p:nvPr>
        </p:nvSpPr>
        <p:spPr/>
        <p:txBody>
          <a:bodyPr>
            <a:normAutofit fontScale="92500" lnSpcReduction="10000"/>
          </a:bodyPr>
          <a:lstStyle/>
          <a:p>
            <a:r>
              <a:rPr lang="en-GB" b="1" dirty="0"/>
              <a:t>Treatment</a:t>
            </a:r>
          </a:p>
          <a:p>
            <a:r>
              <a:rPr lang="en-GB" dirty="0"/>
              <a:t>Treatment for Alzheimer’s disease involves providing care to clients and support to their families.</a:t>
            </a:r>
          </a:p>
          <a:p>
            <a:r>
              <a:rPr lang="en-GB" dirty="0"/>
              <a:t>Drugs are used to improve or at least to slow the loss of short-term memory and cognition, but they do not cure the disease. Other drugs may be used to control depression, anxiety, and </a:t>
            </a:r>
            <a:r>
              <a:rPr lang="en-GB" dirty="0" err="1"/>
              <a:t>behavior</a:t>
            </a:r>
            <a:r>
              <a:rPr lang="en-GB" dirty="0"/>
              <a:t> problems.</a:t>
            </a:r>
          </a:p>
          <a:p>
            <a:r>
              <a:rPr lang="en-GB" dirty="0"/>
              <a:t>Maintaining appropriate body weight may be the most important nutrition concern for the person with Alzheimer’s disease.</a:t>
            </a:r>
          </a:p>
          <a:p>
            <a:r>
              <a:rPr lang="en-GB" dirty="0"/>
              <a:t>Perhaps the best that a caregiver can do nutritionally for a person with Alzheimer’s disease is to supervise food planning and mealtimes.</a:t>
            </a:r>
          </a:p>
          <a:p>
            <a:r>
              <a:rPr lang="en-GB" dirty="0"/>
              <a:t>Providing well-liked and well-balanced meals and snacks in a cheerful atmosphere encourages food consumption.</a:t>
            </a:r>
          </a:p>
        </p:txBody>
      </p:sp>
    </p:spTree>
    <p:extLst>
      <p:ext uri="{BB962C8B-B14F-4D97-AF65-F5344CB8AC3E}">
        <p14:creationId xmlns:p14="http://schemas.microsoft.com/office/powerpoint/2010/main" val="4041541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A1306-8DEA-4AF6-BD74-A80C0D9D0A47}"/>
              </a:ext>
            </a:extLst>
          </p:cNvPr>
          <p:cNvSpPr>
            <a:spLocks noGrp="1"/>
          </p:cNvSpPr>
          <p:nvPr>
            <p:ph type="title"/>
          </p:nvPr>
        </p:nvSpPr>
        <p:spPr/>
        <p:txBody>
          <a:bodyPr/>
          <a:lstStyle/>
          <a:p>
            <a:r>
              <a:rPr lang="en-GB" dirty="0"/>
              <a:t>The Aging Process</a:t>
            </a:r>
          </a:p>
        </p:txBody>
      </p:sp>
      <p:sp>
        <p:nvSpPr>
          <p:cNvPr id="3" name="Content Placeholder 2">
            <a:extLst>
              <a:ext uri="{FF2B5EF4-FFF2-40B4-BE49-F238E27FC236}">
                <a16:creationId xmlns:a16="http://schemas.microsoft.com/office/drawing/2014/main" id="{6E9E946D-757D-4F50-BB2A-EB872813EF05}"/>
              </a:ext>
            </a:extLst>
          </p:cNvPr>
          <p:cNvSpPr>
            <a:spLocks noGrp="1"/>
          </p:cNvSpPr>
          <p:nvPr>
            <p:ph idx="1"/>
          </p:nvPr>
        </p:nvSpPr>
        <p:spPr/>
        <p:txBody>
          <a:bodyPr>
            <a:normAutofit fontScale="92500" lnSpcReduction="10000"/>
          </a:bodyPr>
          <a:lstStyle/>
          <a:p>
            <a:r>
              <a:rPr lang="en-GB" b="1" dirty="0"/>
              <a:t>Ageing</a:t>
            </a:r>
            <a:r>
              <a:rPr lang="en-GB" dirty="0"/>
              <a:t> or </a:t>
            </a:r>
            <a:r>
              <a:rPr lang="en-GB" b="1" dirty="0"/>
              <a:t>aging</a:t>
            </a:r>
            <a:r>
              <a:rPr lang="en-GB" dirty="0"/>
              <a:t> is the process of becoming older.</a:t>
            </a:r>
          </a:p>
          <a:p>
            <a:r>
              <a:rPr lang="en-GB" dirty="0"/>
              <a:t>. In the broader sense, ageing can refer to single cells within an organism which have ceased dividing (cellular senescence) or to the population of a species (population ageing).</a:t>
            </a:r>
          </a:p>
          <a:p>
            <a:r>
              <a:rPr lang="en-GB" b="1" dirty="0"/>
              <a:t>Changes during aging</a:t>
            </a:r>
          </a:p>
          <a:p>
            <a:pPr lvl="1"/>
            <a:r>
              <a:rPr lang="en-GB" u="sng" dirty="0"/>
              <a:t>Physiological Changes:</a:t>
            </a:r>
          </a:p>
          <a:p>
            <a:pPr lvl="1"/>
            <a:r>
              <a:rPr lang="en-GB" b="1" dirty="0"/>
              <a:t>Body Weight</a:t>
            </a:r>
          </a:p>
          <a:p>
            <a:pPr lvl="1"/>
            <a:r>
              <a:rPr lang="en-GB" dirty="0"/>
              <a:t>  The importance of body weight in defending against chronic diseases differs for older adults</a:t>
            </a:r>
            <a:r>
              <a:rPr lang="en-GB" b="1" dirty="0"/>
              <a:t>. </a:t>
            </a:r>
          </a:p>
          <a:p>
            <a:pPr lvl="1"/>
            <a:r>
              <a:rPr lang="en-GB" dirty="0"/>
              <a:t>Being moderately overweight may not be harmful.</a:t>
            </a:r>
          </a:p>
          <a:p>
            <a:pPr lvl="1"/>
            <a:r>
              <a:rPr lang="en-GB" dirty="0"/>
              <a:t> For adults over 65, health risks do not become apparent until BMI reaches at least 27—and the relationship tends to diminish with age until it disappears by age 75.</a:t>
            </a:r>
          </a:p>
        </p:txBody>
      </p:sp>
    </p:spTree>
    <p:extLst>
      <p:ext uri="{BB962C8B-B14F-4D97-AF65-F5344CB8AC3E}">
        <p14:creationId xmlns:p14="http://schemas.microsoft.com/office/powerpoint/2010/main" val="13732793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D97AE-2027-4B29-8E46-ADA7675032B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D7F4510D-A582-456D-9B7D-E4CD9F28470B}"/>
              </a:ext>
            </a:extLst>
          </p:cNvPr>
          <p:cNvSpPr>
            <a:spLocks noGrp="1"/>
          </p:cNvSpPr>
          <p:nvPr>
            <p:ph idx="1"/>
          </p:nvPr>
        </p:nvSpPr>
        <p:spPr/>
        <p:txBody>
          <a:bodyPr/>
          <a:lstStyle/>
          <a:p>
            <a:endParaRPr lang="en-GB" dirty="0"/>
          </a:p>
          <a:p>
            <a:endParaRPr lang="en-GB" dirty="0"/>
          </a:p>
          <a:p>
            <a:pPr marL="2743200" lvl="6" indent="0">
              <a:buNone/>
            </a:pPr>
            <a:endParaRPr lang="en-GB" dirty="0"/>
          </a:p>
          <a:p>
            <a:pPr marL="2743200" lvl="6" indent="0">
              <a:buNone/>
            </a:pPr>
            <a:endParaRPr lang="en-GB" dirty="0"/>
          </a:p>
          <a:p>
            <a:pPr marL="2743200" lvl="6" indent="0">
              <a:buNone/>
            </a:pPr>
            <a:r>
              <a:rPr lang="en-GB"/>
              <a:t>     </a:t>
            </a:r>
            <a:r>
              <a:rPr lang="en-GB" sz="4400" b="1" dirty="0"/>
              <a:t>THANK YOU</a:t>
            </a:r>
          </a:p>
        </p:txBody>
      </p:sp>
    </p:spTree>
    <p:extLst>
      <p:ext uri="{BB962C8B-B14F-4D97-AF65-F5344CB8AC3E}">
        <p14:creationId xmlns:p14="http://schemas.microsoft.com/office/powerpoint/2010/main" val="703773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9D5EE-39ED-48CA-9690-2DAD8E1724F6}"/>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FFDCE4FC-B8F3-4AE2-88AF-D885CC50AE41}"/>
              </a:ext>
            </a:extLst>
          </p:cNvPr>
          <p:cNvSpPr>
            <a:spLocks noGrp="1"/>
          </p:cNvSpPr>
          <p:nvPr>
            <p:ph idx="1"/>
          </p:nvPr>
        </p:nvSpPr>
        <p:spPr/>
        <p:txBody>
          <a:bodyPr>
            <a:normAutofit lnSpcReduction="10000"/>
          </a:bodyPr>
          <a:lstStyle/>
          <a:p>
            <a:r>
              <a:rPr lang="en-GB" dirty="0"/>
              <a:t> Older adults who are obese, however, face serious medical complications and can significantly improve their quality of life with weight loss.</a:t>
            </a:r>
          </a:p>
          <a:p>
            <a:r>
              <a:rPr lang="en-GB" dirty="0"/>
              <a:t>For some older adults, a low body weight may be more detrimental than a high one. </a:t>
            </a:r>
          </a:p>
          <a:p>
            <a:r>
              <a:rPr lang="en-GB" dirty="0"/>
              <a:t>Low body weight often reflects malnutrition and the trauma associated with a fall.</a:t>
            </a:r>
          </a:p>
          <a:p>
            <a:r>
              <a:rPr lang="en-GB" dirty="0"/>
              <a:t>Without adequate nutrient reserves, an underweight person may be unprepared to fight against diseases.</a:t>
            </a:r>
          </a:p>
          <a:p>
            <a:r>
              <a:rPr lang="en-GB" dirty="0"/>
              <a:t>For underweight people, even a slight weight loss (5 percent) increases the likelihood of disease and premature death, making every meal a life-saving event. </a:t>
            </a:r>
          </a:p>
        </p:txBody>
      </p:sp>
    </p:spTree>
    <p:extLst>
      <p:ext uri="{BB962C8B-B14F-4D97-AF65-F5344CB8AC3E}">
        <p14:creationId xmlns:p14="http://schemas.microsoft.com/office/powerpoint/2010/main" val="1387279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82340-C0FD-4855-AEE4-3AA3EB96E739}"/>
              </a:ext>
            </a:extLst>
          </p:cNvPr>
          <p:cNvSpPr>
            <a:spLocks noGrp="1"/>
          </p:cNvSpPr>
          <p:nvPr>
            <p:ph type="title"/>
          </p:nvPr>
        </p:nvSpPr>
        <p:spPr/>
        <p:txBody>
          <a:bodyPr/>
          <a:lstStyle/>
          <a:p>
            <a:r>
              <a:rPr lang="en-GB" dirty="0"/>
              <a:t>Body Composition </a:t>
            </a:r>
          </a:p>
        </p:txBody>
      </p:sp>
      <p:sp>
        <p:nvSpPr>
          <p:cNvPr id="3" name="Content Placeholder 2">
            <a:extLst>
              <a:ext uri="{FF2B5EF4-FFF2-40B4-BE49-F238E27FC236}">
                <a16:creationId xmlns:a16="http://schemas.microsoft.com/office/drawing/2014/main" id="{DAF77391-D816-4BFA-A3EE-5FA4CA116B9E}"/>
              </a:ext>
            </a:extLst>
          </p:cNvPr>
          <p:cNvSpPr>
            <a:spLocks noGrp="1"/>
          </p:cNvSpPr>
          <p:nvPr>
            <p:ph idx="1"/>
          </p:nvPr>
        </p:nvSpPr>
        <p:spPr/>
        <p:txBody>
          <a:bodyPr/>
          <a:lstStyle/>
          <a:p>
            <a:r>
              <a:rPr lang="en-GB" dirty="0"/>
              <a:t> In general, older people tend to lose bone and muscle and gain body fat. </a:t>
            </a:r>
          </a:p>
          <a:p>
            <a:r>
              <a:rPr lang="en-GB" dirty="0"/>
              <a:t>Loss of muscle, known </a:t>
            </a:r>
            <a:r>
              <a:rPr lang="en-GB" dirty="0" err="1"/>
              <a:t>eas</a:t>
            </a:r>
            <a:r>
              <a:rPr lang="en-GB" b="1" dirty="0"/>
              <a:t> </a:t>
            </a:r>
            <a:r>
              <a:rPr lang="en-GB" b="1" dirty="0" err="1"/>
              <a:t>sarcopnia</a:t>
            </a:r>
            <a:r>
              <a:rPr lang="en-GB" dirty="0"/>
              <a:t>, can be significant in the later years, and its consequences can be quite dramatic.</a:t>
            </a:r>
          </a:p>
          <a:p>
            <a:r>
              <a:rPr lang="en-GB" dirty="0"/>
              <a:t> Optimal nutrition and regular physical activity can help maintain muscle mass and strength and minimize the changes in body composition associated with aging.</a:t>
            </a:r>
          </a:p>
          <a:p>
            <a:r>
              <a:rPr lang="en-GB" dirty="0"/>
              <a:t>Risk factors for sarcopenia include weight loss, little physical activity, and cigarette smoking.</a:t>
            </a:r>
          </a:p>
          <a:p>
            <a:r>
              <a:rPr lang="en-GB" dirty="0"/>
              <a:t>Obesity and the inflammation that accompanies it may also contribute to sarcopenia</a:t>
            </a:r>
          </a:p>
        </p:txBody>
      </p:sp>
    </p:spTree>
    <p:extLst>
      <p:ext uri="{BB962C8B-B14F-4D97-AF65-F5344CB8AC3E}">
        <p14:creationId xmlns:p14="http://schemas.microsoft.com/office/powerpoint/2010/main" val="861972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06790-FAAE-4D41-A1CC-204F1D68F882}"/>
              </a:ext>
            </a:extLst>
          </p:cNvPr>
          <p:cNvSpPr>
            <a:spLocks noGrp="1"/>
          </p:cNvSpPr>
          <p:nvPr>
            <p:ph type="title"/>
          </p:nvPr>
        </p:nvSpPr>
        <p:spPr/>
        <p:txBody>
          <a:bodyPr/>
          <a:lstStyle/>
          <a:p>
            <a:r>
              <a:rPr lang="en-GB" dirty="0"/>
              <a:t>Immune System </a:t>
            </a:r>
          </a:p>
        </p:txBody>
      </p:sp>
      <p:sp>
        <p:nvSpPr>
          <p:cNvPr id="3" name="Content Placeholder 2">
            <a:extLst>
              <a:ext uri="{FF2B5EF4-FFF2-40B4-BE49-F238E27FC236}">
                <a16:creationId xmlns:a16="http://schemas.microsoft.com/office/drawing/2014/main" id="{5C2C9473-A6FD-4576-B89F-60D772E57E2C}"/>
              </a:ext>
            </a:extLst>
          </p:cNvPr>
          <p:cNvSpPr>
            <a:spLocks noGrp="1"/>
          </p:cNvSpPr>
          <p:nvPr>
            <p:ph idx="1"/>
          </p:nvPr>
        </p:nvSpPr>
        <p:spPr/>
        <p:txBody>
          <a:bodyPr/>
          <a:lstStyle/>
          <a:p>
            <a:r>
              <a:rPr lang="en-GB" dirty="0"/>
              <a:t> Changes in the immune system also bring declining function with age.</a:t>
            </a:r>
          </a:p>
          <a:p>
            <a:r>
              <a:rPr lang="en-GB" dirty="0"/>
              <a:t> The immune system is compromised by nutrient deficiencies.</a:t>
            </a:r>
          </a:p>
          <a:p>
            <a:r>
              <a:rPr lang="en-GB" dirty="0"/>
              <a:t>Thus the combination of age and malnutrition makes older people vulnerable to infectious diseases. </a:t>
            </a:r>
          </a:p>
          <a:p>
            <a:r>
              <a:rPr lang="en-GB" dirty="0"/>
              <a:t>Antibiotics often are not effective against infections in people with compromised immune systems.</a:t>
            </a:r>
          </a:p>
          <a:p>
            <a:r>
              <a:rPr lang="en-GB" dirty="0"/>
              <a:t> Consequently, infectious diseases are a major cause of death in older adults.</a:t>
            </a:r>
          </a:p>
          <a:p>
            <a:r>
              <a:rPr lang="en-GB" dirty="0"/>
              <a:t> Older adults may improve their immune system responses by exercising regularly. </a:t>
            </a:r>
          </a:p>
        </p:txBody>
      </p:sp>
    </p:spTree>
    <p:extLst>
      <p:ext uri="{BB962C8B-B14F-4D97-AF65-F5344CB8AC3E}">
        <p14:creationId xmlns:p14="http://schemas.microsoft.com/office/powerpoint/2010/main" val="1547225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CFE48-3B4B-4623-B520-74935886553E}"/>
              </a:ext>
            </a:extLst>
          </p:cNvPr>
          <p:cNvSpPr>
            <a:spLocks noGrp="1"/>
          </p:cNvSpPr>
          <p:nvPr>
            <p:ph type="title"/>
          </p:nvPr>
        </p:nvSpPr>
        <p:spPr/>
        <p:txBody>
          <a:bodyPr/>
          <a:lstStyle/>
          <a:p>
            <a:r>
              <a:rPr lang="en-GB" dirty="0"/>
              <a:t>GI Tract </a:t>
            </a:r>
          </a:p>
        </p:txBody>
      </p:sp>
      <p:sp>
        <p:nvSpPr>
          <p:cNvPr id="3" name="Content Placeholder 2">
            <a:extLst>
              <a:ext uri="{FF2B5EF4-FFF2-40B4-BE49-F238E27FC236}">
                <a16:creationId xmlns:a16="http://schemas.microsoft.com/office/drawing/2014/main" id="{376A6551-7B76-4C43-9D6B-2647BE21E652}"/>
              </a:ext>
            </a:extLst>
          </p:cNvPr>
          <p:cNvSpPr>
            <a:spLocks noGrp="1"/>
          </p:cNvSpPr>
          <p:nvPr>
            <p:ph idx="1"/>
          </p:nvPr>
        </p:nvSpPr>
        <p:spPr/>
        <p:txBody>
          <a:bodyPr/>
          <a:lstStyle/>
          <a:p>
            <a:r>
              <a:rPr lang="en-GB" dirty="0"/>
              <a:t> In the GI tract, the intestinal wall loses strength and elasticity with age, and GI hormone secretions change. </a:t>
            </a:r>
          </a:p>
          <a:p>
            <a:r>
              <a:rPr lang="en-GB" dirty="0"/>
              <a:t> Constipation is much more common in the elderly than in the young. </a:t>
            </a:r>
          </a:p>
          <a:p>
            <a:r>
              <a:rPr lang="en-GB" dirty="0"/>
              <a:t>Changes in GI hormone secretions also diminish appetite, leading to decreased energy intake and weight loss.</a:t>
            </a:r>
          </a:p>
          <a:p>
            <a:r>
              <a:rPr lang="en-GB" b="1" dirty="0"/>
              <a:t>Atrophic gastritis</a:t>
            </a:r>
            <a:r>
              <a:rPr lang="en-GB" dirty="0"/>
              <a:t>, a condition that affects almost one-third of those over 60, is characterized ◆ by an inflamed stomach, bacterial overgrowth, and a lack of hydrochloric acid and intrinsic factor. </a:t>
            </a:r>
          </a:p>
          <a:p>
            <a:r>
              <a:rPr lang="en-GB" dirty="0"/>
              <a:t>Difficulty in swallowing, medically known as </a:t>
            </a:r>
            <a:r>
              <a:rPr lang="en-GB" b="1" dirty="0"/>
              <a:t>dysphagia</a:t>
            </a:r>
            <a:r>
              <a:rPr lang="en-GB" dirty="0"/>
              <a:t>, occurs in all age groups, but especially in the elderly. </a:t>
            </a:r>
          </a:p>
        </p:txBody>
      </p:sp>
    </p:spTree>
    <p:extLst>
      <p:ext uri="{BB962C8B-B14F-4D97-AF65-F5344CB8AC3E}">
        <p14:creationId xmlns:p14="http://schemas.microsoft.com/office/powerpoint/2010/main" val="3275437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D7D97-0A06-47AA-B025-79439F199D34}"/>
              </a:ext>
            </a:extLst>
          </p:cNvPr>
          <p:cNvSpPr>
            <a:spLocks noGrp="1"/>
          </p:cNvSpPr>
          <p:nvPr>
            <p:ph type="title"/>
          </p:nvPr>
        </p:nvSpPr>
        <p:spPr/>
        <p:txBody>
          <a:bodyPr/>
          <a:lstStyle/>
          <a:p>
            <a:r>
              <a:rPr lang="en-GB" dirty="0"/>
              <a:t>Tooth Loss </a:t>
            </a:r>
          </a:p>
        </p:txBody>
      </p:sp>
      <p:sp>
        <p:nvSpPr>
          <p:cNvPr id="3" name="Content Placeholder 2">
            <a:extLst>
              <a:ext uri="{FF2B5EF4-FFF2-40B4-BE49-F238E27FC236}">
                <a16:creationId xmlns:a16="http://schemas.microsoft.com/office/drawing/2014/main" id="{EDBED6E8-14C0-4596-B626-22CBA0669654}"/>
              </a:ext>
            </a:extLst>
          </p:cNvPr>
          <p:cNvSpPr>
            <a:spLocks noGrp="1"/>
          </p:cNvSpPr>
          <p:nvPr>
            <p:ph idx="1"/>
          </p:nvPr>
        </p:nvSpPr>
        <p:spPr/>
        <p:txBody>
          <a:bodyPr/>
          <a:lstStyle/>
          <a:p>
            <a:r>
              <a:rPr lang="en-GB" dirty="0"/>
              <a:t> Regular dental care over a lifetime protects against tooth loss and gum disease, which are common in old age. </a:t>
            </a:r>
          </a:p>
          <a:p>
            <a:r>
              <a:rPr lang="en-GB" dirty="0"/>
              <a:t> These conditions make chewing difficult or painful. </a:t>
            </a:r>
          </a:p>
          <a:p>
            <a:r>
              <a:rPr lang="en-GB" dirty="0"/>
              <a:t> Dentures, even when they fit properly, are less effective than natural teeth, and inefficient chewing can cause choking. </a:t>
            </a:r>
          </a:p>
          <a:p>
            <a:r>
              <a:rPr lang="en-GB" dirty="0"/>
              <a:t> People with tooth loss, ◆ gum disease, and ill-fitting dentures tend to limit their food selections to soft foods. </a:t>
            </a:r>
          </a:p>
          <a:p>
            <a:r>
              <a:rPr lang="en-GB" dirty="0"/>
              <a:t> People without teeth typically eat fewer fruits and vegetables and have less variety in their diets.</a:t>
            </a:r>
          </a:p>
          <a:p>
            <a:r>
              <a:rPr lang="en-GB" dirty="0"/>
              <a:t>Consequently, they have low intakes of </a:t>
            </a:r>
            <a:r>
              <a:rPr lang="en-GB" dirty="0" err="1"/>
              <a:t>fiber</a:t>
            </a:r>
            <a:r>
              <a:rPr lang="en-GB" dirty="0"/>
              <a:t> and vitamins, which exacerbates their dental and overall health problems.</a:t>
            </a:r>
          </a:p>
          <a:p>
            <a:endParaRPr lang="en-GB" dirty="0"/>
          </a:p>
        </p:txBody>
      </p:sp>
    </p:spTree>
    <p:extLst>
      <p:ext uri="{BB962C8B-B14F-4D97-AF65-F5344CB8AC3E}">
        <p14:creationId xmlns:p14="http://schemas.microsoft.com/office/powerpoint/2010/main" val="2019600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D7644-AF11-489B-B41B-C107612BD93E}"/>
              </a:ext>
            </a:extLst>
          </p:cNvPr>
          <p:cNvSpPr>
            <a:spLocks noGrp="1"/>
          </p:cNvSpPr>
          <p:nvPr>
            <p:ph type="title"/>
          </p:nvPr>
        </p:nvSpPr>
        <p:spPr/>
        <p:txBody>
          <a:bodyPr/>
          <a:lstStyle/>
          <a:p>
            <a:r>
              <a:rPr lang="en-GB" dirty="0"/>
              <a:t>Sensory Losses and Other Physical Problems </a:t>
            </a:r>
          </a:p>
        </p:txBody>
      </p:sp>
      <p:sp>
        <p:nvSpPr>
          <p:cNvPr id="3" name="Content Placeholder 2">
            <a:extLst>
              <a:ext uri="{FF2B5EF4-FFF2-40B4-BE49-F238E27FC236}">
                <a16:creationId xmlns:a16="http://schemas.microsoft.com/office/drawing/2014/main" id="{EE5BC405-5957-40D9-8808-528A74CD32FC}"/>
              </a:ext>
            </a:extLst>
          </p:cNvPr>
          <p:cNvSpPr>
            <a:spLocks noGrp="1"/>
          </p:cNvSpPr>
          <p:nvPr>
            <p:ph idx="1"/>
          </p:nvPr>
        </p:nvSpPr>
        <p:spPr/>
        <p:txBody>
          <a:bodyPr/>
          <a:lstStyle/>
          <a:p>
            <a:r>
              <a:rPr lang="en-GB" dirty="0"/>
              <a:t>Failing eyesight, for example, can make driving to the grocery store impossible and shopping for food a frustrating experience. </a:t>
            </a:r>
          </a:p>
          <a:p>
            <a:r>
              <a:rPr lang="en-GB" dirty="0"/>
              <a:t> Similarly, a person with limited mobility may find cooking and cleaning up too hard to do.</a:t>
            </a:r>
          </a:p>
          <a:p>
            <a:r>
              <a:rPr lang="en-GB" dirty="0"/>
              <a:t>Taste and smell sensitivities tend to diminish with age and may make eating less enjoyable.</a:t>
            </a:r>
          </a:p>
          <a:p>
            <a:r>
              <a:rPr lang="en-GB" dirty="0"/>
              <a:t> Loss of vision and hearing may contribute to social isolation, and eating alone may lead to poor intake. </a:t>
            </a:r>
          </a:p>
        </p:txBody>
      </p:sp>
    </p:spTree>
    <p:extLst>
      <p:ext uri="{BB962C8B-B14F-4D97-AF65-F5344CB8AC3E}">
        <p14:creationId xmlns:p14="http://schemas.microsoft.com/office/powerpoint/2010/main" val="28356359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TM02836342[[fn=Ion]]</Template>
  <TotalTime>114</TotalTime>
  <Words>2807</Words>
  <Application>Microsoft Office PowerPoint</Application>
  <PresentationFormat>Widescreen</PresentationFormat>
  <Paragraphs>179</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Century Gothic</vt:lpstr>
      <vt:lpstr>Wingdings 3</vt:lpstr>
      <vt:lpstr>Ion</vt:lpstr>
      <vt:lpstr>LECT 17 Nutrition during adulthood and later years</vt:lpstr>
      <vt:lpstr>Nutrition during adulthood and later years</vt:lpstr>
      <vt:lpstr>The Aging Process</vt:lpstr>
      <vt:lpstr>PowerPoint Presentation</vt:lpstr>
      <vt:lpstr>Body Composition </vt:lpstr>
      <vt:lpstr>Immune System </vt:lpstr>
      <vt:lpstr>GI Tract </vt:lpstr>
      <vt:lpstr>Tooth Loss </vt:lpstr>
      <vt:lpstr>Sensory Losses and Other Physical Problems </vt:lpstr>
      <vt:lpstr>Other Changes</vt:lpstr>
      <vt:lpstr>Energy and Nutrient Needs of Older Adults</vt:lpstr>
      <vt:lpstr>Water</vt:lpstr>
      <vt:lpstr>Energy and Energy Nutrients</vt:lpstr>
      <vt:lpstr>Protein </vt:lpstr>
      <vt:lpstr>Carbohydrate and Fiber </vt:lpstr>
      <vt:lpstr>Vitamins and Minerals</vt:lpstr>
      <vt:lpstr>PowerPoint Presentation</vt:lpstr>
      <vt:lpstr>Nutrient Supplements</vt:lpstr>
      <vt:lpstr>Nutrition-Related Concerns of Older Adults</vt:lpstr>
      <vt:lpstr>Cataracts</vt:lpstr>
      <vt:lpstr>Macular Degeneration</vt:lpstr>
      <vt:lpstr>Arthritis</vt:lpstr>
      <vt:lpstr>PowerPoint Presentation</vt:lpstr>
      <vt:lpstr>PowerPoint Presentation</vt:lpstr>
      <vt:lpstr>The Aging Brain</vt:lpstr>
      <vt:lpstr>Nutrient Deficiencies and Brain Function</vt:lpstr>
      <vt:lpstr>Alzheimer’s Disease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 17 Nutrition during adulthood and later years</dc:title>
  <dc:creator>Noman Ali</dc:creator>
  <cp:lastModifiedBy>Noman Ali</cp:lastModifiedBy>
  <cp:revision>14</cp:revision>
  <dcterms:created xsi:type="dcterms:W3CDTF">2018-08-10T19:00:15Z</dcterms:created>
  <dcterms:modified xsi:type="dcterms:W3CDTF">2018-08-10T20:55:01Z</dcterms:modified>
</cp:coreProperties>
</file>