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8"/>
  </p:notesMasterIdLst>
  <p:sldIdLst>
    <p:sldId id="330" r:id="rId2"/>
    <p:sldId id="365" r:id="rId3"/>
    <p:sldId id="257" r:id="rId4"/>
    <p:sldId id="331" r:id="rId5"/>
    <p:sldId id="303" r:id="rId6"/>
    <p:sldId id="273" r:id="rId7"/>
    <p:sldId id="332" r:id="rId8"/>
    <p:sldId id="334" r:id="rId9"/>
    <p:sldId id="324" r:id="rId10"/>
    <p:sldId id="335" r:id="rId11"/>
    <p:sldId id="336" r:id="rId12"/>
    <p:sldId id="351" r:id="rId13"/>
    <p:sldId id="337" r:id="rId14"/>
    <p:sldId id="358" r:id="rId15"/>
    <p:sldId id="362" r:id="rId16"/>
    <p:sldId id="363" r:id="rId17"/>
    <p:sldId id="352" r:id="rId18"/>
    <p:sldId id="355" r:id="rId19"/>
    <p:sldId id="354" r:id="rId20"/>
    <p:sldId id="339" r:id="rId21"/>
    <p:sldId id="340" r:id="rId22"/>
    <p:sldId id="359" r:id="rId23"/>
    <p:sldId id="342" r:id="rId24"/>
    <p:sldId id="343" r:id="rId25"/>
    <p:sldId id="341" r:id="rId26"/>
    <p:sldId id="361" r:id="rId27"/>
    <p:sldId id="306" r:id="rId28"/>
    <p:sldId id="307" r:id="rId29"/>
    <p:sldId id="294" r:id="rId30"/>
    <p:sldId id="328" r:id="rId31"/>
    <p:sldId id="329" r:id="rId32"/>
    <p:sldId id="312" r:id="rId33"/>
    <p:sldId id="314" r:id="rId34"/>
    <p:sldId id="327" r:id="rId35"/>
    <p:sldId id="366" r:id="rId36"/>
    <p:sldId id="31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p:cViewPr>
        <p:scale>
          <a:sx n="57" d="100"/>
          <a:sy n="57" d="100"/>
        </p:scale>
        <p:origin x="-1836"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60BE3-929C-43C1-9FA6-40C95493DC34}" type="datetimeFigureOut">
              <a:rPr lang="en-US" smtClean="0"/>
              <a:t>5/3/2020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CACCA-A23D-474A-B2F4-57881F17834D}" type="slidenum">
              <a:rPr lang="en-US" smtClean="0"/>
              <a:t>‹#›</a:t>
            </a:fld>
            <a:endParaRPr lang="en-US"/>
          </a:p>
        </p:txBody>
      </p:sp>
    </p:spTree>
    <p:extLst>
      <p:ext uri="{BB962C8B-B14F-4D97-AF65-F5344CB8AC3E}">
        <p14:creationId xmlns:p14="http://schemas.microsoft.com/office/powerpoint/2010/main" val="274223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Species differences in macro- and trace mineral composition amongst four grasses </a:t>
            </a:r>
            <a:endParaRPr lang="en-US" dirty="0"/>
          </a:p>
        </p:txBody>
      </p:sp>
      <p:sp>
        <p:nvSpPr>
          <p:cNvPr id="4" name="Slide Number Placeholder 3"/>
          <p:cNvSpPr>
            <a:spLocks noGrp="1"/>
          </p:cNvSpPr>
          <p:nvPr>
            <p:ph type="sldNum" sz="quarter" idx="10"/>
          </p:nvPr>
        </p:nvSpPr>
        <p:spPr/>
        <p:txBody>
          <a:bodyPr/>
          <a:lstStyle/>
          <a:p>
            <a:fld id="{25CCACCA-A23D-474A-B2F4-57881F17834D}" type="slidenum">
              <a:rPr lang="en-US" smtClean="0"/>
              <a:t>12</a:t>
            </a:fld>
            <a:endParaRPr lang="en-US"/>
          </a:p>
        </p:txBody>
      </p:sp>
    </p:spTree>
    <p:extLst>
      <p:ext uri="{BB962C8B-B14F-4D97-AF65-F5344CB8AC3E}">
        <p14:creationId xmlns:p14="http://schemas.microsoft.com/office/powerpoint/2010/main" val="240580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Concentrations of minerals in plants vary from part to part and with state of maturity. Values for leaf (grey), sheath (black) and stem (white) are given in different columns. The height of the column indicates the proportionate difference between the parts from the top (youngest) and bottom (oldest) nodes of wheat plants (actual values for bottom node are given within columns in mg kg−1DM) </a:t>
            </a:r>
            <a:r>
              <a:rPr lang="en-US" sz="1200" kern="1200" dirty="0" err="1" smtClean="0">
                <a:solidFill>
                  <a:schemeClr val="tx1"/>
                </a:solidFill>
                <a:effectLst/>
                <a:latin typeface="+mn-lt"/>
                <a:ea typeface="+mn-ea"/>
                <a:cs typeface="+mn-cs"/>
              </a:rPr>
              <a:t>Burridge</a:t>
            </a:r>
            <a:r>
              <a:rPr lang="en-US" sz="1200" kern="1200" dirty="0" smtClean="0">
                <a:solidFill>
                  <a:schemeClr val="tx1"/>
                </a:solidFill>
                <a:effectLst/>
                <a:latin typeface="+mn-lt"/>
                <a:ea typeface="+mn-ea"/>
                <a:cs typeface="+mn-cs"/>
              </a:rPr>
              <a:t> et al., 1983) </a:t>
            </a:r>
          </a:p>
          <a:p>
            <a:endParaRPr lang="en-US" dirty="0"/>
          </a:p>
        </p:txBody>
      </p:sp>
      <p:sp>
        <p:nvSpPr>
          <p:cNvPr id="4" name="Slide Number Placeholder 3"/>
          <p:cNvSpPr>
            <a:spLocks noGrp="1"/>
          </p:cNvSpPr>
          <p:nvPr>
            <p:ph type="sldNum" sz="quarter" idx="10"/>
          </p:nvPr>
        </p:nvSpPr>
        <p:spPr/>
        <p:txBody>
          <a:bodyPr/>
          <a:lstStyle/>
          <a:p>
            <a:fld id="{25CCACCA-A23D-474A-B2F4-57881F17834D}" type="slidenum">
              <a:rPr lang="en-US" smtClean="0"/>
              <a:t>22</a:t>
            </a:fld>
            <a:endParaRPr lang="en-US"/>
          </a:p>
        </p:txBody>
      </p:sp>
    </p:spTree>
    <p:extLst>
      <p:ext uri="{BB962C8B-B14F-4D97-AF65-F5344CB8AC3E}">
        <p14:creationId xmlns:p14="http://schemas.microsoft.com/office/powerpoint/2010/main" val="414357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Concentrations of cobalt and manganese in plants decrease markedly as soil pH increases, while those of molybdenum increase and those of copper and zinc show little change</a:t>
            </a:r>
            <a:endParaRPr lang="en-US" dirty="0"/>
          </a:p>
        </p:txBody>
      </p:sp>
      <p:sp>
        <p:nvSpPr>
          <p:cNvPr id="4" name="Slide Number Placeholder 3"/>
          <p:cNvSpPr>
            <a:spLocks noGrp="1"/>
          </p:cNvSpPr>
          <p:nvPr>
            <p:ph type="sldNum" sz="quarter" idx="10"/>
          </p:nvPr>
        </p:nvSpPr>
        <p:spPr/>
        <p:txBody>
          <a:bodyPr/>
          <a:lstStyle/>
          <a:p>
            <a:fld id="{25CCACCA-A23D-474A-B2F4-57881F17834D}" type="slidenum">
              <a:rPr lang="en-US" smtClean="0"/>
              <a:t>23</a:t>
            </a:fld>
            <a:endParaRPr lang="en-US"/>
          </a:p>
        </p:txBody>
      </p:sp>
    </p:spTree>
    <p:extLst>
      <p:ext uri="{BB962C8B-B14F-4D97-AF65-F5344CB8AC3E}">
        <p14:creationId xmlns:p14="http://schemas.microsoft.com/office/powerpoint/2010/main" val="329210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soil </a:t>
            </a:r>
            <a:r>
              <a:rPr lang="en-US" dirty="0" err="1" smtClean="0"/>
              <a:t>ph</a:t>
            </a:r>
            <a:r>
              <a:rPr lang="en-US" dirty="0" smtClean="0"/>
              <a:t> affects nutrient availability to plants. the width of the band indicates the relative availability of each plant nutrient at various </a:t>
            </a:r>
            <a:r>
              <a:rPr lang="en-US" dirty="0" err="1" smtClean="0"/>
              <a:t>ph</a:t>
            </a:r>
            <a:r>
              <a:rPr lang="en-US" dirty="0" smtClean="0"/>
              <a:t> levels.</a:t>
            </a:r>
          </a:p>
          <a:p>
            <a:pPr algn="just"/>
            <a:endParaRPr lang="en-US" dirty="0" smtClean="0"/>
          </a:p>
        </p:txBody>
      </p:sp>
      <p:sp>
        <p:nvSpPr>
          <p:cNvPr id="4" name="Slide Number Placeholder 3"/>
          <p:cNvSpPr>
            <a:spLocks noGrp="1"/>
          </p:cNvSpPr>
          <p:nvPr>
            <p:ph type="sldNum" sz="quarter" idx="10"/>
          </p:nvPr>
        </p:nvSpPr>
        <p:spPr/>
        <p:txBody>
          <a:bodyPr/>
          <a:lstStyle/>
          <a:p>
            <a:fld id="{25CCACCA-A23D-474A-B2F4-57881F17834D}" type="slidenum">
              <a:rPr lang="en-US" smtClean="0"/>
              <a:t>25</a:t>
            </a:fld>
            <a:endParaRPr lang="en-US"/>
          </a:p>
        </p:txBody>
      </p:sp>
    </p:spTree>
    <p:extLst>
      <p:ext uri="{BB962C8B-B14F-4D97-AF65-F5344CB8AC3E}">
        <p14:creationId xmlns:p14="http://schemas.microsoft.com/office/powerpoint/2010/main" val="229750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398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7885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fld id="{7B2D3E9E-A95C-48F2-B4BF-A71542E0BE9A}" type="datetimeFigureOut">
              <a:rPr lang="en-US" smtClean="0"/>
              <a:pPr/>
              <a:t>5/3/2020</a:t>
            </a:fld>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4245629"/>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46038"/>
            <a:ext cx="8991600" cy="487362"/>
          </a:xfrm>
          <a:prstGeom prst="rect">
            <a:avLst/>
          </a:prstGeom>
          <a:solidFill>
            <a:schemeClr val="accent6">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685800"/>
            <a:ext cx="8915400" cy="6019800"/>
          </a:xfrm>
          <a:prstGeom prst="rect">
            <a:avLst/>
          </a:prstGeom>
        </p:spPr>
        <p:txBody>
          <a:bodyPr vert="horz" lIns="91440" tIns="45720" rIns="91440" bIns="45720" rtlCol="0">
            <a:normAutofit/>
          </a:bodyPr>
          <a:lstStyle/>
          <a:p>
            <a:pPr lvl="0"/>
            <a:r>
              <a:rPr lang="en-US" dirty="0" smtClean="0"/>
              <a:t>Click to edit Master text styles</a:t>
            </a:r>
          </a:p>
        </p:txBody>
      </p:sp>
    </p:spTree>
    <p:extLst>
      <p:ext uri="{BB962C8B-B14F-4D97-AF65-F5344CB8AC3E}">
        <p14:creationId xmlns:p14="http://schemas.microsoft.com/office/powerpoint/2010/main" val="313403239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72" r:id="rId3"/>
  </p:sldLayoutIdLst>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04" y="2369578"/>
            <a:ext cx="8945196" cy="1356360"/>
          </a:xfrm>
        </p:spPr>
        <p:txBody>
          <a:bodyPr>
            <a:noAutofit/>
          </a:bodyPr>
          <a:lstStyle/>
          <a:p>
            <a:r>
              <a:rPr lang="en-US" sz="4400" b="1" dirty="0" smtClean="0">
                <a:latin typeface="Arial" pitchFamily="34" charset="0"/>
                <a:cs typeface="Arial" pitchFamily="34" charset="0"/>
              </a:rPr>
              <a:t>Soil Plant </a:t>
            </a:r>
            <a:r>
              <a:rPr lang="en-US" sz="4400" dirty="0"/>
              <a:t>A</a:t>
            </a:r>
            <a:r>
              <a:rPr lang="en-US" sz="4400" b="1" dirty="0" smtClean="0">
                <a:latin typeface="Arial" pitchFamily="34" charset="0"/>
                <a:cs typeface="Arial" pitchFamily="34" charset="0"/>
              </a:rPr>
              <a:t>nimal </a:t>
            </a:r>
            <a:r>
              <a:rPr lang="en-US" sz="4400" dirty="0"/>
              <a:t>R</a:t>
            </a:r>
            <a:r>
              <a:rPr lang="en-US" sz="4400" b="1" dirty="0" smtClean="0">
                <a:latin typeface="Arial" pitchFamily="34" charset="0"/>
                <a:cs typeface="Arial" pitchFamily="34" charset="0"/>
              </a:rPr>
              <a:t>elationship</a:t>
            </a:r>
            <a:endParaRPr lang="en-US" sz="4400" b="1" dirty="0">
              <a:latin typeface="Arial" pitchFamily="34" charset="0"/>
              <a:cs typeface="Arial"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07" y="2771"/>
            <a:ext cx="2542281" cy="197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0158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9067800" cy="944562"/>
          </a:xfrm>
        </p:spPr>
        <p:txBody>
          <a:bodyPr>
            <a:normAutofit/>
          </a:bodyPr>
          <a:lstStyle/>
          <a:p>
            <a:r>
              <a:rPr lang="en-US" dirty="0" smtClean="0"/>
              <a:t>Mineral uptake </a:t>
            </a:r>
            <a:r>
              <a:rPr lang="en-US" dirty="0"/>
              <a:t>of </a:t>
            </a:r>
            <a:r>
              <a:rPr lang="en-US" dirty="0" smtClean="0"/>
              <a:t>plants </a:t>
            </a:r>
            <a:r>
              <a:rPr lang="en-US" dirty="0"/>
              <a:t>from </a:t>
            </a:r>
            <a:r>
              <a:rPr lang="en-US" dirty="0" smtClean="0"/>
              <a:t>soil</a:t>
            </a:r>
            <a:endParaRPr lang="en-US" dirty="0"/>
          </a:p>
        </p:txBody>
      </p:sp>
      <p:sp>
        <p:nvSpPr>
          <p:cNvPr id="4" name="TextBox 3"/>
          <p:cNvSpPr txBox="1"/>
          <p:nvPr/>
        </p:nvSpPr>
        <p:spPr>
          <a:xfrm>
            <a:off x="152400" y="1143000"/>
            <a:ext cx="8839200" cy="3970318"/>
          </a:xfrm>
          <a:prstGeom prst="rect">
            <a:avLst/>
          </a:prstGeom>
          <a:noFill/>
        </p:spPr>
        <p:txBody>
          <a:bodyPr wrap="square" rtlCol="0">
            <a:spAutoFit/>
          </a:bodyPr>
          <a:lstStyle/>
          <a:p>
            <a:pPr marL="342900" indent="-342900">
              <a:lnSpc>
                <a:spcPct val="150000"/>
              </a:lnSpc>
              <a:buFontTx/>
              <a:buAutoNum type="arabicPeriod"/>
            </a:pPr>
            <a:r>
              <a:rPr lang="en-US" sz="2800" dirty="0">
                <a:latin typeface="Arial" pitchFamily="34" charset="0"/>
                <a:cs typeface="Arial" pitchFamily="34" charset="0"/>
              </a:rPr>
              <a:t>Plant </a:t>
            </a:r>
            <a:r>
              <a:rPr lang="en-US" sz="2800" dirty="0" smtClean="0">
                <a:latin typeface="Arial" pitchFamily="34" charset="0"/>
                <a:cs typeface="Arial" pitchFamily="34" charset="0"/>
              </a:rPr>
              <a:t>genotype</a:t>
            </a:r>
          </a:p>
          <a:p>
            <a:pPr marL="342900" indent="-342900">
              <a:lnSpc>
                <a:spcPct val="150000"/>
              </a:lnSpc>
              <a:buAutoNum type="arabicPeriod"/>
            </a:pPr>
            <a:r>
              <a:rPr lang="en-US" sz="2800" dirty="0" smtClean="0">
                <a:latin typeface="Arial" pitchFamily="34" charset="0"/>
                <a:cs typeface="Arial" pitchFamily="34" charset="0"/>
              </a:rPr>
              <a:t>Soil pH</a:t>
            </a:r>
          </a:p>
          <a:p>
            <a:pPr marL="342900" indent="-342900">
              <a:lnSpc>
                <a:spcPct val="150000"/>
              </a:lnSpc>
              <a:buAutoNum type="arabicPeriod"/>
            </a:pPr>
            <a:r>
              <a:rPr lang="en-US" sz="2800" dirty="0">
                <a:latin typeface="Arial" pitchFamily="34" charset="0"/>
                <a:cs typeface="Arial" pitchFamily="34" charset="0"/>
              </a:rPr>
              <a:t>M</a:t>
            </a:r>
            <a:r>
              <a:rPr lang="en-US" sz="2800" dirty="0" smtClean="0">
                <a:latin typeface="Arial" pitchFamily="34" charset="0"/>
                <a:cs typeface="Arial" pitchFamily="34" charset="0"/>
              </a:rPr>
              <a:t>oisture</a:t>
            </a:r>
          </a:p>
          <a:p>
            <a:pPr marL="342900" indent="-342900">
              <a:lnSpc>
                <a:spcPct val="150000"/>
              </a:lnSpc>
              <a:buAutoNum type="arabicPeriod"/>
            </a:pPr>
            <a:r>
              <a:rPr lang="en-US" sz="2800" dirty="0" smtClean="0">
                <a:latin typeface="Arial" pitchFamily="34" charset="0"/>
                <a:cs typeface="Arial" pitchFamily="34" charset="0"/>
              </a:rPr>
              <a:t>Temperature</a:t>
            </a:r>
          </a:p>
          <a:p>
            <a:pPr marL="342900" indent="-342900">
              <a:lnSpc>
                <a:spcPct val="150000"/>
              </a:lnSpc>
              <a:buAutoNum type="arabicPeriod"/>
            </a:pPr>
            <a:r>
              <a:rPr lang="en-US" sz="2800" dirty="0" smtClean="0">
                <a:latin typeface="Arial" pitchFamily="34" charset="0"/>
                <a:cs typeface="Arial" pitchFamily="34" charset="0"/>
              </a:rPr>
              <a:t>Fertilization</a:t>
            </a:r>
          </a:p>
          <a:p>
            <a:pPr marL="342900" indent="-342900">
              <a:lnSpc>
                <a:spcPct val="150000"/>
              </a:lnSpc>
              <a:buAutoNum type="arabicPeriod"/>
            </a:pPr>
            <a:r>
              <a:rPr lang="en-US" sz="2800" dirty="0" smtClean="0">
                <a:latin typeface="Arial" pitchFamily="34" charset="0"/>
                <a:cs typeface="Arial" pitchFamily="34" charset="0"/>
              </a:rPr>
              <a:t>Organic matter and microbial activity of soil</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36715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Influence of Plant </a:t>
            </a:r>
            <a:r>
              <a:rPr lang="en-IN" dirty="0" smtClean="0"/>
              <a:t>Genotype</a:t>
            </a:r>
            <a:endParaRPr lang="en-US" dirty="0"/>
          </a:p>
        </p:txBody>
      </p:sp>
      <p:sp>
        <p:nvSpPr>
          <p:cNvPr id="3" name="TextBox 2"/>
          <p:cNvSpPr txBox="1"/>
          <p:nvPr/>
        </p:nvSpPr>
        <p:spPr>
          <a:xfrm>
            <a:off x="152400" y="609600"/>
            <a:ext cx="8839200" cy="5262979"/>
          </a:xfrm>
          <a:prstGeom prst="rect">
            <a:avLst/>
          </a:prstGeom>
          <a:noFill/>
        </p:spPr>
        <p:txBody>
          <a:bodyPr wrap="square" rtlCol="0">
            <a:spAutoFit/>
          </a:bodyPr>
          <a:lstStyle/>
          <a:p>
            <a:pPr marL="457200" indent="-457200" algn="just">
              <a:lnSpc>
                <a:spcPct val="150000"/>
              </a:lnSpc>
              <a:buFont typeface="Wingdings" pitchFamily="2" charset="2"/>
              <a:buChar char="Ø"/>
            </a:pPr>
            <a:r>
              <a:rPr lang="en-IN" sz="2800" dirty="0" smtClean="0">
                <a:latin typeface="Arial" pitchFamily="34" charset="0"/>
                <a:cs typeface="Arial" pitchFamily="34" charset="0"/>
              </a:rPr>
              <a:t>Legumes rich </a:t>
            </a:r>
            <a:r>
              <a:rPr lang="en-IN" sz="2800" dirty="0">
                <a:latin typeface="Arial" pitchFamily="34" charset="0"/>
                <a:cs typeface="Arial" pitchFamily="34" charset="0"/>
              </a:rPr>
              <a:t>in </a:t>
            </a:r>
            <a:r>
              <a:rPr lang="en-IN" sz="2800" dirty="0" smtClean="0">
                <a:latin typeface="Arial" pitchFamily="34" charset="0"/>
                <a:cs typeface="Arial" pitchFamily="34" charset="0"/>
              </a:rPr>
              <a:t>macro minerals than </a:t>
            </a:r>
            <a:r>
              <a:rPr lang="en-IN" sz="2800" dirty="0">
                <a:latin typeface="Arial" pitchFamily="34" charset="0"/>
                <a:cs typeface="Arial" pitchFamily="34" charset="0"/>
              </a:rPr>
              <a:t>grasses.</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IN" sz="2800" dirty="0" err="1">
                <a:latin typeface="Arial" pitchFamily="34" charset="0"/>
                <a:cs typeface="Arial" pitchFamily="34" charset="0"/>
              </a:rPr>
              <a:t>Ca</a:t>
            </a:r>
            <a:r>
              <a:rPr lang="en-IN" sz="2800" dirty="0">
                <a:latin typeface="Arial" pitchFamily="34" charset="0"/>
                <a:cs typeface="Arial" pitchFamily="34" charset="0"/>
              </a:rPr>
              <a:t> concentrations of 14.2 and 10.1 g/kg DM </a:t>
            </a:r>
            <a:r>
              <a:rPr lang="en-IN" sz="2800" dirty="0" smtClean="0">
                <a:latin typeface="Arial" pitchFamily="34" charset="0"/>
                <a:cs typeface="Arial" pitchFamily="34" charset="0"/>
              </a:rPr>
              <a:t>in legumes </a:t>
            </a:r>
            <a:r>
              <a:rPr lang="en-IN" sz="2800" dirty="0" err="1">
                <a:latin typeface="Arial" pitchFamily="34" charset="0"/>
                <a:cs typeface="Arial" pitchFamily="34" charset="0"/>
              </a:rPr>
              <a:t>vs</a:t>
            </a:r>
            <a:r>
              <a:rPr lang="en-IN" sz="2800" dirty="0">
                <a:latin typeface="Arial" pitchFamily="34" charset="0"/>
                <a:cs typeface="Arial" pitchFamily="34" charset="0"/>
              </a:rPr>
              <a:t> 3.7 and 3.8 g/kg DM in grasses.</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IN" sz="2800" dirty="0">
                <a:latin typeface="Arial" pitchFamily="34" charset="0"/>
                <a:cs typeface="Arial" pitchFamily="34" charset="0"/>
              </a:rPr>
              <a:t>In saline soils, </a:t>
            </a:r>
            <a:r>
              <a:rPr lang="en-IN" sz="2800" dirty="0" smtClean="0">
                <a:latin typeface="Arial" pitchFamily="34" charset="0"/>
                <a:cs typeface="Arial" pitchFamily="34" charset="0"/>
              </a:rPr>
              <a:t>accumulation of salts in roots :</a:t>
            </a:r>
            <a:r>
              <a:rPr lang="en-IN" sz="2800" dirty="0" err="1" smtClean="0">
                <a:latin typeface="Arial" pitchFamily="34" charset="0"/>
                <a:cs typeface="Arial" pitchFamily="34" charset="0"/>
              </a:rPr>
              <a:t>NaCl</a:t>
            </a:r>
            <a:r>
              <a:rPr lang="en-IN" sz="2800" dirty="0" smtClean="0">
                <a:latin typeface="Arial" pitchFamily="34" charset="0"/>
                <a:cs typeface="Arial" pitchFamily="34" charset="0"/>
              </a:rPr>
              <a:t> </a:t>
            </a:r>
            <a:r>
              <a:rPr lang="en-IN" sz="2800" dirty="0">
                <a:latin typeface="Arial" pitchFamily="34" charset="0"/>
                <a:cs typeface="Arial" pitchFamily="34" charset="0"/>
              </a:rPr>
              <a:t>80–140 </a:t>
            </a:r>
            <a:r>
              <a:rPr lang="en-IN" sz="2800" dirty="0" err="1" smtClean="0">
                <a:latin typeface="Arial" pitchFamily="34" charset="0"/>
                <a:cs typeface="Arial" pitchFamily="34" charset="0"/>
              </a:rPr>
              <a:t>vs</a:t>
            </a:r>
            <a:r>
              <a:rPr lang="en-IN" sz="2800" dirty="0" smtClean="0">
                <a:latin typeface="Arial" pitchFamily="34" charset="0"/>
                <a:cs typeface="Arial" pitchFamily="34" charset="0"/>
              </a:rPr>
              <a:t> </a:t>
            </a:r>
            <a:r>
              <a:rPr lang="en-IN" sz="2800" dirty="0">
                <a:latin typeface="Arial" pitchFamily="34" charset="0"/>
                <a:cs typeface="Arial" pitchFamily="34" charset="0"/>
              </a:rPr>
              <a:t>1 g/kg DM in common soils.</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IN" sz="2800" dirty="0" smtClean="0">
                <a:latin typeface="Arial" pitchFamily="34" charset="0"/>
                <a:cs typeface="Arial" pitchFamily="34" charset="0"/>
              </a:rPr>
              <a:t>Astragalus contain </a:t>
            </a:r>
            <a:r>
              <a:rPr lang="en-IN" sz="2800" dirty="0">
                <a:latin typeface="Arial" pitchFamily="34" charset="0"/>
                <a:cs typeface="Arial" pitchFamily="34" charset="0"/>
              </a:rPr>
              <a:t>&gt;5000 PPM </a:t>
            </a:r>
            <a:r>
              <a:rPr lang="en-IN" sz="2800" dirty="0" smtClean="0">
                <a:latin typeface="Arial" pitchFamily="34" charset="0"/>
                <a:cs typeface="Arial" pitchFamily="34" charset="0"/>
              </a:rPr>
              <a:t>Se compared </a:t>
            </a:r>
            <a:r>
              <a:rPr lang="en-IN" sz="2800" dirty="0">
                <a:latin typeface="Arial" pitchFamily="34" charset="0"/>
                <a:cs typeface="Arial" pitchFamily="34" charset="0"/>
              </a:rPr>
              <a:t>to &lt;20 PPM DM in common herbage </a:t>
            </a:r>
            <a:r>
              <a:rPr lang="en-IN" sz="2800" dirty="0" smtClean="0">
                <a:latin typeface="Arial" pitchFamily="34" charset="0"/>
                <a:cs typeface="Arial" pitchFamily="34" charset="0"/>
              </a:rPr>
              <a:t>in </a:t>
            </a:r>
            <a:r>
              <a:rPr lang="en-IN" sz="2800" dirty="0">
                <a:latin typeface="Arial" pitchFamily="34" charset="0"/>
                <a:cs typeface="Arial" pitchFamily="34" charset="0"/>
              </a:rPr>
              <a:t>same </a:t>
            </a:r>
            <a:r>
              <a:rPr lang="en-IN" sz="2800" dirty="0" smtClean="0">
                <a:latin typeface="Arial" pitchFamily="34" charset="0"/>
                <a:cs typeface="Arial" pitchFamily="34" charset="0"/>
              </a:rPr>
              <a:t>soils</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IN" sz="2800" dirty="0" smtClean="0">
                <a:latin typeface="Arial" pitchFamily="34" charset="0"/>
                <a:cs typeface="Arial" pitchFamily="34" charset="0"/>
              </a:rPr>
              <a:t>Strontium-accumulating species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467400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Species differences </a:t>
            </a:r>
            <a:r>
              <a:rPr lang="en-US" dirty="0" smtClean="0"/>
              <a:t>in mineral composition</a:t>
            </a:r>
            <a:endParaRPr lang="en-US" dirty="0"/>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2950" y="1123950"/>
            <a:ext cx="76581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511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Variation among grasses and </a:t>
            </a:r>
            <a:r>
              <a:rPr lang="en-IN" dirty="0" smtClean="0"/>
              <a:t>forages</a:t>
            </a:r>
            <a:endParaRPr lang="en-US" dirty="0"/>
          </a:p>
        </p:txBody>
      </p:sp>
      <p:sp>
        <p:nvSpPr>
          <p:cNvPr id="3" name="TextBox 2"/>
          <p:cNvSpPr txBox="1"/>
          <p:nvPr/>
        </p:nvSpPr>
        <p:spPr>
          <a:xfrm>
            <a:off x="152400" y="609600"/>
            <a:ext cx="8839200" cy="5816977"/>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800" dirty="0" smtClean="0">
                <a:latin typeface="Arial" pitchFamily="34" charset="0"/>
                <a:cs typeface="Arial" pitchFamily="34" charset="0"/>
              </a:rPr>
              <a:t>Accumulation </a:t>
            </a:r>
            <a:r>
              <a:rPr lang="en-US" sz="2800" dirty="0">
                <a:latin typeface="Arial" pitchFamily="34" charset="0"/>
                <a:cs typeface="Arial" pitchFamily="34" charset="0"/>
              </a:rPr>
              <a:t>of salts in </a:t>
            </a:r>
            <a:r>
              <a:rPr lang="en-US" sz="2800" dirty="0" smtClean="0">
                <a:latin typeface="Arial" pitchFamily="34" charset="0"/>
                <a:cs typeface="Arial" pitchFamily="34" charset="0"/>
              </a:rPr>
              <a:t>roots</a:t>
            </a:r>
            <a:r>
              <a:rPr lang="en-US" sz="2800" dirty="0">
                <a:latin typeface="Arial" pitchFamily="34" charset="0"/>
                <a:cs typeface="Arial" pitchFamily="34" charset="0"/>
              </a:rPr>
              <a:t> </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natrophilic</a:t>
            </a:r>
            <a:r>
              <a:rPr lang="en-US" sz="2800" dirty="0" smtClean="0">
                <a:latin typeface="Arial" pitchFamily="34" charset="0"/>
                <a:cs typeface="Arial" pitchFamily="34" charset="0"/>
              </a:rPr>
              <a:t> &amp; </a:t>
            </a:r>
            <a:r>
              <a:rPr lang="en-US" sz="2800" dirty="0" err="1">
                <a:latin typeface="Arial" pitchFamily="34" charset="0"/>
                <a:cs typeface="Arial" pitchFamily="34" charset="0"/>
              </a:rPr>
              <a:t>natrophobic</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IN" sz="2800" dirty="0" smtClean="0">
                <a:latin typeface="Arial" pitchFamily="34" charset="0"/>
                <a:cs typeface="Arial" pitchFamily="34" charset="0"/>
              </a:rPr>
              <a:t>Herbs - </a:t>
            </a:r>
            <a:r>
              <a:rPr lang="en-US" sz="2800" dirty="0" smtClean="0">
                <a:latin typeface="Arial" pitchFamily="34" charset="0"/>
                <a:cs typeface="Arial" pitchFamily="34" charset="0"/>
              </a:rPr>
              <a:t>higher </a:t>
            </a:r>
            <a:r>
              <a:rPr lang="en-US" sz="2800" dirty="0">
                <a:latin typeface="Arial" pitchFamily="34" charset="0"/>
                <a:cs typeface="Arial" pitchFamily="34" charset="0"/>
              </a:rPr>
              <a:t>mineral </a:t>
            </a:r>
            <a:r>
              <a:rPr lang="en-US" sz="2800" dirty="0" smtClean="0">
                <a:latin typeface="Arial" pitchFamily="34" charset="0"/>
                <a:cs typeface="Arial" pitchFamily="34" charset="0"/>
              </a:rPr>
              <a:t>conc. </a:t>
            </a:r>
            <a:r>
              <a:rPr lang="en-US" sz="2800" dirty="0">
                <a:latin typeface="Arial" pitchFamily="34" charset="0"/>
                <a:cs typeface="Arial" pitchFamily="34" charset="0"/>
              </a:rPr>
              <a:t>than cultivated plants </a:t>
            </a:r>
            <a:r>
              <a:rPr lang="en-US" sz="2800" dirty="0" smtClean="0">
                <a:latin typeface="Arial" pitchFamily="34" charset="0"/>
                <a:cs typeface="Arial" pitchFamily="34" charset="0"/>
              </a:rPr>
              <a:t>						</a:t>
            </a:r>
            <a:r>
              <a:rPr lang="en-US" sz="2400" dirty="0" smtClean="0">
                <a:latin typeface="Arial" pitchFamily="34" charset="0"/>
                <a:cs typeface="Arial" pitchFamily="34" charset="0"/>
              </a:rPr>
              <a:t>(</a:t>
            </a:r>
            <a:r>
              <a:rPr lang="en-US" sz="2400" dirty="0" err="1">
                <a:latin typeface="Arial" pitchFamily="34" charset="0"/>
                <a:cs typeface="Arial" pitchFamily="34" charset="0"/>
              </a:rPr>
              <a:t>Wilman</a:t>
            </a:r>
            <a:r>
              <a:rPr lang="en-US" sz="2400" dirty="0">
                <a:latin typeface="Arial" pitchFamily="34" charset="0"/>
                <a:cs typeface="Arial" pitchFamily="34" charset="0"/>
              </a:rPr>
              <a:t> and Derrick, 1994</a:t>
            </a:r>
            <a:r>
              <a:rPr lang="en-US" sz="2400" dirty="0" smtClean="0">
                <a:latin typeface="Arial" pitchFamily="34" charset="0"/>
                <a:cs typeface="Arial" pitchFamily="34" charset="0"/>
              </a:rPr>
              <a:t>).</a:t>
            </a:r>
          </a:p>
          <a:p>
            <a:pPr marL="457200" indent="-457200" algn="just">
              <a:lnSpc>
                <a:spcPct val="150000"/>
              </a:lnSpc>
              <a:buFont typeface="Wingdings" pitchFamily="2" charset="2"/>
              <a:buChar char="Ø"/>
            </a:pPr>
            <a:endParaRPr lang="en-IN"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IN" sz="2800" dirty="0" smtClean="0">
                <a:latin typeface="Arial" pitchFamily="34" charset="0"/>
                <a:cs typeface="Arial" pitchFamily="34" charset="0"/>
              </a:rPr>
              <a:t>Seeds </a:t>
            </a:r>
            <a:r>
              <a:rPr lang="en-IN" sz="2800" dirty="0">
                <a:latin typeface="Arial" pitchFamily="34" charset="0"/>
                <a:cs typeface="Arial" pitchFamily="34" charset="0"/>
              </a:rPr>
              <a:t>of </a:t>
            </a:r>
            <a:r>
              <a:rPr lang="en-IN" sz="2800" dirty="0" smtClean="0">
                <a:latin typeface="Arial" pitchFamily="34" charset="0"/>
                <a:cs typeface="Arial" pitchFamily="34" charset="0"/>
              </a:rPr>
              <a:t>legumes </a:t>
            </a:r>
            <a:r>
              <a:rPr lang="en-IN" sz="2800" dirty="0">
                <a:latin typeface="Arial" pitchFamily="34" charset="0"/>
                <a:cs typeface="Arial" pitchFamily="34" charset="0"/>
              </a:rPr>
              <a:t>and oilseeds are rich in most minerals </a:t>
            </a:r>
            <a:endParaRPr lang="en-IN"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IN" sz="2800" dirty="0" smtClean="0">
                <a:latin typeface="Arial" pitchFamily="34" charset="0"/>
                <a:cs typeface="Arial" pitchFamily="34" charset="0"/>
              </a:rPr>
              <a:t>Seeds </a:t>
            </a:r>
            <a:r>
              <a:rPr lang="en-IN" sz="2800" dirty="0">
                <a:latin typeface="Arial" pitchFamily="34" charset="0"/>
                <a:cs typeface="Arial" pitchFamily="34" charset="0"/>
              </a:rPr>
              <a:t>of grasses and cereals, </a:t>
            </a:r>
            <a:r>
              <a:rPr lang="en-IN" sz="2800" dirty="0" smtClean="0">
                <a:latin typeface="Arial" pitchFamily="34" charset="0"/>
                <a:cs typeface="Arial" pitchFamily="34" charset="0"/>
              </a:rPr>
              <a:t>low </a:t>
            </a:r>
            <a:r>
              <a:rPr lang="en-IN" sz="2800" dirty="0">
                <a:latin typeface="Arial" pitchFamily="34" charset="0"/>
                <a:cs typeface="Arial" pitchFamily="34" charset="0"/>
              </a:rPr>
              <a:t>in </a:t>
            </a:r>
            <a:r>
              <a:rPr lang="en-IN" sz="2800" dirty="0" err="1">
                <a:latin typeface="Arial" pitchFamily="34" charset="0"/>
                <a:cs typeface="Arial" pitchFamily="34" charset="0"/>
              </a:rPr>
              <a:t>Ca</a:t>
            </a:r>
            <a:r>
              <a:rPr lang="en-IN" sz="2800" dirty="0">
                <a:latin typeface="Arial" pitchFamily="34" charset="0"/>
                <a:cs typeface="Arial" pitchFamily="34" charset="0"/>
              </a:rPr>
              <a:t> &amp; Na</a:t>
            </a:r>
            <a:r>
              <a:rPr lang="en-IN"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4" name="TextBox 3"/>
          <p:cNvSpPr txBox="1"/>
          <p:nvPr/>
        </p:nvSpPr>
        <p:spPr>
          <a:xfrm>
            <a:off x="2514600" y="609600"/>
            <a:ext cx="184731" cy="369332"/>
          </a:xfrm>
          <a:prstGeom prst="rect">
            <a:avLst/>
          </a:prstGeom>
          <a:noFill/>
        </p:spPr>
        <p:txBody>
          <a:bodyPr wrap="none" rtlCol="0">
            <a:spAutoFit/>
          </a:bodyPr>
          <a:lstStyle/>
          <a:p>
            <a:endParaRPr lang="en-US" dirty="0"/>
          </a:p>
        </p:txBody>
      </p:sp>
      <p:sp>
        <p:nvSpPr>
          <p:cNvPr id="5" name="TextBox 4"/>
          <p:cNvSpPr txBox="1"/>
          <p:nvPr/>
        </p:nvSpPr>
        <p:spPr>
          <a:xfrm>
            <a:off x="1295400" y="5334000"/>
            <a:ext cx="2743200" cy="369332"/>
          </a:xfrm>
          <a:prstGeom prst="rect">
            <a:avLst/>
          </a:prstGeom>
          <a:noFill/>
        </p:spPr>
        <p:txBody>
          <a:bodyPr wrap="square" rtlCol="0">
            <a:spAutoFit/>
          </a:bodyPr>
          <a:lstStyle/>
          <a:p>
            <a:endParaRPr lang="en-US" dirty="0"/>
          </a:p>
        </p:txBody>
      </p:sp>
      <p:sp>
        <p:nvSpPr>
          <p:cNvPr id="6" name="TextBox 5"/>
          <p:cNvSpPr txBox="1"/>
          <p:nvPr/>
        </p:nvSpPr>
        <p:spPr>
          <a:xfrm>
            <a:off x="152400" y="3225225"/>
            <a:ext cx="8839200" cy="584775"/>
          </a:xfrm>
          <a:prstGeom prst="rect">
            <a:avLst/>
          </a:prstGeom>
          <a:solidFill>
            <a:schemeClr val="accent6">
              <a:lumMod val="75000"/>
            </a:schemeClr>
          </a:solidFill>
        </p:spPr>
        <p:txBody>
          <a:bodyPr wrap="square" rtlCol="0">
            <a:spAutoFit/>
          </a:bodyPr>
          <a:lstStyle/>
          <a:p>
            <a:pPr algn="just"/>
            <a:r>
              <a:rPr lang="en-IN" sz="3200" b="1" dirty="0">
                <a:latin typeface="Arial" pitchFamily="34" charset="0"/>
                <a:cs typeface="Arial" pitchFamily="34" charset="0"/>
              </a:rPr>
              <a:t>Variation amongst grains and </a:t>
            </a:r>
            <a:r>
              <a:rPr lang="en-IN" sz="3200" b="1" dirty="0" smtClean="0">
                <a:latin typeface="Arial" pitchFamily="34" charset="0"/>
                <a:cs typeface="Arial" pitchFamily="34" charset="0"/>
              </a:rPr>
              <a:t>seeds</a:t>
            </a:r>
            <a:endParaRPr lang="en-US" sz="3200" b="1" dirty="0"/>
          </a:p>
        </p:txBody>
      </p:sp>
    </p:spTree>
    <p:extLst>
      <p:ext uri="{BB962C8B-B14F-4D97-AF65-F5344CB8AC3E}">
        <p14:creationId xmlns:p14="http://schemas.microsoft.com/office/powerpoint/2010/main" val="1093388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 growth &amp; Conc. Of mineral in plant</a:t>
            </a:r>
            <a:endParaRPr lang="en-US" dirty="0"/>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t="23594"/>
          <a:stretch/>
        </p:blipFill>
        <p:spPr bwMode="auto">
          <a:xfrm>
            <a:off x="533400" y="540725"/>
            <a:ext cx="7696200" cy="639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157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indent="-457200">
              <a:lnSpc>
                <a:spcPts val="3360"/>
              </a:lnSpc>
            </a:pPr>
            <a:r>
              <a:rPr lang="en-US" dirty="0"/>
              <a:t>W</a:t>
            </a:r>
            <a:r>
              <a:rPr lang="en-US" dirty="0" smtClean="0"/>
              <a:t>ooden  </a:t>
            </a:r>
            <a:r>
              <a:rPr lang="en-US" dirty="0"/>
              <a:t>bucket   - </a:t>
            </a:r>
            <a:r>
              <a:rPr lang="en-US" dirty="0" smtClean="0"/>
              <a:t>Short </a:t>
            </a:r>
            <a:r>
              <a:rPr lang="en-US" dirty="0"/>
              <a:t>stave</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371600" y="609600"/>
            <a:ext cx="5562600" cy="608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45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  of  most  limiting  </a:t>
            </a:r>
            <a:r>
              <a:rPr lang="en-US" dirty="0" smtClean="0"/>
              <a:t>nutrient</a:t>
            </a:r>
            <a:endParaRPr lang="en-US" dirty="0"/>
          </a:p>
        </p:txBody>
      </p:sp>
      <p:sp>
        <p:nvSpPr>
          <p:cNvPr id="3" name="TextBox 2"/>
          <p:cNvSpPr txBox="1"/>
          <p:nvPr/>
        </p:nvSpPr>
        <p:spPr>
          <a:xfrm>
            <a:off x="152400" y="381000"/>
            <a:ext cx="8839200" cy="6555641"/>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800" dirty="0" smtClean="0">
                <a:latin typeface="Arial" pitchFamily="34" charset="0"/>
                <a:cs typeface="Arial" pitchFamily="34" charset="0"/>
              </a:rPr>
              <a:t>Capacity  </a:t>
            </a:r>
            <a:r>
              <a:rPr lang="en-US" sz="2800" dirty="0">
                <a:latin typeface="Arial" pitchFamily="34" charset="0"/>
                <a:cs typeface="Arial" pitchFamily="34" charset="0"/>
              </a:rPr>
              <a:t>of   a  wooden  bucket   </a:t>
            </a:r>
            <a:r>
              <a:rPr lang="en-US" sz="2800" dirty="0" smtClean="0">
                <a:latin typeface="Arial" pitchFamily="34" charset="0"/>
                <a:cs typeface="Arial" pitchFamily="34" charset="0"/>
              </a:rPr>
              <a:t>- short stave</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Crop  </a:t>
            </a:r>
            <a:r>
              <a:rPr lang="en-US" sz="2800" dirty="0">
                <a:latin typeface="Arial" pitchFamily="34" charset="0"/>
                <a:cs typeface="Arial" pitchFamily="34" charset="0"/>
              </a:rPr>
              <a:t>yields  </a:t>
            </a:r>
            <a:r>
              <a:rPr lang="en-US" sz="2800" dirty="0" smtClean="0">
                <a:latin typeface="Arial" pitchFamily="34" charset="0"/>
                <a:cs typeface="Arial" pitchFamily="34" charset="0"/>
              </a:rPr>
              <a:t>- soil  </a:t>
            </a:r>
            <a:r>
              <a:rPr lang="en-US" sz="2800" dirty="0">
                <a:latin typeface="Arial" pitchFamily="34" charset="0"/>
                <a:cs typeface="Arial" pitchFamily="34" charset="0"/>
              </a:rPr>
              <a:t>nutrient   in  shortest   supply  </a:t>
            </a:r>
            <a:endParaRPr lang="en-US"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Increasing  the height   </a:t>
            </a:r>
            <a:r>
              <a:rPr lang="en-US" sz="2800" dirty="0">
                <a:latin typeface="Arial" pitchFamily="34" charset="0"/>
                <a:cs typeface="Arial" pitchFamily="34" charset="0"/>
              </a:rPr>
              <a:t>of </a:t>
            </a:r>
            <a:r>
              <a:rPr lang="en-US" sz="2800" dirty="0" smtClean="0">
                <a:latin typeface="Arial" pitchFamily="34" charset="0"/>
                <a:cs typeface="Arial" pitchFamily="34" charset="0"/>
              </a:rPr>
              <a:t>N – No increase  in   </a:t>
            </a:r>
            <a:r>
              <a:rPr lang="en-US" sz="2800" dirty="0">
                <a:latin typeface="Arial" pitchFamily="34" charset="0"/>
                <a:cs typeface="Arial" pitchFamily="34" charset="0"/>
              </a:rPr>
              <a:t>bucket ’s  </a:t>
            </a:r>
            <a:r>
              <a:rPr lang="en-US" sz="2800" dirty="0" smtClean="0">
                <a:latin typeface="Arial" pitchFamily="34" charset="0"/>
                <a:cs typeface="Arial" pitchFamily="34" charset="0"/>
              </a:rPr>
              <a:t>capacity.</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Unless  </a:t>
            </a:r>
            <a:r>
              <a:rPr lang="en-US" sz="2800" dirty="0">
                <a:latin typeface="Arial" pitchFamily="34" charset="0"/>
                <a:cs typeface="Arial" pitchFamily="34" charset="0"/>
              </a:rPr>
              <a:t>sulfur  fertility  is  improved,   the  value  of   other  fertilizer  </a:t>
            </a:r>
            <a:r>
              <a:rPr lang="en-US" sz="2800" dirty="0" smtClean="0">
                <a:latin typeface="Arial" pitchFamily="34" charset="0"/>
                <a:cs typeface="Arial" pitchFamily="34" charset="0"/>
              </a:rPr>
              <a:t>nutrients  </a:t>
            </a:r>
            <a:r>
              <a:rPr lang="en-US" sz="2800" dirty="0">
                <a:latin typeface="Arial" pitchFamily="34" charset="0"/>
                <a:cs typeface="Arial" pitchFamily="34" charset="0"/>
              </a:rPr>
              <a:t>is  reduced. </a:t>
            </a:r>
            <a:r>
              <a:rPr lang="en-US" sz="2800" dirty="0" smtClean="0">
                <a:latin typeface="Arial" pitchFamily="34" charset="0"/>
                <a:cs typeface="Arial" pitchFamily="34" charset="0"/>
              </a:rPr>
              <a:t>  </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Soil  testing discovers  the  limiting  nutrient: maximizes  fertilizer  returns</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Most  </a:t>
            </a:r>
            <a:r>
              <a:rPr lang="en-US" sz="2800" dirty="0">
                <a:latin typeface="Arial" pitchFamily="34" charset="0"/>
                <a:cs typeface="Arial" pitchFamily="34" charset="0"/>
              </a:rPr>
              <a:t>limiting  ​ nutrient  in  a  soil   determines  the  growth  and </a:t>
            </a:r>
            <a:r>
              <a:rPr lang="en-US" sz="2800" dirty="0" smtClean="0">
                <a:latin typeface="Arial" pitchFamily="34" charset="0"/>
                <a:cs typeface="Arial" pitchFamily="34" charset="0"/>
              </a:rPr>
              <a:t>reproduction  </a:t>
            </a:r>
            <a:r>
              <a:rPr lang="en-US" sz="2800" dirty="0">
                <a:latin typeface="Arial" pitchFamily="34" charset="0"/>
                <a:cs typeface="Arial" pitchFamily="34" charset="0"/>
              </a:rPr>
              <a:t>of  plants</a:t>
            </a:r>
            <a:r>
              <a:rPr lang="en-US" sz="2800" dirty="0" smtClean="0">
                <a:latin typeface="Arial" pitchFamily="34" charset="0"/>
                <a:cs typeface="Arial" pitchFamily="34" charset="0"/>
              </a:rPr>
              <a:t>.</a:t>
            </a:r>
            <a:endParaRPr lang="en-US" sz="2800" dirty="0"/>
          </a:p>
        </p:txBody>
      </p:sp>
    </p:spTree>
    <p:extLst>
      <p:ext uri="{BB962C8B-B14F-4D97-AF65-F5344CB8AC3E}">
        <p14:creationId xmlns:p14="http://schemas.microsoft.com/office/powerpoint/2010/main" val="496626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fertilizers</a:t>
            </a:r>
            <a:endParaRPr lang="en-US" dirty="0"/>
          </a:p>
        </p:txBody>
      </p:sp>
      <p:sp>
        <p:nvSpPr>
          <p:cNvPr id="3" name="TextBox 2"/>
          <p:cNvSpPr txBox="1"/>
          <p:nvPr/>
        </p:nvSpPr>
        <p:spPr>
          <a:xfrm>
            <a:off x="152400" y="685800"/>
            <a:ext cx="8915400" cy="6475812"/>
          </a:xfrm>
          <a:prstGeom prst="rect">
            <a:avLst/>
          </a:prstGeom>
          <a:noFill/>
        </p:spPr>
        <p:txBody>
          <a:bodyPr wrap="square" rtlCol="0">
            <a:spAutoFit/>
          </a:bodyPr>
          <a:lstStyle/>
          <a:p>
            <a:pPr marL="342900" indent="-342900" algn="just">
              <a:lnSpc>
                <a:spcPct val="150000"/>
              </a:lnSpc>
              <a:buFont typeface="Wingdings" pitchFamily="2" charset="2"/>
              <a:buChar char="ü"/>
            </a:pPr>
            <a:r>
              <a:rPr lang="en-US" sz="2800" dirty="0" smtClean="0">
                <a:latin typeface="Arial" pitchFamily="34" charset="0"/>
                <a:cs typeface="Arial" pitchFamily="34" charset="0"/>
              </a:rPr>
              <a:t>Soil, plant and livestock don’t respond equally to top dressing of soil</a:t>
            </a:r>
          </a:p>
          <a:p>
            <a:pPr marL="342900" indent="-342900" algn="just">
              <a:lnSpc>
                <a:spcPct val="150000"/>
              </a:lnSpc>
              <a:buFont typeface="Wingdings" pitchFamily="2" charset="2"/>
              <a:buChar char="ü"/>
            </a:pPr>
            <a:r>
              <a:rPr lang="en-US" sz="2800" dirty="0" smtClean="0">
                <a:latin typeface="Arial" pitchFamily="34" charset="0"/>
                <a:cs typeface="Arial" pitchFamily="34" charset="0"/>
              </a:rPr>
              <a:t>Soil enhanced with Mg by </a:t>
            </a:r>
            <a:r>
              <a:rPr lang="en-US" sz="2800" i="1" dirty="0" smtClean="0">
                <a:solidFill>
                  <a:srgbClr val="FF0000"/>
                </a:solidFill>
                <a:latin typeface="Arial" pitchFamily="34" charset="0"/>
                <a:cs typeface="Arial" pitchFamily="34" charset="0"/>
              </a:rPr>
              <a:t>Epsom</a:t>
            </a:r>
            <a:r>
              <a:rPr lang="en-US" sz="2800" dirty="0" smtClean="0">
                <a:latin typeface="Arial" pitchFamily="34" charset="0"/>
                <a:cs typeface="Arial" pitchFamily="34" charset="0"/>
              </a:rPr>
              <a:t> or </a:t>
            </a:r>
            <a:r>
              <a:rPr lang="en-US" sz="2800" dirty="0" err="1" smtClean="0">
                <a:latin typeface="Arial" pitchFamily="34" charset="0"/>
                <a:cs typeface="Arial" pitchFamily="34" charset="0"/>
              </a:rPr>
              <a:t>Ca</a:t>
            </a:r>
            <a:r>
              <a:rPr lang="en-US" sz="2800" dirty="0" smtClean="0">
                <a:latin typeface="Arial" pitchFamily="34" charset="0"/>
                <a:cs typeface="Arial" pitchFamily="34" charset="0"/>
              </a:rPr>
              <a:t> by </a:t>
            </a:r>
            <a:r>
              <a:rPr lang="en-US" sz="2800" i="1" dirty="0" smtClean="0">
                <a:solidFill>
                  <a:srgbClr val="FF0000"/>
                </a:solidFill>
                <a:latin typeface="Arial" pitchFamily="34" charset="0"/>
                <a:cs typeface="Arial" pitchFamily="34" charset="0"/>
              </a:rPr>
              <a:t>Gypsum</a:t>
            </a:r>
            <a:r>
              <a:rPr lang="en-US" sz="2800" dirty="0" smtClean="0">
                <a:latin typeface="Arial" pitchFamily="34" charset="0"/>
                <a:cs typeface="Arial" pitchFamily="34" charset="0"/>
              </a:rPr>
              <a:t> may not increase Mg/ </a:t>
            </a:r>
            <a:r>
              <a:rPr lang="en-US" sz="2800" dirty="0" err="1" smtClean="0">
                <a:latin typeface="Arial" pitchFamily="34" charset="0"/>
                <a:cs typeface="Arial" pitchFamily="34" charset="0"/>
              </a:rPr>
              <a:t>Ca</a:t>
            </a:r>
            <a:r>
              <a:rPr lang="en-US" sz="2800" dirty="0" smtClean="0">
                <a:latin typeface="Arial" pitchFamily="34" charset="0"/>
                <a:cs typeface="Arial" pitchFamily="34" charset="0"/>
              </a:rPr>
              <a:t> level in animals.</a:t>
            </a:r>
          </a:p>
          <a:p>
            <a:pPr marL="342900" indent="-342900" algn="just">
              <a:lnSpc>
                <a:spcPct val="150000"/>
              </a:lnSpc>
              <a:buFont typeface="Wingdings" pitchFamily="2" charset="2"/>
              <a:buChar char="ü"/>
            </a:pPr>
            <a:r>
              <a:rPr lang="en-US" sz="2800" dirty="0" smtClean="0">
                <a:latin typeface="Arial" pitchFamily="34" charset="0"/>
                <a:cs typeface="Arial" pitchFamily="34" charset="0"/>
              </a:rPr>
              <a:t>Plants do not need I or Co, and soil treatment to meet the req. of livestock. </a:t>
            </a:r>
          </a:p>
          <a:p>
            <a:pPr algn="just">
              <a:lnSpc>
                <a:spcPct val="150000"/>
              </a:lnSpc>
            </a:pPr>
            <a:r>
              <a:rPr lang="en-US" sz="2800" b="1" dirty="0">
                <a:solidFill>
                  <a:srgbClr val="7030A0"/>
                </a:solidFill>
                <a:latin typeface="Arial" pitchFamily="34" charset="0"/>
                <a:cs typeface="Arial" pitchFamily="34" charset="0"/>
              </a:rPr>
              <a:t>Applications of Mg:</a:t>
            </a:r>
          </a:p>
          <a:p>
            <a:pPr marL="457200" indent="-457200" algn="just">
              <a:lnSpc>
                <a:spcPct val="150000"/>
              </a:lnSpc>
              <a:buFont typeface="Wingdings" pitchFamily="2" charset="2"/>
              <a:buChar char="ü"/>
            </a:pPr>
            <a:r>
              <a:rPr lang="en-US" sz="2800" dirty="0">
                <a:latin typeface="Arial" pitchFamily="34" charset="0"/>
                <a:cs typeface="Arial" pitchFamily="34" charset="0"/>
              </a:rPr>
              <a:t>To raise the pasture Mg to meet the needs of cows </a:t>
            </a:r>
          </a:p>
          <a:p>
            <a:pPr marL="457200" indent="-457200" algn="just">
              <a:lnSpc>
                <a:spcPct val="150000"/>
              </a:lnSpc>
              <a:buFont typeface="Wingdings" pitchFamily="2" charset="2"/>
              <a:buChar char="ü"/>
            </a:pPr>
            <a:r>
              <a:rPr lang="en-US" sz="2800" dirty="0">
                <a:latin typeface="Arial" pitchFamily="34" charset="0"/>
                <a:cs typeface="Arial" pitchFamily="34" charset="0"/>
              </a:rPr>
              <a:t>No increase in fodder yield.</a:t>
            </a:r>
          </a:p>
          <a:p>
            <a:pPr marL="342900" indent="-342900" algn="just">
              <a:lnSpc>
                <a:spcPct val="150000"/>
              </a:lnSpc>
              <a:buFont typeface="Wingdings" pitchFamily="2" charset="2"/>
              <a:buChar char="ü"/>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43892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of N </a:t>
            </a:r>
            <a:r>
              <a:rPr lang="en-US" dirty="0"/>
              <a:t>&amp; K fertilizers</a:t>
            </a:r>
          </a:p>
        </p:txBody>
      </p:sp>
      <p:sp>
        <p:nvSpPr>
          <p:cNvPr id="3" name="TextBox 2"/>
          <p:cNvSpPr txBox="1"/>
          <p:nvPr/>
        </p:nvSpPr>
        <p:spPr>
          <a:xfrm>
            <a:off x="152400" y="457200"/>
            <a:ext cx="8915400" cy="6555641"/>
          </a:xfrm>
          <a:prstGeom prst="rect">
            <a:avLst/>
          </a:prstGeom>
          <a:noFill/>
        </p:spPr>
        <p:txBody>
          <a:bodyPr wrap="square" rtlCol="0">
            <a:spAutoFit/>
          </a:bodyPr>
          <a:lstStyle/>
          <a:p>
            <a:pPr marL="457200" indent="-457200">
              <a:lnSpc>
                <a:spcPct val="150000"/>
              </a:lnSpc>
              <a:buFont typeface="Wingdings" pitchFamily="2" charset="2"/>
              <a:buChar char="Ø"/>
            </a:pPr>
            <a:r>
              <a:rPr lang="en-US" sz="2800" dirty="0" smtClean="0">
                <a:latin typeface="Arial" pitchFamily="34" charset="0"/>
                <a:cs typeface="Arial" pitchFamily="34" charset="0"/>
              </a:rPr>
              <a:t>Increases </a:t>
            </a:r>
            <a:r>
              <a:rPr lang="en-US" sz="2800" dirty="0">
                <a:latin typeface="Arial" pitchFamily="34" charset="0"/>
                <a:cs typeface="Arial" pitchFamily="34" charset="0"/>
              </a:rPr>
              <a:t>the risk of mineral </a:t>
            </a:r>
            <a:r>
              <a:rPr lang="en-US" sz="2800" dirty="0" smtClean="0">
                <a:latin typeface="Arial" pitchFamily="34" charset="0"/>
                <a:cs typeface="Arial" pitchFamily="34" charset="0"/>
              </a:rPr>
              <a:t>def. in </a:t>
            </a:r>
            <a:r>
              <a:rPr lang="en-US" sz="2800" dirty="0">
                <a:latin typeface="Arial" pitchFamily="34" charset="0"/>
                <a:cs typeface="Arial" pitchFamily="34" charset="0"/>
              </a:rPr>
              <a:t>grazing </a:t>
            </a:r>
            <a:r>
              <a:rPr lang="en-US" sz="2800" dirty="0" smtClean="0">
                <a:latin typeface="Arial" pitchFamily="34" charset="0"/>
                <a:cs typeface="Arial" pitchFamily="34" charset="0"/>
              </a:rPr>
              <a:t>livestock </a:t>
            </a:r>
          </a:p>
          <a:p>
            <a:pPr marL="457200" indent="-457200">
              <a:lnSpc>
                <a:spcPct val="150000"/>
              </a:lnSpc>
              <a:buFont typeface="Wingdings" pitchFamily="2" charset="2"/>
              <a:buChar char="Ø"/>
            </a:pPr>
            <a:r>
              <a:rPr lang="en-US" sz="2800" dirty="0" smtClean="0">
                <a:latin typeface="Arial" pitchFamily="34" charset="0"/>
                <a:cs typeface="Arial" pitchFamily="34" charset="0"/>
              </a:rPr>
              <a:t>Mg, Na &amp; Zn conc. </a:t>
            </a:r>
          </a:p>
          <a:p>
            <a:pPr marL="457200" indent="-457200">
              <a:lnSpc>
                <a:spcPct val="150000"/>
              </a:lnSpc>
              <a:buFont typeface="Wingdings" pitchFamily="2" charset="2"/>
              <a:buChar char="Ø"/>
            </a:pPr>
            <a:r>
              <a:rPr lang="en-US" sz="2800" dirty="0" err="1" smtClean="0">
                <a:latin typeface="Arial" pitchFamily="34" charset="0"/>
                <a:cs typeface="Arial" pitchFamily="34" charset="0"/>
              </a:rPr>
              <a:t>Mn</a:t>
            </a:r>
            <a:r>
              <a:rPr lang="en-US" sz="2800" dirty="0" smtClean="0">
                <a:latin typeface="Arial" pitchFamily="34" charset="0"/>
                <a:cs typeface="Arial" pitchFamily="34" charset="0"/>
              </a:rPr>
              <a:t>, Mo, </a:t>
            </a:r>
            <a:r>
              <a:rPr lang="en-US" sz="2800" dirty="0" err="1" smtClean="0">
                <a:latin typeface="Arial" pitchFamily="34" charset="0"/>
                <a:cs typeface="Arial" pitchFamily="34" charset="0"/>
              </a:rPr>
              <a:t>Ca</a:t>
            </a:r>
            <a:r>
              <a:rPr lang="en-US" sz="2800" dirty="0" smtClean="0">
                <a:latin typeface="Arial" pitchFamily="34" charset="0"/>
                <a:cs typeface="Arial" pitchFamily="34" charset="0"/>
              </a:rPr>
              <a:t> &amp; S </a:t>
            </a:r>
          </a:p>
          <a:p>
            <a:pPr marL="457200" indent="-457200">
              <a:lnSpc>
                <a:spcPct val="150000"/>
              </a:lnSpc>
              <a:buFont typeface="Wingdings" pitchFamily="2" charset="2"/>
              <a:buChar char="Ø"/>
            </a:pPr>
            <a:r>
              <a:rPr lang="en-US" sz="2800" dirty="0" smtClean="0">
                <a:latin typeface="Arial" pitchFamily="34" charset="0"/>
                <a:cs typeface="Arial" pitchFamily="34" charset="0"/>
              </a:rPr>
              <a:t>K, Cu &amp; Co - no change</a:t>
            </a:r>
          </a:p>
          <a:p>
            <a:pPr marL="457200" indent="-457200">
              <a:lnSpc>
                <a:spcPct val="150000"/>
              </a:lnSpc>
              <a:buFont typeface="Wingdings" pitchFamily="2" charset="2"/>
              <a:buChar char="Ø"/>
            </a:pPr>
            <a:r>
              <a:rPr lang="en-US" sz="2800" dirty="0" smtClean="0">
                <a:latin typeface="Arial" pitchFamily="34" charset="0"/>
                <a:cs typeface="Arial" pitchFamily="34" charset="0"/>
              </a:rPr>
              <a:t>Availability of Cu &amp; Mg    - risk </a:t>
            </a:r>
            <a:r>
              <a:rPr lang="en-US" sz="2800" dirty="0">
                <a:latin typeface="Arial" pitchFamily="34" charset="0"/>
                <a:cs typeface="Arial" pitchFamily="34" charset="0"/>
              </a:rPr>
              <a:t>of </a:t>
            </a:r>
            <a:r>
              <a:rPr lang="en-US" sz="2800" dirty="0" smtClean="0">
                <a:latin typeface="Arial" pitchFamily="34" charset="0"/>
                <a:cs typeface="Arial" pitchFamily="34" charset="0"/>
              </a:rPr>
              <a:t>def.    by </a:t>
            </a:r>
            <a:r>
              <a:rPr lang="en-US" sz="2800" dirty="0">
                <a:latin typeface="Arial" pitchFamily="34" charset="0"/>
                <a:cs typeface="Arial" pitchFamily="34" charset="0"/>
              </a:rPr>
              <a:t>pasture improvement. </a:t>
            </a:r>
          </a:p>
          <a:p>
            <a:pPr marL="457200" indent="-457200">
              <a:lnSpc>
                <a:spcPct val="150000"/>
              </a:lnSpc>
              <a:buFont typeface="Wingdings" pitchFamily="2" charset="2"/>
              <a:buChar char="Ø"/>
            </a:pPr>
            <a:r>
              <a:rPr lang="en-US" sz="2800" dirty="0">
                <a:latin typeface="Arial" pitchFamily="34" charset="0"/>
                <a:cs typeface="Arial" pitchFamily="34" charset="0"/>
              </a:rPr>
              <a:t>Heavy </a:t>
            </a:r>
            <a:r>
              <a:rPr lang="en-US" sz="2800" dirty="0" smtClean="0">
                <a:latin typeface="Arial" pitchFamily="34" charset="0"/>
                <a:cs typeface="Arial" pitchFamily="34" charset="0"/>
              </a:rPr>
              <a:t>N fertilizers:    legume </a:t>
            </a:r>
            <a:r>
              <a:rPr lang="en-US" sz="2800" dirty="0">
                <a:latin typeface="Arial" pitchFamily="34" charset="0"/>
                <a:cs typeface="Arial" pitchFamily="34" charset="0"/>
              </a:rPr>
              <a:t>growth, </a:t>
            </a:r>
            <a:r>
              <a:rPr lang="en-US" sz="2800" dirty="0" err="1" smtClean="0">
                <a:latin typeface="Arial" pitchFamily="34" charset="0"/>
                <a:cs typeface="Arial" pitchFamily="34" charset="0"/>
              </a:rPr>
              <a:t>Ca</a:t>
            </a:r>
            <a:r>
              <a:rPr lang="en-US" sz="2800" dirty="0" smtClean="0">
                <a:latin typeface="Arial" pitchFamily="34" charset="0"/>
                <a:cs typeface="Arial" pitchFamily="34" charset="0"/>
              </a:rPr>
              <a:t> content of a legume/grass </a:t>
            </a:r>
          </a:p>
          <a:p>
            <a:pPr marL="457200" indent="-457200">
              <a:lnSpc>
                <a:spcPct val="150000"/>
              </a:lnSpc>
              <a:buFont typeface="Wingdings" pitchFamily="2" charset="2"/>
              <a:buChar char="Ø"/>
            </a:pPr>
            <a:r>
              <a:rPr lang="en-US" sz="2800" dirty="0" smtClean="0">
                <a:latin typeface="Arial" pitchFamily="34" charset="0"/>
                <a:cs typeface="Arial" pitchFamily="34" charset="0"/>
              </a:rPr>
              <a:t>Heavy K fertilizers    yields </a:t>
            </a:r>
            <a:r>
              <a:rPr lang="en-US" sz="2800" dirty="0">
                <a:latin typeface="Arial" pitchFamily="34" charset="0"/>
                <a:cs typeface="Arial" pitchFamily="34" charset="0"/>
              </a:rPr>
              <a:t>and K</a:t>
            </a:r>
            <a:r>
              <a:rPr lang="en-US" sz="2800" dirty="0" smtClean="0">
                <a:latin typeface="Arial" pitchFamily="34" charset="0"/>
                <a:cs typeface="Arial" pitchFamily="34" charset="0"/>
              </a:rPr>
              <a:t> </a:t>
            </a:r>
            <a:r>
              <a:rPr lang="en-US" sz="2800" dirty="0">
                <a:latin typeface="Arial" pitchFamily="34" charset="0"/>
                <a:cs typeface="Arial" pitchFamily="34" charset="0"/>
              </a:rPr>
              <a:t>contents, </a:t>
            </a:r>
            <a:r>
              <a:rPr lang="en-US" sz="2800" dirty="0" smtClean="0">
                <a:latin typeface="Arial" pitchFamily="34" charset="0"/>
                <a:cs typeface="Arial" pitchFamily="34" charset="0"/>
              </a:rPr>
              <a:t>herbage Mg </a:t>
            </a:r>
            <a:r>
              <a:rPr lang="en-US" sz="2800" dirty="0">
                <a:latin typeface="Arial" pitchFamily="34" charset="0"/>
                <a:cs typeface="Arial" pitchFamily="34" charset="0"/>
              </a:rPr>
              <a:t>and </a:t>
            </a:r>
            <a:r>
              <a:rPr lang="en-US" sz="2800" dirty="0" smtClean="0">
                <a:latin typeface="Arial" pitchFamily="34" charset="0"/>
                <a:cs typeface="Arial" pitchFamily="34" charset="0"/>
              </a:rPr>
              <a:t>Na</a:t>
            </a:r>
            <a:endParaRPr lang="en-US" sz="2800" dirty="0">
              <a:latin typeface="Arial" pitchFamily="34" charset="0"/>
              <a:cs typeface="Arial" pitchFamily="34" charset="0"/>
            </a:endParaRPr>
          </a:p>
        </p:txBody>
      </p:sp>
      <p:sp>
        <p:nvSpPr>
          <p:cNvPr id="6" name="Up Arrow 5"/>
          <p:cNvSpPr/>
          <p:nvPr/>
        </p:nvSpPr>
        <p:spPr>
          <a:xfrm>
            <a:off x="3810000" y="1371600"/>
            <a:ext cx="190500" cy="2926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flipH="1" flipV="1">
            <a:off x="3810000" y="4495800"/>
            <a:ext cx="2286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flipH="1" flipV="1">
            <a:off x="3371850" y="1981200"/>
            <a:ext cx="2286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flipH="1" flipV="1">
            <a:off x="3143250" y="5181600"/>
            <a:ext cx="2286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3657600" y="5867400"/>
            <a:ext cx="209550" cy="2926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6629400" y="3276600"/>
            <a:ext cx="190500" cy="2926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261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of </a:t>
            </a:r>
            <a:r>
              <a:rPr lang="en-US" dirty="0" smtClean="0"/>
              <a:t>other fertilizers</a:t>
            </a:r>
            <a:endParaRPr lang="en-US" dirty="0"/>
          </a:p>
        </p:txBody>
      </p:sp>
      <p:sp>
        <p:nvSpPr>
          <p:cNvPr id="3" name="TextBox 2"/>
          <p:cNvSpPr txBox="1"/>
          <p:nvPr/>
        </p:nvSpPr>
        <p:spPr>
          <a:xfrm>
            <a:off x="228600" y="457200"/>
            <a:ext cx="8763000" cy="6555641"/>
          </a:xfrm>
          <a:prstGeom prst="rect">
            <a:avLst/>
          </a:prstGeom>
          <a:noFill/>
        </p:spPr>
        <p:txBody>
          <a:bodyPr wrap="square" rtlCol="0">
            <a:spAutoFit/>
          </a:bodyPr>
          <a:lstStyle/>
          <a:p>
            <a:pPr algn="just">
              <a:lnSpc>
                <a:spcPct val="150000"/>
              </a:lnSpc>
            </a:pPr>
            <a:r>
              <a:rPr lang="en-US" sz="2800" b="1" dirty="0">
                <a:latin typeface="Arial" pitchFamily="34" charset="0"/>
                <a:cs typeface="Arial" pitchFamily="34" charset="0"/>
              </a:rPr>
              <a:t>Superphosphate applications over and </a:t>
            </a:r>
            <a:r>
              <a:rPr lang="en-US" sz="2800" b="1" dirty="0" smtClean="0">
                <a:latin typeface="Arial" pitchFamily="34" charset="0"/>
                <a:cs typeface="Arial" pitchFamily="34" charset="0"/>
              </a:rPr>
              <a:t>above: </a:t>
            </a:r>
          </a:p>
          <a:p>
            <a:pPr marL="457200" indent="-457200" algn="just">
              <a:lnSpc>
                <a:spcPct val="150000"/>
              </a:lnSpc>
              <a:buFont typeface="Wingdings" pitchFamily="2" charset="2"/>
              <a:buChar char="ü"/>
            </a:pPr>
            <a:r>
              <a:rPr lang="en-US" sz="2800" dirty="0" smtClean="0">
                <a:solidFill>
                  <a:srgbClr val="0070C0"/>
                </a:solidFill>
                <a:latin typeface="Arial" pitchFamily="34" charset="0"/>
                <a:cs typeface="Arial" pitchFamily="34" charset="0"/>
              </a:rPr>
              <a:t>herbage   palatability &amp; </a:t>
            </a:r>
            <a:r>
              <a:rPr lang="en-US" sz="2800" dirty="0">
                <a:solidFill>
                  <a:srgbClr val="0070C0"/>
                </a:solidFill>
                <a:latin typeface="Arial" pitchFamily="34" charset="0"/>
                <a:cs typeface="Arial" pitchFamily="34" charset="0"/>
              </a:rPr>
              <a:t>digestibility</a:t>
            </a:r>
          </a:p>
          <a:p>
            <a:pPr marL="457200" indent="-457200" algn="just">
              <a:lnSpc>
                <a:spcPct val="150000"/>
              </a:lnSpc>
              <a:buFont typeface="Wingdings" pitchFamily="2" charset="2"/>
              <a:buChar char="ü"/>
            </a:pPr>
            <a:r>
              <a:rPr lang="en-US" sz="2800" dirty="0">
                <a:solidFill>
                  <a:srgbClr val="0070C0"/>
                </a:solidFill>
                <a:latin typeface="Arial" pitchFamily="34" charset="0"/>
                <a:cs typeface="Arial" pitchFamily="34" charset="0"/>
              </a:rPr>
              <a:t>Greater weight gains in sheep and cattle, wool yields and lamb and calf crops (Winks, 1990)</a:t>
            </a:r>
          </a:p>
          <a:p>
            <a:pPr marL="342900" indent="-342900" algn="just">
              <a:lnSpc>
                <a:spcPct val="150000"/>
              </a:lnSpc>
              <a:buFont typeface="Wingdings" pitchFamily="2" charset="2"/>
              <a:buChar char="Ø"/>
            </a:pPr>
            <a:r>
              <a:rPr lang="en-US" sz="2800" dirty="0">
                <a:latin typeface="Arial" pitchFamily="34" charset="0"/>
                <a:cs typeface="Arial" pitchFamily="34" charset="0"/>
              </a:rPr>
              <a:t>Small applications of </a:t>
            </a:r>
            <a:r>
              <a:rPr lang="en-US" sz="2800" dirty="0" smtClean="0">
                <a:latin typeface="Arial" pitchFamily="34" charset="0"/>
                <a:cs typeface="Arial" pitchFamily="34" charset="0"/>
              </a:rPr>
              <a:t>Mo:   legume </a:t>
            </a:r>
            <a:r>
              <a:rPr lang="en-US" sz="2800" dirty="0">
                <a:latin typeface="Arial" pitchFamily="34" charset="0"/>
                <a:cs typeface="Arial" pitchFamily="34" charset="0"/>
              </a:rPr>
              <a:t>yields </a:t>
            </a:r>
            <a:r>
              <a:rPr lang="en-US" sz="2800" dirty="0" smtClean="0">
                <a:latin typeface="Arial" pitchFamily="34" charset="0"/>
                <a:cs typeface="Arial" pitchFamily="34" charset="0"/>
              </a:rPr>
              <a:t>&amp; </a:t>
            </a:r>
            <a:r>
              <a:rPr lang="en-US" sz="2800" dirty="0">
                <a:latin typeface="Arial" pitchFamily="34" charset="0"/>
                <a:cs typeface="Arial" pitchFamily="34" charset="0"/>
              </a:rPr>
              <a:t>Mo and protein </a:t>
            </a:r>
            <a:r>
              <a:rPr lang="en-US" sz="2800" dirty="0" smtClean="0">
                <a:latin typeface="Arial" pitchFamily="34" charset="0"/>
                <a:cs typeface="Arial" pitchFamily="34" charset="0"/>
              </a:rPr>
              <a:t>levels in forage.</a:t>
            </a:r>
            <a:endParaRPr lang="en-US" sz="2800" dirty="0">
              <a:latin typeface="Arial" pitchFamily="34" charset="0"/>
              <a:cs typeface="Arial" pitchFamily="34" charset="0"/>
            </a:endParaRPr>
          </a:p>
          <a:p>
            <a:pPr marL="342900" indent="-342900" algn="just">
              <a:lnSpc>
                <a:spcPct val="150000"/>
              </a:lnSpc>
              <a:buFont typeface="Wingdings" pitchFamily="2" charset="2"/>
              <a:buChar char="Ø"/>
            </a:pPr>
            <a:r>
              <a:rPr lang="en-US" sz="2800" dirty="0">
                <a:latin typeface="Arial" pitchFamily="34" charset="0"/>
                <a:cs typeface="Arial" pitchFamily="34" charset="0"/>
              </a:rPr>
              <a:t>Increases in Mo </a:t>
            </a:r>
            <a:r>
              <a:rPr lang="en-US" sz="2800" dirty="0" smtClean="0">
                <a:latin typeface="Arial" pitchFamily="34" charset="0"/>
                <a:cs typeface="Arial" pitchFamily="34" charset="0"/>
              </a:rPr>
              <a:t>- no </a:t>
            </a:r>
            <a:r>
              <a:rPr lang="en-US" sz="2800" dirty="0">
                <a:latin typeface="Arial" pitchFamily="34" charset="0"/>
                <a:cs typeface="Arial" pitchFamily="34" charset="0"/>
              </a:rPr>
              <a:t>value, except where copper intakes are high.</a:t>
            </a:r>
          </a:p>
          <a:p>
            <a:pPr marL="342900" indent="-342900" algn="just">
              <a:lnSpc>
                <a:spcPct val="150000"/>
              </a:lnSpc>
              <a:buFont typeface="Wingdings" pitchFamily="2" charset="2"/>
              <a:buChar char="Ø"/>
            </a:pPr>
            <a:r>
              <a:rPr lang="en-US" sz="2800" dirty="0">
                <a:latin typeface="Arial" pitchFamily="34" charset="0"/>
                <a:cs typeface="Arial" pitchFamily="34" charset="0"/>
              </a:rPr>
              <a:t>Zn and Se conc. in grains and pastures reflect the soil status and fertilizer usage. </a:t>
            </a:r>
          </a:p>
        </p:txBody>
      </p:sp>
      <p:sp>
        <p:nvSpPr>
          <p:cNvPr id="4" name="Up Arrow 3"/>
          <p:cNvSpPr/>
          <p:nvPr/>
        </p:nvSpPr>
        <p:spPr>
          <a:xfrm>
            <a:off x="2133600" y="1295400"/>
            <a:ext cx="190500" cy="432816"/>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4648200" y="3225615"/>
            <a:ext cx="190500" cy="4328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973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 Plant – </a:t>
            </a:r>
            <a:r>
              <a:rPr lang="en-US" dirty="0"/>
              <a:t>A</a:t>
            </a:r>
            <a:r>
              <a:rPr lang="en-US" dirty="0" smtClean="0"/>
              <a:t>nimal continuum</a:t>
            </a:r>
            <a:endParaRPr lang="en-US" dirty="0"/>
          </a:p>
        </p:txBody>
      </p:sp>
      <p:pic>
        <p:nvPicPr>
          <p:cNvPr id="3" name="Picture 4" descr="Recycling Nutrients"/>
          <p:cNvPicPr>
            <a:picLocks noChangeAspect="1" noChangeArrowheads="1"/>
          </p:cNvPicPr>
          <p:nvPr/>
        </p:nvPicPr>
        <p:blipFill rotWithShape="1">
          <a:blip r:embed="rId2">
            <a:extLst>
              <a:ext uri="{28A0092B-C50C-407E-A947-70E740481C1C}">
                <a14:useLocalDpi xmlns:a14="http://schemas.microsoft.com/office/drawing/2010/main" val="0"/>
              </a:ext>
            </a:extLst>
          </a:blip>
          <a:srcRect b="26949"/>
          <a:stretch/>
        </p:blipFill>
        <p:spPr bwMode="auto">
          <a:xfrm>
            <a:off x="533400" y="703280"/>
            <a:ext cx="7391400" cy="592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7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Influence of Maturity and </a:t>
            </a:r>
            <a:r>
              <a:rPr lang="en-US" dirty="0" smtClean="0"/>
              <a:t>Season</a:t>
            </a:r>
            <a:endParaRPr lang="en-US" dirty="0"/>
          </a:p>
        </p:txBody>
      </p:sp>
      <p:sp>
        <p:nvSpPr>
          <p:cNvPr id="3" name="TextBox 2"/>
          <p:cNvSpPr txBox="1"/>
          <p:nvPr/>
        </p:nvSpPr>
        <p:spPr>
          <a:xfrm>
            <a:off x="152400" y="685800"/>
            <a:ext cx="8763000" cy="6463308"/>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800" dirty="0" smtClean="0">
                <a:solidFill>
                  <a:srgbClr val="7030A0"/>
                </a:solidFill>
                <a:latin typeface="Arial" pitchFamily="34" charset="0"/>
                <a:cs typeface="Arial" pitchFamily="34" charset="0"/>
              </a:rPr>
              <a:t>P</a:t>
            </a:r>
            <a:r>
              <a:rPr lang="en-US" sz="2800" dirty="0" smtClean="0">
                <a:latin typeface="Arial" pitchFamily="34" charset="0"/>
                <a:cs typeface="Arial" pitchFamily="34" charset="0"/>
              </a:rPr>
              <a:t> conc. </a:t>
            </a:r>
            <a:r>
              <a:rPr lang="en-US" sz="2800" dirty="0">
                <a:latin typeface="Arial" pitchFamily="34" charset="0"/>
                <a:cs typeface="Arial" pitchFamily="34" charset="0"/>
              </a:rPr>
              <a:t>of </a:t>
            </a:r>
            <a:r>
              <a:rPr lang="en-US" sz="2800" dirty="0" smtClean="0">
                <a:latin typeface="Arial" pitchFamily="34" charset="0"/>
                <a:cs typeface="Arial" pitchFamily="34" charset="0"/>
              </a:rPr>
              <a:t>forage </a:t>
            </a:r>
            <a:r>
              <a:rPr lang="en-US" sz="2800" dirty="0" smtClean="0">
                <a:solidFill>
                  <a:srgbClr val="7030A0"/>
                </a:solidFill>
                <a:latin typeface="Arial" pitchFamily="34" charset="0"/>
                <a:cs typeface="Arial" pitchFamily="34" charset="0"/>
              </a:rPr>
              <a:t>decline with </a:t>
            </a:r>
            <a:r>
              <a:rPr lang="en-US" sz="2800" dirty="0">
                <a:solidFill>
                  <a:srgbClr val="7030A0"/>
                </a:solidFill>
                <a:latin typeface="Arial" pitchFamily="34" charset="0"/>
                <a:cs typeface="Arial" pitchFamily="34" charset="0"/>
              </a:rPr>
              <a:t>advancing maturity.</a:t>
            </a:r>
          </a:p>
          <a:p>
            <a:pPr marL="457200" indent="-457200" algn="just">
              <a:lnSpc>
                <a:spcPct val="150000"/>
              </a:lnSpc>
              <a:buFont typeface="Wingdings" pitchFamily="2" charset="2"/>
              <a:buChar char="Ø"/>
            </a:pPr>
            <a:r>
              <a:rPr lang="en-US" sz="2800" dirty="0">
                <a:latin typeface="Arial" pitchFamily="34" charset="0"/>
                <a:cs typeface="Arial" pitchFamily="34" charset="0"/>
              </a:rPr>
              <a:t>Decline is less in legumes than in grasses </a:t>
            </a:r>
            <a:endParaRPr lang="en-US"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Cu</a:t>
            </a:r>
            <a:r>
              <a:rPr lang="en-US" sz="2800" dirty="0">
                <a:latin typeface="Arial" pitchFamily="34" charset="0"/>
                <a:cs typeface="Arial" pitchFamily="34" charset="0"/>
              </a:rPr>
              <a:t>, Co, Fe, K, Mg, </a:t>
            </a:r>
            <a:r>
              <a:rPr lang="en-US" sz="2800" dirty="0" err="1">
                <a:latin typeface="Arial" pitchFamily="34" charset="0"/>
                <a:cs typeface="Arial" pitchFamily="34" charset="0"/>
              </a:rPr>
              <a:t>Mn</a:t>
            </a:r>
            <a:r>
              <a:rPr lang="en-US" sz="2800" dirty="0">
                <a:latin typeface="Arial" pitchFamily="34" charset="0"/>
                <a:cs typeface="Arial" pitchFamily="34" charset="0"/>
              </a:rPr>
              <a:t> &amp; Zn also decline.</a:t>
            </a:r>
          </a:p>
          <a:p>
            <a:pPr marL="457200" indent="-457200" algn="just">
              <a:lnSpc>
                <a:spcPct val="150000"/>
              </a:lnSpc>
              <a:buFont typeface="Wingdings" pitchFamily="2" charset="2"/>
              <a:buChar char="Ø"/>
            </a:pPr>
            <a:r>
              <a:rPr lang="en-IN" sz="2800" dirty="0">
                <a:latin typeface="Arial" pitchFamily="34" charset="0"/>
                <a:cs typeface="Arial" pitchFamily="34" charset="0"/>
              </a:rPr>
              <a:t>Seasonal fluctuations in </a:t>
            </a:r>
            <a:r>
              <a:rPr lang="en-IN" sz="2800" dirty="0" err="1">
                <a:latin typeface="Arial" pitchFamily="34" charset="0"/>
                <a:cs typeface="Arial" pitchFamily="34" charset="0"/>
              </a:rPr>
              <a:t>Ca</a:t>
            </a:r>
            <a:r>
              <a:rPr lang="en-IN" sz="2800" dirty="0">
                <a:latin typeface="Arial" pitchFamily="34" charset="0"/>
                <a:cs typeface="Arial" pitchFamily="34" charset="0"/>
              </a:rPr>
              <a:t>, P, Mg, </a:t>
            </a:r>
            <a:r>
              <a:rPr lang="en-IN" sz="2800" dirty="0" err="1">
                <a:latin typeface="Arial" pitchFamily="34" charset="0"/>
                <a:cs typeface="Arial" pitchFamily="34" charset="0"/>
              </a:rPr>
              <a:t>Mn</a:t>
            </a:r>
            <a:r>
              <a:rPr lang="en-IN" sz="2800" dirty="0">
                <a:latin typeface="Arial" pitchFamily="34" charset="0"/>
                <a:cs typeface="Arial" pitchFamily="34" charset="0"/>
              </a:rPr>
              <a:t>, Cu &amp; Se.</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US" sz="2800" dirty="0">
                <a:latin typeface="Arial" pitchFamily="34" charset="0"/>
                <a:cs typeface="Arial" pitchFamily="34" charset="0"/>
              </a:rPr>
              <a:t>Rainy season, forage </a:t>
            </a:r>
            <a:r>
              <a:rPr lang="en-US" sz="2800" dirty="0" smtClean="0">
                <a:latin typeface="Arial" pitchFamily="34" charset="0"/>
                <a:cs typeface="Arial" pitchFamily="34" charset="0"/>
              </a:rPr>
              <a:t>higher </a:t>
            </a:r>
            <a:r>
              <a:rPr lang="en-US" sz="2800" dirty="0">
                <a:latin typeface="Arial" pitchFamily="34" charset="0"/>
                <a:cs typeface="Arial" pitchFamily="34" charset="0"/>
              </a:rPr>
              <a:t>in K, P &amp; Mg by 110%, 60% &amp; 75%, respectively </a:t>
            </a:r>
            <a:r>
              <a:rPr lang="en-US" sz="2400" dirty="0">
                <a:latin typeface="Arial" pitchFamily="34" charset="0"/>
                <a:cs typeface="Arial" pitchFamily="34" charset="0"/>
              </a:rPr>
              <a:t>(</a:t>
            </a:r>
            <a:r>
              <a:rPr lang="en-US" sz="2400" dirty="0" err="1">
                <a:latin typeface="Arial" pitchFamily="34" charset="0"/>
                <a:cs typeface="Arial" pitchFamily="34" charset="0"/>
              </a:rPr>
              <a:t>Kiatoko</a:t>
            </a:r>
            <a:r>
              <a:rPr lang="en-US" sz="2400" dirty="0">
                <a:latin typeface="Arial" pitchFamily="34" charset="0"/>
                <a:cs typeface="Arial" pitchFamily="34" charset="0"/>
              </a:rPr>
              <a:t> et al., 1982). </a:t>
            </a:r>
          </a:p>
          <a:p>
            <a:pPr marL="457200" indent="-457200" algn="just">
              <a:lnSpc>
                <a:spcPct val="150000"/>
              </a:lnSpc>
              <a:buFont typeface="Wingdings" pitchFamily="2" charset="2"/>
              <a:buChar char="Ø"/>
            </a:pPr>
            <a:r>
              <a:rPr lang="en-US" sz="2800" dirty="0" smtClean="0">
                <a:solidFill>
                  <a:srgbClr val="7030A0"/>
                </a:solidFill>
                <a:latin typeface="Arial" pitchFamily="34" charset="0"/>
                <a:cs typeface="Arial" pitchFamily="34" charset="0"/>
              </a:rPr>
              <a:t>Negative </a:t>
            </a:r>
            <a:r>
              <a:rPr lang="en-US" sz="2800" dirty="0">
                <a:solidFill>
                  <a:srgbClr val="7030A0"/>
                </a:solidFill>
                <a:latin typeface="Arial" pitchFamily="34" charset="0"/>
                <a:cs typeface="Arial" pitchFamily="34" charset="0"/>
              </a:rPr>
              <a:t>correlation on rainfall </a:t>
            </a:r>
            <a:r>
              <a:rPr lang="en-US" sz="2800" dirty="0" smtClean="0">
                <a:solidFill>
                  <a:srgbClr val="7030A0"/>
                </a:solidFill>
                <a:latin typeface="Arial" pitchFamily="34" charset="0"/>
                <a:cs typeface="Arial" pitchFamily="34" charset="0"/>
              </a:rPr>
              <a:t>&amp; Se </a:t>
            </a:r>
            <a:r>
              <a:rPr lang="en-US" sz="2800" dirty="0">
                <a:solidFill>
                  <a:srgbClr val="7030A0"/>
                </a:solidFill>
                <a:latin typeface="Arial" pitchFamily="34" charset="0"/>
                <a:cs typeface="Arial" pitchFamily="34" charset="0"/>
              </a:rPr>
              <a:t>conc. </a:t>
            </a:r>
            <a:r>
              <a:rPr lang="en-US" sz="2800" dirty="0">
                <a:latin typeface="Arial" pitchFamily="34" charset="0"/>
                <a:cs typeface="Arial" pitchFamily="34" charset="0"/>
              </a:rPr>
              <a:t>in wheat </a:t>
            </a:r>
            <a:r>
              <a:rPr lang="en-US" sz="2800" dirty="0" smtClean="0">
                <a:latin typeface="Arial" pitchFamily="34" charset="0"/>
                <a:cs typeface="Arial" pitchFamily="34" charset="0"/>
              </a:rPr>
              <a:t>grain </a:t>
            </a:r>
            <a:r>
              <a:rPr lang="en-US" sz="2400" dirty="0" smtClean="0">
                <a:latin typeface="Arial" pitchFamily="34" charset="0"/>
                <a:cs typeface="Arial" pitchFamily="34" charset="0"/>
              </a:rPr>
              <a:t>(</a:t>
            </a:r>
            <a:r>
              <a:rPr lang="en-US" sz="2400" dirty="0">
                <a:latin typeface="Arial" pitchFamily="34" charset="0"/>
                <a:cs typeface="Arial" pitchFamily="34" charset="0"/>
              </a:rPr>
              <a:t>White et al., 1981) </a:t>
            </a:r>
            <a:endParaRPr lang="en-US" sz="2400" dirty="0" smtClean="0">
              <a:latin typeface="Arial" pitchFamily="34" charset="0"/>
              <a:cs typeface="Arial" pitchFamily="34" charset="0"/>
            </a:endParaRPr>
          </a:p>
          <a:p>
            <a:pPr marL="457200" indent="-457200" algn="just">
              <a:lnSpc>
                <a:spcPct val="150000"/>
              </a:lnSpc>
              <a:buFont typeface="Wingdings" pitchFamily="2" charset="2"/>
              <a:buChar char="Ø"/>
            </a:pPr>
            <a:endParaRPr lang="en-US" sz="2400" dirty="0">
              <a:latin typeface="Arial" pitchFamily="34" charset="0"/>
              <a:cs typeface="Arial" pitchFamily="34" charset="0"/>
            </a:endParaRPr>
          </a:p>
          <a:p>
            <a:pPr>
              <a:lnSpc>
                <a:spcPct val="150000"/>
              </a:lnSpc>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032126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Influence of Maturity and Season</a:t>
            </a:r>
          </a:p>
        </p:txBody>
      </p:sp>
      <p:sp>
        <p:nvSpPr>
          <p:cNvPr id="3" name="TextBox 2"/>
          <p:cNvSpPr txBox="1"/>
          <p:nvPr/>
        </p:nvSpPr>
        <p:spPr>
          <a:xfrm>
            <a:off x="152400" y="685800"/>
            <a:ext cx="8991600" cy="6340197"/>
          </a:xfrm>
          <a:prstGeom prst="rect">
            <a:avLst/>
          </a:prstGeom>
          <a:noFill/>
        </p:spPr>
        <p:txBody>
          <a:bodyPr wrap="square" rtlCol="0">
            <a:spAutoFit/>
          </a:bodyPr>
          <a:lstStyle/>
          <a:p>
            <a:pPr marL="457200" indent="-457200" algn="just">
              <a:lnSpc>
                <a:spcPct val="150000"/>
              </a:lnSpc>
              <a:buFont typeface="Wingdings" pitchFamily="2" charset="2"/>
              <a:buChar char="Ø"/>
            </a:pPr>
            <a:r>
              <a:rPr lang="en-IN" sz="2800" dirty="0" smtClean="0">
                <a:latin typeface="Arial" pitchFamily="34" charset="0"/>
                <a:cs typeface="Arial" pitchFamily="34" charset="0"/>
              </a:rPr>
              <a:t>Concentration </a:t>
            </a:r>
            <a:r>
              <a:rPr lang="en-IN" sz="2800" dirty="0">
                <a:latin typeface="Arial" pitchFamily="34" charset="0"/>
                <a:cs typeface="Arial" pitchFamily="34" charset="0"/>
              </a:rPr>
              <a:t>of </a:t>
            </a:r>
            <a:r>
              <a:rPr lang="en-IN" sz="2800" dirty="0" smtClean="0">
                <a:solidFill>
                  <a:srgbClr val="FF0000"/>
                </a:solidFill>
                <a:latin typeface="Arial" pitchFamily="34" charset="0"/>
                <a:cs typeface="Arial" pitchFamily="34" charset="0"/>
              </a:rPr>
              <a:t>Cu increases </a:t>
            </a:r>
            <a:r>
              <a:rPr lang="en-IN" sz="2800" dirty="0">
                <a:solidFill>
                  <a:srgbClr val="FF0000"/>
                </a:solidFill>
                <a:latin typeface="Arial" pitchFamily="34" charset="0"/>
                <a:cs typeface="Arial" pitchFamily="34" charset="0"/>
              </a:rPr>
              <a:t>and Se </a:t>
            </a:r>
            <a:r>
              <a:rPr lang="en-IN" sz="2800" dirty="0" smtClean="0">
                <a:solidFill>
                  <a:srgbClr val="FF0000"/>
                </a:solidFill>
                <a:latin typeface="Arial" pitchFamily="34" charset="0"/>
                <a:cs typeface="Arial" pitchFamily="34" charset="0"/>
              </a:rPr>
              <a:t>decreases </a:t>
            </a:r>
            <a:r>
              <a:rPr lang="en-IN" sz="2800" dirty="0">
                <a:latin typeface="Arial" pitchFamily="34" charset="0"/>
                <a:cs typeface="Arial" pitchFamily="34" charset="0"/>
              </a:rPr>
              <a:t>with increasing altitude.</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IN" sz="2800" dirty="0">
                <a:latin typeface="Arial" pitchFamily="34" charset="0"/>
                <a:cs typeface="Arial" pitchFamily="34" charset="0"/>
              </a:rPr>
              <a:t>Se conc. in sugarcane are much higher in the tops than in the cane.</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IN" sz="2800" dirty="0" err="1" smtClean="0">
                <a:solidFill>
                  <a:srgbClr val="7030A0"/>
                </a:solidFill>
                <a:latin typeface="Arial" pitchFamily="34" charset="0"/>
                <a:cs typeface="Arial" pitchFamily="34" charset="0"/>
              </a:rPr>
              <a:t>Ca</a:t>
            </a:r>
            <a:r>
              <a:rPr lang="en-IN" sz="2800" dirty="0" smtClean="0">
                <a:solidFill>
                  <a:srgbClr val="7030A0"/>
                </a:solidFill>
                <a:latin typeface="Arial" pitchFamily="34" charset="0"/>
                <a:cs typeface="Arial" pitchFamily="34" charset="0"/>
              </a:rPr>
              <a:t> </a:t>
            </a:r>
            <a:r>
              <a:rPr lang="en-IN" sz="2800" dirty="0">
                <a:solidFill>
                  <a:srgbClr val="7030A0"/>
                </a:solidFill>
                <a:latin typeface="Arial" pitchFamily="34" charset="0"/>
                <a:cs typeface="Arial" pitchFamily="34" charset="0"/>
              </a:rPr>
              <a:t>stable &amp; Si increase as the plant matures </a:t>
            </a:r>
            <a:r>
              <a:rPr lang="en-IN" sz="2800" dirty="0">
                <a:latin typeface="Arial" pitchFamily="34" charset="0"/>
                <a:cs typeface="Arial" pitchFamily="34" charset="0"/>
              </a:rPr>
              <a:t>and concentrations of both elements are higher in straw than in grain</a:t>
            </a:r>
            <a:r>
              <a:rPr lang="en-IN" sz="2800" dirty="0" smtClean="0">
                <a:latin typeface="Arial" pitchFamily="34" charset="0"/>
                <a:cs typeface="Arial" pitchFamily="34" charset="0"/>
              </a:rPr>
              <a:t>.</a:t>
            </a:r>
          </a:p>
          <a:p>
            <a:pPr marL="457200" indent="-457200" algn="just">
              <a:lnSpc>
                <a:spcPct val="150000"/>
              </a:lnSpc>
              <a:buFont typeface="Wingdings" pitchFamily="2" charset="2"/>
              <a:buChar char="Ø"/>
            </a:pPr>
            <a:r>
              <a:rPr lang="en-US" sz="2800" dirty="0">
                <a:solidFill>
                  <a:srgbClr val="7030A0"/>
                </a:solidFill>
                <a:latin typeface="Arial" pitchFamily="34" charset="0"/>
                <a:cs typeface="Arial" pitchFamily="34" charset="0"/>
              </a:rPr>
              <a:t>Low soil temp. mineral uptake is slow </a:t>
            </a:r>
            <a:r>
              <a:rPr lang="en-US" sz="2800" dirty="0" smtClean="0">
                <a:latin typeface="Arial" pitchFamily="34" charset="0"/>
                <a:cs typeface="Arial" pitchFamily="34" charset="0"/>
              </a:rPr>
              <a:t>- low </a:t>
            </a:r>
            <a:r>
              <a:rPr lang="en-US" sz="2800" dirty="0">
                <a:latin typeface="Arial" pitchFamily="34" charset="0"/>
                <a:cs typeface="Arial" pitchFamily="34" charset="0"/>
              </a:rPr>
              <a:t>root extension and membrane </a:t>
            </a:r>
            <a:r>
              <a:rPr lang="en-US" sz="2800" dirty="0" smtClean="0">
                <a:latin typeface="Arial" pitchFamily="34" charset="0"/>
                <a:cs typeface="Arial" pitchFamily="34" charset="0"/>
              </a:rPr>
              <a:t>permeability</a:t>
            </a:r>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val="3644869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 of minerals vary </a:t>
            </a:r>
            <a:r>
              <a:rPr lang="en-US" dirty="0"/>
              <a:t>from part to part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857250"/>
            <a:ext cx="87249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16200000">
            <a:off x="1323944" y="2390746"/>
            <a:ext cx="1066800" cy="400110"/>
          </a:xfrm>
          <a:prstGeom prst="rect">
            <a:avLst/>
          </a:prstGeom>
          <a:noFill/>
        </p:spPr>
        <p:txBody>
          <a:bodyPr wrap="square" rtlCol="0">
            <a:spAutoFit/>
          </a:bodyPr>
          <a:lstStyle/>
          <a:p>
            <a:r>
              <a:rPr lang="en-US" sz="2000" b="1" dirty="0" smtClean="0">
                <a:solidFill>
                  <a:srgbClr val="0070C0"/>
                </a:solidFill>
                <a:latin typeface="Arial" pitchFamily="34" charset="0"/>
                <a:cs typeface="Arial" pitchFamily="34" charset="0"/>
              </a:rPr>
              <a:t>Leaf</a:t>
            </a:r>
            <a:endParaRPr lang="en-US" sz="2000" b="1" dirty="0">
              <a:solidFill>
                <a:srgbClr val="0070C0"/>
              </a:solidFill>
              <a:latin typeface="Arial" pitchFamily="34" charset="0"/>
              <a:cs typeface="Arial" pitchFamily="34" charset="0"/>
            </a:endParaRPr>
          </a:p>
        </p:txBody>
      </p:sp>
      <p:sp>
        <p:nvSpPr>
          <p:cNvPr id="5" name="TextBox 4"/>
          <p:cNvSpPr txBox="1"/>
          <p:nvPr/>
        </p:nvSpPr>
        <p:spPr>
          <a:xfrm rot="16200000">
            <a:off x="4238655" y="3457545"/>
            <a:ext cx="1066800" cy="400110"/>
          </a:xfrm>
          <a:prstGeom prst="rect">
            <a:avLst/>
          </a:prstGeom>
          <a:noFill/>
        </p:spPr>
        <p:txBody>
          <a:bodyPr wrap="square" rtlCol="0">
            <a:spAutoFit/>
          </a:bodyPr>
          <a:lstStyle/>
          <a:p>
            <a:r>
              <a:rPr lang="en-US" sz="2000" b="1" dirty="0" smtClean="0">
                <a:solidFill>
                  <a:srgbClr val="0070C0"/>
                </a:solidFill>
                <a:latin typeface="Arial" pitchFamily="34" charset="0"/>
                <a:cs typeface="Arial" pitchFamily="34" charset="0"/>
              </a:rPr>
              <a:t>sheath</a:t>
            </a:r>
            <a:endParaRPr lang="en-US" sz="2000" b="1" dirty="0">
              <a:solidFill>
                <a:srgbClr val="0070C0"/>
              </a:solidFill>
              <a:latin typeface="Arial" pitchFamily="34" charset="0"/>
              <a:cs typeface="Arial" pitchFamily="34" charset="0"/>
            </a:endParaRPr>
          </a:p>
        </p:txBody>
      </p:sp>
      <p:sp>
        <p:nvSpPr>
          <p:cNvPr id="6" name="TextBox 5"/>
          <p:cNvSpPr txBox="1"/>
          <p:nvPr/>
        </p:nvSpPr>
        <p:spPr>
          <a:xfrm rot="16200000">
            <a:off x="7058055" y="3030824"/>
            <a:ext cx="1066800" cy="400110"/>
          </a:xfrm>
          <a:prstGeom prst="rect">
            <a:avLst/>
          </a:prstGeom>
          <a:noFill/>
        </p:spPr>
        <p:txBody>
          <a:bodyPr wrap="square" rtlCol="0">
            <a:spAutoFit/>
          </a:bodyPr>
          <a:lstStyle/>
          <a:p>
            <a:r>
              <a:rPr lang="en-US" sz="2000" b="1" dirty="0" smtClean="0">
                <a:solidFill>
                  <a:srgbClr val="0070C0"/>
                </a:solidFill>
                <a:latin typeface="Arial" pitchFamily="34" charset="0"/>
                <a:cs typeface="Arial" pitchFamily="34" charset="0"/>
              </a:rPr>
              <a:t>stem</a:t>
            </a:r>
            <a:endParaRPr lang="en-US" sz="2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513919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144000" cy="487362"/>
          </a:xfrm>
        </p:spPr>
        <p:txBody>
          <a:bodyPr>
            <a:normAutofit fontScale="90000"/>
          </a:bodyPr>
          <a:lstStyle/>
          <a:p>
            <a:r>
              <a:rPr lang="en-US" dirty="0" smtClean="0"/>
              <a:t>Mineral </a:t>
            </a:r>
            <a:r>
              <a:rPr lang="en-US" dirty="0"/>
              <a:t>uptake in plants influenced by soil </a:t>
            </a:r>
            <a:r>
              <a:rPr lang="en-US" dirty="0" smtClean="0"/>
              <a:t>pH</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938213"/>
            <a:ext cx="639127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17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9067800" cy="487362"/>
          </a:xfrm>
        </p:spPr>
        <p:txBody>
          <a:bodyPr>
            <a:normAutofit fontScale="90000"/>
          </a:bodyPr>
          <a:lstStyle/>
          <a:p>
            <a:pPr algn="just"/>
            <a:r>
              <a:rPr lang="en-US" dirty="0"/>
              <a:t/>
            </a:r>
            <a:br>
              <a:rPr lang="en-US" dirty="0"/>
            </a:br>
            <a:r>
              <a:rPr lang="en-US" dirty="0" smtClean="0"/>
              <a:t>Mineral </a:t>
            </a:r>
            <a:r>
              <a:rPr lang="en-US" dirty="0"/>
              <a:t>uptake </a:t>
            </a:r>
            <a:r>
              <a:rPr lang="en-US" dirty="0" smtClean="0"/>
              <a:t>in plants influenced </a:t>
            </a:r>
            <a:r>
              <a:rPr lang="en-US" dirty="0"/>
              <a:t>by soil </a:t>
            </a:r>
            <a:r>
              <a:rPr lang="en-US" dirty="0" smtClean="0"/>
              <a:t>pH</a:t>
            </a:r>
            <a:r>
              <a:rPr lang="en-US" dirty="0"/>
              <a:t/>
            </a:r>
            <a:br>
              <a:rPr lang="en-US" dirty="0"/>
            </a:br>
            <a:endParaRPr lang="en-US" dirty="0"/>
          </a:p>
        </p:txBody>
      </p:sp>
      <p:sp>
        <p:nvSpPr>
          <p:cNvPr id="3" name="TextBox 2"/>
          <p:cNvSpPr txBox="1"/>
          <p:nvPr/>
        </p:nvSpPr>
        <p:spPr>
          <a:xfrm>
            <a:off x="152400" y="650081"/>
            <a:ext cx="8839200" cy="6555641"/>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800" dirty="0">
                <a:latin typeface="Arial" pitchFamily="34" charset="0"/>
                <a:cs typeface="Arial" pitchFamily="34" charset="0"/>
              </a:rPr>
              <a:t>M</a:t>
            </a:r>
            <a:r>
              <a:rPr lang="en-US" sz="2800" dirty="0" smtClean="0">
                <a:latin typeface="Arial" pitchFamily="34" charset="0"/>
                <a:cs typeface="Arial" pitchFamily="34" charset="0"/>
              </a:rPr>
              <a:t>ore </a:t>
            </a:r>
            <a:r>
              <a:rPr lang="en-US" sz="2800" dirty="0">
                <a:latin typeface="Arial" pitchFamily="34" charset="0"/>
                <a:cs typeface="Arial" pitchFamily="34" charset="0"/>
              </a:rPr>
              <a:t>striking in legumes. </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Pasture </a:t>
            </a:r>
            <a:r>
              <a:rPr lang="en-US" sz="2800" dirty="0">
                <a:latin typeface="Arial" pitchFamily="34" charset="0"/>
                <a:cs typeface="Arial" pitchFamily="34" charset="0"/>
              </a:rPr>
              <a:t>Mo can rise on alkaline </a:t>
            </a:r>
            <a:r>
              <a:rPr lang="en-US" sz="2800" dirty="0" smtClean="0">
                <a:latin typeface="Arial" pitchFamily="34" charset="0"/>
                <a:cs typeface="Arial" pitchFamily="34" charset="0"/>
              </a:rPr>
              <a:t>soils </a:t>
            </a:r>
            <a:r>
              <a:rPr lang="en-US" sz="2800" dirty="0">
                <a:latin typeface="Arial" pitchFamily="34" charset="0"/>
                <a:cs typeface="Arial" pitchFamily="34" charset="0"/>
              </a:rPr>
              <a:t>to induce </a:t>
            </a:r>
            <a:r>
              <a:rPr lang="en-US" sz="2800" dirty="0" smtClean="0">
                <a:latin typeface="Arial" pitchFamily="34" charset="0"/>
                <a:cs typeface="Arial" pitchFamily="34" charset="0"/>
              </a:rPr>
              <a:t>Cu </a:t>
            </a:r>
            <a:r>
              <a:rPr lang="en-US" sz="2800" dirty="0">
                <a:latin typeface="Arial" pitchFamily="34" charset="0"/>
                <a:cs typeface="Arial" pitchFamily="34" charset="0"/>
              </a:rPr>
              <a:t>responsive disorders </a:t>
            </a:r>
            <a:endParaRPr lang="en-US"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Application </a:t>
            </a:r>
            <a:r>
              <a:rPr lang="en-US" sz="2800" dirty="0">
                <a:latin typeface="Arial" pitchFamily="34" charset="0"/>
                <a:cs typeface="Arial" pitchFamily="34" charset="0"/>
              </a:rPr>
              <a:t>of lime and sulfur can </a:t>
            </a:r>
            <a:r>
              <a:rPr lang="en-US" sz="2800" dirty="0" smtClean="0">
                <a:latin typeface="Arial" pitchFamily="34" charset="0"/>
                <a:cs typeface="Arial" pitchFamily="34" charset="0"/>
              </a:rPr>
              <a:t>raise/lower </a:t>
            </a:r>
            <a:r>
              <a:rPr lang="en-US" sz="2800" dirty="0">
                <a:latin typeface="Arial" pitchFamily="34" charset="0"/>
                <a:cs typeface="Arial" pitchFamily="34" charset="0"/>
              </a:rPr>
              <a:t>soil pH, </a:t>
            </a:r>
            <a:r>
              <a:rPr lang="en-US" sz="2800" dirty="0" smtClean="0">
                <a:latin typeface="Arial" pitchFamily="34" charset="0"/>
                <a:cs typeface="Arial" pitchFamily="34" charset="0"/>
              </a:rPr>
              <a:t>respectively</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Liming - improves </a:t>
            </a:r>
            <a:r>
              <a:rPr lang="en-US" sz="2800" dirty="0">
                <a:latin typeface="Arial" pitchFamily="34" charset="0"/>
                <a:cs typeface="Arial" pitchFamily="34" charset="0"/>
              </a:rPr>
              <a:t>soil </a:t>
            </a:r>
            <a:r>
              <a:rPr lang="en-US" sz="2800" dirty="0" smtClean="0">
                <a:latin typeface="Arial" pitchFamily="34" charset="0"/>
                <a:cs typeface="Arial" pitchFamily="34" charset="0"/>
              </a:rPr>
              <a:t>fertility &amp; increase </a:t>
            </a:r>
            <a:r>
              <a:rPr lang="en-US" sz="2800" dirty="0">
                <a:latin typeface="Arial" pitchFamily="34" charset="0"/>
                <a:cs typeface="Arial" pitchFamily="34" charset="0"/>
              </a:rPr>
              <a:t>in pasture </a:t>
            </a:r>
            <a:r>
              <a:rPr lang="en-US" sz="2800" dirty="0" smtClean="0">
                <a:latin typeface="Arial" pitchFamily="34" charset="0"/>
                <a:cs typeface="Arial" pitchFamily="34" charset="0"/>
              </a:rPr>
              <a:t>Mo – Cu deficiency in sheep </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Co</a:t>
            </a:r>
            <a:r>
              <a:rPr lang="en-US" sz="2800" dirty="0">
                <a:latin typeface="Arial" pitchFamily="34" charset="0"/>
                <a:cs typeface="Arial" pitchFamily="34" charset="0"/>
              </a:rPr>
              <a:t>, Mo &amp; </a:t>
            </a:r>
            <a:r>
              <a:rPr lang="en-US" sz="2800" dirty="0" err="1">
                <a:latin typeface="Arial" pitchFamily="34" charset="0"/>
                <a:cs typeface="Arial" pitchFamily="34" charset="0"/>
              </a:rPr>
              <a:t>Mn</a:t>
            </a:r>
            <a:r>
              <a:rPr lang="en-US" sz="2800" dirty="0">
                <a:latin typeface="Arial" pitchFamily="34" charset="0"/>
                <a:cs typeface="Arial" pitchFamily="34" charset="0"/>
              </a:rPr>
              <a:t> conc. in pasture - increased by soil waterlogging.</a:t>
            </a:r>
          </a:p>
          <a:p>
            <a:pPr algn="just">
              <a:lnSpc>
                <a:spcPct val="150000"/>
              </a:lnSpc>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170322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Influence of pH on available plant nutrients</a:t>
            </a:r>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932"/>
          <a:stretch/>
        </p:blipFill>
        <p:spPr bwMode="auto">
          <a:xfrm>
            <a:off x="76200" y="685800"/>
            <a:ext cx="898833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862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factors</a:t>
            </a:r>
            <a:endParaRPr lang="en-US" dirty="0"/>
          </a:p>
        </p:txBody>
      </p:sp>
      <p:sp>
        <p:nvSpPr>
          <p:cNvPr id="3" name="TextBox 2"/>
          <p:cNvSpPr txBox="1"/>
          <p:nvPr/>
        </p:nvSpPr>
        <p:spPr>
          <a:xfrm>
            <a:off x="76200" y="567690"/>
            <a:ext cx="8915400" cy="5909310"/>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800" dirty="0" smtClean="0">
                <a:latin typeface="Arial" pitchFamily="34" charset="0"/>
                <a:cs typeface="Arial" pitchFamily="34" charset="0"/>
              </a:rPr>
              <a:t>P</a:t>
            </a:r>
            <a:r>
              <a:rPr lang="en-US" sz="2800" dirty="0">
                <a:latin typeface="Arial" pitchFamily="34" charset="0"/>
                <a:cs typeface="Arial" pitchFamily="34" charset="0"/>
              </a:rPr>
              <a:t>, Na, Co, Se &amp; Zn </a:t>
            </a:r>
            <a:r>
              <a:rPr lang="en-US" sz="2800" dirty="0" smtClean="0">
                <a:latin typeface="Arial" pitchFamily="34" charset="0"/>
                <a:cs typeface="Arial" pitchFamily="34" charset="0"/>
              </a:rPr>
              <a:t>def. - </a:t>
            </a:r>
            <a:r>
              <a:rPr lang="en-US" sz="2800" dirty="0">
                <a:latin typeface="Arial" pitchFamily="34" charset="0"/>
                <a:cs typeface="Arial" pitchFamily="34" charset="0"/>
              </a:rPr>
              <a:t>due to soils low in minerals </a:t>
            </a:r>
            <a:endParaRPr lang="en-US"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Plant </a:t>
            </a:r>
            <a:r>
              <a:rPr lang="en-US" sz="2800" dirty="0">
                <a:latin typeface="Arial" pitchFamily="34" charset="0"/>
                <a:cs typeface="Arial" pitchFamily="34" charset="0"/>
              </a:rPr>
              <a:t>needs for K &amp; </a:t>
            </a:r>
            <a:r>
              <a:rPr lang="en-US" sz="2800" dirty="0" err="1">
                <a:latin typeface="Arial" pitchFamily="34" charset="0"/>
                <a:cs typeface="Arial" pitchFamily="34" charset="0"/>
              </a:rPr>
              <a:t>Mn</a:t>
            </a:r>
            <a:r>
              <a:rPr lang="en-US" sz="2800" dirty="0">
                <a:latin typeface="Arial" pitchFamily="34" charset="0"/>
                <a:cs typeface="Arial" pitchFamily="34" charset="0"/>
              </a:rPr>
              <a:t> </a:t>
            </a:r>
            <a:r>
              <a:rPr lang="en-US" sz="2800" dirty="0" smtClean="0">
                <a:latin typeface="Arial" pitchFamily="34" charset="0"/>
                <a:cs typeface="Arial" pitchFamily="34" charset="0"/>
              </a:rPr>
              <a:t>&gt; animals</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US" sz="2800" dirty="0">
                <a:latin typeface="Arial" pitchFamily="34" charset="0"/>
                <a:cs typeface="Arial" pitchFamily="34" charset="0"/>
              </a:rPr>
              <a:t>Applications </a:t>
            </a:r>
            <a:r>
              <a:rPr lang="en-US" sz="2800" dirty="0" smtClean="0">
                <a:latin typeface="Arial" pitchFamily="34" charset="0"/>
                <a:cs typeface="Arial" pitchFamily="34" charset="0"/>
              </a:rPr>
              <a:t>of </a:t>
            </a:r>
            <a:r>
              <a:rPr lang="en-US" sz="2800" dirty="0">
                <a:latin typeface="Arial" pitchFamily="34" charset="0"/>
                <a:cs typeface="Arial" pitchFamily="34" charset="0"/>
              </a:rPr>
              <a:t>K &amp; </a:t>
            </a:r>
            <a:r>
              <a:rPr lang="en-US" sz="2800" dirty="0" err="1">
                <a:latin typeface="Arial" pitchFamily="34" charset="0"/>
                <a:cs typeface="Arial" pitchFamily="34" charset="0"/>
              </a:rPr>
              <a:t>Mn</a:t>
            </a:r>
            <a:r>
              <a:rPr lang="en-US" sz="2800" dirty="0" smtClean="0">
                <a:latin typeface="Arial" pitchFamily="34" charset="0"/>
                <a:cs typeface="Arial" pitchFamily="34" charset="0"/>
              </a:rPr>
              <a:t>  - boost pasture yield</a:t>
            </a:r>
          </a:p>
          <a:p>
            <a:pPr marL="457200" indent="-457200" algn="just">
              <a:lnSpc>
                <a:spcPct val="150000"/>
              </a:lnSpc>
              <a:buFont typeface="Wingdings" pitchFamily="2" charset="2"/>
              <a:buChar char="Ø"/>
            </a:pPr>
            <a:r>
              <a:rPr lang="en-US" sz="2800" dirty="0">
                <a:latin typeface="Arial" pitchFamily="34" charset="0"/>
                <a:cs typeface="Arial" pitchFamily="34" charset="0"/>
              </a:rPr>
              <a:t>Soil leaching, erosion and long  duration crops -</a:t>
            </a:r>
            <a:r>
              <a:rPr lang="en-US" sz="2800" dirty="0">
                <a:solidFill>
                  <a:srgbClr val="7030A0"/>
                </a:solidFill>
                <a:latin typeface="Arial" pitchFamily="34" charset="0"/>
                <a:cs typeface="Arial" pitchFamily="34" charset="0"/>
              </a:rPr>
              <a:t>depletion of trace minerals. </a:t>
            </a:r>
          </a:p>
          <a:p>
            <a:pPr marL="457200" indent="-457200" algn="just">
              <a:lnSpc>
                <a:spcPct val="150000"/>
              </a:lnSpc>
              <a:buFont typeface="Wingdings" pitchFamily="2" charset="2"/>
              <a:buChar char="Ø"/>
            </a:pPr>
            <a:r>
              <a:rPr lang="en-US" sz="2800" dirty="0">
                <a:latin typeface="Arial" pitchFamily="34" charset="0"/>
                <a:cs typeface="Arial" pitchFamily="34" charset="0"/>
              </a:rPr>
              <a:t>Crop management and climatic conditions -  influence trace mineral level in </a:t>
            </a:r>
            <a:r>
              <a:rPr lang="en-US" sz="2800" dirty="0" smtClean="0">
                <a:latin typeface="Arial" pitchFamily="34" charset="0"/>
                <a:cs typeface="Arial" pitchFamily="34" charset="0"/>
              </a:rPr>
              <a:t>feeds</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Heavy rainfall - lush greens – dilution of minerals </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101911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Soil animal relation</a:t>
            </a:r>
            <a:endParaRPr lang="en-US" dirty="0"/>
          </a:p>
        </p:txBody>
      </p:sp>
      <p:sp>
        <p:nvSpPr>
          <p:cNvPr id="3" name="TextBox 2"/>
          <p:cNvSpPr txBox="1"/>
          <p:nvPr/>
        </p:nvSpPr>
        <p:spPr>
          <a:xfrm>
            <a:off x="228600" y="533400"/>
            <a:ext cx="8686800" cy="5262979"/>
          </a:xfrm>
          <a:prstGeom prst="rect">
            <a:avLst/>
          </a:prstGeom>
          <a:noFill/>
        </p:spPr>
        <p:txBody>
          <a:bodyPr wrap="square" rtlCol="0">
            <a:spAutoFit/>
          </a:bodyPr>
          <a:lstStyle/>
          <a:p>
            <a:pPr marL="457200" indent="-457200">
              <a:lnSpc>
                <a:spcPct val="150000"/>
              </a:lnSpc>
              <a:buFont typeface="Wingdings" pitchFamily="2" charset="2"/>
              <a:buChar char="Ø"/>
            </a:pPr>
            <a:r>
              <a:rPr lang="en-US" sz="2800" dirty="0" smtClean="0">
                <a:solidFill>
                  <a:srgbClr val="7030A0"/>
                </a:solidFill>
                <a:latin typeface="Arial" pitchFamily="34" charset="0"/>
                <a:cs typeface="Arial" pitchFamily="34" charset="0"/>
              </a:rPr>
              <a:t>Cattle </a:t>
            </a:r>
            <a:r>
              <a:rPr lang="en-US" sz="2800" dirty="0">
                <a:solidFill>
                  <a:srgbClr val="7030A0"/>
                </a:solidFill>
                <a:latin typeface="Arial" pitchFamily="34" charset="0"/>
                <a:cs typeface="Arial" pitchFamily="34" charset="0"/>
              </a:rPr>
              <a:t>fed with fodder and concentrate </a:t>
            </a:r>
            <a:r>
              <a:rPr lang="en-US" sz="2800" dirty="0" smtClean="0">
                <a:solidFill>
                  <a:srgbClr val="7030A0"/>
                </a:solidFill>
                <a:latin typeface="Arial" pitchFamily="34" charset="0"/>
                <a:cs typeface="Arial" pitchFamily="34" charset="0"/>
              </a:rPr>
              <a:t>grown in calcareous </a:t>
            </a:r>
            <a:r>
              <a:rPr lang="en-US" sz="2800" dirty="0">
                <a:solidFill>
                  <a:srgbClr val="7030A0"/>
                </a:solidFill>
                <a:latin typeface="Arial" pitchFamily="34" charset="0"/>
                <a:cs typeface="Arial" pitchFamily="34" charset="0"/>
              </a:rPr>
              <a:t>soil </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Mn</a:t>
            </a:r>
            <a:r>
              <a:rPr lang="en-US" sz="2800" dirty="0" smtClean="0">
                <a:solidFill>
                  <a:srgbClr val="7030A0"/>
                </a:solidFill>
                <a:latin typeface="Arial" pitchFamily="34" charset="0"/>
                <a:cs typeface="Arial" pitchFamily="34" charset="0"/>
              </a:rPr>
              <a:t>) </a:t>
            </a:r>
          </a:p>
          <a:p>
            <a:pPr marL="1371600" lvl="2" indent="-457200">
              <a:lnSpc>
                <a:spcPct val="150000"/>
              </a:lnSpc>
              <a:buFont typeface="Wingdings" pitchFamily="2" charset="2"/>
              <a:buChar char="ü"/>
            </a:pPr>
            <a:r>
              <a:rPr lang="en-US" sz="2800" dirty="0">
                <a:latin typeface="Arial" pitchFamily="34" charset="0"/>
                <a:cs typeface="Arial" pitchFamily="34" charset="0"/>
              </a:rPr>
              <a:t>L</a:t>
            </a:r>
            <a:r>
              <a:rPr lang="en-US" sz="2800" dirty="0" smtClean="0">
                <a:latin typeface="Arial" pitchFamily="34" charset="0"/>
                <a:cs typeface="Arial" pitchFamily="34" charset="0"/>
              </a:rPr>
              <a:t>ow </a:t>
            </a:r>
            <a:r>
              <a:rPr lang="en-US" sz="2800" dirty="0">
                <a:latin typeface="Arial" pitchFamily="34" charset="0"/>
                <a:cs typeface="Arial" pitchFamily="34" charset="0"/>
              </a:rPr>
              <a:t>blood serum </a:t>
            </a:r>
            <a:r>
              <a:rPr lang="en-US" sz="2800" dirty="0" err="1">
                <a:latin typeface="Arial" pitchFamily="34" charset="0"/>
                <a:cs typeface="Arial" pitchFamily="34" charset="0"/>
              </a:rPr>
              <a:t>Mn</a:t>
            </a:r>
            <a:endParaRPr lang="en-US" sz="2800" dirty="0" smtClean="0">
              <a:latin typeface="Arial" pitchFamily="34" charset="0"/>
              <a:cs typeface="Arial" pitchFamily="34" charset="0"/>
            </a:endParaRPr>
          </a:p>
          <a:p>
            <a:pPr marL="1371600" lvl="2" indent="-457200">
              <a:lnSpc>
                <a:spcPct val="150000"/>
              </a:lnSpc>
              <a:buFont typeface="Wingdings" pitchFamily="2" charset="2"/>
              <a:buChar char="ü"/>
            </a:pPr>
            <a:r>
              <a:rPr lang="en-US" sz="2800" dirty="0">
                <a:latin typeface="Arial" pitchFamily="34" charset="0"/>
                <a:cs typeface="Arial" pitchFamily="34" charset="0"/>
              </a:rPr>
              <a:t>I</a:t>
            </a:r>
            <a:r>
              <a:rPr lang="en-US" sz="2800" dirty="0" smtClean="0">
                <a:latin typeface="Arial" pitchFamily="34" charset="0"/>
                <a:cs typeface="Arial" pitchFamily="34" charset="0"/>
              </a:rPr>
              <a:t>nfertility and </a:t>
            </a:r>
            <a:r>
              <a:rPr lang="en-US" sz="2800" dirty="0">
                <a:latin typeface="Arial" pitchFamily="34" charset="0"/>
                <a:cs typeface="Arial" pitchFamily="34" charset="0"/>
              </a:rPr>
              <a:t>low productivity</a:t>
            </a:r>
            <a:r>
              <a:rPr lang="en-US" sz="2800" dirty="0" smtClean="0">
                <a:latin typeface="Arial" pitchFamily="34" charset="0"/>
                <a:cs typeface="Arial" pitchFamily="34" charset="0"/>
              </a:rPr>
              <a:t>.</a:t>
            </a:r>
          </a:p>
          <a:p>
            <a:pPr marL="457200" indent="-457200">
              <a:lnSpc>
                <a:spcPct val="150000"/>
              </a:lnSpc>
              <a:buFont typeface="Wingdings" pitchFamily="2" charset="2"/>
              <a:buChar char="Ø"/>
            </a:pPr>
            <a:r>
              <a:rPr lang="en-US" sz="2800" dirty="0" smtClean="0">
                <a:solidFill>
                  <a:srgbClr val="7030A0"/>
                </a:solidFill>
                <a:latin typeface="Arial" pitchFamily="34" charset="0"/>
                <a:cs typeface="Arial" pitchFamily="34" charset="0"/>
              </a:rPr>
              <a:t>Fodders </a:t>
            </a:r>
            <a:r>
              <a:rPr lang="en-US" sz="2800" dirty="0">
                <a:solidFill>
                  <a:srgbClr val="7030A0"/>
                </a:solidFill>
                <a:latin typeface="Arial" pitchFamily="34" charset="0"/>
                <a:cs typeface="Arial" pitchFamily="34" charset="0"/>
              </a:rPr>
              <a:t>and feeds need </a:t>
            </a:r>
            <a:r>
              <a:rPr lang="en-US" sz="2800" dirty="0" smtClean="0">
                <a:solidFill>
                  <a:srgbClr val="7030A0"/>
                </a:solidFill>
                <a:latin typeface="Arial" pitchFamily="34" charset="0"/>
                <a:cs typeface="Arial" pitchFamily="34" charset="0"/>
              </a:rPr>
              <a:t>mineral </a:t>
            </a:r>
            <a:r>
              <a:rPr lang="en-US" sz="2800" dirty="0">
                <a:solidFill>
                  <a:srgbClr val="7030A0"/>
                </a:solidFill>
                <a:latin typeface="Arial" pitchFamily="34" charset="0"/>
                <a:cs typeface="Arial" pitchFamily="34" charset="0"/>
              </a:rPr>
              <a:t>fortification </a:t>
            </a:r>
            <a:endParaRPr lang="en-US" sz="2800" dirty="0" smtClean="0">
              <a:solidFill>
                <a:srgbClr val="7030A0"/>
              </a:solidFill>
              <a:latin typeface="Arial" pitchFamily="34" charset="0"/>
              <a:cs typeface="Arial" pitchFamily="34" charset="0"/>
            </a:endParaRPr>
          </a:p>
          <a:p>
            <a:pPr marL="914400" lvl="1" indent="-457200">
              <a:lnSpc>
                <a:spcPct val="150000"/>
              </a:lnSpc>
              <a:buFont typeface="Wingdings" pitchFamily="2" charset="2"/>
              <a:buChar char="ü"/>
            </a:pPr>
            <a:r>
              <a:rPr lang="en-US" sz="2800" dirty="0" smtClean="0">
                <a:latin typeface="Arial" pitchFamily="34" charset="0"/>
                <a:cs typeface="Arial" pitchFamily="34" charset="0"/>
              </a:rPr>
              <a:t>At field </a:t>
            </a:r>
            <a:r>
              <a:rPr lang="en-US" sz="2800" dirty="0">
                <a:latin typeface="Arial" pitchFamily="34" charset="0"/>
                <a:cs typeface="Arial" pitchFamily="34" charset="0"/>
              </a:rPr>
              <a:t>level keeping in view the soil fertility status </a:t>
            </a:r>
            <a:endParaRPr lang="en-US" sz="2800" dirty="0" smtClean="0">
              <a:latin typeface="Arial" pitchFamily="34" charset="0"/>
              <a:cs typeface="Arial" pitchFamily="34" charset="0"/>
            </a:endParaRPr>
          </a:p>
          <a:p>
            <a:pPr marL="914400" lvl="1" indent="-457200">
              <a:lnSpc>
                <a:spcPct val="150000"/>
              </a:lnSpc>
              <a:buFont typeface="Wingdings" pitchFamily="2" charset="2"/>
              <a:buChar char="ü"/>
            </a:pPr>
            <a:r>
              <a:rPr lang="en-US" sz="2800" dirty="0" smtClean="0">
                <a:latin typeface="Arial" pitchFamily="34" charset="0"/>
                <a:cs typeface="Arial" pitchFamily="34" charset="0"/>
              </a:rPr>
              <a:t>At </a:t>
            </a:r>
            <a:r>
              <a:rPr lang="en-US" sz="2800" dirty="0">
                <a:latin typeface="Arial" pitchFamily="34" charset="0"/>
                <a:cs typeface="Arial" pitchFamily="34" charset="0"/>
              </a:rPr>
              <a:t>feeding stall. </a:t>
            </a:r>
          </a:p>
        </p:txBody>
      </p:sp>
      <p:sp>
        <p:nvSpPr>
          <p:cNvPr id="2" name="Down Arrow 1"/>
          <p:cNvSpPr/>
          <p:nvPr/>
        </p:nvSpPr>
        <p:spPr>
          <a:xfrm>
            <a:off x="3415284" y="1383792"/>
            <a:ext cx="242316" cy="44500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972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 animal relationship</a:t>
            </a:r>
            <a:endParaRPr lang="en-US" dirty="0"/>
          </a:p>
        </p:txBody>
      </p:sp>
      <p:sp>
        <p:nvSpPr>
          <p:cNvPr id="3" name="TextBox 2"/>
          <p:cNvSpPr txBox="1"/>
          <p:nvPr/>
        </p:nvSpPr>
        <p:spPr>
          <a:xfrm>
            <a:off x="152400" y="762000"/>
            <a:ext cx="8839200" cy="4616648"/>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800" dirty="0" smtClean="0">
                <a:latin typeface="Arial" pitchFamily="34" charset="0"/>
                <a:cs typeface="Arial" pitchFamily="34" charset="0"/>
              </a:rPr>
              <a:t>Level </a:t>
            </a:r>
            <a:r>
              <a:rPr lang="en-US" sz="2800" dirty="0">
                <a:latin typeface="Arial" pitchFamily="34" charset="0"/>
                <a:cs typeface="Arial" pitchFamily="34" charset="0"/>
              </a:rPr>
              <a:t>of Cu, Zn, </a:t>
            </a:r>
            <a:r>
              <a:rPr lang="en-US" sz="2800" dirty="0" err="1">
                <a:latin typeface="Arial" pitchFamily="34" charset="0"/>
                <a:cs typeface="Arial" pitchFamily="34" charset="0"/>
              </a:rPr>
              <a:t>Mn</a:t>
            </a:r>
            <a:r>
              <a:rPr lang="en-US" sz="2800" dirty="0">
                <a:latin typeface="Arial" pitchFamily="34" charset="0"/>
                <a:cs typeface="Arial" pitchFamily="34" charset="0"/>
              </a:rPr>
              <a:t>, Fe and Co in crops </a:t>
            </a:r>
            <a:r>
              <a:rPr lang="en-US" sz="2800" dirty="0" smtClean="0">
                <a:latin typeface="Arial" pitchFamily="34" charset="0"/>
                <a:cs typeface="Arial" pitchFamily="34" charset="0"/>
              </a:rPr>
              <a:t>sufficient </a:t>
            </a:r>
            <a:r>
              <a:rPr lang="en-US" sz="2800" dirty="0">
                <a:latin typeface="Arial" pitchFamily="34" charset="0"/>
                <a:cs typeface="Arial" pitchFamily="34" charset="0"/>
              </a:rPr>
              <a:t>for optimum </a:t>
            </a:r>
            <a:r>
              <a:rPr lang="en-US" sz="2800" dirty="0" smtClean="0">
                <a:latin typeface="Arial" pitchFamily="34" charset="0"/>
                <a:cs typeface="Arial" pitchFamily="34" charset="0"/>
              </a:rPr>
              <a:t>yield - not </a:t>
            </a:r>
            <a:r>
              <a:rPr lang="en-US" sz="2800" dirty="0">
                <a:latin typeface="Arial" pitchFamily="34" charset="0"/>
                <a:cs typeface="Arial" pitchFamily="34" charset="0"/>
              </a:rPr>
              <a:t>adequate to </a:t>
            </a:r>
            <a:r>
              <a:rPr lang="en-US" sz="2800" dirty="0" smtClean="0">
                <a:latin typeface="Arial" pitchFamily="34" charset="0"/>
                <a:cs typeface="Arial" pitchFamily="34" charset="0"/>
              </a:rPr>
              <a:t>livestock </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Se not </a:t>
            </a:r>
            <a:r>
              <a:rPr lang="en-US" sz="2800" dirty="0">
                <a:latin typeface="Arial" pitchFamily="34" charset="0"/>
                <a:cs typeface="Arial" pitchFamily="34" charset="0"/>
              </a:rPr>
              <a:t>required by </a:t>
            </a:r>
            <a:r>
              <a:rPr lang="en-US" sz="2800" dirty="0" smtClean="0">
                <a:latin typeface="Arial" pitchFamily="34" charset="0"/>
                <a:cs typeface="Arial" pitchFamily="34" charset="0"/>
              </a:rPr>
              <a:t>crops – max. </a:t>
            </a:r>
            <a:r>
              <a:rPr lang="en-US" sz="2800" dirty="0">
                <a:latin typeface="Arial" pitchFamily="34" charset="0"/>
                <a:cs typeface="Arial" pitchFamily="34" charset="0"/>
              </a:rPr>
              <a:t>crop </a:t>
            </a:r>
            <a:r>
              <a:rPr lang="en-US" sz="2800" dirty="0" smtClean="0">
                <a:latin typeface="Arial" pitchFamily="34" charset="0"/>
                <a:cs typeface="Arial" pitchFamily="34" charset="0"/>
              </a:rPr>
              <a:t>yield on soil </a:t>
            </a:r>
            <a:r>
              <a:rPr lang="en-US" sz="2800" dirty="0">
                <a:latin typeface="Arial" pitchFamily="34" charset="0"/>
                <a:cs typeface="Arial" pitchFamily="34" charset="0"/>
              </a:rPr>
              <a:t>with traces of Se</a:t>
            </a:r>
            <a:r>
              <a:rPr lang="en-US" sz="2800" dirty="0" smtClean="0">
                <a:latin typeface="Arial" pitchFamily="34" charset="0"/>
                <a:cs typeface="Arial" pitchFamily="34" charset="0"/>
              </a:rPr>
              <a:t>.</a:t>
            </a:r>
          </a:p>
          <a:p>
            <a:pPr marL="457200" indent="-457200" algn="just">
              <a:lnSpc>
                <a:spcPct val="150000"/>
              </a:lnSpc>
              <a:buFont typeface="Wingdings" pitchFamily="2" charset="2"/>
              <a:buChar char="Ø"/>
            </a:pPr>
            <a:r>
              <a:rPr lang="en-US" sz="2800" dirty="0">
                <a:latin typeface="Arial" pitchFamily="34" charset="0"/>
                <a:cs typeface="Arial" pitchFamily="34" charset="0"/>
              </a:rPr>
              <a:t>I</a:t>
            </a:r>
            <a:r>
              <a:rPr lang="en-US" sz="2800" dirty="0" smtClean="0">
                <a:latin typeface="Arial" pitchFamily="34" charset="0"/>
                <a:cs typeface="Arial" pitchFamily="34" charset="0"/>
              </a:rPr>
              <a:t>f </a:t>
            </a:r>
            <a:r>
              <a:rPr lang="en-US" sz="2800" dirty="0">
                <a:latin typeface="Arial" pitchFamily="34" charset="0"/>
                <a:cs typeface="Arial" pitchFamily="34" charset="0"/>
              </a:rPr>
              <a:t>livestock are fed with the low </a:t>
            </a:r>
            <a:r>
              <a:rPr lang="en-US" sz="2800" dirty="0" smtClean="0">
                <a:latin typeface="Arial" pitchFamily="34" charset="0"/>
                <a:cs typeface="Arial" pitchFamily="34" charset="0"/>
              </a:rPr>
              <a:t>Se - muscular </a:t>
            </a:r>
            <a:r>
              <a:rPr lang="en-US" sz="2800" dirty="0">
                <a:latin typeface="Arial" pitchFamily="34" charset="0"/>
                <a:cs typeface="Arial" pitchFamily="34" charset="0"/>
              </a:rPr>
              <a:t>disorders </a:t>
            </a:r>
            <a:r>
              <a:rPr lang="en-US" sz="2800" dirty="0" smtClean="0">
                <a:latin typeface="Arial" pitchFamily="34" charset="0"/>
                <a:cs typeface="Arial" pitchFamily="34" charset="0"/>
              </a:rPr>
              <a:t>etc. </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White </a:t>
            </a:r>
            <a:r>
              <a:rPr lang="en-US" sz="2800" dirty="0">
                <a:latin typeface="Arial" pitchFamily="34" charset="0"/>
                <a:cs typeface="Arial" pitchFamily="34" charset="0"/>
              </a:rPr>
              <a:t>muscle </a:t>
            </a:r>
            <a:r>
              <a:rPr lang="en-US" sz="2800" dirty="0" smtClean="0">
                <a:latin typeface="Arial" pitchFamily="34" charset="0"/>
                <a:cs typeface="Arial" pitchFamily="34" charset="0"/>
              </a:rPr>
              <a:t>disease most </a:t>
            </a:r>
            <a:r>
              <a:rPr lang="en-US" sz="2800" dirty="0">
                <a:latin typeface="Arial" pitchFamily="34" charset="0"/>
                <a:cs typeface="Arial" pitchFamily="34" charset="0"/>
              </a:rPr>
              <a:t>common and </a:t>
            </a:r>
            <a:r>
              <a:rPr lang="en-US" sz="2800" dirty="0" smtClean="0">
                <a:latin typeface="Arial" pitchFamily="34" charset="0"/>
                <a:cs typeface="Arial" pitchFamily="34" charset="0"/>
              </a:rPr>
              <a:t>serious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267689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a:t>
            </a:r>
            <a:r>
              <a:rPr lang="en-US" dirty="0" smtClean="0"/>
              <a:t>Ingestion</a:t>
            </a:r>
            <a:endParaRPr lang="en-US" dirty="0"/>
          </a:p>
        </p:txBody>
      </p:sp>
      <p:sp>
        <p:nvSpPr>
          <p:cNvPr id="3" name="TextBox 2"/>
          <p:cNvSpPr txBox="1"/>
          <p:nvPr/>
        </p:nvSpPr>
        <p:spPr>
          <a:xfrm>
            <a:off x="152400" y="533400"/>
            <a:ext cx="8686800" cy="5909310"/>
          </a:xfrm>
          <a:prstGeom prst="rect">
            <a:avLst/>
          </a:prstGeom>
          <a:noFill/>
        </p:spPr>
        <p:txBody>
          <a:bodyPr wrap="square" rtlCol="0">
            <a:spAutoFit/>
          </a:bodyPr>
          <a:lstStyle/>
          <a:p>
            <a:pPr marL="457200" indent="-457200" algn="just">
              <a:lnSpc>
                <a:spcPct val="150000"/>
              </a:lnSpc>
              <a:buFont typeface="Wingdings" pitchFamily="2" charset="2"/>
              <a:buChar char="Ø"/>
            </a:pPr>
            <a:r>
              <a:rPr lang="en-US" sz="2800" dirty="0" smtClean="0">
                <a:latin typeface="Arial" pitchFamily="34" charset="0"/>
                <a:cs typeface="Arial" pitchFamily="34" charset="0"/>
              </a:rPr>
              <a:t>Grazing </a:t>
            </a:r>
            <a:r>
              <a:rPr lang="en-US" sz="2800" dirty="0">
                <a:latin typeface="Arial" pitchFamily="34" charset="0"/>
                <a:cs typeface="Arial" pitchFamily="34" charset="0"/>
              </a:rPr>
              <a:t>intensity is </a:t>
            </a:r>
            <a:r>
              <a:rPr lang="en-US" sz="2800" dirty="0" smtClean="0">
                <a:latin typeface="Arial" pitchFamily="34" charset="0"/>
                <a:cs typeface="Arial" pitchFamily="34" charset="0"/>
              </a:rPr>
              <a:t>high/ Pasture avail. low</a:t>
            </a:r>
            <a:endParaRPr lang="en-US" sz="2800" dirty="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10–25</a:t>
            </a:r>
            <a:r>
              <a:rPr lang="en-US" sz="2800" dirty="0">
                <a:latin typeface="Arial" pitchFamily="34" charset="0"/>
                <a:cs typeface="Arial" pitchFamily="34" charset="0"/>
              </a:rPr>
              <a:t>% </a:t>
            </a:r>
            <a:r>
              <a:rPr lang="en-US" sz="2800" dirty="0" smtClean="0">
                <a:latin typeface="Arial" pitchFamily="34" charset="0"/>
                <a:cs typeface="Arial" pitchFamily="34" charset="0"/>
              </a:rPr>
              <a:t>of DM </a:t>
            </a:r>
            <a:r>
              <a:rPr lang="en-US" sz="2800" dirty="0">
                <a:latin typeface="Arial" pitchFamily="34" charset="0"/>
                <a:cs typeface="Arial" pitchFamily="34" charset="0"/>
              </a:rPr>
              <a:t>intake by </a:t>
            </a:r>
            <a:r>
              <a:rPr lang="en-US" sz="2800" dirty="0" smtClean="0">
                <a:latin typeface="Arial" pitchFamily="34" charset="0"/>
                <a:cs typeface="Arial" pitchFamily="34" charset="0"/>
              </a:rPr>
              <a:t>sheep &amp; cattle</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Co, I &amp; Se occur </a:t>
            </a:r>
            <a:r>
              <a:rPr lang="en-US" sz="2800" dirty="0">
                <a:latin typeface="Arial" pitchFamily="34" charset="0"/>
                <a:cs typeface="Arial" pitchFamily="34" charset="0"/>
              </a:rPr>
              <a:t>in soils </a:t>
            </a:r>
            <a:r>
              <a:rPr lang="en-US" sz="2800" dirty="0" smtClean="0">
                <a:latin typeface="Arial" pitchFamily="34" charset="0"/>
                <a:cs typeface="Arial" pitchFamily="34" charset="0"/>
              </a:rPr>
              <a:t>– conc. higher than plants, </a:t>
            </a:r>
            <a:r>
              <a:rPr lang="en-US" sz="2800" dirty="0">
                <a:latin typeface="Arial" pitchFamily="34" charset="0"/>
                <a:cs typeface="Arial" pitchFamily="34" charset="0"/>
              </a:rPr>
              <a:t>soil ingestion </a:t>
            </a:r>
            <a:r>
              <a:rPr lang="en-US" sz="2800" dirty="0" smtClean="0">
                <a:latin typeface="Arial" pitchFamily="34" charset="0"/>
                <a:cs typeface="Arial" pitchFamily="34" charset="0"/>
              </a:rPr>
              <a:t>beneficial </a:t>
            </a:r>
            <a:r>
              <a:rPr lang="en-US" sz="2800" dirty="0">
                <a:latin typeface="Arial" pitchFamily="34" charset="0"/>
                <a:cs typeface="Arial" pitchFamily="34" charset="0"/>
              </a:rPr>
              <a:t>to the </a:t>
            </a:r>
            <a:r>
              <a:rPr lang="en-US" sz="2800" dirty="0" smtClean="0">
                <a:latin typeface="Arial" pitchFamily="34" charset="0"/>
                <a:cs typeface="Arial" pitchFamily="34" charset="0"/>
              </a:rPr>
              <a:t>animal</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Cu </a:t>
            </a:r>
            <a:r>
              <a:rPr lang="en-US" sz="2800" dirty="0">
                <a:latin typeface="Arial" pitchFamily="34" charset="0"/>
                <a:cs typeface="Arial" pitchFamily="34" charset="0"/>
              </a:rPr>
              <a:t>antagonists </a:t>
            </a:r>
            <a:r>
              <a:rPr lang="en-US" sz="2800" dirty="0" smtClean="0">
                <a:latin typeface="Arial" pitchFamily="34" charset="0"/>
                <a:cs typeface="Arial" pitchFamily="34" charset="0"/>
              </a:rPr>
              <a:t>Fe, Mo &amp; Zn : biol. </a:t>
            </a:r>
            <a:r>
              <a:rPr lang="en-US" sz="2800" dirty="0">
                <a:latin typeface="Arial" pitchFamily="34" charset="0"/>
                <a:cs typeface="Arial" pitchFamily="34" charset="0"/>
              </a:rPr>
              <a:t>active in soils </a:t>
            </a:r>
            <a:endParaRPr lang="en-US" sz="2800" dirty="0" smtClean="0">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Ingestion </a:t>
            </a:r>
            <a:r>
              <a:rPr lang="en-US" sz="2800" dirty="0">
                <a:latin typeface="Arial" pitchFamily="34" charset="0"/>
                <a:cs typeface="Arial" pitchFamily="34" charset="0"/>
              </a:rPr>
              <a:t>from soil contamination of herbage - </a:t>
            </a:r>
            <a:r>
              <a:rPr lang="en-US" sz="2800" dirty="0" smtClean="0">
                <a:latin typeface="Arial" pitchFamily="34" charset="0"/>
                <a:cs typeface="Arial" pitchFamily="34" charset="0"/>
              </a:rPr>
              <a:t>hypocuprosis </a:t>
            </a:r>
            <a:r>
              <a:rPr lang="en-US" sz="2800" dirty="0">
                <a:latin typeface="Arial" pitchFamily="34" charset="0"/>
                <a:cs typeface="Arial" pitchFamily="34" charset="0"/>
              </a:rPr>
              <a:t>in cattle and ‘swayback’ </a:t>
            </a:r>
            <a:r>
              <a:rPr lang="en-US" sz="2800" dirty="0" smtClean="0">
                <a:latin typeface="Arial" pitchFamily="34" charset="0"/>
                <a:cs typeface="Arial" pitchFamily="34" charset="0"/>
              </a:rPr>
              <a:t>in sheep</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Route </a:t>
            </a:r>
            <a:r>
              <a:rPr lang="en-US" sz="2800" dirty="0">
                <a:latin typeface="Arial" pitchFamily="34" charset="0"/>
                <a:cs typeface="Arial" pitchFamily="34" charset="0"/>
              </a:rPr>
              <a:t>for toxic </a:t>
            </a:r>
            <a:r>
              <a:rPr lang="en-US" sz="2800" dirty="0" smtClean="0">
                <a:latin typeface="Arial" pitchFamily="34" charset="0"/>
                <a:cs typeface="Arial" pitchFamily="34" charset="0"/>
              </a:rPr>
              <a:t>elements (</a:t>
            </a:r>
            <a:r>
              <a:rPr lang="en-US" sz="2800" dirty="0" err="1" smtClean="0">
                <a:latin typeface="Arial" pitchFamily="34" charset="0"/>
                <a:cs typeface="Arial" pitchFamily="34" charset="0"/>
              </a:rPr>
              <a:t>Pb</a:t>
            </a:r>
            <a:r>
              <a:rPr lang="en-US" sz="2800" dirty="0" smtClean="0">
                <a:latin typeface="Arial" pitchFamily="34" charset="0"/>
                <a:cs typeface="Arial" pitchFamily="34" charset="0"/>
              </a:rPr>
              <a:t>, Cd &amp; F)</a:t>
            </a:r>
            <a:r>
              <a:rPr lang="en-US" sz="2800" dirty="0">
                <a:latin typeface="Arial" pitchFamily="34" charset="0"/>
                <a:cs typeface="Arial" pitchFamily="34" charset="0"/>
              </a:rPr>
              <a:t> </a:t>
            </a:r>
            <a:r>
              <a:rPr lang="en-US" sz="2800" dirty="0" smtClean="0">
                <a:latin typeface="Arial" pitchFamily="34" charset="0"/>
                <a:cs typeface="Arial" pitchFamily="34" charset="0"/>
              </a:rPr>
              <a:t>- accumulate </a:t>
            </a:r>
            <a:r>
              <a:rPr lang="en-US" sz="2800" dirty="0">
                <a:latin typeface="Arial" pitchFamily="34" charset="0"/>
                <a:cs typeface="Arial" pitchFamily="34" charset="0"/>
              </a:rPr>
              <a:t>in the tissues of grazing livestock. </a:t>
            </a:r>
          </a:p>
        </p:txBody>
      </p:sp>
    </p:spTree>
    <p:extLst>
      <p:ext uri="{BB962C8B-B14F-4D97-AF65-F5344CB8AC3E}">
        <p14:creationId xmlns:p14="http://schemas.microsoft.com/office/powerpoint/2010/main" val="2399859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Introduction </a:t>
            </a:r>
            <a:endParaRPr lang="en-US" dirty="0"/>
          </a:p>
        </p:txBody>
      </p:sp>
      <p:sp>
        <p:nvSpPr>
          <p:cNvPr id="5" name="Rectangle 4"/>
          <p:cNvSpPr/>
          <p:nvPr/>
        </p:nvSpPr>
        <p:spPr>
          <a:xfrm>
            <a:off x="304800" y="838200"/>
            <a:ext cx="8610600" cy="5262979"/>
          </a:xfrm>
          <a:prstGeom prst="rect">
            <a:avLst/>
          </a:prstGeom>
        </p:spPr>
        <p:txBody>
          <a:bodyPr wrap="square">
            <a:spAutoFit/>
          </a:bodyPr>
          <a:lstStyle/>
          <a:p>
            <a:pPr marL="457200" indent="-457200" algn="just">
              <a:lnSpc>
                <a:spcPct val="150000"/>
              </a:lnSpc>
              <a:buFont typeface="Wingdings" pitchFamily="2" charset="2"/>
              <a:buChar char="Ø"/>
            </a:pPr>
            <a:r>
              <a:rPr lang="en-US" sz="2800" dirty="0" smtClean="0">
                <a:latin typeface="Arial" pitchFamily="34" charset="0"/>
                <a:cs typeface="Arial" pitchFamily="34" charset="0"/>
              </a:rPr>
              <a:t>Soil - </a:t>
            </a:r>
            <a:r>
              <a:rPr lang="en-US" sz="2800" dirty="0" smtClean="0">
                <a:solidFill>
                  <a:srgbClr val="FF0000"/>
                </a:solidFill>
                <a:latin typeface="Arial" pitchFamily="34" charset="0"/>
                <a:cs typeface="Arial" pitchFamily="34" charset="0"/>
              </a:rPr>
              <a:t>S</a:t>
            </a:r>
            <a:r>
              <a:rPr lang="en-US" sz="2800" dirty="0" smtClean="0">
                <a:latin typeface="Arial" pitchFamily="34" charset="0"/>
                <a:cs typeface="Arial" pitchFamily="34" charset="0"/>
              </a:rPr>
              <a:t>oul </a:t>
            </a:r>
            <a:r>
              <a:rPr lang="en-US" sz="2800" dirty="0">
                <a:solidFill>
                  <a:srgbClr val="FF0000"/>
                </a:solidFill>
                <a:latin typeface="Arial" pitchFamily="34" charset="0"/>
                <a:cs typeface="Arial" pitchFamily="34" charset="0"/>
              </a:rPr>
              <a:t>O</a:t>
            </a:r>
            <a:r>
              <a:rPr lang="en-US" sz="2800" dirty="0" smtClean="0">
                <a:latin typeface="Arial" pitchFamily="34" charset="0"/>
                <a:cs typeface="Arial" pitchFamily="34" charset="0"/>
              </a:rPr>
              <a:t>f </a:t>
            </a:r>
            <a:r>
              <a:rPr lang="en-US" sz="2800" dirty="0" smtClean="0">
                <a:solidFill>
                  <a:srgbClr val="FF0000"/>
                </a:solidFill>
                <a:latin typeface="Arial" pitchFamily="34" charset="0"/>
                <a:cs typeface="Arial" pitchFamily="34" charset="0"/>
              </a:rPr>
              <a:t>I</a:t>
            </a:r>
            <a:r>
              <a:rPr lang="en-US" sz="2800" dirty="0" smtClean="0">
                <a:latin typeface="Arial" pitchFamily="34" charset="0"/>
                <a:cs typeface="Arial" pitchFamily="34" charset="0"/>
              </a:rPr>
              <a:t>nfinite </a:t>
            </a:r>
            <a:r>
              <a:rPr lang="en-US" sz="2800" dirty="0" smtClean="0">
                <a:solidFill>
                  <a:srgbClr val="FF0000"/>
                </a:solidFill>
                <a:latin typeface="Arial" pitchFamily="34" charset="0"/>
                <a:cs typeface="Arial" pitchFamily="34" charset="0"/>
              </a:rPr>
              <a:t>L</a:t>
            </a:r>
            <a:r>
              <a:rPr lang="en-US" sz="2800" dirty="0" smtClean="0">
                <a:latin typeface="Arial" pitchFamily="34" charset="0"/>
                <a:cs typeface="Arial" pitchFamily="34" charset="0"/>
              </a:rPr>
              <a:t>ife</a:t>
            </a:r>
          </a:p>
          <a:p>
            <a:pPr algn="just">
              <a:lnSpc>
                <a:spcPct val="150000"/>
              </a:lnSpc>
            </a:pPr>
            <a:r>
              <a:rPr lang="en-US" sz="2800" dirty="0">
                <a:solidFill>
                  <a:srgbClr val="7030A0"/>
                </a:solidFill>
                <a:latin typeface="Arial" pitchFamily="34" charset="0"/>
                <a:cs typeface="Arial" pitchFamily="34" charset="0"/>
              </a:rPr>
              <a:t>	</a:t>
            </a:r>
            <a:r>
              <a:rPr lang="en-US" sz="2800" dirty="0" smtClean="0">
                <a:solidFill>
                  <a:srgbClr val="7030A0"/>
                </a:solidFill>
                <a:latin typeface="Arial" pitchFamily="34" charset="0"/>
                <a:cs typeface="Arial" pitchFamily="34" charset="0"/>
              </a:rPr>
              <a:t>		“</a:t>
            </a:r>
            <a:r>
              <a:rPr lang="en-US" sz="2800" b="1" dirty="0" smtClean="0">
                <a:solidFill>
                  <a:srgbClr val="7030A0"/>
                </a:solidFill>
                <a:latin typeface="Arial" pitchFamily="34" charset="0"/>
                <a:cs typeface="Arial" pitchFamily="34" charset="0"/>
              </a:rPr>
              <a:t>All </a:t>
            </a:r>
            <a:r>
              <a:rPr lang="en-US" sz="2800" b="1" dirty="0">
                <a:solidFill>
                  <a:srgbClr val="7030A0"/>
                </a:solidFill>
                <a:latin typeface="Arial" pitchFamily="34" charset="0"/>
                <a:cs typeface="Arial" pitchFamily="34" charset="0"/>
              </a:rPr>
              <a:t>flesh is </a:t>
            </a:r>
            <a:r>
              <a:rPr lang="en-US" sz="2800" b="1" dirty="0" smtClean="0">
                <a:solidFill>
                  <a:srgbClr val="7030A0"/>
                </a:solidFill>
                <a:latin typeface="Arial" pitchFamily="34" charset="0"/>
                <a:cs typeface="Arial" pitchFamily="34" charset="0"/>
              </a:rPr>
              <a:t>forage”</a:t>
            </a:r>
            <a:endParaRPr lang="en-US" sz="2800" b="1" dirty="0">
              <a:solidFill>
                <a:srgbClr val="7030A0"/>
              </a:solidFill>
              <a:latin typeface="Arial" pitchFamily="34" charset="0"/>
              <a:cs typeface="Arial" pitchFamily="34" charset="0"/>
            </a:endParaRPr>
          </a:p>
          <a:p>
            <a:pPr marL="457200" indent="-457200" algn="just">
              <a:lnSpc>
                <a:spcPct val="150000"/>
              </a:lnSpc>
              <a:buFont typeface="Wingdings" pitchFamily="2" charset="2"/>
              <a:buChar char="Ø"/>
            </a:pPr>
            <a:r>
              <a:rPr lang="en-US" sz="2800" dirty="0" smtClean="0">
                <a:latin typeface="Arial" pitchFamily="34" charset="0"/>
                <a:cs typeface="Arial" pitchFamily="34" charset="0"/>
              </a:rPr>
              <a:t>Mineral  status  of  soil, plant and animal - interrelated 				</a:t>
            </a:r>
            <a:r>
              <a:rPr lang="en-US" sz="2000" dirty="0" smtClean="0">
                <a:latin typeface="Arial" pitchFamily="34" charset="0"/>
                <a:cs typeface="Arial" pitchFamily="34" charset="0"/>
              </a:rPr>
              <a:t>(Sharma et al. 2002) </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Deficiency/excess affect the status of other </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Mineral content </a:t>
            </a:r>
            <a:r>
              <a:rPr lang="en-US" sz="2800" dirty="0">
                <a:latin typeface="Arial" pitchFamily="34" charset="0"/>
                <a:cs typeface="Arial" pitchFamily="34" charset="0"/>
              </a:rPr>
              <a:t>of soils </a:t>
            </a:r>
            <a:r>
              <a:rPr lang="en-US" sz="2800" dirty="0" smtClean="0">
                <a:latin typeface="Arial" pitchFamily="34" charset="0"/>
                <a:cs typeface="Arial" pitchFamily="34" charset="0"/>
              </a:rPr>
              <a:t>and forage - influence </a:t>
            </a:r>
            <a:r>
              <a:rPr lang="en-US" sz="2800" dirty="0">
                <a:latin typeface="Arial" pitchFamily="34" charset="0"/>
                <a:cs typeface="Arial" pitchFamily="34" charset="0"/>
              </a:rPr>
              <a:t>the health </a:t>
            </a:r>
            <a:r>
              <a:rPr lang="en-US" sz="2800" dirty="0" smtClean="0">
                <a:latin typeface="Arial" pitchFamily="34" charset="0"/>
                <a:cs typeface="Arial" pitchFamily="34" charset="0"/>
              </a:rPr>
              <a:t>&amp; production of </a:t>
            </a:r>
            <a:r>
              <a:rPr lang="en-US" sz="2800" dirty="0">
                <a:latin typeface="Arial" pitchFamily="34" charset="0"/>
                <a:cs typeface="Arial" pitchFamily="34" charset="0"/>
              </a:rPr>
              <a:t>l</a:t>
            </a:r>
            <a:r>
              <a:rPr lang="en-US" sz="2800" dirty="0" smtClean="0">
                <a:latin typeface="Arial" pitchFamily="34" charset="0"/>
                <a:cs typeface="Arial" pitchFamily="34" charset="0"/>
              </a:rPr>
              <a:t>ivestock</a:t>
            </a:r>
          </a:p>
          <a:p>
            <a:pPr marL="457200" indent="-457200" algn="just">
              <a:lnSpc>
                <a:spcPct val="150000"/>
              </a:lnSpc>
              <a:buFont typeface="Wingdings" pitchFamily="2" charset="2"/>
              <a:buChar char="Ø"/>
            </a:pPr>
            <a:r>
              <a:rPr lang="en-US" sz="2800" dirty="0" smtClean="0">
                <a:latin typeface="Arial" pitchFamily="34" charset="0"/>
                <a:cs typeface="Arial" pitchFamily="34" charset="0"/>
              </a:rPr>
              <a:t>Mineral </a:t>
            </a:r>
            <a:r>
              <a:rPr lang="en-US" sz="2800" dirty="0">
                <a:latin typeface="Arial" pitchFamily="34" charset="0"/>
                <a:cs typeface="Arial" pitchFamily="34" charset="0"/>
              </a:rPr>
              <a:t>deficiency diseases - </a:t>
            </a:r>
            <a:r>
              <a:rPr lang="en-US" sz="2800" dirty="0" smtClean="0">
                <a:latin typeface="Arial" pitchFamily="34" charset="0"/>
                <a:cs typeface="Arial" pitchFamily="34" charset="0"/>
              </a:rPr>
              <a:t>common.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131539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3080" name="Picture 8" descr="F:\Ph.D\Seminars\spa\images\swayone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55" y="1596736"/>
            <a:ext cx="2244392" cy="2095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F:\Ph.D\Seminars\spa\images\zqhk1bcki2pz20adsyt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305050" cy="17269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Ph.D\Seminars\spa\images\class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69238" cy="1562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F:\Ph.D\Seminars\spa\images\Capture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81599"/>
            <a:ext cx="2169237" cy="17145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Ph.D\Seminars\spa\images\davidevison - Cow Thre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6483" y="0"/>
            <a:ext cx="69675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2341" y="200872"/>
            <a:ext cx="4495800" cy="584775"/>
          </a:xfrm>
          <a:prstGeom prst="rect">
            <a:avLst/>
          </a:prstGeom>
          <a:solidFill>
            <a:schemeClr val="accent6"/>
          </a:solidFill>
        </p:spPr>
        <p:txBody>
          <a:bodyPr wrap="square" rtlCol="0">
            <a:spAutoFit/>
          </a:bodyPr>
          <a:lstStyle/>
          <a:p>
            <a:pPr algn="ctr"/>
            <a:r>
              <a:rPr lang="en-US" sz="3200" b="1" dirty="0">
                <a:solidFill>
                  <a:schemeClr val="bg1"/>
                </a:solidFill>
                <a:latin typeface="Arial" pitchFamily="34" charset="0"/>
                <a:cs typeface="Arial" pitchFamily="34" charset="0"/>
              </a:rPr>
              <a:t>Mineral </a:t>
            </a:r>
            <a:r>
              <a:rPr lang="en-US" sz="3200" b="1" dirty="0" smtClean="0">
                <a:solidFill>
                  <a:schemeClr val="bg1"/>
                </a:solidFill>
                <a:latin typeface="Arial" pitchFamily="34" charset="0"/>
                <a:cs typeface="Arial" pitchFamily="34" charset="0"/>
              </a:rPr>
              <a:t>deficiencies</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53499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values for assessment of status</a:t>
            </a:r>
            <a:endParaRPr lang="en-US" dirty="0"/>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635" t="6474" r="12857" b="1099"/>
          <a:stretch/>
        </p:blipFill>
        <p:spPr bwMode="auto">
          <a:xfrm>
            <a:off x="-228600" y="484606"/>
            <a:ext cx="9254837" cy="6220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085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457200"/>
          </a:xfrm>
        </p:spPr>
        <p:txBody>
          <a:bodyPr>
            <a:normAutofit fontScale="90000"/>
          </a:bodyPr>
          <a:lstStyle/>
          <a:p>
            <a:r>
              <a:rPr lang="en-US" dirty="0"/>
              <a:t>Mineral </a:t>
            </a:r>
            <a:r>
              <a:rPr lang="en-US" dirty="0" smtClean="0"/>
              <a:t>deficiencies </a:t>
            </a:r>
            <a:r>
              <a:rPr lang="en-US" dirty="0"/>
              <a:t>in </a:t>
            </a:r>
            <a:r>
              <a:rPr lang="en-US" dirty="0" smtClean="0"/>
              <a:t>India</a:t>
            </a:r>
            <a:endParaRPr lang="en-US" dirty="0"/>
          </a:p>
        </p:txBody>
      </p:sp>
      <p:sp>
        <p:nvSpPr>
          <p:cNvPr id="3" name="TextBox 2"/>
          <p:cNvSpPr txBox="1"/>
          <p:nvPr/>
        </p:nvSpPr>
        <p:spPr>
          <a:xfrm>
            <a:off x="993371" y="5098132"/>
            <a:ext cx="6172200" cy="1754326"/>
          </a:xfrm>
          <a:prstGeom prst="rect">
            <a:avLst/>
          </a:prstGeom>
          <a:noFill/>
        </p:spPr>
        <p:txBody>
          <a:bodyPr wrap="square" rtlCol="0">
            <a:spAutoFit/>
          </a:bodyPr>
          <a:lstStyle/>
          <a:p>
            <a:r>
              <a:rPr lang="en-US" dirty="0"/>
              <a:t>Mineral nutrient deficiencies in Andhra Pradesh for normal animal nutrition </a:t>
            </a:r>
          </a:p>
          <a:p>
            <a:r>
              <a:rPr lang="en-US" dirty="0"/>
              <a:t>  i) </a:t>
            </a:r>
            <a:r>
              <a:rPr lang="en-US" dirty="0" err="1"/>
              <a:t>Rainfed</a:t>
            </a:r>
            <a:r>
              <a:rPr lang="en-US" dirty="0"/>
              <a:t> zone </a:t>
            </a:r>
            <a:r>
              <a:rPr lang="en-US" dirty="0" err="1"/>
              <a:t>Ca</a:t>
            </a:r>
            <a:r>
              <a:rPr lang="en-US" dirty="0"/>
              <a:t>, P, Cu, Zn, </a:t>
            </a:r>
            <a:r>
              <a:rPr lang="en-US" dirty="0" err="1"/>
              <a:t>Mn</a:t>
            </a:r>
            <a:r>
              <a:rPr lang="en-US" dirty="0"/>
              <a:t> </a:t>
            </a:r>
          </a:p>
          <a:p>
            <a:r>
              <a:rPr lang="en-US" dirty="0"/>
              <a:t>ii) Coastal zone </a:t>
            </a:r>
            <a:r>
              <a:rPr lang="en-US" dirty="0" err="1"/>
              <a:t>Ca</a:t>
            </a:r>
            <a:r>
              <a:rPr lang="en-US" dirty="0"/>
              <a:t>, P, Cu, Zn</a:t>
            </a:r>
          </a:p>
          <a:p>
            <a:r>
              <a:rPr lang="en-US" dirty="0"/>
              <a:t>iii) Arid zone Cu, Zn, </a:t>
            </a:r>
            <a:r>
              <a:rPr lang="en-US" dirty="0" err="1"/>
              <a:t>Mn</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5709980"/>
              </p:ext>
            </p:extLst>
          </p:nvPr>
        </p:nvGraphicFramePr>
        <p:xfrm>
          <a:off x="152400" y="690703"/>
          <a:ext cx="8839200" cy="6014898"/>
        </p:xfrm>
        <a:graphic>
          <a:graphicData uri="http://schemas.openxmlformats.org/drawingml/2006/table">
            <a:tbl>
              <a:tblPr>
                <a:tableStyleId>{5C22544A-7EE6-4342-B048-85BDC9FD1C3A}</a:tableStyleId>
              </a:tblPr>
              <a:tblGrid>
                <a:gridCol w="2404579"/>
                <a:gridCol w="6434621"/>
              </a:tblGrid>
              <a:tr h="526937">
                <a:tc>
                  <a:txBody>
                    <a:bodyPr/>
                    <a:lstStyle/>
                    <a:p>
                      <a:pPr marL="0" marR="0" algn="ctr">
                        <a:lnSpc>
                          <a:spcPct val="115000"/>
                        </a:lnSpc>
                        <a:spcBef>
                          <a:spcPts val="0"/>
                        </a:spcBef>
                        <a:spcAft>
                          <a:spcPts val="1000"/>
                        </a:spcAft>
                      </a:pPr>
                      <a:r>
                        <a:rPr lang="en-US" sz="2400" b="1" dirty="0">
                          <a:effectLst/>
                          <a:latin typeface="Arial" pitchFamily="34" charset="0"/>
                          <a:cs typeface="Arial" pitchFamily="34" charset="0"/>
                        </a:rPr>
                        <a:t>REGIONS</a:t>
                      </a:r>
                      <a:endParaRPr lang="en-US" sz="2400" b="1" dirty="0">
                        <a:effectLst/>
                        <a:latin typeface="Arial" pitchFamily="34" charset="0"/>
                        <a:ea typeface="Calibri"/>
                        <a:cs typeface="Arial" pitchFamily="34" charset="0"/>
                      </a:endParaRPr>
                    </a:p>
                  </a:txBody>
                  <a:tcPr anchor="ctr">
                    <a:solidFill>
                      <a:schemeClr val="bg1"/>
                    </a:solidFill>
                  </a:tcPr>
                </a:tc>
                <a:tc>
                  <a:txBody>
                    <a:bodyPr/>
                    <a:lstStyle/>
                    <a:p>
                      <a:pPr marL="0" marR="0" algn="ctr">
                        <a:lnSpc>
                          <a:spcPct val="115000"/>
                        </a:lnSpc>
                        <a:spcBef>
                          <a:spcPts val="0"/>
                        </a:spcBef>
                        <a:spcAft>
                          <a:spcPts val="1000"/>
                        </a:spcAft>
                      </a:pPr>
                      <a:r>
                        <a:rPr lang="en-US" sz="2400" b="1" dirty="0">
                          <a:effectLst/>
                          <a:latin typeface="Arial" pitchFamily="34" charset="0"/>
                          <a:cs typeface="Arial" pitchFamily="34" charset="0"/>
                        </a:rPr>
                        <a:t>Minerals deficient in feeds</a:t>
                      </a:r>
                      <a:endParaRPr lang="en-US" sz="2400" b="1" dirty="0">
                        <a:effectLst/>
                        <a:latin typeface="Arial" pitchFamily="34" charset="0"/>
                        <a:ea typeface="Calibri"/>
                        <a:cs typeface="Arial" pitchFamily="34" charset="0"/>
                      </a:endParaRPr>
                    </a:p>
                  </a:txBody>
                  <a:tcPr anchor="ctr">
                    <a:solidFill>
                      <a:schemeClr val="bg1"/>
                    </a:solidFill>
                  </a:tcPr>
                </a:tc>
              </a:tr>
              <a:tr h="526937">
                <a:tc>
                  <a:txBody>
                    <a:bodyPr/>
                    <a:lstStyle/>
                    <a:p>
                      <a:pPr marL="0" marR="0">
                        <a:lnSpc>
                          <a:spcPct val="115000"/>
                        </a:lnSpc>
                        <a:spcBef>
                          <a:spcPts val="0"/>
                        </a:spcBef>
                        <a:spcAft>
                          <a:spcPts val="1000"/>
                        </a:spcAft>
                      </a:pPr>
                      <a:r>
                        <a:rPr lang="en-US" sz="2400">
                          <a:effectLst/>
                          <a:latin typeface="Arial" pitchFamily="34" charset="0"/>
                          <a:cs typeface="Arial" pitchFamily="34" charset="0"/>
                        </a:rPr>
                        <a:t>Northern</a:t>
                      </a:r>
                      <a:endParaRPr lang="en-US" sz="2400">
                        <a:effectLst/>
                        <a:latin typeface="Arial" pitchFamily="34" charset="0"/>
                        <a:ea typeface="Calibri"/>
                        <a:cs typeface="Arial" pitchFamily="34" charset="0"/>
                      </a:endParaRPr>
                    </a:p>
                  </a:txBody>
                  <a:tcPr anchor="ctr">
                    <a:solidFill>
                      <a:schemeClr val="accent6">
                        <a:lumMod val="60000"/>
                        <a:lumOff val="40000"/>
                      </a:schemeClr>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400" dirty="0" err="1">
                          <a:solidFill>
                            <a:srgbClr val="7030A0"/>
                          </a:solidFill>
                          <a:effectLst/>
                          <a:latin typeface="Arial" pitchFamily="34" charset="0"/>
                          <a:cs typeface="Arial" pitchFamily="34" charset="0"/>
                        </a:rPr>
                        <a:t>Ca</a:t>
                      </a:r>
                      <a:r>
                        <a:rPr lang="en-US" sz="2400" dirty="0">
                          <a:solidFill>
                            <a:srgbClr val="7030A0"/>
                          </a:solidFill>
                          <a:effectLst/>
                          <a:latin typeface="Arial" pitchFamily="34" charset="0"/>
                          <a:cs typeface="Arial" pitchFamily="34" charset="0"/>
                        </a:rPr>
                        <a:t> , P , </a:t>
                      </a:r>
                      <a:r>
                        <a:rPr lang="en-US" sz="2400" dirty="0" smtClean="0">
                          <a:effectLst/>
                          <a:latin typeface="Arial" pitchFamily="34" charset="0"/>
                          <a:cs typeface="Arial" pitchFamily="34" charset="0"/>
                        </a:rPr>
                        <a:t>Cu, Zn, Mg, </a:t>
                      </a:r>
                      <a:r>
                        <a:rPr lang="en-US" sz="2400" dirty="0" err="1">
                          <a:effectLst/>
                          <a:latin typeface="Arial" pitchFamily="34" charset="0"/>
                          <a:cs typeface="Arial" pitchFamily="34" charset="0"/>
                        </a:rPr>
                        <a:t>Mn</a:t>
                      </a:r>
                      <a:r>
                        <a:rPr lang="en-US" sz="2400" dirty="0">
                          <a:effectLst/>
                          <a:latin typeface="Arial" pitchFamily="34" charset="0"/>
                          <a:cs typeface="Arial" pitchFamily="34" charset="0"/>
                        </a:rPr>
                        <a:t>, </a:t>
                      </a:r>
                      <a:r>
                        <a:rPr lang="en-US" sz="2400" dirty="0" smtClean="0">
                          <a:effectLst/>
                          <a:latin typeface="Arial" pitchFamily="34" charset="0"/>
                          <a:cs typeface="Arial" pitchFamily="34" charset="0"/>
                        </a:rPr>
                        <a:t>I</a:t>
                      </a:r>
                      <a:endParaRPr lang="en-US" sz="2400" dirty="0">
                        <a:effectLst/>
                        <a:latin typeface="Arial" pitchFamily="34" charset="0"/>
                        <a:ea typeface="Calibri"/>
                        <a:cs typeface="Arial" pitchFamily="34" charset="0"/>
                      </a:endParaRPr>
                    </a:p>
                  </a:txBody>
                  <a:tcPr anchor="ctr">
                    <a:solidFill>
                      <a:schemeClr val="accent6">
                        <a:lumMod val="60000"/>
                        <a:lumOff val="40000"/>
                      </a:schemeClr>
                    </a:solidFill>
                  </a:tcPr>
                </a:tc>
              </a:tr>
              <a:tr h="526937">
                <a:tc>
                  <a:txBody>
                    <a:bodyPr/>
                    <a:lstStyle/>
                    <a:p>
                      <a:pPr marL="0" marR="0">
                        <a:lnSpc>
                          <a:spcPct val="115000"/>
                        </a:lnSpc>
                        <a:spcBef>
                          <a:spcPts val="0"/>
                        </a:spcBef>
                        <a:spcAft>
                          <a:spcPts val="1000"/>
                        </a:spcAft>
                      </a:pPr>
                      <a:r>
                        <a:rPr lang="en-US" sz="2400" dirty="0">
                          <a:effectLst/>
                          <a:latin typeface="Arial" pitchFamily="34" charset="0"/>
                          <a:cs typeface="Arial" pitchFamily="34" charset="0"/>
                        </a:rPr>
                        <a:t>Western</a:t>
                      </a:r>
                      <a:endParaRPr lang="en-US" sz="2400" dirty="0">
                        <a:effectLst/>
                        <a:latin typeface="Arial" pitchFamily="34" charset="0"/>
                        <a:ea typeface="Calibri"/>
                        <a:cs typeface="Arial" pitchFamily="34" charset="0"/>
                      </a:endParaRPr>
                    </a:p>
                  </a:txBody>
                  <a:tcPr anchor="ctr">
                    <a:solidFill>
                      <a:schemeClr val="accent6">
                        <a:lumMod val="60000"/>
                        <a:lumOff val="40000"/>
                      </a:schemeClr>
                    </a:solidFill>
                  </a:tcPr>
                </a:tc>
                <a:tc>
                  <a:txBody>
                    <a:bodyPr/>
                    <a:lstStyle/>
                    <a:p>
                      <a:pPr marL="0" marR="0">
                        <a:lnSpc>
                          <a:spcPct val="115000"/>
                        </a:lnSpc>
                        <a:spcBef>
                          <a:spcPts val="0"/>
                        </a:spcBef>
                        <a:spcAft>
                          <a:spcPts val="1000"/>
                        </a:spcAft>
                      </a:pPr>
                      <a:r>
                        <a:rPr lang="en-US" sz="2400" dirty="0" err="1">
                          <a:solidFill>
                            <a:srgbClr val="7030A0"/>
                          </a:solidFill>
                          <a:effectLst/>
                          <a:latin typeface="Arial" pitchFamily="34" charset="0"/>
                          <a:cs typeface="Arial" pitchFamily="34" charset="0"/>
                        </a:rPr>
                        <a:t>Ca</a:t>
                      </a:r>
                      <a:r>
                        <a:rPr lang="en-US" sz="2400" dirty="0">
                          <a:solidFill>
                            <a:srgbClr val="7030A0"/>
                          </a:solidFill>
                          <a:effectLst/>
                          <a:latin typeface="Arial" pitchFamily="34" charset="0"/>
                          <a:cs typeface="Arial" pitchFamily="34" charset="0"/>
                        </a:rPr>
                        <a:t>, P, </a:t>
                      </a:r>
                      <a:r>
                        <a:rPr lang="en-US" sz="2400" dirty="0" smtClean="0">
                          <a:effectLst/>
                          <a:latin typeface="Arial" pitchFamily="34" charset="0"/>
                          <a:cs typeface="Arial" pitchFamily="34" charset="0"/>
                        </a:rPr>
                        <a:t>Cu</a:t>
                      </a:r>
                      <a:r>
                        <a:rPr lang="en-US" sz="2400" dirty="0">
                          <a:effectLst/>
                          <a:latin typeface="Arial" pitchFamily="34" charset="0"/>
                          <a:cs typeface="Arial" pitchFamily="34" charset="0"/>
                        </a:rPr>
                        <a:t>, Zn</a:t>
                      </a:r>
                      <a:r>
                        <a:rPr lang="en-US" sz="2400" dirty="0" smtClean="0">
                          <a:effectLst/>
                          <a:latin typeface="Arial" pitchFamily="34" charset="0"/>
                          <a:cs typeface="Arial" pitchFamily="34" charset="0"/>
                        </a:rPr>
                        <a:t>, S.</a:t>
                      </a:r>
                      <a:endParaRPr lang="en-US" sz="2400" dirty="0">
                        <a:effectLst/>
                        <a:latin typeface="Arial" pitchFamily="34" charset="0"/>
                        <a:ea typeface="Calibri"/>
                        <a:cs typeface="Arial" pitchFamily="34" charset="0"/>
                      </a:endParaRPr>
                    </a:p>
                  </a:txBody>
                  <a:tcPr anchor="ctr">
                    <a:solidFill>
                      <a:schemeClr val="accent6">
                        <a:lumMod val="60000"/>
                        <a:lumOff val="40000"/>
                      </a:schemeClr>
                    </a:solidFill>
                  </a:tcPr>
                </a:tc>
              </a:tr>
              <a:tr h="526937">
                <a:tc>
                  <a:txBody>
                    <a:bodyPr/>
                    <a:lstStyle/>
                    <a:p>
                      <a:pPr marL="0" marR="0">
                        <a:lnSpc>
                          <a:spcPct val="115000"/>
                        </a:lnSpc>
                        <a:spcBef>
                          <a:spcPts val="0"/>
                        </a:spcBef>
                        <a:spcAft>
                          <a:spcPts val="1000"/>
                        </a:spcAft>
                      </a:pPr>
                      <a:r>
                        <a:rPr lang="en-US" sz="2400" dirty="0">
                          <a:effectLst/>
                          <a:latin typeface="Arial" pitchFamily="34" charset="0"/>
                          <a:cs typeface="Arial" pitchFamily="34" charset="0"/>
                        </a:rPr>
                        <a:t>Southern</a:t>
                      </a:r>
                      <a:endParaRPr lang="en-US" sz="2400" dirty="0">
                        <a:effectLst/>
                        <a:latin typeface="Arial" pitchFamily="34" charset="0"/>
                        <a:ea typeface="Calibri"/>
                        <a:cs typeface="Arial" pitchFamily="34" charset="0"/>
                      </a:endParaRPr>
                    </a:p>
                  </a:txBody>
                  <a:tcPr anchor="ctr">
                    <a:solidFill>
                      <a:schemeClr val="accent6">
                        <a:lumMod val="60000"/>
                        <a:lumOff val="40000"/>
                      </a:schemeClr>
                    </a:solidFill>
                  </a:tcPr>
                </a:tc>
                <a:tc>
                  <a:txBody>
                    <a:bodyPr/>
                    <a:lstStyle/>
                    <a:p>
                      <a:pPr marL="0" marR="0">
                        <a:lnSpc>
                          <a:spcPct val="115000"/>
                        </a:lnSpc>
                        <a:spcBef>
                          <a:spcPts val="0"/>
                        </a:spcBef>
                        <a:spcAft>
                          <a:spcPts val="1000"/>
                        </a:spcAft>
                      </a:pPr>
                      <a:r>
                        <a:rPr lang="en-US" sz="2400" dirty="0" err="1">
                          <a:solidFill>
                            <a:srgbClr val="7030A0"/>
                          </a:solidFill>
                          <a:effectLst/>
                          <a:latin typeface="Arial" pitchFamily="34" charset="0"/>
                          <a:cs typeface="Arial" pitchFamily="34" charset="0"/>
                        </a:rPr>
                        <a:t>Ca</a:t>
                      </a:r>
                      <a:r>
                        <a:rPr lang="en-US" sz="2400" dirty="0">
                          <a:solidFill>
                            <a:srgbClr val="7030A0"/>
                          </a:solidFill>
                          <a:effectLst/>
                          <a:latin typeface="Arial" pitchFamily="34" charset="0"/>
                          <a:cs typeface="Arial" pitchFamily="34" charset="0"/>
                        </a:rPr>
                        <a:t>, P</a:t>
                      </a:r>
                      <a:r>
                        <a:rPr lang="en-US" sz="2400" dirty="0">
                          <a:effectLst/>
                          <a:latin typeface="Arial" pitchFamily="34" charset="0"/>
                          <a:cs typeface="Arial" pitchFamily="34" charset="0"/>
                        </a:rPr>
                        <a:t>, </a:t>
                      </a:r>
                      <a:r>
                        <a:rPr lang="en-US" sz="2400" dirty="0" smtClean="0">
                          <a:effectLst/>
                          <a:latin typeface="Arial" pitchFamily="34" charset="0"/>
                          <a:cs typeface="Arial" pitchFamily="34" charset="0"/>
                        </a:rPr>
                        <a:t>Cu</a:t>
                      </a:r>
                      <a:r>
                        <a:rPr lang="en-US" sz="2400" dirty="0">
                          <a:effectLst/>
                          <a:latin typeface="Arial" pitchFamily="34" charset="0"/>
                          <a:cs typeface="Arial" pitchFamily="34" charset="0"/>
                        </a:rPr>
                        <a:t>, Zn</a:t>
                      </a:r>
                      <a:r>
                        <a:rPr lang="en-US" sz="2400" dirty="0" smtClean="0">
                          <a:effectLst/>
                          <a:latin typeface="Arial" pitchFamily="34" charset="0"/>
                          <a:cs typeface="Arial" pitchFamily="34" charset="0"/>
                        </a:rPr>
                        <a:t>, Mg</a:t>
                      </a:r>
                      <a:endParaRPr lang="en-US" sz="2400" dirty="0">
                        <a:effectLst/>
                        <a:latin typeface="Arial" pitchFamily="34" charset="0"/>
                        <a:ea typeface="Calibri"/>
                        <a:cs typeface="Arial" pitchFamily="34" charset="0"/>
                      </a:endParaRPr>
                    </a:p>
                  </a:txBody>
                  <a:tcPr anchor="ctr">
                    <a:solidFill>
                      <a:schemeClr val="accent6">
                        <a:lumMod val="60000"/>
                        <a:lumOff val="40000"/>
                      </a:schemeClr>
                    </a:solidFill>
                  </a:tcPr>
                </a:tc>
              </a:tr>
              <a:tr h="526937">
                <a:tc>
                  <a:txBody>
                    <a:bodyPr/>
                    <a:lstStyle/>
                    <a:p>
                      <a:pPr marL="0" marR="0">
                        <a:lnSpc>
                          <a:spcPct val="115000"/>
                        </a:lnSpc>
                        <a:spcBef>
                          <a:spcPts val="0"/>
                        </a:spcBef>
                        <a:spcAft>
                          <a:spcPts val="1000"/>
                        </a:spcAft>
                      </a:pPr>
                      <a:r>
                        <a:rPr lang="en-US" sz="2400" dirty="0">
                          <a:effectLst/>
                          <a:latin typeface="Arial" pitchFamily="34" charset="0"/>
                          <a:cs typeface="Arial" pitchFamily="34" charset="0"/>
                        </a:rPr>
                        <a:t>Eastern</a:t>
                      </a:r>
                      <a:endParaRPr lang="en-US" sz="2400" dirty="0">
                        <a:effectLst/>
                        <a:latin typeface="Arial" pitchFamily="34" charset="0"/>
                        <a:ea typeface="Calibri"/>
                        <a:cs typeface="Arial" pitchFamily="34" charset="0"/>
                      </a:endParaRPr>
                    </a:p>
                  </a:txBody>
                  <a:tcPr anchor="ctr">
                    <a:solidFill>
                      <a:schemeClr val="accent6">
                        <a:lumMod val="60000"/>
                        <a:lumOff val="40000"/>
                      </a:schemeClr>
                    </a:solidFill>
                  </a:tcPr>
                </a:tc>
                <a:tc>
                  <a:txBody>
                    <a:bodyPr/>
                    <a:lstStyle/>
                    <a:p>
                      <a:pPr marL="0" marR="0">
                        <a:lnSpc>
                          <a:spcPct val="115000"/>
                        </a:lnSpc>
                        <a:spcBef>
                          <a:spcPts val="0"/>
                        </a:spcBef>
                        <a:spcAft>
                          <a:spcPts val="1000"/>
                        </a:spcAft>
                      </a:pPr>
                      <a:r>
                        <a:rPr lang="en-US" sz="2400" dirty="0" err="1">
                          <a:solidFill>
                            <a:srgbClr val="7030A0"/>
                          </a:solidFill>
                          <a:effectLst/>
                          <a:latin typeface="Arial" pitchFamily="34" charset="0"/>
                          <a:cs typeface="Arial" pitchFamily="34" charset="0"/>
                        </a:rPr>
                        <a:t>Ca</a:t>
                      </a:r>
                      <a:r>
                        <a:rPr lang="en-US" sz="2400" dirty="0">
                          <a:solidFill>
                            <a:srgbClr val="7030A0"/>
                          </a:solidFill>
                          <a:effectLst/>
                          <a:latin typeface="Arial" pitchFamily="34" charset="0"/>
                          <a:cs typeface="Arial" pitchFamily="34" charset="0"/>
                        </a:rPr>
                        <a:t>, P</a:t>
                      </a:r>
                      <a:r>
                        <a:rPr lang="en-US" sz="2400" dirty="0" smtClean="0">
                          <a:effectLst/>
                          <a:latin typeface="Arial" pitchFamily="34" charset="0"/>
                          <a:cs typeface="Arial" pitchFamily="34" charset="0"/>
                        </a:rPr>
                        <a:t>,, </a:t>
                      </a:r>
                      <a:r>
                        <a:rPr lang="en-US" sz="2400" dirty="0">
                          <a:effectLst/>
                          <a:latin typeface="Arial" pitchFamily="34" charset="0"/>
                          <a:cs typeface="Arial" pitchFamily="34" charset="0"/>
                        </a:rPr>
                        <a:t>Cu, Zn, </a:t>
                      </a:r>
                      <a:r>
                        <a:rPr lang="en-US" sz="2400" dirty="0" smtClean="0">
                          <a:effectLst/>
                          <a:latin typeface="Arial" pitchFamily="34" charset="0"/>
                          <a:cs typeface="Arial" pitchFamily="34" charset="0"/>
                        </a:rPr>
                        <a:t>Mg, </a:t>
                      </a:r>
                      <a:r>
                        <a:rPr lang="en-US" sz="2400" dirty="0" err="1" smtClean="0">
                          <a:effectLst/>
                          <a:latin typeface="Arial" pitchFamily="34" charset="0"/>
                          <a:cs typeface="Arial" pitchFamily="34" charset="0"/>
                        </a:rPr>
                        <a:t>Mn</a:t>
                      </a:r>
                      <a:r>
                        <a:rPr lang="en-US" sz="2400" dirty="0" smtClean="0">
                          <a:effectLst/>
                          <a:latin typeface="Arial" pitchFamily="34" charset="0"/>
                          <a:cs typeface="Arial" pitchFamily="34" charset="0"/>
                        </a:rPr>
                        <a:t>, Co.</a:t>
                      </a:r>
                      <a:endParaRPr lang="en-US" sz="2400" dirty="0">
                        <a:effectLst/>
                        <a:latin typeface="Arial" pitchFamily="34" charset="0"/>
                        <a:ea typeface="Calibri"/>
                        <a:cs typeface="Arial" pitchFamily="34" charset="0"/>
                      </a:endParaRPr>
                    </a:p>
                  </a:txBody>
                  <a:tcPr anchor="ctr">
                    <a:solidFill>
                      <a:schemeClr val="accent6">
                        <a:lumMod val="60000"/>
                        <a:lumOff val="40000"/>
                      </a:schemeClr>
                    </a:solidFill>
                  </a:tcPr>
                </a:tc>
              </a:tr>
              <a:tr h="526937">
                <a:tc gridSpan="2">
                  <a:txBody>
                    <a:bodyPr/>
                    <a:lstStyle/>
                    <a:p>
                      <a:pPr algn="ctr"/>
                      <a:r>
                        <a:rPr lang="en-US" sz="2400" b="1" dirty="0" smtClean="0">
                          <a:latin typeface="Arial" pitchFamily="34" charset="0"/>
                          <a:cs typeface="Arial" pitchFamily="34" charset="0"/>
                        </a:rPr>
                        <a:t>Mineral deficiencies in AP for animals </a:t>
                      </a:r>
                    </a:p>
                  </a:txBody>
                  <a:tcPr anchor="ctr">
                    <a:solidFill>
                      <a:schemeClr val="bg1"/>
                    </a:solidFill>
                  </a:tcPr>
                </a:tc>
                <a:tc hMerge="1">
                  <a:txBody>
                    <a:bodyPr/>
                    <a:lstStyle/>
                    <a:p>
                      <a:pPr marL="0" marR="0">
                        <a:lnSpc>
                          <a:spcPct val="115000"/>
                        </a:lnSpc>
                        <a:spcBef>
                          <a:spcPts val="0"/>
                        </a:spcBef>
                        <a:spcAft>
                          <a:spcPts val="1000"/>
                        </a:spcAft>
                      </a:pPr>
                      <a:endParaRPr lang="en-US" sz="2400" dirty="0">
                        <a:effectLst/>
                        <a:latin typeface="Calibri"/>
                        <a:ea typeface="Calibri"/>
                        <a:cs typeface="Gautami"/>
                      </a:endParaRPr>
                    </a:p>
                  </a:txBody>
                  <a:tcPr anchor="ctr"/>
                </a:tc>
              </a:tr>
              <a:tr h="951092">
                <a:tc>
                  <a:txBody>
                    <a:bodyPr/>
                    <a:lstStyle/>
                    <a:p>
                      <a:r>
                        <a:rPr lang="en-US" sz="2400" dirty="0" smtClean="0">
                          <a:solidFill>
                            <a:srgbClr val="7030A0"/>
                          </a:solidFill>
                          <a:latin typeface="Arial" pitchFamily="34" charset="0"/>
                          <a:cs typeface="Arial" pitchFamily="34" charset="0"/>
                        </a:rPr>
                        <a:t>Rain fed zone</a:t>
                      </a:r>
                    </a:p>
                  </a:txBody>
                  <a:tcPr anchor="ctr">
                    <a:solidFill>
                      <a:srgbClr val="00B05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400" dirty="0" err="1" smtClean="0">
                          <a:solidFill>
                            <a:srgbClr val="7030A0"/>
                          </a:solidFill>
                          <a:latin typeface="Arial" pitchFamily="34" charset="0"/>
                          <a:cs typeface="Arial" pitchFamily="34" charset="0"/>
                        </a:rPr>
                        <a:t>Ca</a:t>
                      </a:r>
                      <a:r>
                        <a:rPr lang="en-US" sz="2400" dirty="0" smtClean="0">
                          <a:solidFill>
                            <a:srgbClr val="7030A0"/>
                          </a:solidFill>
                          <a:latin typeface="Arial" pitchFamily="34" charset="0"/>
                          <a:cs typeface="Arial" pitchFamily="34" charset="0"/>
                        </a:rPr>
                        <a:t>, P, Cu, Zn, </a:t>
                      </a:r>
                      <a:r>
                        <a:rPr lang="en-US" sz="2400" dirty="0" err="1" smtClean="0">
                          <a:solidFill>
                            <a:srgbClr val="7030A0"/>
                          </a:solidFill>
                          <a:latin typeface="Arial" pitchFamily="34" charset="0"/>
                          <a:cs typeface="Arial" pitchFamily="34" charset="0"/>
                        </a:rPr>
                        <a:t>Mn</a:t>
                      </a:r>
                      <a:r>
                        <a:rPr lang="en-US" sz="2400" dirty="0" smtClean="0">
                          <a:solidFill>
                            <a:srgbClr val="7030A0"/>
                          </a:solidFill>
                          <a:latin typeface="Arial" pitchFamily="34" charset="0"/>
                          <a:cs typeface="Arial" pitchFamily="34" charset="0"/>
                        </a:rPr>
                        <a:t> </a:t>
                      </a:r>
                      <a:endParaRPr lang="en-US" sz="2400" dirty="0">
                        <a:solidFill>
                          <a:srgbClr val="7030A0"/>
                        </a:solidFill>
                        <a:effectLst/>
                        <a:latin typeface="Arial" pitchFamily="34" charset="0"/>
                        <a:ea typeface="Calibri"/>
                        <a:cs typeface="Arial" pitchFamily="34" charset="0"/>
                      </a:endParaRPr>
                    </a:p>
                  </a:txBody>
                  <a:tcPr anchor="ctr">
                    <a:solidFill>
                      <a:srgbClr val="00B050"/>
                    </a:solidFill>
                  </a:tcPr>
                </a:tc>
              </a:tr>
              <a:tr h="951092">
                <a:tc>
                  <a:txBody>
                    <a:bodyPr/>
                    <a:lstStyle/>
                    <a:p>
                      <a:pPr marL="0" marR="0">
                        <a:lnSpc>
                          <a:spcPct val="115000"/>
                        </a:lnSpc>
                        <a:spcBef>
                          <a:spcPts val="0"/>
                        </a:spcBef>
                        <a:spcAft>
                          <a:spcPts val="1000"/>
                        </a:spcAft>
                      </a:pPr>
                      <a:r>
                        <a:rPr lang="en-US" sz="2400" dirty="0" smtClean="0">
                          <a:latin typeface="Arial" pitchFamily="34" charset="0"/>
                          <a:cs typeface="Arial" pitchFamily="34" charset="0"/>
                        </a:rPr>
                        <a:t>Coastal </a:t>
                      </a:r>
                      <a:endParaRPr lang="en-US" sz="2400" dirty="0">
                        <a:effectLst/>
                        <a:latin typeface="Arial" pitchFamily="34" charset="0"/>
                        <a:ea typeface="Calibri"/>
                        <a:cs typeface="Arial" pitchFamily="34" charset="0"/>
                      </a:endParaRPr>
                    </a:p>
                  </a:txBody>
                  <a:tcPr anchor="ctr">
                    <a:solidFill>
                      <a:srgbClr val="00B05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400" dirty="0" err="1" smtClean="0">
                          <a:solidFill>
                            <a:schemeClr val="tx1"/>
                          </a:solidFill>
                          <a:latin typeface="Arial" pitchFamily="34" charset="0"/>
                          <a:cs typeface="Arial" pitchFamily="34" charset="0"/>
                        </a:rPr>
                        <a:t>Ca</a:t>
                      </a:r>
                      <a:r>
                        <a:rPr lang="en-US" sz="2400" dirty="0" smtClean="0">
                          <a:solidFill>
                            <a:schemeClr val="tx1"/>
                          </a:solidFill>
                          <a:latin typeface="Arial" pitchFamily="34" charset="0"/>
                          <a:cs typeface="Arial" pitchFamily="34" charset="0"/>
                        </a:rPr>
                        <a:t>, P, Cu, Zn</a:t>
                      </a:r>
                      <a:endParaRPr lang="en-US" sz="2400" dirty="0">
                        <a:solidFill>
                          <a:schemeClr val="tx1"/>
                        </a:solidFill>
                        <a:effectLst/>
                        <a:latin typeface="Arial" pitchFamily="34" charset="0"/>
                        <a:ea typeface="Calibri"/>
                        <a:cs typeface="Arial" pitchFamily="34" charset="0"/>
                      </a:endParaRPr>
                    </a:p>
                  </a:txBody>
                  <a:tcPr anchor="ctr">
                    <a:solidFill>
                      <a:srgbClr val="00B050"/>
                    </a:solidFill>
                  </a:tcPr>
                </a:tc>
              </a:tr>
              <a:tr h="951092">
                <a:tc>
                  <a:txBody>
                    <a:bodyPr/>
                    <a:lstStyle/>
                    <a:p>
                      <a:pPr marL="0" marR="0">
                        <a:lnSpc>
                          <a:spcPct val="115000"/>
                        </a:lnSpc>
                        <a:spcBef>
                          <a:spcPts val="0"/>
                        </a:spcBef>
                        <a:spcAft>
                          <a:spcPts val="1000"/>
                        </a:spcAft>
                      </a:pPr>
                      <a:r>
                        <a:rPr lang="en-US" sz="2400" dirty="0" smtClean="0">
                          <a:latin typeface="Arial" pitchFamily="34" charset="0"/>
                          <a:cs typeface="Arial" pitchFamily="34" charset="0"/>
                        </a:rPr>
                        <a:t>Arid zone </a:t>
                      </a:r>
                      <a:endParaRPr lang="en-US" sz="2400" dirty="0">
                        <a:effectLst/>
                        <a:latin typeface="Arial" pitchFamily="34" charset="0"/>
                        <a:ea typeface="Calibri"/>
                        <a:cs typeface="Arial" pitchFamily="34" charset="0"/>
                      </a:endParaRPr>
                    </a:p>
                  </a:txBody>
                  <a:tcPr anchor="ctr">
                    <a:solidFill>
                      <a:srgbClr val="00B050"/>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400" dirty="0" smtClean="0">
                          <a:solidFill>
                            <a:schemeClr val="tx1"/>
                          </a:solidFill>
                          <a:latin typeface="Arial" pitchFamily="34" charset="0"/>
                          <a:cs typeface="Arial" pitchFamily="34" charset="0"/>
                        </a:rPr>
                        <a:t>Cu, Zn, </a:t>
                      </a:r>
                      <a:r>
                        <a:rPr lang="en-US" sz="2400" dirty="0" err="1" smtClean="0">
                          <a:solidFill>
                            <a:schemeClr val="tx1"/>
                          </a:solidFill>
                          <a:latin typeface="Arial" pitchFamily="34" charset="0"/>
                          <a:cs typeface="Arial" pitchFamily="34" charset="0"/>
                        </a:rPr>
                        <a:t>Mn</a:t>
                      </a:r>
                      <a:endParaRPr lang="en-US" sz="2400" dirty="0" smtClean="0">
                        <a:solidFill>
                          <a:schemeClr val="tx1"/>
                        </a:solidFill>
                        <a:latin typeface="Arial" pitchFamily="34" charset="0"/>
                        <a:cs typeface="Arial" pitchFamily="34" charset="0"/>
                      </a:endParaRPr>
                    </a:p>
                  </a:txBody>
                  <a:tcPr anchor="ctr">
                    <a:solidFill>
                      <a:srgbClr val="00B050"/>
                    </a:solidFill>
                  </a:tcPr>
                </a:tc>
              </a:tr>
            </a:tbl>
          </a:graphicData>
        </a:graphic>
      </p:graphicFrame>
    </p:spTree>
    <p:extLst>
      <p:ext uri="{BB962C8B-B14F-4D97-AF65-F5344CB8AC3E}">
        <p14:creationId xmlns:p14="http://schemas.microsoft.com/office/powerpoint/2010/main" val="12895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 specific mineral mixture (</a:t>
            </a:r>
            <a:r>
              <a:rPr lang="en-US" dirty="0" err="1" smtClean="0"/>
              <a:t>ASMM</a:t>
            </a:r>
            <a:r>
              <a:rPr lang="en-US" dirty="0" smtClean="0"/>
              <a:t>)</a:t>
            </a:r>
            <a:endParaRPr lang="en-US" dirty="0"/>
          </a:p>
        </p:txBody>
      </p:sp>
      <p:sp>
        <p:nvSpPr>
          <p:cNvPr id="3" name="TextBox 2"/>
          <p:cNvSpPr txBox="1"/>
          <p:nvPr/>
        </p:nvSpPr>
        <p:spPr>
          <a:xfrm>
            <a:off x="228600" y="685801"/>
            <a:ext cx="8610600" cy="6463308"/>
          </a:xfrm>
          <a:prstGeom prst="rect">
            <a:avLst/>
          </a:prstGeom>
          <a:noFill/>
        </p:spPr>
        <p:txBody>
          <a:bodyPr wrap="square" rtlCol="0">
            <a:spAutoFit/>
          </a:bodyPr>
          <a:lstStyle/>
          <a:p>
            <a:pPr marL="914400" lvl="1" indent="-457200" algn="just">
              <a:lnSpc>
                <a:spcPct val="150000"/>
              </a:lnSpc>
              <a:buFont typeface="Wingdings" pitchFamily="2" charset="2"/>
              <a:buChar char="Ø"/>
              <a:defRPr/>
            </a:pPr>
            <a:r>
              <a:rPr lang="en-US" sz="2800" dirty="0" smtClean="0">
                <a:latin typeface="Arial" pitchFamily="34" charset="0"/>
                <a:cs typeface="Arial" pitchFamily="34" charset="0"/>
              </a:rPr>
              <a:t>Prepared </a:t>
            </a:r>
            <a:r>
              <a:rPr lang="en-US" sz="2800" dirty="0">
                <a:latin typeface="Arial" pitchFamily="34" charset="0"/>
                <a:cs typeface="Arial" pitchFamily="34" charset="0"/>
              </a:rPr>
              <a:t>after mineral </a:t>
            </a:r>
            <a:endParaRPr lang="en-US" sz="2800" dirty="0" smtClean="0">
              <a:latin typeface="Arial" pitchFamily="34" charset="0"/>
              <a:cs typeface="Arial" pitchFamily="34" charset="0"/>
            </a:endParaRPr>
          </a:p>
          <a:p>
            <a:pPr marL="914400" lvl="1" indent="-457200" algn="just">
              <a:lnSpc>
                <a:spcPct val="150000"/>
              </a:lnSpc>
              <a:buFont typeface="Wingdings" pitchFamily="2" charset="2"/>
              <a:buChar char="Ø"/>
              <a:defRPr/>
            </a:pPr>
            <a:r>
              <a:rPr lang="en-US" sz="2800" dirty="0">
                <a:latin typeface="Arial" pitchFamily="34" charset="0"/>
                <a:cs typeface="Arial" pitchFamily="34" charset="0"/>
              </a:rPr>
              <a:t>M</a:t>
            </a:r>
            <a:r>
              <a:rPr lang="en-US" sz="2800" dirty="0" smtClean="0">
                <a:latin typeface="Arial" pitchFamily="34" charset="0"/>
                <a:cs typeface="Arial" pitchFamily="34" charset="0"/>
              </a:rPr>
              <a:t>inerals </a:t>
            </a:r>
            <a:r>
              <a:rPr lang="en-US" sz="2800" dirty="0">
                <a:latin typeface="Arial" pitchFamily="34" charset="0"/>
                <a:cs typeface="Arial" pitchFamily="34" charset="0"/>
              </a:rPr>
              <a:t>are provided </a:t>
            </a:r>
            <a:r>
              <a:rPr lang="en-US" sz="2800" dirty="0" smtClean="0">
                <a:latin typeface="Arial" pitchFamily="34" charset="0"/>
                <a:cs typeface="Arial" pitchFamily="34" charset="0"/>
              </a:rPr>
              <a:t>to meet </a:t>
            </a:r>
            <a:r>
              <a:rPr lang="en-US" sz="2800" dirty="0">
                <a:latin typeface="Arial" pitchFamily="34" charset="0"/>
                <a:cs typeface="Arial" pitchFamily="34" charset="0"/>
              </a:rPr>
              <a:t>the mineral deficient state </a:t>
            </a:r>
            <a:endParaRPr lang="en-US" sz="2800" dirty="0" smtClean="0">
              <a:latin typeface="Arial" pitchFamily="34" charset="0"/>
              <a:cs typeface="Arial" pitchFamily="34" charset="0"/>
            </a:endParaRPr>
          </a:p>
          <a:p>
            <a:pPr marL="914400" lvl="1" indent="-457200" algn="just">
              <a:lnSpc>
                <a:spcPct val="150000"/>
              </a:lnSpc>
              <a:buFont typeface="Wingdings" pitchFamily="2" charset="2"/>
              <a:buChar char="Ø"/>
              <a:defRPr/>
            </a:pPr>
            <a:r>
              <a:rPr lang="en-US" sz="2800" dirty="0" smtClean="0">
                <a:latin typeface="Arial" pitchFamily="34" charset="0"/>
                <a:cs typeface="Arial" pitchFamily="34" charset="0"/>
              </a:rPr>
              <a:t>Efficacy validated </a:t>
            </a:r>
            <a:r>
              <a:rPr lang="en-US" sz="2800" dirty="0">
                <a:latin typeface="Arial" pitchFamily="34" charset="0"/>
                <a:cs typeface="Arial" pitchFamily="34" charset="0"/>
              </a:rPr>
              <a:t>by rigorous field trials.</a:t>
            </a:r>
          </a:p>
          <a:p>
            <a:pPr marL="914400" lvl="1" indent="-457200" algn="just">
              <a:lnSpc>
                <a:spcPct val="150000"/>
              </a:lnSpc>
              <a:buFont typeface="Wingdings" pitchFamily="2" charset="2"/>
              <a:buChar char="Ø"/>
              <a:defRPr/>
            </a:pPr>
            <a:r>
              <a:rPr lang="en-US" sz="2800" dirty="0" smtClean="0">
                <a:latin typeface="Arial" pitchFamily="34" charset="0"/>
                <a:cs typeface="Arial" pitchFamily="34" charset="0"/>
              </a:rPr>
              <a:t>Technology </a:t>
            </a:r>
            <a:r>
              <a:rPr lang="en-US" sz="2800" dirty="0">
                <a:latin typeface="Arial" pitchFamily="34" charset="0"/>
                <a:cs typeface="Arial" pitchFamily="34" charset="0"/>
              </a:rPr>
              <a:t>is sustainable due to low input and high return</a:t>
            </a:r>
          </a:p>
          <a:p>
            <a:pPr marL="914400" lvl="1" indent="-457200" algn="just">
              <a:lnSpc>
                <a:spcPct val="150000"/>
              </a:lnSpc>
              <a:buFont typeface="Wingdings" pitchFamily="2" charset="2"/>
              <a:buChar char="Ø"/>
              <a:defRPr/>
            </a:pPr>
            <a:r>
              <a:rPr lang="en-US" sz="2800" dirty="0">
                <a:latin typeface="Arial" pitchFamily="34" charset="0"/>
                <a:cs typeface="Arial" pitchFamily="34" charset="0"/>
              </a:rPr>
              <a:t>Cost advantages</a:t>
            </a:r>
          </a:p>
          <a:p>
            <a:pPr marL="914400" lvl="1" indent="-457200" algn="just">
              <a:lnSpc>
                <a:spcPct val="150000"/>
              </a:lnSpc>
              <a:buFont typeface="Wingdings" pitchFamily="2" charset="2"/>
              <a:buChar char="Ø"/>
              <a:defRPr/>
            </a:pPr>
            <a:r>
              <a:rPr lang="en-US" sz="2800" dirty="0">
                <a:latin typeface="Arial" pitchFamily="34" charset="0"/>
                <a:cs typeface="Arial" pitchFamily="34" charset="0"/>
              </a:rPr>
              <a:t>Fortified with vitamins and probiotics</a:t>
            </a:r>
          </a:p>
          <a:p>
            <a:pPr marL="914400" lvl="1" indent="-457200" algn="just">
              <a:lnSpc>
                <a:spcPct val="150000"/>
              </a:lnSpc>
              <a:buFont typeface="Wingdings" pitchFamily="2" charset="2"/>
              <a:buChar char="Ø"/>
              <a:defRPr/>
            </a:pPr>
            <a:r>
              <a:rPr lang="en-US" sz="2800" dirty="0">
                <a:latin typeface="Arial" pitchFamily="34" charset="0"/>
                <a:cs typeface="Arial" pitchFamily="34" charset="0"/>
              </a:rPr>
              <a:t>No common Salt</a:t>
            </a:r>
            <a:endParaRPr lang="en-GB" sz="2800" dirty="0">
              <a:latin typeface="Arial" pitchFamily="34" charset="0"/>
              <a:cs typeface="Arial" pitchFamily="34" charset="0"/>
            </a:endParaRPr>
          </a:p>
          <a:p>
            <a:endParaRPr lang="en-US" sz="3600" dirty="0">
              <a:latin typeface="Arial" pitchFamily="34" charset="0"/>
              <a:cs typeface="Arial" pitchFamily="34" charset="0"/>
            </a:endParaRPr>
          </a:p>
        </p:txBody>
      </p:sp>
    </p:spTree>
    <p:extLst>
      <p:ext uri="{BB962C8B-B14F-4D97-AF65-F5344CB8AC3E}">
        <p14:creationId xmlns:p14="http://schemas.microsoft.com/office/powerpoint/2010/main" val="3698063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ASMM</a:t>
            </a:r>
            <a:r>
              <a:rPr lang="en-US" dirty="0" smtClean="0"/>
              <a:t> – </a:t>
            </a:r>
            <a:r>
              <a:rPr lang="en-US" dirty="0" err="1" smtClean="0"/>
              <a:t>A.P</a:t>
            </a:r>
            <a:r>
              <a:rPr lang="en-US" dirty="0" smtClean="0"/>
              <a:t>.</a:t>
            </a:r>
            <a:endParaRPr lang="en-US" dirty="0"/>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4342" t="12750" r="42973" b="5904"/>
          <a:stretch/>
        </p:blipFill>
        <p:spPr bwMode="auto">
          <a:xfrm>
            <a:off x="457200" y="593952"/>
            <a:ext cx="8153400" cy="618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920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Implications on human nutrition</a:t>
            </a:r>
            <a:endParaRPr lang="en-US" dirty="0"/>
          </a:p>
        </p:txBody>
      </p:sp>
      <p:sp>
        <p:nvSpPr>
          <p:cNvPr id="3" name="TextBox 2"/>
          <p:cNvSpPr txBox="1"/>
          <p:nvPr/>
        </p:nvSpPr>
        <p:spPr>
          <a:xfrm>
            <a:off x="152400" y="533400"/>
            <a:ext cx="8763000" cy="6044925"/>
          </a:xfrm>
          <a:prstGeom prst="rect">
            <a:avLst/>
          </a:prstGeom>
          <a:noFill/>
        </p:spPr>
        <p:txBody>
          <a:bodyPr wrap="square" rtlCol="0">
            <a:spAutoFit/>
          </a:bodyPr>
          <a:lstStyle/>
          <a:p>
            <a:pPr marL="457200" indent="-457200" algn="just">
              <a:buFont typeface="Wingdings" pitchFamily="2" charset="2"/>
              <a:buChar char="Ø"/>
            </a:pPr>
            <a:r>
              <a:rPr lang="en-US" sz="2800" dirty="0">
                <a:solidFill>
                  <a:prstClr val="black"/>
                </a:solidFill>
                <a:latin typeface="Arial" pitchFamily="34" charset="0"/>
                <a:cs typeface="Arial" pitchFamily="34" charset="0"/>
              </a:rPr>
              <a:t>B</a:t>
            </a:r>
            <a:r>
              <a:rPr lang="en-US" sz="2800" dirty="0" smtClean="0">
                <a:solidFill>
                  <a:prstClr val="black"/>
                </a:solidFill>
                <a:latin typeface="Arial" pitchFamily="34" charset="0"/>
                <a:cs typeface="Arial" pitchFamily="34" charset="0"/>
              </a:rPr>
              <a:t>io-fortification of micronutrients in staple food crops </a:t>
            </a:r>
          </a:p>
          <a:p>
            <a:pPr marL="457200" indent="-457200" algn="just">
              <a:lnSpc>
                <a:spcPct val="150000"/>
              </a:lnSpc>
              <a:buFont typeface="Wingdings" pitchFamily="2" charset="2"/>
              <a:buChar char="Ø"/>
            </a:pPr>
            <a:r>
              <a:rPr lang="en-US" sz="2800" dirty="0" smtClean="0">
                <a:solidFill>
                  <a:prstClr val="black"/>
                </a:solidFill>
                <a:latin typeface="Arial" pitchFamily="34" charset="0"/>
                <a:cs typeface="Arial" pitchFamily="34" charset="0"/>
              </a:rPr>
              <a:t>Since soils have enough Fe, Cu &amp; </a:t>
            </a:r>
            <a:r>
              <a:rPr lang="en-US" sz="2800" dirty="0" err="1" smtClean="0">
                <a:solidFill>
                  <a:prstClr val="black"/>
                </a:solidFill>
                <a:latin typeface="Arial" pitchFamily="34" charset="0"/>
                <a:cs typeface="Arial" pitchFamily="34" charset="0"/>
              </a:rPr>
              <a:t>Mn</a:t>
            </a:r>
            <a:r>
              <a:rPr lang="en-US" sz="2800" dirty="0" smtClean="0">
                <a:solidFill>
                  <a:prstClr val="black"/>
                </a:solidFill>
                <a:latin typeface="Arial" pitchFamily="34" charset="0"/>
                <a:cs typeface="Arial" pitchFamily="34" charset="0"/>
              </a:rPr>
              <a:t> reserves, identifying crops capable of higher absorption and translocation into seed are highly desired. </a:t>
            </a:r>
          </a:p>
          <a:p>
            <a:pPr marL="457200" indent="-457200" algn="just">
              <a:lnSpc>
                <a:spcPct val="150000"/>
              </a:lnSpc>
              <a:buFont typeface="Wingdings" pitchFamily="2" charset="2"/>
              <a:buChar char="Ø"/>
            </a:pPr>
            <a:r>
              <a:rPr lang="en-US" sz="2800" dirty="0" smtClean="0">
                <a:solidFill>
                  <a:prstClr val="black"/>
                </a:solidFill>
                <a:latin typeface="Arial" pitchFamily="34" charset="0"/>
                <a:cs typeface="Arial" pitchFamily="34" charset="0"/>
              </a:rPr>
              <a:t>Mechanisms </a:t>
            </a:r>
            <a:r>
              <a:rPr lang="en-US" sz="2800" dirty="0">
                <a:solidFill>
                  <a:prstClr val="black"/>
                </a:solidFill>
                <a:latin typeface="Arial" pitchFamily="34" charset="0"/>
                <a:cs typeface="Arial" pitchFamily="34" charset="0"/>
              </a:rPr>
              <a:t>of uptake and translocation among crop species </a:t>
            </a:r>
            <a:r>
              <a:rPr lang="en-US" sz="2800" dirty="0" smtClean="0">
                <a:solidFill>
                  <a:prstClr val="black"/>
                </a:solidFill>
                <a:latin typeface="Arial" pitchFamily="34" charset="0"/>
                <a:cs typeface="Arial" pitchFamily="34" charset="0"/>
              </a:rPr>
              <a:t>- tool </a:t>
            </a:r>
            <a:r>
              <a:rPr lang="en-US" sz="2800" dirty="0">
                <a:solidFill>
                  <a:prstClr val="black"/>
                </a:solidFill>
                <a:latin typeface="Arial" pitchFamily="34" charset="0"/>
                <a:cs typeface="Arial" pitchFamily="34" charset="0"/>
              </a:rPr>
              <a:t>for identifying efficient </a:t>
            </a:r>
            <a:r>
              <a:rPr lang="en-US" sz="2800" dirty="0" smtClean="0">
                <a:solidFill>
                  <a:prstClr val="black"/>
                </a:solidFill>
                <a:latin typeface="Arial" pitchFamily="34" charset="0"/>
                <a:cs typeface="Arial" pitchFamily="34" charset="0"/>
              </a:rPr>
              <a:t>plants</a:t>
            </a:r>
            <a:r>
              <a:rPr lang="en-US" sz="2800" dirty="0">
                <a:solidFill>
                  <a:prstClr val="black"/>
                </a:solidFill>
                <a:latin typeface="Arial" pitchFamily="34" charset="0"/>
                <a:cs typeface="Arial" pitchFamily="34" charset="0"/>
              </a:rPr>
              <a:t>. </a:t>
            </a:r>
            <a:endParaRPr lang="en-US" sz="2800" dirty="0" smtClean="0">
              <a:solidFill>
                <a:prstClr val="black"/>
              </a:solidFill>
              <a:latin typeface="Arial" pitchFamily="34" charset="0"/>
              <a:cs typeface="Arial" pitchFamily="34" charset="0"/>
            </a:endParaRPr>
          </a:p>
          <a:p>
            <a:pPr marL="457200" indent="-457200" algn="just">
              <a:lnSpc>
                <a:spcPct val="150000"/>
              </a:lnSpc>
              <a:buFont typeface="Wingdings" pitchFamily="2" charset="2"/>
              <a:buChar char="Ø"/>
            </a:pPr>
            <a:r>
              <a:rPr lang="en-US" sz="2800" dirty="0">
                <a:solidFill>
                  <a:prstClr val="black"/>
                </a:solidFill>
                <a:latin typeface="Arial" pitchFamily="34" charset="0"/>
                <a:cs typeface="Arial" pitchFamily="34" charset="0"/>
              </a:rPr>
              <a:t>A</a:t>
            </a:r>
            <a:r>
              <a:rPr lang="en-US" sz="2800" dirty="0" smtClean="0">
                <a:solidFill>
                  <a:prstClr val="black"/>
                </a:solidFill>
                <a:latin typeface="Arial" pitchFamily="34" charset="0"/>
                <a:cs typeface="Arial" pitchFamily="34" charset="0"/>
              </a:rPr>
              <a:t>gronomic </a:t>
            </a:r>
            <a:r>
              <a:rPr lang="en-US" sz="2800" dirty="0">
                <a:solidFill>
                  <a:prstClr val="black"/>
                </a:solidFill>
                <a:latin typeface="Arial" pitchFamily="34" charset="0"/>
                <a:cs typeface="Arial" pitchFamily="34" charset="0"/>
              </a:rPr>
              <a:t>interventions influencing </a:t>
            </a:r>
            <a:r>
              <a:rPr lang="en-US" sz="2800" dirty="0" smtClean="0">
                <a:solidFill>
                  <a:prstClr val="black"/>
                </a:solidFill>
                <a:latin typeface="Arial" pitchFamily="34" charset="0"/>
                <a:cs typeface="Arial" pitchFamily="34" charset="0"/>
              </a:rPr>
              <a:t>bio fortification for </a:t>
            </a:r>
            <a:r>
              <a:rPr lang="en-US" sz="2800" dirty="0">
                <a:solidFill>
                  <a:prstClr val="black"/>
                </a:solidFill>
                <a:latin typeface="Arial" pitchFamily="34" charset="0"/>
                <a:cs typeface="Arial" pitchFamily="34" charset="0"/>
              </a:rPr>
              <a:t>improving bioavailability of trace elements in animal </a:t>
            </a:r>
            <a:r>
              <a:rPr lang="en-US" sz="2800" dirty="0" smtClean="0">
                <a:solidFill>
                  <a:prstClr val="black"/>
                </a:solidFill>
                <a:latin typeface="Arial" pitchFamily="34" charset="0"/>
                <a:cs typeface="Arial" pitchFamily="34" charset="0"/>
              </a:rPr>
              <a:t>model</a:t>
            </a: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88922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a:t>
            </a:r>
            <a:endParaRPr lang="en-US" dirty="0"/>
          </a:p>
        </p:txBody>
      </p:sp>
      <p:sp>
        <p:nvSpPr>
          <p:cNvPr id="3" name="TextBox 2"/>
          <p:cNvSpPr txBox="1"/>
          <p:nvPr/>
        </p:nvSpPr>
        <p:spPr>
          <a:xfrm>
            <a:off x="152400" y="685800"/>
            <a:ext cx="8610600" cy="5539978"/>
          </a:xfrm>
          <a:prstGeom prst="rect">
            <a:avLst/>
          </a:prstGeom>
          <a:noFill/>
        </p:spPr>
        <p:txBody>
          <a:bodyPr wrap="square" rtlCol="0">
            <a:spAutoFit/>
          </a:bodyPr>
          <a:lstStyle/>
          <a:p>
            <a:pPr marL="342900" lvl="0" indent="-342900" algn="just">
              <a:buFont typeface="Wingdings" pitchFamily="2" charset="2"/>
              <a:buChar char="Ø"/>
            </a:pPr>
            <a:endParaRPr lang="en-US" sz="2800" dirty="0">
              <a:solidFill>
                <a:prstClr val="black"/>
              </a:solidFill>
              <a:latin typeface="Arial" pitchFamily="34" charset="0"/>
              <a:cs typeface="Arial" pitchFamily="34" charset="0"/>
            </a:endParaRPr>
          </a:p>
          <a:p>
            <a:pPr marL="342900" lvl="0" indent="-342900" algn="just">
              <a:buFont typeface="Wingdings" pitchFamily="2" charset="2"/>
              <a:buChar char="Ø"/>
            </a:pPr>
            <a:r>
              <a:rPr lang="en-US" sz="2800" dirty="0">
                <a:solidFill>
                  <a:prstClr val="black"/>
                </a:solidFill>
                <a:latin typeface="Arial" pitchFamily="34" charset="0"/>
                <a:cs typeface="Arial" pitchFamily="34" charset="0"/>
              </a:rPr>
              <a:t>Endemic diseases resulting from the def. of I, Zn, Cu, Fe, Se and F with the characteristics of geographic distribution has increased </a:t>
            </a:r>
          </a:p>
          <a:p>
            <a:pPr marL="342900" lvl="0" indent="-342900" algn="just">
              <a:buFont typeface="Wingdings" pitchFamily="2" charset="2"/>
              <a:buChar char="Ø"/>
            </a:pPr>
            <a:endParaRPr lang="en-US" sz="2800" dirty="0">
              <a:solidFill>
                <a:prstClr val="black"/>
              </a:solidFill>
              <a:latin typeface="Arial" pitchFamily="34" charset="0"/>
              <a:cs typeface="Arial" pitchFamily="34" charset="0"/>
            </a:endParaRPr>
          </a:p>
          <a:p>
            <a:pPr marL="342900" lvl="0" indent="-342900" algn="just">
              <a:buFont typeface="Wingdings" pitchFamily="2" charset="2"/>
              <a:buChar char="Ø"/>
            </a:pPr>
            <a:r>
              <a:rPr lang="en-US" sz="2800" dirty="0">
                <a:solidFill>
                  <a:prstClr val="black"/>
                </a:solidFill>
                <a:latin typeface="Arial" pitchFamily="34" charset="0"/>
                <a:cs typeface="Arial" pitchFamily="34" charset="0"/>
              </a:rPr>
              <a:t>Overcoming the deficiency or imbalances of minerals improved in the productive efficiency </a:t>
            </a:r>
          </a:p>
          <a:p>
            <a:pPr marL="342900" lvl="0" indent="-342900" algn="just">
              <a:buFont typeface="Wingdings" pitchFamily="2" charset="2"/>
              <a:buChar char="Ø"/>
            </a:pPr>
            <a:endParaRPr lang="en-US" sz="2800" dirty="0">
              <a:solidFill>
                <a:prstClr val="black"/>
              </a:solidFill>
              <a:latin typeface="Arial" pitchFamily="34" charset="0"/>
              <a:cs typeface="Arial" pitchFamily="34" charset="0"/>
            </a:endParaRPr>
          </a:p>
          <a:p>
            <a:pPr marL="342900" lvl="0" indent="-342900" algn="just">
              <a:buFont typeface="Wingdings" pitchFamily="2" charset="2"/>
              <a:buChar char="Ø"/>
            </a:pPr>
            <a:r>
              <a:rPr lang="en-US" sz="2800" dirty="0">
                <a:solidFill>
                  <a:srgbClr val="FF0000"/>
                </a:solidFill>
                <a:latin typeface="Arial" pitchFamily="34" charset="0"/>
                <a:cs typeface="Arial" pitchFamily="34" charset="0"/>
              </a:rPr>
              <a:t>Minerals not received much attention </a:t>
            </a:r>
            <a:r>
              <a:rPr lang="en-US" sz="2800" dirty="0">
                <a:solidFill>
                  <a:prstClr val="black"/>
                </a:solidFill>
                <a:latin typeface="Arial" pitchFamily="34" charset="0"/>
                <a:cs typeface="Arial" pitchFamily="34" charset="0"/>
              </a:rPr>
              <a:t>neither in soil nor in the formulating diets, yet their long term </a:t>
            </a:r>
            <a:r>
              <a:rPr lang="en-US" sz="2800" dirty="0">
                <a:solidFill>
                  <a:srgbClr val="7030A0"/>
                </a:solidFill>
                <a:latin typeface="Arial" pitchFamily="34" charset="0"/>
                <a:cs typeface="Arial" pitchFamily="34" charset="0"/>
              </a:rPr>
              <a:t>practical impact on production, reproduction and immunity should not be ignored.</a:t>
            </a:r>
          </a:p>
          <a:p>
            <a:endParaRPr lang="en-US" dirty="0"/>
          </a:p>
        </p:txBody>
      </p:sp>
    </p:spTree>
    <p:extLst>
      <p:ext uri="{BB962C8B-B14F-4D97-AF65-F5344CB8AC3E}">
        <p14:creationId xmlns:p14="http://schemas.microsoft.com/office/powerpoint/2010/main" val="62240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Soil Plant Animal Relationship</a:t>
            </a:r>
          </a:p>
        </p:txBody>
      </p:sp>
      <p:pic>
        <p:nvPicPr>
          <p:cNvPr id="3" name="Picture 2" descr="C:\Users\Dr.RAJU\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t="2227"/>
          <a:stretch/>
        </p:blipFill>
        <p:spPr bwMode="auto">
          <a:xfrm>
            <a:off x="304800" y="598516"/>
            <a:ext cx="8458200" cy="620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87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a:t>
            </a:r>
            <a:endParaRPr lang="en-US" dirty="0"/>
          </a:p>
        </p:txBody>
      </p:sp>
      <p:sp>
        <p:nvSpPr>
          <p:cNvPr id="3" name="TextBox 2"/>
          <p:cNvSpPr txBox="1"/>
          <p:nvPr/>
        </p:nvSpPr>
        <p:spPr>
          <a:xfrm>
            <a:off x="76200" y="533401"/>
            <a:ext cx="8839200" cy="5262979"/>
          </a:xfrm>
          <a:prstGeom prst="rect">
            <a:avLst/>
          </a:prstGeom>
          <a:noFill/>
        </p:spPr>
        <p:txBody>
          <a:bodyPr wrap="square" rtlCol="0">
            <a:spAutoFit/>
          </a:bodyPr>
          <a:lstStyle/>
          <a:p>
            <a:pPr marL="457200" indent="-457200" algn="just">
              <a:lnSpc>
                <a:spcPct val="200000"/>
              </a:lnSpc>
              <a:buFont typeface="Wingdings" pitchFamily="2" charset="2"/>
              <a:buChar char="Ø"/>
            </a:pPr>
            <a:r>
              <a:rPr lang="en-US" sz="2800" dirty="0" smtClean="0">
                <a:latin typeface="Arial" pitchFamily="34" charset="0"/>
                <a:cs typeface="Arial" pitchFamily="34" charset="0"/>
              </a:rPr>
              <a:t>Powerful basis  </a:t>
            </a:r>
            <a:r>
              <a:rPr lang="en-US" sz="2800" dirty="0">
                <a:latin typeface="Arial" pitchFamily="34" charset="0"/>
                <a:cs typeface="Arial" pitchFamily="34" charset="0"/>
              </a:rPr>
              <a:t>for  </a:t>
            </a:r>
            <a:r>
              <a:rPr lang="en-US" sz="2800" dirty="0">
                <a:solidFill>
                  <a:srgbClr val="7030A0"/>
                </a:solidFill>
                <a:latin typeface="Arial" pitchFamily="34" charset="0"/>
                <a:cs typeface="Arial" pitchFamily="34" charset="0"/>
              </a:rPr>
              <a:t>sound </a:t>
            </a:r>
            <a:r>
              <a:rPr lang="en-US" sz="2800" dirty="0" smtClean="0">
                <a:solidFill>
                  <a:srgbClr val="7030A0"/>
                </a:solidFill>
                <a:latin typeface="Arial" pitchFamily="34" charset="0"/>
                <a:cs typeface="Arial" pitchFamily="34" charset="0"/>
              </a:rPr>
              <a:t>management  </a:t>
            </a:r>
            <a:r>
              <a:rPr lang="en-US" sz="2800" dirty="0">
                <a:solidFill>
                  <a:srgbClr val="7030A0"/>
                </a:solidFill>
                <a:latin typeface="Arial" pitchFamily="34" charset="0"/>
                <a:cs typeface="Arial" pitchFamily="34" charset="0"/>
              </a:rPr>
              <a:t>practices</a:t>
            </a:r>
            <a:r>
              <a:rPr lang="en-US" sz="2800" dirty="0" smtClean="0">
                <a:latin typeface="Arial" pitchFamily="34" charset="0"/>
                <a:cs typeface="Arial" pitchFamily="34" charset="0"/>
              </a:rPr>
              <a:t>.  </a:t>
            </a:r>
          </a:p>
          <a:p>
            <a:pPr marL="457200" indent="-457200" algn="just">
              <a:lnSpc>
                <a:spcPct val="200000"/>
              </a:lnSpc>
              <a:buFont typeface="Wingdings" pitchFamily="2" charset="2"/>
              <a:buChar char="Ø"/>
            </a:pPr>
            <a:r>
              <a:rPr lang="en-US" sz="2800" dirty="0" smtClean="0">
                <a:latin typeface="Arial" pitchFamily="34" charset="0"/>
                <a:cs typeface="Arial" pitchFamily="34" charset="0"/>
              </a:rPr>
              <a:t>Allows </a:t>
            </a:r>
            <a:r>
              <a:rPr lang="en-US" sz="2800" dirty="0" smtClean="0">
                <a:solidFill>
                  <a:srgbClr val="7030A0"/>
                </a:solidFill>
                <a:latin typeface="Arial" pitchFamily="34" charset="0"/>
                <a:cs typeface="Arial" pitchFamily="34" charset="0"/>
              </a:rPr>
              <a:t>producer  </a:t>
            </a:r>
            <a:r>
              <a:rPr lang="en-US" sz="2800" dirty="0">
                <a:solidFill>
                  <a:srgbClr val="7030A0"/>
                </a:solidFill>
                <a:latin typeface="Arial" pitchFamily="34" charset="0"/>
                <a:cs typeface="Arial" pitchFamily="34" charset="0"/>
              </a:rPr>
              <a:t>experience  </a:t>
            </a:r>
            <a:r>
              <a:rPr lang="en-US" sz="2800" dirty="0" smtClean="0">
                <a:solidFill>
                  <a:srgbClr val="7030A0"/>
                </a:solidFill>
                <a:latin typeface="Arial" pitchFamily="34" charset="0"/>
                <a:cs typeface="Arial" pitchFamily="34" charset="0"/>
              </a:rPr>
              <a:t>and research knowledge </a:t>
            </a:r>
            <a:r>
              <a:rPr lang="en-US" sz="2800" dirty="0" smtClean="0">
                <a:latin typeface="Arial" pitchFamily="34" charset="0"/>
                <a:cs typeface="Arial" pitchFamily="34" charset="0"/>
              </a:rPr>
              <a:t>obtained </a:t>
            </a:r>
            <a:r>
              <a:rPr lang="en-US" sz="2800" dirty="0">
                <a:latin typeface="Arial" pitchFamily="34" charset="0"/>
                <a:cs typeface="Arial" pitchFamily="34" charset="0"/>
              </a:rPr>
              <a:t>in </a:t>
            </a:r>
            <a:r>
              <a:rPr lang="en-US" sz="2800" dirty="0" smtClean="0">
                <a:latin typeface="Arial" pitchFamily="34" charset="0"/>
                <a:cs typeface="Arial" pitchFamily="34" charset="0"/>
              </a:rPr>
              <a:t>one  </a:t>
            </a:r>
            <a:r>
              <a:rPr lang="en-US" sz="2800" dirty="0">
                <a:latin typeface="Arial" pitchFamily="34" charset="0"/>
                <a:cs typeface="Arial" pitchFamily="34" charset="0"/>
              </a:rPr>
              <a:t>environment  </a:t>
            </a:r>
            <a:r>
              <a:rPr lang="en-US" sz="2800" dirty="0" smtClean="0">
                <a:latin typeface="Arial" pitchFamily="34" charset="0"/>
                <a:cs typeface="Arial" pitchFamily="34" charset="0"/>
              </a:rPr>
              <a:t>to be  </a:t>
            </a:r>
            <a:r>
              <a:rPr lang="en-US" sz="2800" dirty="0">
                <a:latin typeface="Arial" pitchFamily="34" charset="0"/>
                <a:cs typeface="Arial" pitchFamily="34" charset="0"/>
              </a:rPr>
              <a:t>used  </a:t>
            </a:r>
            <a:r>
              <a:rPr lang="en-US" sz="2800" dirty="0" smtClean="0">
                <a:latin typeface="Arial" pitchFamily="34" charset="0"/>
                <a:cs typeface="Arial" pitchFamily="34" charset="0"/>
              </a:rPr>
              <a:t>in other locations</a:t>
            </a:r>
            <a:endParaRPr lang="en-US" sz="2800" dirty="0">
              <a:latin typeface="Arial" pitchFamily="34" charset="0"/>
              <a:cs typeface="Arial" pitchFamily="34" charset="0"/>
            </a:endParaRPr>
          </a:p>
          <a:p>
            <a:pPr marL="457200" indent="-457200" algn="just">
              <a:lnSpc>
                <a:spcPct val="200000"/>
              </a:lnSpc>
              <a:buFont typeface="Wingdings" pitchFamily="2" charset="2"/>
              <a:buChar char="Ø"/>
            </a:pPr>
            <a:r>
              <a:rPr lang="en-US" sz="2800" dirty="0">
                <a:latin typeface="Arial" pitchFamily="34" charset="0"/>
                <a:cs typeface="Arial" pitchFamily="34" charset="0"/>
              </a:rPr>
              <a:t>A</a:t>
            </a:r>
            <a:r>
              <a:rPr lang="en-US" sz="2800" dirty="0" smtClean="0">
                <a:latin typeface="Arial" pitchFamily="34" charset="0"/>
                <a:cs typeface="Arial" pitchFamily="34" charset="0"/>
              </a:rPr>
              <a:t>llows  </a:t>
            </a:r>
            <a:r>
              <a:rPr lang="en-US" sz="2800" dirty="0">
                <a:latin typeface="Arial" pitchFamily="34" charset="0"/>
                <a:cs typeface="Arial" pitchFamily="34" charset="0"/>
              </a:rPr>
              <a:t>objective </a:t>
            </a:r>
            <a:r>
              <a:rPr lang="en-US" sz="2800" dirty="0" smtClean="0">
                <a:latin typeface="Arial" pitchFamily="34" charset="0"/>
                <a:cs typeface="Arial" pitchFamily="34" charset="0"/>
              </a:rPr>
              <a:t>  </a:t>
            </a:r>
            <a:r>
              <a:rPr lang="en-US" sz="2800" dirty="0" smtClean="0">
                <a:solidFill>
                  <a:srgbClr val="002060"/>
                </a:solidFill>
                <a:latin typeface="Arial" pitchFamily="34" charset="0"/>
                <a:cs typeface="Arial" pitchFamily="34" charset="0"/>
              </a:rPr>
              <a:t>predictions  of future  </a:t>
            </a:r>
            <a:r>
              <a:rPr lang="en-US" sz="2800" dirty="0">
                <a:solidFill>
                  <a:srgbClr val="002060"/>
                </a:solidFill>
                <a:latin typeface="Arial" pitchFamily="34" charset="0"/>
                <a:cs typeface="Arial" pitchFamily="34" charset="0"/>
              </a:rPr>
              <a:t>outcomes </a:t>
            </a:r>
            <a:r>
              <a:rPr lang="en-US" sz="2800" dirty="0" smtClean="0">
                <a:latin typeface="Arial" pitchFamily="34" charset="0"/>
                <a:cs typeface="Arial" pitchFamily="34" charset="0"/>
              </a:rPr>
              <a:t>based </a:t>
            </a:r>
            <a:r>
              <a:rPr lang="en-US" sz="2800" dirty="0">
                <a:latin typeface="Arial" pitchFamily="34" charset="0"/>
                <a:cs typeface="Arial" pitchFamily="34" charset="0"/>
              </a:rPr>
              <a:t>on past climatic </a:t>
            </a:r>
            <a:r>
              <a:rPr lang="en-US" sz="2800" dirty="0" smtClean="0">
                <a:latin typeface="Arial" pitchFamily="34" charset="0"/>
                <a:cs typeface="Arial" pitchFamily="34" charset="0"/>
              </a:rPr>
              <a:t>experience</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060040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Mineral content of soil depend </a:t>
            </a:r>
            <a:r>
              <a:rPr lang="en-US" dirty="0" smtClean="0"/>
              <a:t>upon</a:t>
            </a:r>
            <a:endParaRPr lang="en-US" dirty="0"/>
          </a:p>
        </p:txBody>
      </p:sp>
      <p:sp>
        <p:nvSpPr>
          <p:cNvPr id="4" name="TextBox 3"/>
          <p:cNvSpPr txBox="1"/>
          <p:nvPr/>
        </p:nvSpPr>
        <p:spPr>
          <a:xfrm>
            <a:off x="152400" y="685800"/>
            <a:ext cx="8839200" cy="4616648"/>
          </a:xfrm>
          <a:prstGeom prst="rect">
            <a:avLst/>
          </a:prstGeom>
          <a:noFill/>
        </p:spPr>
        <p:txBody>
          <a:bodyPr wrap="square" rtlCol="0">
            <a:spAutoFit/>
          </a:bodyPr>
          <a:lstStyle/>
          <a:p>
            <a:pPr marL="342900" indent="-342900" algn="just">
              <a:lnSpc>
                <a:spcPct val="150000"/>
              </a:lnSpc>
              <a:buAutoNum type="arabicPeriod"/>
            </a:pPr>
            <a:r>
              <a:rPr lang="en-US" sz="2800" dirty="0" smtClean="0">
                <a:solidFill>
                  <a:srgbClr val="7030A0"/>
                </a:solidFill>
                <a:latin typeface="Arial" pitchFamily="34" charset="0"/>
                <a:cs typeface="Arial" pitchFamily="34" charset="0"/>
              </a:rPr>
              <a:t>Parent material </a:t>
            </a:r>
          </a:p>
          <a:p>
            <a:pPr marL="342900" indent="-342900" algn="just">
              <a:lnSpc>
                <a:spcPct val="150000"/>
              </a:lnSpc>
              <a:buAutoNum type="arabicPeriod"/>
            </a:pPr>
            <a:r>
              <a:rPr lang="en-US" sz="2800" dirty="0" smtClean="0">
                <a:solidFill>
                  <a:srgbClr val="7030A0"/>
                </a:solidFill>
                <a:latin typeface="Arial" pitchFamily="34" charset="0"/>
                <a:cs typeface="Arial" pitchFamily="34" charset="0"/>
              </a:rPr>
              <a:t>Pedogenic factors: </a:t>
            </a:r>
            <a:r>
              <a:rPr lang="en-US" sz="2800" dirty="0" smtClean="0">
                <a:latin typeface="Arial" pitchFamily="34" charset="0"/>
                <a:cs typeface="Arial" pitchFamily="34" charset="0"/>
              </a:rPr>
              <a:t>laterisation, calcification, </a:t>
            </a:r>
            <a:r>
              <a:rPr lang="en-US" sz="2800" dirty="0">
                <a:latin typeface="Arial" pitchFamily="34" charset="0"/>
                <a:cs typeface="Arial" pitchFamily="34" charset="0"/>
              </a:rPr>
              <a:t>salinization </a:t>
            </a:r>
            <a:endParaRPr lang="en-US" sz="2800" dirty="0" smtClean="0">
              <a:latin typeface="Arial" pitchFamily="34" charset="0"/>
              <a:cs typeface="Arial" pitchFamily="34" charset="0"/>
            </a:endParaRPr>
          </a:p>
          <a:p>
            <a:pPr marL="342900" indent="-342900" algn="just">
              <a:lnSpc>
                <a:spcPct val="150000"/>
              </a:lnSpc>
              <a:buAutoNum type="arabicPeriod"/>
            </a:pPr>
            <a:r>
              <a:rPr lang="en-US" sz="2800" dirty="0" smtClean="0">
                <a:solidFill>
                  <a:srgbClr val="7030A0"/>
                </a:solidFill>
                <a:latin typeface="Arial" pitchFamily="34" charset="0"/>
                <a:cs typeface="Arial" pitchFamily="34" charset="0"/>
              </a:rPr>
              <a:t>Translocation: </a:t>
            </a:r>
            <a:r>
              <a:rPr lang="en-US" sz="2800" dirty="0" smtClean="0">
                <a:latin typeface="Arial" pitchFamily="34" charset="0"/>
                <a:cs typeface="Arial" pitchFamily="34" charset="0"/>
              </a:rPr>
              <a:t>surface erosion, leaching, evaporation &amp; redeposition of minerals on the surface</a:t>
            </a:r>
          </a:p>
          <a:p>
            <a:pPr marL="342900" indent="-342900" algn="just">
              <a:lnSpc>
                <a:spcPct val="150000"/>
              </a:lnSpc>
              <a:buAutoNum type="arabicPeriod"/>
            </a:pPr>
            <a:r>
              <a:rPr lang="en-US" sz="2800" dirty="0" smtClean="0">
                <a:solidFill>
                  <a:srgbClr val="7030A0"/>
                </a:solidFill>
                <a:latin typeface="Arial" pitchFamily="34" charset="0"/>
                <a:cs typeface="Arial" pitchFamily="34" charset="0"/>
              </a:rPr>
              <a:t> Effective concentration </a:t>
            </a:r>
            <a:r>
              <a:rPr lang="en-US" sz="2800" dirty="0" smtClean="0">
                <a:latin typeface="Arial" pitchFamily="34" charset="0"/>
                <a:cs typeface="Arial" pitchFamily="34" charset="0"/>
              </a:rPr>
              <a:t>in the soil solution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082185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Pedogenetic factors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59503471"/>
              </p:ext>
            </p:extLst>
          </p:nvPr>
        </p:nvGraphicFramePr>
        <p:xfrm>
          <a:off x="152400" y="609600"/>
          <a:ext cx="8991600" cy="6096001"/>
        </p:xfrm>
        <a:graphic>
          <a:graphicData uri="http://schemas.openxmlformats.org/drawingml/2006/table">
            <a:tbl>
              <a:tblPr firstRow="1" bandRow="1">
                <a:tableStyleId>{5C22544A-7EE6-4342-B048-85BDC9FD1C3A}</a:tableStyleId>
              </a:tblPr>
              <a:tblGrid>
                <a:gridCol w="2997200"/>
                <a:gridCol w="2997200"/>
                <a:gridCol w="2997200"/>
              </a:tblGrid>
              <a:tr h="1461967">
                <a:tc>
                  <a:txBody>
                    <a:bodyPr/>
                    <a:lstStyle/>
                    <a:p>
                      <a:r>
                        <a:rPr lang="en-US" sz="2800" dirty="0" smtClean="0">
                          <a:latin typeface="Arial" pitchFamily="34" charset="0"/>
                          <a:cs typeface="Arial" pitchFamily="34" charset="0"/>
                        </a:rPr>
                        <a:t>Soils developed from </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Acid igneous rocks</a:t>
                      </a:r>
                      <a:r>
                        <a:rPr lang="en-US" sz="2800" baseline="0" dirty="0" smtClean="0">
                          <a:latin typeface="Arial" pitchFamily="34" charset="0"/>
                          <a:cs typeface="Arial" pitchFamily="34" charset="0"/>
                        </a:rPr>
                        <a:t> </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Basic igneous rocks</a:t>
                      </a:r>
                      <a:endParaRPr lang="en-US" sz="2800" dirty="0">
                        <a:latin typeface="Arial" pitchFamily="34" charset="0"/>
                        <a:cs typeface="Arial" pitchFamily="34" charset="0"/>
                      </a:endParaRPr>
                    </a:p>
                  </a:txBody>
                  <a:tcPr/>
                </a:tc>
              </a:tr>
              <a:tr h="1872658">
                <a:tc>
                  <a:txBody>
                    <a:bodyPr/>
                    <a:lstStyle/>
                    <a:p>
                      <a:pPr algn="l"/>
                      <a:r>
                        <a:rPr lang="en-US" sz="2800" dirty="0" smtClean="0">
                          <a:latin typeface="Arial" pitchFamily="34" charset="0"/>
                          <a:cs typeface="Arial" pitchFamily="34" charset="0"/>
                        </a:rPr>
                        <a:t>Amounts of essential trace elements </a:t>
                      </a:r>
                      <a:endParaRPr lang="en-US" sz="2800" dirty="0">
                        <a:latin typeface="Arial" pitchFamily="34" charset="0"/>
                        <a:cs typeface="Arial" pitchFamily="34" charset="0"/>
                      </a:endParaRPr>
                    </a:p>
                  </a:txBody>
                  <a:tcPr anchor="ctr"/>
                </a:tc>
                <a:tc>
                  <a:txBody>
                    <a:bodyPr/>
                    <a:lstStyle/>
                    <a:p>
                      <a:pPr algn="ctr"/>
                      <a:endParaRPr lang="en-US" sz="2800" dirty="0">
                        <a:latin typeface="Arial" pitchFamily="34" charset="0"/>
                        <a:cs typeface="Arial" pitchFamily="34" charset="0"/>
                      </a:endParaRPr>
                    </a:p>
                  </a:txBody>
                  <a:tcPr anchor="ctr"/>
                </a:tc>
                <a:tc>
                  <a:txBody>
                    <a:bodyPr/>
                    <a:lstStyle/>
                    <a:p>
                      <a:pPr algn="ctr"/>
                      <a:endParaRPr lang="en-US" sz="2800" dirty="0">
                        <a:latin typeface="Arial" pitchFamily="34" charset="0"/>
                        <a:cs typeface="Arial" pitchFamily="34" charset="0"/>
                      </a:endParaRPr>
                    </a:p>
                  </a:txBody>
                  <a:tcPr anchor="ctr"/>
                </a:tc>
              </a:tr>
              <a:tr h="2761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itchFamily="34" charset="0"/>
                          <a:cs typeface="Arial" pitchFamily="34" charset="0"/>
                        </a:rPr>
                        <a:t>Trace element (Cu &amp; Co) status in grazing livestock</a:t>
                      </a:r>
                      <a:endParaRPr lang="en-US" sz="2800" dirty="0">
                        <a:latin typeface="Arial" pitchFamily="34" charset="0"/>
                        <a:cs typeface="Arial" pitchFamily="34" charset="0"/>
                      </a:endParaRPr>
                    </a:p>
                  </a:txBody>
                  <a:tcPr anchor="ctr"/>
                </a:tc>
                <a:tc>
                  <a:txBody>
                    <a:bodyPr/>
                    <a:lstStyle/>
                    <a:p>
                      <a:pPr algn="ctr"/>
                      <a:r>
                        <a:rPr lang="en-US" sz="2800" dirty="0" smtClean="0">
                          <a:solidFill>
                            <a:srgbClr val="C00000"/>
                          </a:solidFill>
                          <a:latin typeface="Arial" pitchFamily="34" charset="0"/>
                          <a:cs typeface="Arial" pitchFamily="34" charset="0"/>
                        </a:rPr>
                        <a:t>Deficiency</a:t>
                      </a:r>
                      <a:endParaRPr lang="en-US" sz="2800" dirty="0">
                        <a:solidFill>
                          <a:srgbClr val="C00000"/>
                        </a:solidFill>
                        <a:latin typeface="Arial" pitchFamily="34" charset="0"/>
                        <a:cs typeface="Arial" pitchFamily="34" charset="0"/>
                      </a:endParaRPr>
                    </a:p>
                  </a:txBody>
                  <a:tcPr anchor="ctr"/>
                </a:tc>
                <a:tc>
                  <a:txBody>
                    <a:bodyPr/>
                    <a:lstStyle/>
                    <a:p>
                      <a:pPr algn="ctr"/>
                      <a:r>
                        <a:rPr lang="en-US" sz="2800" dirty="0" smtClean="0">
                          <a:solidFill>
                            <a:srgbClr val="C00000"/>
                          </a:solidFill>
                          <a:latin typeface="Arial" pitchFamily="34" charset="0"/>
                          <a:cs typeface="Arial" pitchFamily="34" charset="0"/>
                        </a:rPr>
                        <a:t>Excess</a:t>
                      </a:r>
                      <a:endParaRPr lang="en-US" sz="2800" dirty="0">
                        <a:solidFill>
                          <a:srgbClr val="C00000"/>
                        </a:solidFill>
                        <a:latin typeface="Arial" pitchFamily="34" charset="0"/>
                        <a:cs typeface="Arial" pitchFamily="34" charset="0"/>
                      </a:endParaRPr>
                    </a:p>
                  </a:txBody>
                  <a:tcPr anchor="ctr"/>
                </a:tc>
              </a:tr>
            </a:tbl>
          </a:graphicData>
        </a:graphic>
      </p:graphicFrame>
      <p:sp>
        <p:nvSpPr>
          <p:cNvPr id="7" name="Down Arrow 6"/>
          <p:cNvSpPr/>
          <p:nvPr/>
        </p:nvSpPr>
        <p:spPr>
          <a:xfrm>
            <a:off x="4236027" y="2494927"/>
            <a:ext cx="381000" cy="6895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V="1">
            <a:off x="6781800" y="2402794"/>
            <a:ext cx="342900" cy="7816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549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Pedogenetic factors</a:t>
            </a:r>
          </a:p>
        </p:txBody>
      </p:sp>
      <p:sp>
        <p:nvSpPr>
          <p:cNvPr id="3" name="TextBox 2"/>
          <p:cNvSpPr txBox="1"/>
          <p:nvPr/>
        </p:nvSpPr>
        <p:spPr>
          <a:xfrm>
            <a:off x="152400" y="533400"/>
            <a:ext cx="8839200" cy="6124754"/>
          </a:xfrm>
          <a:prstGeom prst="rect">
            <a:avLst/>
          </a:prstGeom>
          <a:noFill/>
        </p:spPr>
        <p:txBody>
          <a:bodyPr wrap="square" rtlCol="0">
            <a:spAutoFit/>
          </a:bodyPr>
          <a:lstStyle/>
          <a:p>
            <a:pPr lvl="0" algn="just">
              <a:lnSpc>
                <a:spcPct val="150000"/>
              </a:lnSpc>
              <a:buFont typeface="Wingdings" pitchFamily="2" charset="2"/>
              <a:buChar char="Ø"/>
            </a:pPr>
            <a:r>
              <a:rPr lang="en-US" sz="2800" dirty="0">
                <a:solidFill>
                  <a:prstClr val="black"/>
                </a:solidFill>
                <a:latin typeface="Arial" pitchFamily="34" charset="0"/>
                <a:cs typeface="Arial" pitchFamily="34" charset="0"/>
              </a:rPr>
              <a:t> </a:t>
            </a:r>
            <a:r>
              <a:rPr lang="en-US" sz="2800" dirty="0" smtClean="0">
                <a:solidFill>
                  <a:prstClr val="black"/>
                </a:solidFill>
                <a:latin typeface="Arial" pitchFamily="34" charset="0"/>
                <a:cs typeface="Arial" pitchFamily="34" charset="0"/>
              </a:rPr>
              <a:t>Wind/water borne </a:t>
            </a:r>
            <a:r>
              <a:rPr lang="en-US" sz="2800" dirty="0">
                <a:solidFill>
                  <a:prstClr val="black"/>
                </a:solidFill>
                <a:latin typeface="Arial" pitchFamily="34" charset="0"/>
                <a:cs typeface="Arial" pitchFamily="34" charset="0"/>
              </a:rPr>
              <a:t>soils – No relationship between animal health and soil</a:t>
            </a:r>
          </a:p>
          <a:p>
            <a:pPr lvl="0" algn="just">
              <a:lnSpc>
                <a:spcPct val="150000"/>
              </a:lnSpc>
              <a:buFont typeface="Wingdings" pitchFamily="2" charset="2"/>
              <a:buChar char="Ø"/>
            </a:pPr>
            <a:r>
              <a:rPr lang="en-US" sz="2800" dirty="0" smtClean="0">
                <a:solidFill>
                  <a:prstClr val="black"/>
                </a:solidFill>
                <a:latin typeface="Arial" pitchFamily="34" charset="0"/>
                <a:cs typeface="Arial" pitchFamily="34" charset="0"/>
              </a:rPr>
              <a:t>Soils solely </a:t>
            </a:r>
            <a:r>
              <a:rPr lang="en-US" sz="2800" dirty="0">
                <a:solidFill>
                  <a:prstClr val="black"/>
                </a:solidFill>
                <a:latin typeface="Arial" pitchFamily="34" charset="0"/>
                <a:cs typeface="Arial" pitchFamily="34" charset="0"/>
              </a:rPr>
              <a:t>from underlying strata, animal problems </a:t>
            </a:r>
            <a:r>
              <a:rPr lang="en-US" sz="2800" dirty="0" smtClean="0">
                <a:solidFill>
                  <a:prstClr val="black"/>
                </a:solidFill>
                <a:latin typeface="Arial" pitchFamily="34" charset="0"/>
                <a:cs typeface="Arial" pitchFamily="34" charset="0"/>
              </a:rPr>
              <a:t>coincide</a:t>
            </a:r>
          </a:p>
          <a:p>
            <a:pPr lvl="0" algn="just">
              <a:lnSpc>
                <a:spcPct val="150000"/>
              </a:lnSpc>
              <a:buFont typeface="Wingdings" pitchFamily="2" charset="2"/>
              <a:buChar char="Ø"/>
            </a:pPr>
            <a:r>
              <a:rPr lang="en-US" sz="2800" dirty="0" smtClean="0">
                <a:solidFill>
                  <a:prstClr val="black"/>
                </a:solidFill>
                <a:latin typeface="Arial" pitchFamily="34" charset="0"/>
                <a:cs typeface="Arial" pitchFamily="34" charset="0"/>
              </a:rPr>
              <a:t>Contamination  </a:t>
            </a:r>
            <a:r>
              <a:rPr lang="en-US" sz="2800" dirty="0">
                <a:solidFill>
                  <a:prstClr val="black"/>
                </a:solidFill>
                <a:latin typeface="Arial" pitchFamily="34" charset="0"/>
                <a:cs typeface="Arial" pitchFamily="34" charset="0"/>
              </a:rPr>
              <a:t>from </a:t>
            </a:r>
            <a:r>
              <a:rPr lang="en-US" sz="2800" dirty="0" smtClean="0">
                <a:solidFill>
                  <a:prstClr val="black"/>
                </a:solidFill>
                <a:latin typeface="Arial" pitchFamily="34" charset="0"/>
                <a:cs typeface="Arial" pitchFamily="34" charset="0"/>
              </a:rPr>
              <a:t>industrial sources: alters mineral profile</a:t>
            </a:r>
          </a:p>
          <a:p>
            <a:pPr lvl="0" algn="just">
              <a:lnSpc>
                <a:spcPct val="150000"/>
              </a:lnSpc>
              <a:buFont typeface="Wingdings" pitchFamily="2" charset="2"/>
              <a:buChar char="Ø"/>
            </a:pPr>
            <a:r>
              <a:rPr lang="en-US" sz="2800" dirty="0" smtClean="0">
                <a:solidFill>
                  <a:prstClr val="black"/>
                </a:solidFill>
                <a:latin typeface="Arial" pitchFamily="34" charset="0"/>
                <a:cs typeface="Arial" pitchFamily="34" charset="0"/>
              </a:rPr>
              <a:t>Cu </a:t>
            </a:r>
            <a:r>
              <a:rPr lang="en-US" sz="2800" dirty="0">
                <a:solidFill>
                  <a:prstClr val="black"/>
                </a:solidFill>
                <a:latin typeface="Arial" pitchFamily="34" charset="0"/>
                <a:cs typeface="Arial" pitchFamily="34" charset="0"/>
              </a:rPr>
              <a:t>deficiency in </a:t>
            </a:r>
            <a:r>
              <a:rPr lang="en-US" sz="2800" dirty="0" smtClean="0">
                <a:solidFill>
                  <a:prstClr val="black"/>
                </a:solidFill>
                <a:latin typeface="Arial" pitchFamily="34" charset="0"/>
                <a:cs typeface="Arial" pitchFamily="34" charset="0"/>
              </a:rPr>
              <a:t>soils containing  </a:t>
            </a:r>
            <a:r>
              <a:rPr lang="en-US" sz="2800" dirty="0">
                <a:solidFill>
                  <a:prstClr val="black"/>
                </a:solidFill>
                <a:latin typeface="Arial" pitchFamily="34" charset="0"/>
                <a:cs typeface="Arial" pitchFamily="34" charset="0"/>
              </a:rPr>
              <a:t>large amount of organic matter </a:t>
            </a:r>
            <a:r>
              <a:rPr lang="en-US" sz="2800" dirty="0" smtClean="0">
                <a:solidFill>
                  <a:prstClr val="black"/>
                </a:solidFill>
                <a:latin typeface="Arial" pitchFamily="34" charset="0"/>
                <a:cs typeface="Arial" pitchFamily="34" charset="0"/>
              </a:rPr>
              <a:t>&amp; in sandy </a:t>
            </a:r>
            <a:r>
              <a:rPr lang="en-US" sz="2800" dirty="0">
                <a:solidFill>
                  <a:prstClr val="black"/>
                </a:solidFill>
                <a:latin typeface="Arial" pitchFamily="34" charset="0"/>
                <a:cs typeface="Arial" pitchFamily="34" charset="0"/>
              </a:rPr>
              <a:t>soils </a:t>
            </a:r>
            <a:r>
              <a:rPr lang="en-US" sz="2800" dirty="0" smtClean="0">
                <a:solidFill>
                  <a:prstClr val="black"/>
                </a:solidFill>
                <a:latin typeface="Arial" pitchFamily="34" charset="0"/>
                <a:cs typeface="Arial" pitchFamily="34" charset="0"/>
              </a:rPr>
              <a:t> </a:t>
            </a:r>
            <a:endParaRPr lang="en-US" sz="2800" dirty="0">
              <a:solidFill>
                <a:prstClr val="black"/>
              </a:solidFill>
              <a:latin typeface="Arial" pitchFamily="34" charset="0"/>
              <a:cs typeface="Arial" pitchFamily="34" charset="0"/>
            </a:endParaRPr>
          </a:p>
          <a:p>
            <a:pPr lvl="0"/>
            <a:r>
              <a:rPr lang="en-US" sz="2800" dirty="0">
                <a:solidFill>
                  <a:prstClr val="black"/>
                </a:solidFill>
                <a:latin typeface="Arial" pitchFamily="34" charset="0"/>
                <a:cs typeface="Arial" pitchFamily="34" charset="0"/>
              </a:rPr>
              <a:t> </a:t>
            </a:r>
          </a:p>
          <a:p>
            <a:pPr lvl="0" algn="just">
              <a:buFont typeface="Wingdings" pitchFamily="2" charset="2"/>
              <a:buChar char="Ø"/>
            </a:pPr>
            <a:endParaRPr lang="en-US"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9400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Soil avail. </a:t>
            </a:r>
            <a:r>
              <a:rPr lang="en-US" dirty="0"/>
              <a:t>w</a:t>
            </a:r>
            <a:r>
              <a:rPr lang="en-US" dirty="0" smtClean="0"/>
              <a:t>ater &amp; Mineral fertility</a:t>
            </a:r>
            <a:endParaRPr lang="en-US" dirty="0"/>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t="17072"/>
          <a:stretch/>
        </p:blipFill>
        <p:spPr bwMode="auto">
          <a:xfrm>
            <a:off x="620019" y="533400"/>
            <a:ext cx="7425316" cy="54533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989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1625</Words>
  <Application>Microsoft Office PowerPoint</Application>
  <PresentationFormat>On-screen Show (4:3)</PresentationFormat>
  <Paragraphs>189</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1_Office Theme</vt:lpstr>
      <vt:lpstr>Soil Plant Animal Relationship</vt:lpstr>
      <vt:lpstr>Soil – Plant – Animal continuum</vt:lpstr>
      <vt:lpstr>Introduction </vt:lpstr>
      <vt:lpstr>Soil Plant Animal Relationship</vt:lpstr>
      <vt:lpstr>Importance </vt:lpstr>
      <vt:lpstr>Mineral content of soil depend upon</vt:lpstr>
      <vt:lpstr>Pedogenetic factors</vt:lpstr>
      <vt:lpstr>Pedogenetic factors</vt:lpstr>
      <vt:lpstr>Soil avail. water &amp; Mineral fertility</vt:lpstr>
      <vt:lpstr>Mineral uptake of plants from soil</vt:lpstr>
      <vt:lpstr>Influence of Plant Genotype</vt:lpstr>
      <vt:lpstr>Species differences in mineral composition</vt:lpstr>
      <vt:lpstr>Variation among grasses and forages</vt:lpstr>
      <vt:lpstr>Plant growth &amp; Conc. Of mineral in plant</vt:lpstr>
      <vt:lpstr>Wooden  bucket   - Short stave</vt:lpstr>
      <vt:lpstr>Concept  of  most  limiting  nutrient</vt:lpstr>
      <vt:lpstr>Soil fertilizers</vt:lpstr>
      <vt:lpstr>Application of N &amp; K fertilizers</vt:lpstr>
      <vt:lpstr>Application of other fertilizers</vt:lpstr>
      <vt:lpstr>Influence of Maturity and Season</vt:lpstr>
      <vt:lpstr>Influence of Maturity and Season</vt:lpstr>
      <vt:lpstr>Conc. of minerals vary from part to part </vt:lpstr>
      <vt:lpstr>Mineral uptake in plants influenced by soil pH</vt:lpstr>
      <vt:lpstr> Mineral uptake in plants influenced by soil pH </vt:lpstr>
      <vt:lpstr>Influence of pH on available plant nutrients</vt:lpstr>
      <vt:lpstr>Other factors</vt:lpstr>
      <vt:lpstr>Soil animal relation</vt:lpstr>
      <vt:lpstr>Plant animal relationship</vt:lpstr>
      <vt:lpstr>Soil Ingestion</vt:lpstr>
      <vt:lpstr>PowerPoint Presentation</vt:lpstr>
      <vt:lpstr>Critical values for assessment of status</vt:lpstr>
      <vt:lpstr>Mineral deficiencies in India</vt:lpstr>
      <vt:lpstr>Area specific mineral mixture (ASMM)</vt:lpstr>
      <vt:lpstr>ASMM – A.P.</vt:lpstr>
      <vt:lpstr>Implications on human nutrition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Dr.RAJU</dc:creator>
  <cp:lastModifiedBy>kahlon</cp:lastModifiedBy>
  <cp:revision>126</cp:revision>
  <dcterms:created xsi:type="dcterms:W3CDTF">2015-02-02T18:47:52Z</dcterms:created>
  <dcterms:modified xsi:type="dcterms:W3CDTF">2020-05-03T09:38:16Z</dcterms:modified>
</cp:coreProperties>
</file>