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60" r:id="rId7"/>
    <p:sldId id="258" r:id="rId8"/>
    <p:sldId id="264" r:id="rId9"/>
    <p:sldId id="265"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5AD410-64D7-4F93-8687-09B8787EE155}"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939349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D410-64D7-4F93-8687-09B8787EE155}"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2735343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D410-64D7-4F93-8687-09B8787EE155}"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267337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D410-64D7-4F93-8687-09B8787EE155}"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914136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5AD410-64D7-4F93-8687-09B8787EE155}"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189467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5AD410-64D7-4F93-8687-09B8787EE155}"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91241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5AD410-64D7-4F93-8687-09B8787EE155}"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1004256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5AD410-64D7-4F93-8687-09B8787EE155}"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92435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AD410-64D7-4F93-8687-09B8787EE155}"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1267453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5AD410-64D7-4F93-8687-09B8787EE155}"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706752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5AD410-64D7-4F93-8687-09B8787EE155}"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959F33-8001-4B9A-BF44-E438B06134AD}" type="slidenum">
              <a:rPr lang="en-US" smtClean="0"/>
              <a:t>‹#›</a:t>
            </a:fld>
            <a:endParaRPr lang="en-US"/>
          </a:p>
        </p:txBody>
      </p:sp>
    </p:spTree>
    <p:extLst>
      <p:ext uri="{BB962C8B-B14F-4D97-AF65-F5344CB8AC3E}">
        <p14:creationId xmlns:p14="http://schemas.microsoft.com/office/powerpoint/2010/main" val="67993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AD410-64D7-4F93-8687-09B8787EE155}" type="datetimeFigureOut">
              <a:rPr lang="en-US" smtClean="0"/>
              <a:t>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959F33-8001-4B9A-BF44-E438B06134AD}" type="slidenum">
              <a:rPr lang="en-US" smtClean="0"/>
              <a:t>‹#›</a:t>
            </a:fld>
            <a:endParaRPr lang="en-US"/>
          </a:p>
        </p:txBody>
      </p:sp>
    </p:spTree>
    <p:extLst>
      <p:ext uri="{BB962C8B-B14F-4D97-AF65-F5344CB8AC3E}">
        <p14:creationId xmlns:p14="http://schemas.microsoft.com/office/powerpoint/2010/main" val="3730691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4325"/>
            <a:ext cx="9144000" cy="1628775"/>
          </a:xfrm>
        </p:spPr>
        <p:txBody>
          <a:bodyPr>
            <a:normAutofit/>
          </a:bodyPr>
          <a:lstStyle/>
          <a:p>
            <a:r>
              <a:rPr lang="en-US" dirty="0"/>
              <a:t>R</a:t>
            </a:r>
            <a:r>
              <a:rPr lang="en-US" dirty="0" smtClean="0"/>
              <a:t>hetoric</a:t>
            </a:r>
            <a:endParaRPr lang="en-US" dirty="0"/>
          </a:p>
        </p:txBody>
      </p:sp>
      <p:sp>
        <p:nvSpPr>
          <p:cNvPr id="3" name="Subtitle 2"/>
          <p:cNvSpPr>
            <a:spLocks noGrp="1"/>
          </p:cNvSpPr>
          <p:nvPr>
            <p:ph type="subTitle" idx="1"/>
          </p:nvPr>
        </p:nvSpPr>
        <p:spPr>
          <a:xfrm>
            <a:off x="1524000" y="2528888"/>
            <a:ext cx="9144000" cy="3514725"/>
          </a:xfrm>
        </p:spPr>
        <p:txBody>
          <a:bodyPr>
            <a:normAutofit/>
          </a:bodyPr>
          <a:lstStyle/>
          <a:p>
            <a:endParaRPr lang="en-US" dirty="0" smtClean="0"/>
          </a:p>
          <a:p>
            <a:r>
              <a:rPr lang="en-US" dirty="0"/>
              <a:t>T</a:t>
            </a:r>
            <a:r>
              <a:rPr lang="en-US" dirty="0" smtClean="0"/>
              <a:t>he art of effective or persuasive speaking or writing, especially the exploitation of figures of speech and other compositional techniques.</a:t>
            </a:r>
          </a:p>
          <a:p>
            <a:endParaRPr lang="en-US" dirty="0" smtClean="0"/>
          </a:p>
          <a:p>
            <a:r>
              <a:rPr lang="en-US" dirty="0" smtClean="0"/>
              <a:t>Language designed to have a persuasive or impressive effect, but which is often regarded as lacking in sincerity or meaningful content.</a:t>
            </a:r>
          </a:p>
          <a:p>
            <a:r>
              <a:rPr lang="en-US" dirty="0" smtClean="0"/>
              <a:t>"all we have from the Opposition is empty rhetoric"</a:t>
            </a:r>
            <a:endParaRPr lang="en-US" dirty="0"/>
          </a:p>
        </p:txBody>
      </p:sp>
    </p:spTree>
    <p:extLst>
      <p:ext uri="{BB962C8B-B14F-4D97-AF65-F5344CB8AC3E}">
        <p14:creationId xmlns:p14="http://schemas.microsoft.com/office/powerpoint/2010/main" val="3141825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Rhetorical appeals can be achieved through:</a:t>
            </a:r>
            <a:br>
              <a:rPr lang="en-US" dirty="0" smtClean="0"/>
            </a:br>
            <a:endParaRPr lang="en-US" dirty="0"/>
          </a:p>
        </p:txBody>
      </p:sp>
      <p:sp>
        <p:nvSpPr>
          <p:cNvPr id="3" name="Content Placeholder 2"/>
          <p:cNvSpPr>
            <a:spLocks noGrp="1"/>
          </p:cNvSpPr>
          <p:nvPr>
            <p:ph idx="1"/>
          </p:nvPr>
        </p:nvSpPr>
        <p:spPr>
          <a:xfrm>
            <a:off x="838200" y="1428750"/>
            <a:ext cx="10515600" cy="4748213"/>
          </a:xfrm>
        </p:spPr>
        <p:txBody>
          <a:bodyPr>
            <a:normAutofit/>
          </a:bodyPr>
          <a:lstStyle/>
          <a:p>
            <a:endParaRPr lang="en-US" dirty="0" smtClean="0"/>
          </a:p>
          <a:p>
            <a:r>
              <a:rPr lang="en-US" dirty="0" smtClean="0"/>
              <a:t>Visual Information Structure; this includes how the text looks on the screen. This is achieved through the appearance of such things as the titles and the headings.</a:t>
            </a:r>
          </a:p>
          <a:p>
            <a:r>
              <a:rPr lang="en-US" dirty="0" smtClean="0"/>
              <a:t>Color; this includes the color of the text, the background, and the graphics. The contrast of the colors of each of these items is also important.</a:t>
            </a:r>
          </a:p>
          <a:p>
            <a:r>
              <a:rPr lang="en-US" dirty="0" smtClean="0"/>
              <a:t>Graphic Images; this includes the other information in the document aside from the text. This is achieved through such things as icons, buttons, and photos.</a:t>
            </a:r>
            <a:endParaRPr lang="en-US" dirty="0"/>
          </a:p>
        </p:txBody>
      </p:sp>
    </p:spTree>
    <p:extLst>
      <p:ext uri="{BB962C8B-B14F-4D97-AF65-F5344CB8AC3E}">
        <p14:creationId xmlns:p14="http://schemas.microsoft.com/office/powerpoint/2010/main" val="2703127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0" y="1900237"/>
            <a:ext cx="10515600" cy="4276725"/>
          </a:xfrm>
        </p:spPr>
        <p:txBody>
          <a:bodyPr>
            <a:normAutofit/>
          </a:bodyPr>
          <a:lstStyle/>
          <a:p>
            <a:pPr marL="0" indent="0" algn="ctr">
              <a:buNone/>
            </a:pPr>
            <a:r>
              <a:rPr lang="en-US" sz="4000" dirty="0" smtClean="0"/>
              <a:t>Rhetoric is the art of persuasion, which along with grammar and logic, is one of the three ancient arts of discourse. Rhetoric aims to study the capacities of writers or speakers needed to inform, persuade, or motivate particular audiences in specific situations.</a:t>
            </a:r>
            <a:endParaRPr lang="en-US" sz="4000" dirty="0"/>
          </a:p>
        </p:txBody>
      </p:sp>
    </p:spTree>
    <p:extLst>
      <p:ext uri="{BB962C8B-B14F-4D97-AF65-F5344CB8AC3E}">
        <p14:creationId xmlns:p14="http://schemas.microsoft.com/office/powerpoint/2010/main" val="2196886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Types of Rhetoric</a:t>
            </a:r>
            <a:endParaRPr lang="en-US" b="1" dirty="0"/>
          </a:p>
        </p:txBody>
      </p:sp>
      <p:sp>
        <p:nvSpPr>
          <p:cNvPr id="3" name="Content Placeholder 2"/>
          <p:cNvSpPr>
            <a:spLocks noGrp="1"/>
          </p:cNvSpPr>
          <p:nvPr>
            <p:ph idx="1"/>
          </p:nvPr>
        </p:nvSpPr>
        <p:spPr/>
        <p:txBody>
          <a:bodyPr>
            <a:normAutofit/>
          </a:bodyPr>
          <a:lstStyle/>
          <a:p>
            <a:pPr marL="0" indent="0" algn="ctr">
              <a:buNone/>
            </a:pPr>
            <a:r>
              <a:rPr lang="en-US" sz="4000" dirty="0" smtClean="0"/>
              <a:t>According to Aristotle, rhetoric is: "the ability, in each particular case, to see the available means of persuasion." He described three main forms of rhetoric: Ethos, Logos, and Pathos. In order to be a more effective writer and speaker, you must understand these three terms.</a:t>
            </a:r>
            <a:endParaRPr lang="en-US" sz="4000" dirty="0"/>
          </a:p>
        </p:txBody>
      </p:sp>
    </p:spTree>
    <p:extLst>
      <p:ext uri="{BB962C8B-B14F-4D97-AF65-F5344CB8AC3E}">
        <p14:creationId xmlns:p14="http://schemas.microsoft.com/office/powerpoint/2010/main" val="36054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Ethos</a:t>
            </a:r>
            <a:r>
              <a:rPr lang="en-US" dirty="0" smtClean="0"/>
              <a:t/>
            </a:r>
            <a:br>
              <a:rPr lang="en-US" dirty="0" smtClean="0"/>
            </a:br>
            <a:endParaRPr lang="en-US" dirty="0"/>
          </a:p>
        </p:txBody>
      </p:sp>
      <p:sp>
        <p:nvSpPr>
          <p:cNvPr id="3" name="Content Placeholder 2"/>
          <p:cNvSpPr>
            <a:spLocks noGrp="1"/>
          </p:cNvSpPr>
          <p:nvPr>
            <p:ph idx="1"/>
          </p:nvPr>
        </p:nvSpPr>
        <p:spPr>
          <a:xfrm>
            <a:off x="838200" y="1371600"/>
            <a:ext cx="10515600" cy="4805363"/>
          </a:xfrm>
        </p:spPr>
        <p:txBody>
          <a:bodyPr/>
          <a:lstStyle/>
          <a:p>
            <a:pPr marL="0" indent="0" algn="ctr">
              <a:buNone/>
            </a:pPr>
            <a:r>
              <a:rPr lang="en-US" dirty="0" smtClean="0"/>
              <a:t>Ethos is appeal based on the character of the speaker. An ethos-driven document relies on the reputation of the author.</a:t>
            </a:r>
          </a:p>
          <a:p>
            <a:pPr marL="0" indent="0" algn="ctr">
              <a:buNone/>
            </a:pPr>
            <a:r>
              <a:rPr lang="en-US" sz="4400" b="1" dirty="0" smtClean="0">
                <a:latin typeface="+mj-lt"/>
              </a:rPr>
              <a:t>Logos</a:t>
            </a:r>
          </a:p>
          <a:p>
            <a:pPr marL="0" indent="0" algn="ctr">
              <a:buNone/>
            </a:pPr>
            <a:r>
              <a:rPr lang="en-US" dirty="0" smtClean="0"/>
              <a:t>Logos is appeal based on logic or reason. Documents distributed by companies or corporations are logos-driven. Scholarly documents are also often logos-driven.</a:t>
            </a:r>
          </a:p>
          <a:p>
            <a:pPr marL="0" indent="0" algn="ctr">
              <a:buNone/>
            </a:pPr>
            <a:r>
              <a:rPr lang="en-US" sz="4400" b="1" dirty="0" smtClean="0">
                <a:latin typeface="+mj-lt"/>
              </a:rPr>
              <a:t>Pathos</a:t>
            </a:r>
          </a:p>
          <a:p>
            <a:pPr marL="0" indent="0" algn="ctr">
              <a:buNone/>
            </a:pPr>
            <a:r>
              <a:rPr lang="en-US" dirty="0" smtClean="0"/>
              <a:t>Pathos is appeal based on emotion. Advertisements tend to be pathos-driven.</a:t>
            </a:r>
          </a:p>
          <a:p>
            <a:pPr marL="0" indent="0" algn="ctr">
              <a:buNone/>
            </a:pPr>
            <a:endParaRPr lang="en-US" dirty="0"/>
          </a:p>
        </p:txBody>
      </p:sp>
    </p:spTree>
    <p:extLst>
      <p:ext uri="{BB962C8B-B14F-4D97-AF65-F5344CB8AC3E}">
        <p14:creationId xmlns:p14="http://schemas.microsoft.com/office/powerpoint/2010/main" val="239621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Persuasion </a:t>
            </a:r>
            <a:endParaRPr lang="en-US" b="1" dirty="0"/>
          </a:p>
        </p:txBody>
      </p:sp>
      <p:sp>
        <p:nvSpPr>
          <p:cNvPr id="3" name="Content Placeholder 2"/>
          <p:cNvSpPr>
            <a:spLocks noGrp="1"/>
          </p:cNvSpPr>
          <p:nvPr>
            <p:ph idx="1"/>
          </p:nvPr>
        </p:nvSpPr>
        <p:spPr/>
        <p:txBody>
          <a:bodyPr/>
          <a:lstStyle/>
          <a:p>
            <a:pPr marL="0" indent="0" algn="ctr">
              <a:buNone/>
            </a:pPr>
            <a:r>
              <a:rPr lang="en-US" dirty="0" smtClean="0"/>
              <a:t>PERSUASIVE RHETORIC  </a:t>
            </a:r>
          </a:p>
          <a:p>
            <a:pPr marL="0" indent="0" algn="ctr">
              <a:buNone/>
            </a:pPr>
            <a:r>
              <a:rPr lang="en-US" dirty="0" smtClean="0"/>
              <a:t>Consists of reasoned arguments in favor of or against particular beliefs or courses of action.</a:t>
            </a:r>
          </a:p>
          <a:p>
            <a:pPr marL="0" indent="0" algn="ctr">
              <a:buNone/>
            </a:pPr>
            <a:endParaRPr lang="en-US" dirty="0" smtClean="0"/>
          </a:p>
          <a:p>
            <a:pPr marL="0" indent="0" algn="ctr">
              <a:buNone/>
            </a:pPr>
            <a:r>
              <a:rPr lang="en-US" dirty="0" smtClean="0"/>
              <a:t>Persuasion is the act of persuading, Rhetoric works as a means to persuade. Rhetoric is a meaningless language with exaggerated style whereas persuasion contains an argument with the purpose of influencing other people's thoughts.</a:t>
            </a:r>
            <a:endParaRPr lang="en-US" dirty="0"/>
          </a:p>
        </p:txBody>
      </p:sp>
    </p:spTree>
    <p:extLst>
      <p:ext uri="{BB962C8B-B14F-4D97-AF65-F5344CB8AC3E}">
        <p14:creationId xmlns:p14="http://schemas.microsoft.com/office/powerpoint/2010/main" val="1865515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smtClean="0"/>
              <a:t>Persuasion is the use of appeals to reasons, values, beliefs, and emotions to convince a listener or reader to think or act in a particular way.</a:t>
            </a:r>
          </a:p>
          <a:p>
            <a:pPr marL="0" indent="0" algn="ctr">
              <a:buNone/>
            </a:pPr>
            <a:endParaRPr lang="en-US" sz="4400" dirty="0"/>
          </a:p>
          <a:p>
            <a:pPr marL="0" indent="0" algn="ctr">
              <a:buNone/>
            </a:pPr>
            <a:endParaRPr lang="en-US" sz="4400" dirty="0"/>
          </a:p>
        </p:txBody>
      </p:sp>
    </p:spTree>
    <p:extLst>
      <p:ext uri="{BB962C8B-B14F-4D97-AF65-F5344CB8AC3E}">
        <p14:creationId xmlns:p14="http://schemas.microsoft.com/office/powerpoint/2010/main" val="4130486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 </a:t>
            </a:r>
            <a:r>
              <a:rPr lang="en-US" b="1" dirty="0" smtClean="0"/>
              <a:t>Persuasion </a:t>
            </a:r>
            <a:r>
              <a:rPr lang="en-US" b="1" dirty="0"/>
              <a:t>is dependent on three facets:</a:t>
            </a:r>
            <a:br>
              <a:rPr lang="en-US" b="1" dirty="0"/>
            </a:br>
            <a:endParaRPr lang="en-US" b="1" dirty="0"/>
          </a:p>
        </p:txBody>
      </p:sp>
      <p:sp>
        <p:nvSpPr>
          <p:cNvPr id="3" name="Content Placeholder 2"/>
          <p:cNvSpPr>
            <a:spLocks noGrp="1"/>
          </p:cNvSpPr>
          <p:nvPr>
            <p:ph idx="1"/>
          </p:nvPr>
        </p:nvSpPr>
        <p:spPr>
          <a:xfrm>
            <a:off x="500063" y="1690688"/>
            <a:ext cx="10853737" cy="4838700"/>
          </a:xfrm>
        </p:spPr>
        <p:txBody>
          <a:bodyPr>
            <a:normAutofit/>
          </a:bodyPr>
          <a:lstStyle/>
          <a:p>
            <a:pPr marL="0" indent="0">
              <a:buNone/>
            </a:pPr>
            <a:r>
              <a:rPr lang="en-US" sz="3600" dirty="0" smtClean="0"/>
              <a:t>1. </a:t>
            </a:r>
            <a:r>
              <a:rPr lang="en-US" sz="3600" dirty="0"/>
              <a:t>The truth and logical validity of what is being argued.</a:t>
            </a:r>
          </a:p>
          <a:p>
            <a:pPr marL="0" indent="0">
              <a:buNone/>
            </a:pPr>
            <a:r>
              <a:rPr lang="en-US" sz="3600" dirty="0"/>
              <a:t>2. </a:t>
            </a:r>
            <a:r>
              <a:rPr lang="en-US" sz="3600" dirty="0" smtClean="0"/>
              <a:t>The </a:t>
            </a:r>
            <a:r>
              <a:rPr lang="en-US" sz="3600" dirty="0"/>
              <a:t>speaker’s success in conveying to the audience a </a:t>
            </a:r>
            <a:r>
              <a:rPr lang="en-US" sz="3600" dirty="0" smtClean="0"/>
              <a:t>perception </a:t>
            </a:r>
            <a:r>
              <a:rPr lang="en-US" sz="3600" dirty="0"/>
              <a:t>that he or she can be trusted.</a:t>
            </a:r>
          </a:p>
          <a:p>
            <a:pPr marL="0" indent="0">
              <a:buNone/>
            </a:pPr>
            <a:r>
              <a:rPr lang="en-US" sz="3600" dirty="0"/>
              <a:t>3. </a:t>
            </a:r>
            <a:r>
              <a:rPr lang="en-US" sz="3600" dirty="0" smtClean="0"/>
              <a:t>The </a:t>
            </a:r>
            <a:r>
              <a:rPr lang="en-US" sz="3600" dirty="0"/>
              <a:t>emotions that a speaker is able to awaken in an audience to accept the views advanced and act in harmony with them.</a:t>
            </a:r>
          </a:p>
          <a:p>
            <a:pPr marL="0" indent="0">
              <a:buNone/>
            </a:pPr>
            <a:endParaRPr lang="en-US" dirty="0"/>
          </a:p>
        </p:txBody>
      </p:sp>
    </p:spTree>
    <p:extLst>
      <p:ext uri="{BB962C8B-B14F-4D97-AF65-F5344CB8AC3E}">
        <p14:creationId xmlns:p14="http://schemas.microsoft.com/office/powerpoint/2010/main" val="892177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Identification</a:t>
            </a:r>
            <a:endParaRPr lang="en-US" b="1" dirty="0"/>
          </a:p>
        </p:txBody>
      </p:sp>
      <p:sp>
        <p:nvSpPr>
          <p:cNvPr id="3" name="Content Placeholder 2"/>
          <p:cNvSpPr>
            <a:spLocks noGrp="1"/>
          </p:cNvSpPr>
          <p:nvPr>
            <p:ph idx="1"/>
          </p:nvPr>
        </p:nvSpPr>
        <p:spPr>
          <a:xfrm>
            <a:off x="838200" y="2586039"/>
            <a:ext cx="10515600" cy="3590924"/>
          </a:xfrm>
        </p:spPr>
        <p:txBody>
          <a:bodyPr/>
          <a:lstStyle/>
          <a:p>
            <a:pPr marL="0" indent="0" algn="ctr">
              <a:buNone/>
            </a:pPr>
            <a:r>
              <a:rPr lang="en-US" dirty="0" smtClean="0"/>
              <a:t>Identification is a key term for the discussion of rhetoric in Kenneth Burke′s A Rhetoric of Motives. ... Burke suggests that whenever someone attempts to persuade, identification occurs: one party must "identify" with another. That is, the one who becomes persuaded sees that one party is like another in some way.</a:t>
            </a:r>
            <a:endParaRPr lang="en-US" dirty="0"/>
          </a:p>
        </p:txBody>
      </p:sp>
    </p:spTree>
    <p:extLst>
      <p:ext uri="{BB962C8B-B14F-4D97-AF65-F5344CB8AC3E}">
        <p14:creationId xmlns:p14="http://schemas.microsoft.com/office/powerpoint/2010/main" val="25431250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 example of identify is a woman watching a movie and feeling the pain felt by a woman character in the movie. Identify means to determine who or what someone or something is. An example of identify is finding out what species a flower belongs to</a:t>
            </a:r>
            <a:r>
              <a:rPr lang="en-US" dirty="0" smtClean="0"/>
              <a:t>.</a:t>
            </a:r>
          </a:p>
          <a:p>
            <a:r>
              <a:rPr lang="en-US" dirty="0"/>
              <a:t> In rhetoric, the term identification refers to any of the wide variety of means by which a writer or speaker may establish a shared sense of values, attitudes, and interests with an audience. Also known as consubstantiality</a:t>
            </a:r>
            <a:r>
              <a:rPr lang="en-US" dirty="0" smtClean="0"/>
              <a:t>.(of the same substance or essence)</a:t>
            </a:r>
            <a:endParaRPr lang="en-US" dirty="0"/>
          </a:p>
        </p:txBody>
      </p:sp>
    </p:spTree>
    <p:extLst>
      <p:ext uri="{BB962C8B-B14F-4D97-AF65-F5344CB8AC3E}">
        <p14:creationId xmlns:p14="http://schemas.microsoft.com/office/powerpoint/2010/main" val="8665188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452</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Rhetoric</vt:lpstr>
      <vt:lpstr>PowerPoint Presentation</vt:lpstr>
      <vt:lpstr>Types of Rhetoric</vt:lpstr>
      <vt:lpstr>Ethos </vt:lpstr>
      <vt:lpstr>Persuasion </vt:lpstr>
      <vt:lpstr>PowerPoint Presentation</vt:lpstr>
      <vt:lpstr> Persuasion is dependent on three facets: </vt:lpstr>
      <vt:lpstr>Identification</vt:lpstr>
      <vt:lpstr>PowerPoint Presentation</vt:lpstr>
      <vt:lpstr>Rhetorical appeals can be achieved through: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Rhetoric</dc:title>
  <dc:creator>PC Care</dc:creator>
  <cp:lastModifiedBy>PC Care</cp:lastModifiedBy>
  <cp:revision>11</cp:revision>
  <dcterms:created xsi:type="dcterms:W3CDTF">2020-11-01T16:58:16Z</dcterms:created>
  <dcterms:modified xsi:type="dcterms:W3CDTF">2020-11-02T09:51:33Z</dcterms:modified>
</cp:coreProperties>
</file>