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1" r:id="rId1"/>
  </p:sldMasterIdLst>
  <p:notesMasterIdLst>
    <p:notesMasterId r:id="rId17"/>
  </p:notesMasterIdLst>
  <p:sldIdLst>
    <p:sldId id="343" r:id="rId2"/>
    <p:sldId id="344" r:id="rId3"/>
    <p:sldId id="346" r:id="rId4"/>
    <p:sldId id="382" r:id="rId5"/>
    <p:sldId id="384" r:id="rId6"/>
    <p:sldId id="356" r:id="rId7"/>
    <p:sldId id="360" r:id="rId8"/>
    <p:sldId id="366" r:id="rId9"/>
    <p:sldId id="367" r:id="rId10"/>
    <p:sldId id="373" r:id="rId11"/>
    <p:sldId id="397" r:id="rId12"/>
    <p:sldId id="316" r:id="rId13"/>
    <p:sldId id="322" r:id="rId14"/>
    <p:sldId id="324" r:id="rId15"/>
    <p:sldId id="32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B9B225-E23D-4239-9C4F-D93038BCCBEE}" type="datetimeFigureOut">
              <a:rPr lang="en-US" smtClean="0"/>
              <a:t>5/7/2018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BB8964-4200-4817-9BF2-F93957B60087}" type="slidenum">
              <a:rPr lang="en-US" smtClean="0"/>
              <a:t>‹#›</a:t>
            </a:fld>
            <a:endParaRPr lang="en-US"/>
          </a:p>
        </p:txBody>
      </p:sp>
    </p:spTree>
    <p:extLst>
      <p:ext uri="{BB962C8B-B14F-4D97-AF65-F5344CB8AC3E}">
        <p14:creationId xmlns:p14="http://schemas.microsoft.com/office/powerpoint/2010/main" val="817406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anose="020B0604030504040204" pitchFamily="34" charset="0"/>
                <a:cs typeface="Times New Roman" panose="02020603050405020304" pitchFamily="18" charset="0"/>
              </a:defRPr>
            </a:lvl1pPr>
            <a:lvl2pPr marL="742950" indent="-285750" eaLnBrk="0" hangingPunct="0">
              <a:defRPr sz="2400">
                <a:solidFill>
                  <a:schemeClr val="tx1"/>
                </a:solidFill>
                <a:latin typeface="Verdana" panose="020B0604030504040204" pitchFamily="34" charset="0"/>
                <a:cs typeface="Times New Roman" panose="02020603050405020304" pitchFamily="18" charset="0"/>
              </a:defRPr>
            </a:lvl2pPr>
            <a:lvl3pPr marL="1143000" indent="-228600" eaLnBrk="0" hangingPunct="0">
              <a:defRPr sz="2400">
                <a:solidFill>
                  <a:schemeClr val="tx1"/>
                </a:solidFill>
                <a:latin typeface="Verdana" panose="020B0604030504040204" pitchFamily="34" charset="0"/>
                <a:cs typeface="Times New Roman" panose="02020603050405020304" pitchFamily="18" charset="0"/>
              </a:defRPr>
            </a:lvl3pPr>
            <a:lvl4pPr marL="1600200" indent="-228600" eaLnBrk="0" hangingPunct="0">
              <a:defRPr sz="2400">
                <a:solidFill>
                  <a:schemeClr val="tx1"/>
                </a:solidFill>
                <a:latin typeface="Verdana" panose="020B0604030504040204" pitchFamily="34" charset="0"/>
                <a:cs typeface="Times New Roman" panose="02020603050405020304" pitchFamily="18" charset="0"/>
              </a:defRPr>
            </a:lvl4pPr>
            <a:lvl5pPr marL="2057400" indent="-228600" eaLnBrk="0" hangingPunct="0">
              <a:defRPr sz="2400">
                <a:solidFill>
                  <a:schemeClr val="tx1"/>
                </a:solidFill>
                <a:latin typeface="Verdan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9pPr>
          </a:lstStyle>
          <a:p>
            <a:pPr eaLnBrk="1" hangingPunct="1"/>
            <a:fld id="{61B5A00C-1B8E-4497-980C-C82AAAF62691}" type="slidenum">
              <a:rPr lang="en-US" sz="1200"/>
              <a:pPr eaLnBrk="1" hangingPunct="1"/>
              <a:t>6</a:t>
            </a:fld>
            <a:endParaRPr 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062049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anose="020B0604030504040204" pitchFamily="34" charset="0"/>
                <a:cs typeface="Times New Roman" panose="02020603050405020304" pitchFamily="18" charset="0"/>
              </a:defRPr>
            </a:lvl1pPr>
            <a:lvl2pPr marL="742950" indent="-285750" eaLnBrk="0" hangingPunct="0">
              <a:defRPr sz="2400">
                <a:solidFill>
                  <a:schemeClr val="tx1"/>
                </a:solidFill>
                <a:latin typeface="Verdana" panose="020B0604030504040204" pitchFamily="34" charset="0"/>
                <a:cs typeface="Times New Roman" panose="02020603050405020304" pitchFamily="18" charset="0"/>
              </a:defRPr>
            </a:lvl2pPr>
            <a:lvl3pPr marL="1143000" indent="-228600" eaLnBrk="0" hangingPunct="0">
              <a:defRPr sz="2400">
                <a:solidFill>
                  <a:schemeClr val="tx1"/>
                </a:solidFill>
                <a:latin typeface="Verdana" panose="020B0604030504040204" pitchFamily="34" charset="0"/>
                <a:cs typeface="Times New Roman" panose="02020603050405020304" pitchFamily="18" charset="0"/>
              </a:defRPr>
            </a:lvl3pPr>
            <a:lvl4pPr marL="1600200" indent="-228600" eaLnBrk="0" hangingPunct="0">
              <a:defRPr sz="2400">
                <a:solidFill>
                  <a:schemeClr val="tx1"/>
                </a:solidFill>
                <a:latin typeface="Verdana" panose="020B0604030504040204" pitchFamily="34" charset="0"/>
                <a:cs typeface="Times New Roman" panose="02020603050405020304" pitchFamily="18" charset="0"/>
              </a:defRPr>
            </a:lvl4pPr>
            <a:lvl5pPr marL="2057400" indent="-228600" eaLnBrk="0" hangingPunct="0">
              <a:defRPr sz="2400">
                <a:solidFill>
                  <a:schemeClr val="tx1"/>
                </a:solidFill>
                <a:latin typeface="Verdan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9pPr>
          </a:lstStyle>
          <a:p>
            <a:pPr eaLnBrk="1" hangingPunct="1"/>
            <a:fld id="{627D7581-03D2-4914-A8CE-527956FD85A7}" type="slidenum">
              <a:rPr lang="en-US" sz="1200"/>
              <a:pPr eaLnBrk="1" hangingPunct="1"/>
              <a:t>7</a:t>
            </a:fld>
            <a:endParaRPr 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975556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anose="020B0604030504040204" pitchFamily="34" charset="0"/>
                <a:cs typeface="Times New Roman" panose="02020603050405020304" pitchFamily="18" charset="0"/>
              </a:defRPr>
            </a:lvl1pPr>
            <a:lvl2pPr marL="742950" indent="-285750" eaLnBrk="0" hangingPunct="0">
              <a:defRPr sz="2400">
                <a:solidFill>
                  <a:schemeClr val="tx1"/>
                </a:solidFill>
                <a:latin typeface="Verdana" panose="020B0604030504040204" pitchFamily="34" charset="0"/>
                <a:cs typeface="Times New Roman" panose="02020603050405020304" pitchFamily="18" charset="0"/>
              </a:defRPr>
            </a:lvl2pPr>
            <a:lvl3pPr marL="1143000" indent="-228600" eaLnBrk="0" hangingPunct="0">
              <a:defRPr sz="2400">
                <a:solidFill>
                  <a:schemeClr val="tx1"/>
                </a:solidFill>
                <a:latin typeface="Verdana" panose="020B0604030504040204" pitchFamily="34" charset="0"/>
                <a:cs typeface="Times New Roman" panose="02020603050405020304" pitchFamily="18" charset="0"/>
              </a:defRPr>
            </a:lvl3pPr>
            <a:lvl4pPr marL="1600200" indent="-228600" eaLnBrk="0" hangingPunct="0">
              <a:defRPr sz="2400">
                <a:solidFill>
                  <a:schemeClr val="tx1"/>
                </a:solidFill>
                <a:latin typeface="Verdana" panose="020B0604030504040204" pitchFamily="34" charset="0"/>
                <a:cs typeface="Times New Roman" panose="02020603050405020304" pitchFamily="18" charset="0"/>
              </a:defRPr>
            </a:lvl4pPr>
            <a:lvl5pPr marL="2057400" indent="-228600" eaLnBrk="0" hangingPunct="0">
              <a:defRPr sz="2400">
                <a:solidFill>
                  <a:schemeClr val="tx1"/>
                </a:solidFill>
                <a:latin typeface="Verdan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9pPr>
          </a:lstStyle>
          <a:p>
            <a:pPr eaLnBrk="1" hangingPunct="1"/>
            <a:fld id="{C5C52918-F5A6-438B-84C6-0FFF971F0001}" type="slidenum">
              <a:rPr lang="en-US" sz="1200"/>
              <a:pPr eaLnBrk="1" hangingPunct="1"/>
              <a:t>8</a:t>
            </a:fld>
            <a:endParaRPr 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066529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anose="020B0604030504040204" pitchFamily="34" charset="0"/>
                <a:cs typeface="Times New Roman" panose="02020603050405020304" pitchFamily="18" charset="0"/>
              </a:defRPr>
            </a:lvl1pPr>
            <a:lvl2pPr marL="742950" indent="-285750" eaLnBrk="0" hangingPunct="0">
              <a:defRPr sz="2400">
                <a:solidFill>
                  <a:schemeClr val="tx1"/>
                </a:solidFill>
                <a:latin typeface="Verdana" panose="020B0604030504040204" pitchFamily="34" charset="0"/>
                <a:cs typeface="Times New Roman" panose="02020603050405020304" pitchFamily="18" charset="0"/>
              </a:defRPr>
            </a:lvl2pPr>
            <a:lvl3pPr marL="1143000" indent="-228600" eaLnBrk="0" hangingPunct="0">
              <a:defRPr sz="2400">
                <a:solidFill>
                  <a:schemeClr val="tx1"/>
                </a:solidFill>
                <a:latin typeface="Verdana" panose="020B0604030504040204" pitchFamily="34" charset="0"/>
                <a:cs typeface="Times New Roman" panose="02020603050405020304" pitchFamily="18" charset="0"/>
              </a:defRPr>
            </a:lvl3pPr>
            <a:lvl4pPr marL="1600200" indent="-228600" eaLnBrk="0" hangingPunct="0">
              <a:defRPr sz="2400">
                <a:solidFill>
                  <a:schemeClr val="tx1"/>
                </a:solidFill>
                <a:latin typeface="Verdana" panose="020B0604030504040204" pitchFamily="34" charset="0"/>
                <a:cs typeface="Times New Roman" panose="02020603050405020304" pitchFamily="18" charset="0"/>
              </a:defRPr>
            </a:lvl4pPr>
            <a:lvl5pPr marL="2057400" indent="-228600" eaLnBrk="0" hangingPunct="0">
              <a:defRPr sz="2400">
                <a:solidFill>
                  <a:schemeClr val="tx1"/>
                </a:solidFill>
                <a:latin typeface="Verdan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Times New Roman" panose="02020603050405020304" pitchFamily="18" charset="0"/>
              </a:defRPr>
            </a:lvl9pPr>
          </a:lstStyle>
          <a:p>
            <a:pPr eaLnBrk="1" hangingPunct="1"/>
            <a:fld id="{D1DB5E6F-55DF-47F8-B16A-573C6FC06F28}" type="slidenum">
              <a:rPr lang="en-US" sz="1200"/>
              <a:pPr eaLnBrk="1" hangingPunct="1"/>
              <a:t>10</a:t>
            </a:fld>
            <a:endParaRPr 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6099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1026"/>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Rectangle 102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ZA">
                <a:cs typeface="Arial" panose="020B0604020202020204" pitchFamily="34" charset="0"/>
              </a:rPr>
              <a:t>WAIS – Weschler Adult Intelligence Scale</a:t>
            </a:r>
          </a:p>
          <a:p>
            <a:r>
              <a:rPr lang="en-ZA">
                <a:cs typeface="Arial" panose="020B0604020202020204" pitchFamily="34" charset="0"/>
              </a:rPr>
              <a:t>SSAIS – Senior South African Individual Scale</a:t>
            </a:r>
          </a:p>
          <a:p>
            <a:r>
              <a:rPr lang="en-ZA">
                <a:cs typeface="Arial" panose="020B0604020202020204" pitchFamily="34" charset="0"/>
              </a:rPr>
              <a:t>ASAT – </a:t>
            </a:r>
          </a:p>
          <a:p>
            <a:r>
              <a:rPr lang="en-ZA">
                <a:cs typeface="Arial" panose="020B0604020202020204" pitchFamily="34" charset="0"/>
              </a:rPr>
              <a:t>RPM – Raven’s Progressive Matrices</a:t>
            </a:r>
          </a:p>
          <a:p>
            <a:r>
              <a:rPr lang="en-ZA">
                <a:cs typeface="Arial" panose="020B0604020202020204" pitchFamily="34" charset="0"/>
              </a:rPr>
              <a:t>DAT – Differential Aptitude Test forms R, S, K and L.</a:t>
            </a:r>
          </a:p>
          <a:p>
            <a:r>
              <a:rPr lang="en-ZA">
                <a:cs typeface="Arial" panose="020B0604020202020204" pitchFamily="34" charset="0"/>
              </a:rPr>
              <a:t>CPP – Cognitive Process Profile</a:t>
            </a:r>
          </a:p>
          <a:p>
            <a:r>
              <a:rPr lang="en-ZA">
                <a:cs typeface="Arial" panose="020B0604020202020204" pitchFamily="34" charset="0"/>
              </a:rPr>
              <a:t>CTA – Cognitive Task Assessor</a:t>
            </a:r>
          </a:p>
          <a:p>
            <a:r>
              <a:rPr lang="en-ZA">
                <a:cs typeface="Arial" panose="020B0604020202020204" pitchFamily="34" charset="0"/>
              </a:rPr>
              <a:t>APIL-B  - </a:t>
            </a:r>
          </a:p>
          <a:p>
            <a:r>
              <a:rPr lang="en-ZA">
                <a:cs typeface="Arial" panose="020B0604020202020204" pitchFamily="34" charset="0"/>
              </a:rPr>
              <a:t>TRAM 1 &amp; 2 – </a:t>
            </a:r>
          </a:p>
          <a:p>
            <a:r>
              <a:rPr lang="en-ZA">
                <a:cs typeface="Arial" panose="020B0604020202020204" pitchFamily="34" charset="0"/>
              </a:rPr>
              <a:t>LPCAT – Learning Potential Computerized Adaptive Test</a:t>
            </a:r>
          </a:p>
          <a:p>
            <a:r>
              <a:rPr lang="en-ZA">
                <a:cs typeface="Arial" panose="020B0604020202020204" pitchFamily="34" charset="0"/>
              </a:rPr>
              <a:t>TST – Test for selection and Training</a:t>
            </a:r>
          </a:p>
          <a:p>
            <a:r>
              <a:rPr lang="en-ZA">
                <a:cs typeface="Arial" panose="020B0604020202020204" pitchFamily="34" charset="0"/>
              </a:rPr>
              <a:t>COPAS – Cognitive and Potential Assessment</a:t>
            </a:r>
          </a:p>
        </p:txBody>
      </p:sp>
    </p:spTree>
    <p:extLst>
      <p:ext uri="{BB962C8B-B14F-4D97-AF65-F5344CB8AC3E}">
        <p14:creationId xmlns:p14="http://schemas.microsoft.com/office/powerpoint/2010/main" val="3598500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1026"/>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102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ZA">
                <a:cs typeface="Arial" panose="020B0604020202020204" pitchFamily="34" charset="0"/>
              </a:rPr>
              <a:t>Names of assessments:</a:t>
            </a:r>
          </a:p>
          <a:p>
            <a:r>
              <a:rPr lang="en-ZA">
                <a:cs typeface="Arial" panose="020B0604020202020204" pitchFamily="34" charset="0"/>
              </a:rPr>
              <a:t>MMPI – Minnesota Multiphasic Personality Inventory</a:t>
            </a:r>
          </a:p>
          <a:p>
            <a:r>
              <a:rPr lang="en-ZA">
                <a:cs typeface="Arial" panose="020B0604020202020204" pitchFamily="34" charset="0"/>
              </a:rPr>
              <a:t>TAT – Thematic Apperception Test</a:t>
            </a:r>
          </a:p>
          <a:p>
            <a:r>
              <a:rPr lang="en-ZA">
                <a:cs typeface="Arial" panose="020B0604020202020204" pitchFamily="34" charset="0"/>
              </a:rPr>
              <a:t>SORT – Structured-Objective Rorschach Test</a:t>
            </a:r>
          </a:p>
          <a:p>
            <a:r>
              <a:rPr lang="en-ZA">
                <a:cs typeface="Arial" panose="020B0604020202020204" pitchFamily="34" charset="0"/>
              </a:rPr>
              <a:t>VS – Value Scale</a:t>
            </a:r>
          </a:p>
          <a:p>
            <a:r>
              <a:rPr lang="en-ZA">
                <a:cs typeface="Arial" panose="020B0604020202020204" pitchFamily="34" charset="0"/>
              </a:rPr>
              <a:t>WLQ – Experience of Work and Life Circumstances Questionnaire</a:t>
            </a:r>
          </a:p>
          <a:p>
            <a:r>
              <a:rPr lang="en-ZA">
                <a:cs typeface="Arial" panose="020B0604020202020204" pitchFamily="34" charset="0"/>
              </a:rPr>
              <a:t>OPQ 32 – Occupational Personality Questionnaire</a:t>
            </a:r>
          </a:p>
          <a:p>
            <a:r>
              <a:rPr lang="en-ZA">
                <a:cs typeface="Arial" panose="020B0604020202020204" pitchFamily="34" charset="0"/>
              </a:rPr>
              <a:t>15 FQ – Fifteen Factor Questionnaire</a:t>
            </a:r>
          </a:p>
          <a:p>
            <a:r>
              <a:rPr lang="en-ZA">
                <a:cs typeface="Arial" panose="020B0604020202020204" pitchFamily="34" charset="0"/>
              </a:rPr>
              <a:t>OPP – Occupational Personality Profile</a:t>
            </a:r>
          </a:p>
          <a:p>
            <a:r>
              <a:rPr lang="en-ZA">
                <a:cs typeface="Arial" panose="020B0604020202020204" pitchFamily="34" charset="0"/>
              </a:rPr>
              <a:t>Jung – The Jung</a:t>
            </a:r>
          </a:p>
          <a:p>
            <a:r>
              <a:rPr lang="en-ZA">
                <a:cs typeface="Arial" panose="020B0604020202020204" pitchFamily="34" charset="0"/>
              </a:rPr>
              <a:t>Big Five – Big Five Model of Personality</a:t>
            </a:r>
          </a:p>
          <a:p>
            <a:r>
              <a:rPr lang="en-ZA">
                <a:cs typeface="Arial" panose="020B0604020202020204" pitchFamily="34" charset="0"/>
              </a:rPr>
              <a:t>WPI – Work Personality Index</a:t>
            </a:r>
          </a:p>
          <a:p>
            <a:r>
              <a:rPr lang="en-ZA">
                <a:cs typeface="Arial" panose="020B0604020202020204" pitchFamily="34" charset="0"/>
              </a:rPr>
              <a:t>LSP – Leadership Skills Profile</a:t>
            </a:r>
          </a:p>
          <a:p>
            <a:r>
              <a:rPr lang="en-ZA">
                <a:cs typeface="Arial" panose="020B0604020202020204" pitchFamily="34" charset="0"/>
              </a:rPr>
              <a:t>MSP – Management Success Profile</a:t>
            </a:r>
          </a:p>
          <a:p>
            <a:r>
              <a:rPr lang="en-ZA">
                <a:cs typeface="Arial" panose="020B0604020202020204" pitchFamily="34" charset="0"/>
              </a:rPr>
              <a:t>CPI – California Psychological Inventory</a:t>
            </a:r>
          </a:p>
          <a:p>
            <a:r>
              <a:rPr lang="en-ZA">
                <a:cs typeface="Arial" panose="020B0604020202020204" pitchFamily="34" charset="0"/>
              </a:rPr>
              <a:t>PAW – Personality at Work</a:t>
            </a:r>
          </a:p>
          <a:p>
            <a:endParaRPr lang="en-GB">
              <a:cs typeface="Arial" panose="020B0604020202020204" pitchFamily="34" charset="0"/>
            </a:endParaRPr>
          </a:p>
        </p:txBody>
      </p:sp>
    </p:spTree>
    <p:extLst>
      <p:ext uri="{BB962C8B-B14F-4D97-AF65-F5344CB8AC3E}">
        <p14:creationId xmlns:p14="http://schemas.microsoft.com/office/powerpoint/2010/main" val="4015994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fontAlgn="t">
              <a:spcBef>
                <a:spcPct val="0"/>
              </a:spcBef>
            </a:pPr>
            <a:r>
              <a:rPr lang="en-ZA" sz="800">
                <a:solidFill>
                  <a:srgbClr val="000000"/>
                </a:solidFill>
                <a:cs typeface="Arial" panose="020B0604020202020204" pitchFamily="34" charset="0"/>
              </a:rPr>
              <a:t>BESS – Behavioral and Emotional Screening</a:t>
            </a:r>
          </a:p>
          <a:p>
            <a:pPr fontAlgn="t">
              <a:spcBef>
                <a:spcPct val="0"/>
              </a:spcBef>
            </a:pPr>
            <a:r>
              <a:rPr lang="en-ZA" sz="800">
                <a:solidFill>
                  <a:srgbClr val="000000"/>
                </a:solidFill>
                <a:cs typeface="Arial" panose="020B0604020202020204" pitchFamily="34" charset="0"/>
              </a:rPr>
              <a:t>BAI –Beck Anxiety Inventory </a:t>
            </a:r>
          </a:p>
          <a:p>
            <a:pPr fontAlgn="t">
              <a:spcBef>
                <a:spcPct val="0"/>
              </a:spcBef>
            </a:pPr>
            <a:r>
              <a:rPr lang="en-ZA" sz="800">
                <a:solidFill>
                  <a:srgbClr val="000000"/>
                </a:solidFill>
                <a:cs typeface="Arial" panose="020B0604020202020204" pitchFamily="34" charset="0"/>
              </a:rPr>
              <a:t>BDI-II  - Beck Depression Inventory </a:t>
            </a:r>
          </a:p>
          <a:p>
            <a:pPr fontAlgn="t">
              <a:spcBef>
                <a:spcPct val="0"/>
              </a:spcBef>
            </a:pPr>
            <a:r>
              <a:rPr lang="en-ZA" sz="800">
                <a:solidFill>
                  <a:srgbClr val="000000"/>
                </a:solidFill>
                <a:cs typeface="Arial" panose="020B0604020202020204" pitchFamily="34" charset="0"/>
              </a:rPr>
              <a:t>BDI Fast Screen – Beck’s Depression Inventory Fast Screen</a:t>
            </a:r>
          </a:p>
          <a:p>
            <a:pPr fontAlgn="t">
              <a:spcBef>
                <a:spcPct val="0"/>
              </a:spcBef>
            </a:pPr>
            <a:r>
              <a:rPr lang="en-ZA" sz="800">
                <a:solidFill>
                  <a:srgbClr val="000000"/>
                </a:solidFill>
                <a:cs typeface="Arial" panose="020B0604020202020204" pitchFamily="34" charset="0"/>
              </a:rPr>
              <a:t>SWSI – Sources of Work Stress Inventory</a:t>
            </a:r>
          </a:p>
          <a:p>
            <a:pPr fontAlgn="t">
              <a:spcBef>
                <a:spcPct val="0"/>
              </a:spcBef>
            </a:pPr>
            <a:r>
              <a:rPr lang="en-ZA" sz="800">
                <a:solidFill>
                  <a:srgbClr val="000000"/>
                </a:solidFill>
                <a:cs typeface="Arial" panose="020B0604020202020204" pitchFamily="34" charset="0"/>
              </a:rPr>
              <a:t>SRP – Stress Resilience Profile</a:t>
            </a:r>
          </a:p>
          <a:p>
            <a:r>
              <a:rPr lang="en-ZA">
                <a:cs typeface="Arial" panose="020B0604020202020204" pitchFamily="34" charset="0"/>
              </a:rPr>
              <a:t>MBI – Maslach Burnout Inventory</a:t>
            </a:r>
          </a:p>
          <a:p>
            <a:r>
              <a:rPr lang="en-ZA">
                <a:cs typeface="Arial" panose="020B0604020202020204" pitchFamily="34" charset="0"/>
              </a:rPr>
              <a:t>SP – Stress Profile</a:t>
            </a:r>
          </a:p>
          <a:p>
            <a:r>
              <a:rPr lang="en-ZA">
                <a:cs typeface="Arial" panose="020B0604020202020204" pitchFamily="34" charset="0"/>
              </a:rPr>
              <a:t>TKI – Thomas Killman Conflict Mode</a:t>
            </a:r>
          </a:p>
          <a:p>
            <a:endParaRPr lang="en-ZA"/>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FD9CA95-FE62-4904-9149-7326874FDD79}" type="slidenum">
              <a:rPr lang="en-ZA"/>
              <a:pPr eaLnBrk="1" hangingPunct="1"/>
              <a:t>14</a:t>
            </a:fld>
            <a:endParaRPr lang="en-ZA"/>
          </a:p>
        </p:txBody>
      </p:sp>
    </p:spTree>
    <p:extLst>
      <p:ext uri="{BB962C8B-B14F-4D97-AF65-F5344CB8AC3E}">
        <p14:creationId xmlns:p14="http://schemas.microsoft.com/office/powerpoint/2010/main" val="1883046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ZA">
                <a:cs typeface="Arial" panose="020B0604020202020204" pitchFamily="34" charset="0"/>
              </a:rPr>
              <a:t>SDS – Self Directed Search</a:t>
            </a:r>
          </a:p>
          <a:p>
            <a:r>
              <a:rPr lang="en-ZA">
                <a:cs typeface="Arial" panose="020B0604020202020204" pitchFamily="34" charset="0"/>
              </a:rPr>
              <a:t>CVS – Career Values Scales</a:t>
            </a:r>
          </a:p>
          <a:p>
            <a:r>
              <a:rPr lang="en-ZA">
                <a:cs typeface="Arial" panose="020B0604020202020204" pitchFamily="34" charset="0"/>
              </a:rPr>
              <a:t>CIP – Career Interest Profile		</a:t>
            </a:r>
          </a:p>
          <a:p>
            <a:r>
              <a:rPr lang="en-ZA">
                <a:cs typeface="Arial" panose="020B0604020202020204" pitchFamily="34" charset="0"/>
              </a:rPr>
              <a:t>19FII – Nineteen Field Interest Inventory</a:t>
            </a:r>
          </a:p>
          <a:p>
            <a:r>
              <a:rPr lang="en-ZA">
                <a:cs typeface="Arial" panose="020B0604020202020204" pitchFamily="34" charset="0"/>
              </a:rPr>
              <a:t>CDQ – Career Development Questionnaire</a:t>
            </a:r>
          </a:p>
          <a:p>
            <a:r>
              <a:rPr lang="en-ZA">
                <a:cs typeface="Arial" panose="020B0604020202020204" pitchFamily="34" charset="0"/>
              </a:rPr>
              <a:t>SAVII – South African Vocational Interest Inventory</a:t>
            </a:r>
          </a:p>
          <a:p>
            <a:r>
              <a:rPr lang="en-ZA">
                <a:cs typeface="Arial" panose="020B0604020202020204" pitchFamily="34" charset="0"/>
              </a:rPr>
              <a:t>IDEAS – Interest, Determination, Exploration and Assessment System</a:t>
            </a:r>
          </a:p>
          <a:p>
            <a:r>
              <a:rPr lang="en-ZA">
                <a:cs typeface="Arial" panose="020B0604020202020204" pitchFamily="34" charset="0"/>
              </a:rPr>
              <a:t>COP – Career Orientations Inventory</a:t>
            </a:r>
          </a:p>
          <a:p>
            <a:endParaRPr lang="en-ZA"/>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6C07EA-F41F-4A17-8DBA-8DB6B46DE9BF}" type="slidenum">
              <a:rPr lang="en-ZA"/>
              <a:pPr eaLnBrk="1" hangingPunct="1"/>
              <a:t>15</a:t>
            </a:fld>
            <a:endParaRPr lang="en-ZA"/>
          </a:p>
        </p:txBody>
      </p:sp>
    </p:spTree>
    <p:extLst>
      <p:ext uri="{BB962C8B-B14F-4D97-AF65-F5344CB8AC3E}">
        <p14:creationId xmlns:p14="http://schemas.microsoft.com/office/powerpoint/2010/main" val="2890351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65EF82-282E-4BFB-8AB3-FCB335FA036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273590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65EF82-282E-4BFB-8AB3-FCB335FA0363}" type="datetimeFigureOut">
              <a:rPr lang="en-US" smtClean="0"/>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2402749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D65EF82-282E-4BFB-8AB3-FCB335FA036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1063365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D65EF82-282E-4BFB-8AB3-FCB335FA036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19F4-D3BA-4B0F-A49E-79530AFCBF2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46595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65EF82-282E-4BFB-8AB3-FCB335FA036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2085088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D65EF82-282E-4BFB-8AB3-FCB335FA0363}" type="datetimeFigureOut">
              <a:rPr lang="en-US" smtClean="0"/>
              <a:t>5/7/2018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216807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D65EF82-282E-4BFB-8AB3-FCB335FA0363}" type="datetimeFigureOut">
              <a:rPr lang="en-US" smtClean="0"/>
              <a:t>5/7/2018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34295698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5EF82-282E-4BFB-8AB3-FCB335FA036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40691317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5EF82-282E-4BFB-8AB3-FCB335FA036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1253596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ED65EF82-282E-4BFB-8AB3-FCB335FA036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29468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65EF82-282E-4BFB-8AB3-FCB335FA0363}"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3072403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65EF82-282E-4BFB-8AB3-FCB335FA0363}" type="datetimeFigureOut">
              <a:rPr lang="en-US" smtClean="0"/>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792546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65EF82-282E-4BFB-8AB3-FCB335FA0363}" type="datetimeFigureOut">
              <a:rPr lang="en-US" smtClean="0"/>
              <a:t>5/7/2018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396825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D65EF82-282E-4BFB-8AB3-FCB335FA0363}" type="datetimeFigureOut">
              <a:rPr lang="en-US" smtClean="0"/>
              <a:t>5/7/2018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2888826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D65EF82-282E-4BFB-8AB3-FCB335FA0363}" type="datetimeFigureOut">
              <a:rPr lang="en-US" smtClean="0"/>
              <a:t>5/7/2018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134767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D65EF82-282E-4BFB-8AB3-FCB335FA0363}" type="datetimeFigureOut">
              <a:rPr lang="en-US" smtClean="0"/>
              <a:t>5/7/2018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2594254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65EF82-282E-4BFB-8AB3-FCB335FA0363}" type="datetimeFigureOut">
              <a:rPr lang="en-US" smtClean="0"/>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019F4-D3BA-4B0F-A49E-79530AFCBF22}" type="slidenum">
              <a:rPr lang="en-US" smtClean="0"/>
              <a:t>‹#›</a:t>
            </a:fld>
            <a:endParaRPr lang="en-US"/>
          </a:p>
        </p:txBody>
      </p:sp>
    </p:spTree>
    <p:extLst>
      <p:ext uri="{BB962C8B-B14F-4D97-AF65-F5344CB8AC3E}">
        <p14:creationId xmlns:p14="http://schemas.microsoft.com/office/powerpoint/2010/main" val="27271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D65EF82-282E-4BFB-8AB3-FCB335FA0363}" type="datetimeFigureOut">
              <a:rPr lang="en-US" smtClean="0"/>
              <a:t>5/7/2018</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8C019F4-D3BA-4B0F-A49E-79530AFCBF22}" type="slidenum">
              <a:rPr lang="en-US" smtClean="0"/>
              <a:t>‹#›</a:t>
            </a:fld>
            <a:endParaRPr lang="en-US"/>
          </a:p>
        </p:txBody>
      </p:sp>
    </p:spTree>
    <p:extLst>
      <p:ext uri="{BB962C8B-B14F-4D97-AF65-F5344CB8AC3E}">
        <p14:creationId xmlns:p14="http://schemas.microsoft.com/office/powerpoint/2010/main" val="3915126051"/>
      </p:ext>
    </p:extLst>
  </p:cSld>
  <p:clrMap bg1="dk1" tx1="lt1" bg2="dk2" tx2="lt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 id="2147483846" r:id="rId15"/>
    <p:sldLayoutId id="2147483847" r:id="rId16"/>
    <p:sldLayoutId id="2147483848"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524000" y="152400"/>
            <a:ext cx="9144000" cy="6703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90000"/>
              </a:lnSpc>
              <a:spcBef>
                <a:spcPct val="50000"/>
              </a:spcBef>
              <a:buFontTx/>
              <a:buNone/>
            </a:pPr>
            <a:r>
              <a:rPr lang="en-US" dirty="0">
                <a:latin typeface="Arial" panose="020B0604020202020204" pitchFamily="34" charset="0"/>
              </a:rPr>
              <a:t>Criterion-related Validity</a:t>
            </a:r>
            <a:r>
              <a:rPr lang="en-US" sz="2400" dirty="0">
                <a:latin typeface="Arial" panose="020B0604020202020204" pitchFamily="34" charset="0"/>
              </a:rPr>
              <a:t> - 5 kinds</a:t>
            </a:r>
          </a:p>
          <a:p>
            <a:pPr>
              <a:lnSpc>
                <a:spcPct val="90000"/>
              </a:lnSpc>
              <a:spcBef>
                <a:spcPct val="50000"/>
              </a:spcBef>
            </a:pPr>
            <a:r>
              <a:rPr lang="en-US" sz="2400" dirty="0">
                <a:latin typeface="Arial" panose="020B0604020202020204" pitchFamily="34" charset="0"/>
              </a:rPr>
              <a:t> does test correlate with “criterion” has three major types</a:t>
            </a:r>
          </a:p>
          <a:p>
            <a:pPr>
              <a:lnSpc>
                <a:spcPct val="90000"/>
              </a:lnSpc>
              <a:spcBef>
                <a:spcPct val="50000"/>
              </a:spcBef>
            </a:pPr>
            <a:r>
              <a:rPr lang="en-US" sz="2400" dirty="0">
                <a:latin typeface="Arial" panose="020B0604020202020204" pitchFamily="34" charset="0"/>
              </a:rPr>
              <a:t> </a:t>
            </a:r>
            <a:r>
              <a:rPr lang="en-US" sz="2400" b="1" dirty="0">
                <a:latin typeface="Arial" panose="020B0604020202020204" pitchFamily="34" charset="0"/>
              </a:rPr>
              <a:t>predictive</a:t>
            </a:r>
            <a:r>
              <a:rPr lang="en-US" sz="2400" dirty="0">
                <a:latin typeface="Arial" panose="020B0604020202020204" pitchFamily="34" charset="0"/>
              </a:rPr>
              <a:t>  test taken now predicts criterion assessed later</a:t>
            </a:r>
          </a:p>
          <a:p>
            <a:pPr lvl="1">
              <a:lnSpc>
                <a:spcPct val="90000"/>
              </a:lnSpc>
              <a:spcBef>
                <a:spcPct val="50000"/>
              </a:spcBef>
              <a:buFontTx/>
              <a:buChar char="•"/>
            </a:pPr>
            <a:r>
              <a:rPr lang="en-US" sz="2400" dirty="0">
                <a:latin typeface="Arial" panose="020B0604020202020204" pitchFamily="34" charset="0"/>
              </a:rPr>
              <a:t> most common type of criterion-related validity</a:t>
            </a:r>
          </a:p>
          <a:p>
            <a:pPr lvl="1">
              <a:lnSpc>
                <a:spcPct val="90000"/>
              </a:lnSpc>
              <a:spcBef>
                <a:spcPct val="50000"/>
              </a:spcBef>
              <a:buFontTx/>
              <a:buChar char="•"/>
            </a:pPr>
            <a:r>
              <a:rPr lang="en-US" sz="2400" dirty="0">
                <a:latin typeface="Arial" panose="020B0604020202020204" pitchFamily="34" charset="0"/>
              </a:rPr>
              <a:t> e.g., your GRE score (taken now) predicts how well you will 	do in grad school (criterion -- can’t be assessed until later)</a:t>
            </a:r>
          </a:p>
          <a:p>
            <a:pPr>
              <a:lnSpc>
                <a:spcPct val="90000"/>
              </a:lnSpc>
              <a:spcBef>
                <a:spcPct val="50000"/>
              </a:spcBef>
            </a:pPr>
            <a:r>
              <a:rPr lang="en-US" sz="2400" dirty="0">
                <a:latin typeface="Arial" panose="020B0604020202020204" pitchFamily="34" charset="0"/>
              </a:rPr>
              <a:t> </a:t>
            </a:r>
            <a:r>
              <a:rPr lang="en-US" sz="2400" b="1" dirty="0">
                <a:latin typeface="Arial" panose="020B0604020202020204" pitchFamily="34" charset="0"/>
              </a:rPr>
              <a:t>concurrent</a:t>
            </a:r>
            <a:r>
              <a:rPr lang="en-US" sz="2400" dirty="0">
                <a:latin typeface="Arial" panose="020B0604020202020204" pitchFamily="34" charset="0"/>
              </a:rPr>
              <a:t>  test “replaces” another assessment (now)</a:t>
            </a:r>
          </a:p>
          <a:p>
            <a:pPr lvl="1">
              <a:lnSpc>
                <a:spcPct val="90000"/>
              </a:lnSpc>
              <a:spcBef>
                <a:spcPct val="50000"/>
              </a:spcBef>
              <a:buFontTx/>
              <a:buChar char="•"/>
            </a:pPr>
            <a:r>
              <a:rPr lang="en-US" sz="2400" dirty="0">
                <a:latin typeface="Arial" panose="020B0604020202020204" pitchFamily="34" charset="0"/>
              </a:rPr>
              <a:t> often the goal is to substitute a “shorter” or “cheaper” test</a:t>
            </a:r>
          </a:p>
          <a:p>
            <a:pPr lvl="1">
              <a:lnSpc>
                <a:spcPct val="90000"/>
              </a:lnSpc>
              <a:spcBef>
                <a:spcPct val="50000"/>
              </a:spcBef>
              <a:buFontTx/>
              <a:buChar char="•"/>
            </a:pPr>
            <a:r>
              <a:rPr lang="en-US" sz="2400" dirty="0">
                <a:latin typeface="Arial" panose="020B0604020202020204" pitchFamily="34" charset="0"/>
              </a:rPr>
              <a:t> e.g., the written drivers test is a replacement for driving 		around with an observer until you show you know the rules</a:t>
            </a:r>
          </a:p>
          <a:p>
            <a:pPr>
              <a:lnSpc>
                <a:spcPct val="90000"/>
              </a:lnSpc>
              <a:spcBef>
                <a:spcPct val="50000"/>
              </a:spcBef>
            </a:pPr>
            <a:r>
              <a:rPr lang="en-US" sz="2400" dirty="0">
                <a:latin typeface="Arial" panose="020B0604020202020204" pitchFamily="34" charset="0"/>
              </a:rPr>
              <a:t> </a:t>
            </a:r>
            <a:r>
              <a:rPr lang="en-US" sz="2400" b="1" dirty="0" err="1">
                <a:latin typeface="Arial" panose="020B0604020202020204" pitchFamily="34" charset="0"/>
              </a:rPr>
              <a:t>postdictive</a:t>
            </a:r>
            <a:r>
              <a:rPr lang="en-US" sz="2400" dirty="0">
                <a:latin typeface="Arial" panose="020B0604020202020204" pitchFamily="34" charset="0"/>
              </a:rPr>
              <a:t> least common type of criterion-related validity</a:t>
            </a:r>
          </a:p>
          <a:p>
            <a:pPr lvl="1">
              <a:lnSpc>
                <a:spcPct val="90000"/>
              </a:lnSpc>
              <a:spcBef>
                <a:spcPct val="50000"/>
              </a:spcBef>
              <a:buFontTx/>
              <a:buChar char="•"/>
            </a:pPr>
            <a:r>
              <a:rPr lang="en-US" sz="2400" dirty="0">
                <a:latin typeface="Arial" panose="020B0604020202020204" pitchFamily="34" charset="0"/>
              </a:rPr>
              <a:t> can I test you now and get a valid score for something that happened “earlier” -- e.g., adult memories of childhood feelings</a:t>
            </a:r>
          </a:p>
          <a:p>
            <a:pPr>
              <a:lnSpc>
                <a:spcPct val="90000"/>
              </a:lnSpc>
              <a:spcBef>
                <a:spcPct val="50000"/>
              </a:spcBef>
            </a:pPr>
            <a:r>
              <a:rPr lang="en-US" sz="2400" dirty="0">
                <a:latin typeface="Arial" panose="020B0604020202020204" pitchFamily="34" charset="0"/>
              </a:rPr>
              <a:t> </a:t>
            </a:r>
            <a:r>
              <a:rPr lang="en-US" sz="2200" b="1" dirty="0">
                <a:latin typeface="Arial" panose="020B0604020202020204" pitchFamily="34" charset="0"/>
              </a:rPr>
              <a:t>incremental, local, &amp; experimental validity </a:t>
            </a:r>
            <a:r>
              <a:rPr lang="en-US" sz="2200" dirty="0">
                <a:latin typeface="Arial" panose="020B0604020202020204" pitchFamily="34" charset="0"/>
              </a:rPr>
              <a:t>will be discussed below</a:t>
            </a:r>
          </a:p>
        </p:txBody>
      </p:sp>
    </p:spTree>
    <p:extLst>
      <p:ext uri="{BB962C8B-B14F-4D97-AF65-F5344CB8AC3E}">
        <p14:creationId xmlns:p14="http://schemas.microsoft.com/office/powerpoint/2010/main" val="2431105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395539" y="212726"/>
            <a:ext cx="8162925" cy="1311275"/>
          </a:xfrm>
        </p:spPr>
        <p:txBody>
          <a:bodyPr/>
          <a:lstStyle/>
          <a:p>
            <a:pPr eaLnBrk="1" hangingPunct="1"/>
            <a:r>
              <a:rPr lang="en-US" sz="4000" dirty="0"/>
              <a:t>4. </a:t>
            </a:r>
            <a:r>
              <a:rPr lang="en-US" sz="4000" i="1" dirty="0"/>
              <a:t>Inter-Rater (Inter-Scorer, Inter-Observer) Reliability</a:t>
            </a:r>
            <a:r>
              <a:rPr lang="en-US" sz="4000" dirty="0"/>
              <a:t>: </a:t>
            </a:r>
          </a:p>
        </p:txBody>
      </p:sp>
      <p:sp>
        <p:nvSpPr>
          <p:cNvPr id="32771" name="Rectangle 3"/>
          <p:cNvSpPr>
            <a:spLocks noGrp="1" noChangeArrowheads="1"/>
          </p:cNvSpPr>
          <p:nvPr>
            <p:ph idx="1"/>
          </p:nvPr>
        </p:nvSpPr>
        <p:spPr>
          <a:xfrm>
            <a:off x="1905000" y="1981200"/>
            <a:ext cx="8458200" cy="4876800"/>
          </a:xfrm>
        </p:spPr>
        <p:txBody>
          <a:bodyPr/>
          <a:lstStyle/>
          <a:p>
            <a:pPr indent="7938">
              <a:lnSpc>
                <a:spcPct val="80000"/>
              </a:lnSpc>
              <a:buNone/>
            </a:pPr>
            <a:r>
              <a:rPr lang="en-US" dirty="0">
                <a:latin typeface="Times New Roman" panose="02020603050405020304" pitchFamily="18" charset="0"/>
                <a:cs typeface="Times New Roman" panose="02020603050405020304" pitchFamily="18" charset="0"/>
              </a:rPr>
              <a:t>Inter-rater reliability is of concern whenever test scores depend on a rater's judgment.</a:t>
            </a:r>
          </a:p>
          <a:p>
            <a:pPr indent="7938">
              <a:lnSpc>
                <a:spcPct val="80000"/>
              </a:lnSpc>
              <a:buNone/>
            </a:pPr>
            <a:endParaRPr lang="en-US" dirty="0">
              <a:latin typeface="Times New Roman" panose="02020603050405020304" pitchFamily="18" charset="0"/>
              <a:cs typeface="Times New Roman" panose="02020603050405020304" pitchFamily="18" charset="0"/>
            </a:endParaRPr>
          </a:p>
          <a:p>
            <a:pPr indent="7938">
              <a:lnSpc>
                <a:spcPct val="80000"/>
              </a:lnSpc>
              <a:buNone/>
            </a:pPr>
            <a:r>
              <a:rPr lang="en-US" dirty="0">
                <a:latin typeface="Times New Roman" panose="02020603050405020304" pitchFamily="18" charset="0"/>
                <a:cs typeface="Times New Roman" panose="02020603050405020304" pitchFamily="18" charset="0"/>
              </a:rPr>
              <a:t>A test constructor would want to make sure that an essay test, a behavioral observation scale, or a projective personality test have adequate inter-rater reliability. This type of reliability is assessed either </a:t>
            </a:r>
          </a:p>
          <a:p>
            <a:pPr marL="685800">
              <a:lnSpc>
                <a:spcPct val="80000"/>
              </a:lnSpc>
            </a:pPr>
            <a:r>
              <a:rPr lang="en-US" dirty="0">
                <a:latin typeface="Times New Roman" panose="02020603050405020304" pitchFamily="18" charset="0"/>
                <a:cs typeface="Times New Roman" panose="02020603050405020304" pitchFamily="18" charset="0"/>
              </a:rPr>
              <a:t>by calculating a correlation coefficient or </a:t>
            </a:r>
          </a:p>
          <a:p>
            <a:pPr marL="685800">
              <a:lnSpc>
                <a:spcPct val="80000"/>
              </a:lnSpc>
            </a:pPr>
            <a:r>
              <a:rPr lang="en-US" dirty="0">
                <a:latin typeface="Times New Roman" panose="02020603050405020304" pitchFamily="18" charset="0"/>
                <a:cs typeface="Times New Roman" panose="02020603050405020304" pitchFamily="18" charset="0"/>
              </a:rPr>
              <a:t>by determining the percent agreement between two or more raters. </a:t>
            </a:r>
          </a:p>
          <a:p>
            <a:pPr indent="7938">
              <a:lnSpc>
                <a:spcPct val="80000"/>
              </a:lnSpc>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1023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Psychometric testing</a:t>
            </a:r>
          </a:p>
        </p:txBody>
      </p:sp>
      <p:sp>
        <p:nvSpPr>
          <p:cNvPr id="3" name="Content Placeholder 2"/>
          <p:cNvSpPr>
            <a:spLocks noGrp="1"/>
          </p:cNvSpPr>
          <p:nvPr>
            <p:ph idx="1"/>
          </p:nvPr>
        </p:nvSpPr>
        <p:spPr/>
        <p:txBody>
          <a:bodyPr>
            <a:normAutofit/>
          </a:bodyPr>
          <a:lstStyle/>
          <a:p>
            <a:pPr>
              <a:buFontTx/>
              <a:buNone/>
            </a:pPr>
            <a:r>
              <a:rPr lang="en-US" sz="2000" dirty="0"/>
              <a:t>Psychometric testing is applied worldwide and used in various industries for recruitment, selection and </a:t>
            </a:r>
            <a:r>
              <a:rPr lang="en-GB" sz="2000" dirty="0"/>
              <a:t>counselling</a:t>
            </a:r>
            <a:r>
              <a:rPr lang="en-US" sz="2000" dirty="0"/>
              <a:t> purposes </a:t>
            </a:r>
          </a:p>
          <a:p>
            <a:pPr>
              <a:buFontTx/>
              <a:buNone/>
            </a:pPr>
            <a:endParaRPr lang="en-US" sz="2000" dirty="0"/>
          </a:p>
          <a:p>
            <a:pPr>
              <a:buFontTx/>
              <a:buNone/>
            </a:pPr>
            <a:r>
              <a:rPr lang="en-US" sz="2000" dirty="0"/>
              <a:t>	</a:t>
            </a:r>
            <a:r>
              <a:rPr lang="en-US" dirty="0"/>
              <a:t>F</a:t>
            </a:r>
            <a:r>
              <a:rPr lang="en-US" sz="2000" dirty="0"/>
              <a:t>our important areas for assessment have been identified.</a:t>
            </a:r>
          </a:p>
          <a:p>
            <a:pPr>
              <a:buFontTx/>
              <a:buNone/>
            </a:pPr>
            <a:r>
              <a:rPr lang="en-US" sz="2000" dirty="0"/>
              <a:t>	</a:t>
            </a:r>
          </a:p>
          <a:p>
            <a:pPr lvl="1">
              <a:buFont typeface="Wingdings" panose="05000000000000000000" pitchFamily="2" charset="2"/>
              <a:buChar char="Ø"/>
            </a:pPr>
            <a:r>
              <a:rPr lang="en-US" sz="2000" dirty="0"/>
              <a:t>Cognitive assessment</a:t>
            </a:r>
          </a:p>
          <a:p>
            <a:pPr lvl="1">
              <a:buFont typeface="Wingdings" panose="05000000000000000000" pitchFamily="2" charset="2"/>
              <a:buChar char="Ø"/>
            </a:pPr>
            <a:r>
              <a:rPr lang="en-US" sz="2000" dirty="0"/>
              <a:t>Personality assessment</a:t>
            </a:r>
          </a:p>
          <a:p>
            <a:pPr lvl="1">
              <a:buFont typeface="Wingdings" panose="05000000000000000000" pitchFamily="2" charset="2"/>
              <a:buChar char="Ø"/>
            </a:pPr>
            <a:r>
              <a:rPr lang="en-US" sz="2000" dirty="0"/>
              <a:t>Behavioral assessment</a:t>
            </a:r>
          </a:p>
          <a:p>
            <a:pPr lvl="1">
              <a:buFont typeface="Wingdings" panose="05000000000000000000" pitchFamily="2" charset="2"/>
              <a:buChar char="Ø"/>
            </a:pPr>
            <a:r>
              <a:rPr lang="en-US" sz="2000" dirty="0"/>
              <a:t>Interest</a:t>
            </a:r>
            <a:endParaRPr lang="en-GB" sz="2000" dirty="0"/>
          </a:p>
          <a:p>
            <a:endParaRPr lang="en-US" dirty="0"/>
          </a:p>
        </p:txBody>
      </p:sp>
    </p:spTree>
    <p:extLst>
      <p:ext uri="{BB962C8B-B14F-4D97-AF65-F5344CB8AC3E}">
        <p14:creationId xmlns:p14="http://schemas.microsoft.com/office/powerpoint/2010/main" val="2980079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633412"/>
          </a:xfrm>
          <a:solidFill>
            <a:schemeClr val="bg1"/>
          </a:solidFill>
          <a:ln w="57150">
            <a:solidFill>
              <a:srgbClr val="002060"/>
            </a:solidFill>
          </a:ln>
        </p:spPr>
        <p:txBody>
          <a:bodyPr anchor="t"/>
          <a:lstStyle/>
          <a:p>
            <a:pPr>
              <a:spcBef>
                <a:spcPct val="20000"/>
              </a:spcBef>
              <a:defRPr/>
            </a:pPr>
            <a:r>
              <a:rPr lang="en-US" sz="2400" dirty="0">
                <a:latin typeface="+mn-lt"/>
                <a:ea typeface="+mn-ea"/>
                <a:cs typeface="+mn-cs"/>
              </a:rPr>
              <a:t>Range of tests and distributors available - Cognitive</a:t>
            </a:r>
          </a:p>
        </p:txBody>
      </p:sp>
      <p:graphicFrame>
        <p:nvGraphicFramePr>
          <p:cNvPr id="5506" name="Group 386"/>
          <p:cNvGraphicFramePr>
            <a:graphicFrameLocks noGrp="1"/>
          </p:cNvGraphicFramePr>
          <p:nvPr>
            <p:extLst>
              <p:ext uri="{D42A27DB-BD31-4B8C-83A1-F6EECF244321}">
                <p14:modId xmlns:p14="http://schemas.microsoft.com/office/powerpoint/2010/main" val="1360349442"/>
              </p:ext>
            </p:extLst>
          </p:nvPr>
        </p:nvGraphicFramePr>
        <p:xfrm>
          <a:off x="1981200" y="1371601"/>
          <a:ext cx="6658495" cy="3975099"/>
        </p:xfrm>
        <a:graphic>
          <a:graphicData uri="http://schemas.openxmlformats.org/drawingml/2006/table">
            <a:tbl>
              <a:tblPr/>
              <a:tblGrid>
                <a:gridCol w="1511877">
                  <a:extLst>
                    <a:ext uri="{9D8B030D-6E8A-4147-A177-3AD203B41FA5}">
                      <a16:colId xmlns:a16="http://schemas.microsoft.com/office/drawing/2014/main" val="20000"/>
                    </a:ext>
                  </a:extLst>
                </a:gridCol>
                <a:gridCol w="1331076">
                  <a:extLst>
                    <a:ext uri="{9D8B030D-6E8A-4147-A177-3AD203B41FA5}">
                      <a16:colId xmlns:a16="http://schemas.microsoft.com/office/drawing/2014/main" val="20001"/>
                    </a:ext>
                  </a:extLst>
                </a:gridCol>
                <a:gridCol w="1795549">
                  <a:extLst>
                    <a:ext uri="{9D8B030D-6E8A-4147-A177-3AD203B41FA5}">
                      <a16:colId xmlns:a16="http://schemas.microsoft.com/office/drawing/2014/main" val="20002"/>
                    </a:ext>
                  </a:extLst>
                </a:gridCol>
                <a:gridCol w="2019993">
                  <a:extLst>
                    <a:ext uri="{9D8B030D-6E8A-4147-A177-3AD203B41FA5}">
                      <a16:colId xmlns:a16="http://schemas.microsoft.com/office/drawing/2014/main" val="20003"/>
                    </a:ext>
                  </a:extLst>
                </a:gridCol>
              </a:tblGrid>
              <a:tr h="93201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MEASUREMENT CONSTRUCT</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CONCEPT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TEST</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APPLICATION IN INDUSTRIAL/ PSYCHOLOGICAL FIELDS</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3043089">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Cognitive</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IQ,</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General cognitive,</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Multiple aptitude,</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Learning potential</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WAIS, SSAIS, ASAT, RPM,</a:t>
                      </a: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Personnel screening and selection,</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Career guidance and counseling,</a:t>
                      </a:r>
                    </a:p>
                    <a:p>
                      <a:pPr marL="0" marR="0" lvl="0" indent="0" algn="l" defTabSz="914400" rtl="0" eaLnBrk="0" fontAlgn="b" latinLnBrk="0" hangingPunct="0">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Personnel development</a:t>
                      </a:r>
                      <a:endParaRPr kumimoji="0" lang="en-GB" sz="1200" b="0" i="0" u="none" strike="noStrike" cap="none" normalizeH="0" baseline="0" dirty="0">
                        <a:ln>
                          <a:noFill/>
                        </a:ln>
                        <a:solidFill>
                          <a:schemeClr val="tx1"/>
                        </a:solidFill>
                        <a:effectLst/>
                        <a:latin typeface="Arial" charset="0"/>
                        <a:cs typeface="Arial"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4" name="Title 3"/>
          <p:cNvSpPr txBox="1">
            <a:spLocks/>
          </p:cNvSpPr>
          <p:nvPr/>
        </p:nvSpPr>
        <p:spPr bwMode="auto">
          <a:xfrm>
            <a:off x="1981200" y="367834"/>
            <a:ext cx="8229600" cy="523220"/>
          </a:xfrm>
          <a:prstGeom prst="rect">
            <a:avLst/>
          </a:prstGeom>
          <a:solidFill>
            <a:schemeClr val="accent1"/>
          </a:solidFill>
          <a:ln w="9525" cap="sq">
            <a:solidFill>
              <a:schemeClr val="accent1"/>
            </a:solidFill>
            <a:miter lim="800000"/>
            <a:headEnd/>
            <a:tailEnd/>
          </a:ln>
        </p:spPr>
        <p:txBody>
          <a:bodyPr anchor="ctr">
            <a:spAutoFit/>
          </a:bodyPr>
          <a:lstStyle/>
          <a:p>
            <a:pPr eaLnBrk="0" hangingPunct="0">
              <a:defRPr/>
            </a:pPr>
            <a:r>
              <a:rPr lang="en-US" sz="2800" b="1" dirty="0">
                <a:solidFill>
                  <a:schemeClr val="bg1"/>
                </a:solidFill>
                <a:ea typeface="+mj-ea"/>
                <a:cs typeface="Arial" pitchFamily="34" charset="0"/>
              </a:rPr>
              <a:t> Cognitive</a:t>
            </a:r>
          </a:p>
        </p:txBody>
      </p:sp>
    </p:spTree>
    <p:extLst>
      <p:ext uri="{BB962C8B-B14F-4D97-AF65-F5344CB8AC3E}">
        <p14:creationId xmlns:p14="http://schemas.microsoft.com/office/powerpoint/2010/main" val="282876521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oup 1355"/>
          <p:cNvGraphicFramePr>
            <a:graphicFrameLocks noGrp="1"/>
          </p:cNvGraphicFramePr>
          <p:nvPr>
            <p:extLst>
              <p:ext uri="{D42A27DB-BD31-4B8C-83A1-F6EECF244321}">
                <p14:modId xmlns:p14="http://schemas.microsoft.com/office/powerpoint/2010/main" val="3397751672"/>
              </p:ext>
            </p:extLst>
          </p:nvPr>
        </p:nvGraphicFramePr>
        <p:xfrm>
          <a:off x="1981201" y="1285875"/>
          <a:ext cx="6493626" cy="4276724"/>
        </p:xfrm>
        <a:graphic>
          <a:graphicData uri="http://schemas.openxmlformats.org/drawingml/2006/table">
            <a:tbl>
              <a:tblPr/>
              <a:tblGrid>
                <a:gridCol w="1585653">
                  <a:extLst>
                    <a:ext uri="{9D8B030D-6E8A-4147-A177-3AD203B41FA5}">
                      <a16:colId xmlns:a16="http://schemas.microsoft.com/office/drawing/2014/main" val="20000"/>
                    </a:ext>
                  </a:extLst>
                </a:gridCol>
                <a:gridCol w="1283624">
                  <a:extLst>
                    <a:ext uri="{9D8B030D-6E8A-4147-A177-3AD203B41FA5}">
                      <a16:colId xmlns:a16="http://schemas.microsoft.com/office/drawing/2014/main" val="20001"/>
                    </a:ext>
                  </a:extLst>
                </a:gridCol>
                <a:gridCol w="1963189">
                  <a:extLst>
                    <a:ext uri="{9D8B030D-6E8A-4147-A177-3AD203B41FA5}">
                      <a16:colId xmlns:a16="http://schemas.microsoft.com/office/drawing/2014/main" val="20002"/>
                    </a:ext>
                  </a:extLst>
                </a:gridCol>
                <a:gridCol w="1661160">
                  <a:extLst>
                    <a:ext uri="{9D8B030D-6E8A-4147-A177-3AD203B41FA5}">
                      <a16:colId xmlns:a16="http://schemas.microsoft.com/office/drawing/2014/main" val="20003"/>
                    </a:ext>
                  </a:extLst>
                </a:gridCol>
              </a:tblGrid>
              <a:tr h="1006949">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MEASUREMENT CONSTRUCT</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CONCEPT </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a:ln>
                            <a:noFill/>
                          </a:ln>
                          <a:solidFill>
                            <a:schemeClr val="tx1"/>
                          </a:solidFill>
                          <a:effectLst/>
                          <a:latin typeface="Arial" charset="0"/>
                          <a:cs typeface="Arial" charset="0"/>
                        </a:rPr>
                        <a:t>TEST</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APPLICATION IN INDUSTRIAL/ PSYCHOLOGICAL FIELDS</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520836">
                <a:tc row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Personality</a:t>
                      </a: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Personality preferences,</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Management styles,</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Communication styles,</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Interpersonal styles,</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Coping styles</a:t>
                      </a: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MMPI,  16PF, HTP. TAT, </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Calibri" pitchFamily="34" charset="0"/>
                          <a:cs typeface="Arial" charset="0"/>
                        </a:rPr>
                        <a:t>Personnel selection</a:t>
                      </a:r>
                      <a:r>
                        <a:rPr kumimoji="0" lang="en-US" sz="1200" b="0" i="0" u="none" strike="noStrike" cap="none" normalizeH="0" baseline="0" dirty="0">
                          <a:ln>
                            <a:noFill/>
                          </a:ln>
                          <a:solidFill>
                            <a:schemeClr val="tx1"/>
                          </a:solidFill>
                          <a:effectLst/>
                          <a:latin typeface="Calibri" pitchFamily="34" charset="0"/>
                          <a:cs typeface="Arial" charset="0"/>
                        </a:rPr>
                        <a:t>,</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itchFamily="34" charset="0"/>
                          <a:cs typeface="Arial" charset="0"/>
                        </a:rPr>
                        <a:t>C</a:t>
                      </a:r>
                      <a:r>
                        <a:rPr kumimoji="0" lang="en-GB" sz="1200" b="0" i="0" u="none" strike="noStrike" cap="none" normalizeH="0" baseline="0" dirty="0" err="1">
                          <a:ln>
                            <a:noFill/>
                          </a:ln>
                          <a:solidFill>
                            <a:schemeClr val="tx1"/>
                          </a:solidFill>
                          <a:effectLst/>
                          <a:latin typeface="Calibri" pitchFamily="34" charset="0"/>
                          <a:cs typeface="Arial" charset="0"/>
                        </a:rPr>
                        <a:t>areer</a:t>
                      </a:r>
                      <a:r>
                        <a:rPr kumimoji="0" lang="en-GB" sz="1200" b="0" i="0" u="none" strike="noStrike" cap="none" normalizeH="0" baseline="0" dirty="0">
                          <a:ln>
                            <a:noFill/>
                          </a:ln>
                          <a:solidFill>
                            <a:schemeClr val="tx1"/>
                          </a:solidFill>
                          <a:effectLst/>
                          <a:latin typeface="Calibri" pitchFamily="34" charset="0"/>
                          <a:cs typeface="Arial" charset="0"/>
                        </a:rPr>
                        <a:t> counselling</a:t>
                      </a:r>
                      <a:r>
                        <a:rPr kumimoji="0" lang="en-US" sz="1200" b="0" i="0" u="none" strike="noStrike" cap="none" normalizeH="0" baseline="0" dirty="0">
                          <a:ln>
                            <a:noFill/>
                          </a:ln>
                          <a:solidFill>
                            <a:schemeClr val="tx1"/>
                          </a:solidFill>
                          <a:effectLst/>
                          <a:latin typeface="Calibri" pitchFamily="34" charset="0"/>
                          <a:cs typeface="Arial" charset="0"/>
                        </a:rPr>
                        <a:t>,</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itchFamily="34" charset="0"/>
                          <a:cs typeface="Arial" charset="0"/>
                        </a:rPr>
                        <a:t>A</a:t>
                      </a:r>
                      <a:r>
                        <a:rPr kumimoji="0" lang="en-GB" sz="1200" b="0" i="0" u="none" strike="noStrike" cap="none" normalizeH="0" baseline="0" dirty="0" err="1">
                          <a:ln>
                            <a:noFill/>
                          </a:ln>
                          <a:solidFill>
                            <a:schemeClr val="tx1"/>
                          </a:solidFill>
                          <a:effectLst/>
                          <a:latin typeface="Calibri" pitchFamily="34" charset="0"/>
                          <a:cs typeface="Arial" charset="0"/>
                        </a:rPr>
                        <a:t>cademic</a:t>
                      </a:r>
                      <a:r>
                        <a:rPr kumimoji="0" lang="en-GB" sz="1200" b="0" i="0" u="none" strike="noStrike" cap="none" normalizeH="0" baseline="0" dirty="0">
                          <a:ln>
                            <a:noFill/>
                          </a:ln>
                          <a:solidFill>
                            <a:schemeClr val="tx1"/>
                          </a:solidFill>
                          <a:effectLst/>
                          <a:latin typeface="Calibri" pitchFamily="34" charset="0"/>
                          <a:cs typeface="Arial" charset="0"/>
                        </a:rPr>
                        <a:t> counselling, </a:t>
                      </a:r>
                      <a:r>
                        <a:rPr kumimoji="0" lang="en-US" sz="1200" b="0" i="0" u="none" strike="noStrike" cap="none" normalizeH="0" baseline="0" dirty="0">
                          <a:ln>
                            <a:noFill/>
                          </a:ln>
                          <a:solidFill>
                            <a:schemeClr val="tx1"/>
                          </a:solidFill>
                          <a:effectLst/>
                          <a:latin typeface="Calibri" pitchFamily="34" charset="0"/>
                          <a:cs typeface="Arial" charset="0"/>
                        </a:rPr>
                        <a:t>P</a:t>
                      </a:r>
                      <a:r>
                        <a:rPr kumimoji="0" lang="en-GB" sz="1200" b="0" i="0" u="none" strike="noStrike" cap="none" normalizeH="0" baseline="0" dirty="0" err="1">
                          <a:ln>
                            <a:noFill/>
                          </a:ln>
                          <a:solidFill>
                            <a:schemeClr val="tx1"/>
                          </a:solidFill>
                          <a:effectLst/>
                          <a:latin typeface="Calibri" pitchFamily="34" charset="0"/>
                          <a:cs typeface="Arial" charset="0"/>
                        </a:rPr>
                        <a:t>ersonal</a:t>
                      </a:r>
                      <a:r>
                        <a:rPr kumimoji="0" lang="en-GB" sz="1200" b="0" i="0" u="none" strike="noStrike" cap="none" normalizeH="0" baseline="0" dirty="0">
                          <a:ln>
                            <a:noFill/>
                          </a:ln>
                          <a:solidFill>
                            <a:schemeClr val="tx1"/>
                          </a:solidFill>
                          <a:effectLst/>
                          <a:latin typeface="Calibri" pitchFamily="34" charset="0"/>
                          <a:cs typeface="Arial" charset="0"/>
                        </a:rPr>
                        <a:t> development</a:t>
                      </a:r>
                      <a:r>
                        <a:rPr kumimoji="0" lang="en-US" sz="1200" b="0" i="0" u="none" strike="noStrike" cap="none" normalizeH="0" baseline="0" dirty="0">
                          <a:ln>
                            <a:noFill/>
                          </a:ln>
                          <a:solidFill>
                            <a:schemeClr val="tx1"/>
                          </a:solidFill>
                          <a:effectLst/>
                          <a:latin typeface="Calibri" pitchFamily="34" charset="0"/>
                          <a:cs typeface="Arial" charset="0"/>
                        </a:rPr>
                        <a:t>,</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itchFamily="34" charset="0"/>
                          <a:cs typeface="Arial" charset="0"/>
                        </a:rPr>
                        <a:t>P</a:t>
                      </a:r>
                      <a:r>
                        <a:rPr kumimoji="0" lang="en-GB" sz="1200" b="0" i="0" u="none" strike="noStrike" cap="none" normalizeH="0" baseline="0" dirty="0" err="1">
                          <a:ln>
                            <a:noFill/>
                          </a:ln>
                          <a:solidFill>
                            <a:schemeClr val="tx1"/>
                          </a:solidFill>
                          <a:effectLst/>
                          <a:latin typeface="Calibri" pitchFamily="34" charset="0"/>
                          <a:cs typeface="Arial" charset="0"/>
                        </a:rPr>
                        <a:t>sychological</a:t>
                      </a:r>
                      <a:r>
                        <a:rPr kumimoji="0" lang="en-GB" sz="1200" b="0" i="0" u="none" strike="noStrike" cap="none" normalizeH="0" baseline="0" dirty="0">
                          <a:ln>
                            <a:noFill/>
                          </a:ln>
                          <a:solidFill>
                            <a:schemeClr val="tx1"/>
                          </a:solidFill>
                          <a:effectLst/>
                          <a:latin typeface="Calibri" pitchFamily="34" charset="0"/>
                          <a:cs typeface="Arial" charset="0"/>
                        </a:rPr>
                        <a:t> growth</a:t>
                      </a:r>
                      <a:r>
                        <a:rPr kumimoji="0" lang="en-US" sz="1200" b="0" i="0" u="none" strike="noStrike" cap="none" normalizeH="0" baseline="0" dirty="0">
                          <a:ln>
                            <a:noFill/>
                          </a:ln>
                          <a:solidFill>
                            <a:schemeClr val="tx1"/>
                          </a:solidFill>
                          <a:effectLst/>
                          <a:latin typeface="Calibri" pitchFamily="34" charset="0"/>
                          <a:cs typeface="Arial" charset="0"/>
                        </a:rPr>
                        <a:t>,</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itchFamily="34" charset="0"/>
                          <a:cs typeface="Arial" charset="0"/>
                        </a:rPr>
                        <a:t>Candidate - job match,</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itchFamily="34" charset="0"/>
                          <a:cs typeface="Arial" charset="0"/>
                        </a:rPr>
                        <a:t>Management development,</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itchFamily="34" charset="0"/>
                          <a:cs typeface="Arial" charset="0"/>
                        </a:rPr>
                        <a:t>Stress management</a:t>
                      </a:r>
                      <a:endParaRPr kumimoji="0" lang="en-GB" sz="1200" b="0" i="0" u="none" strike="noStrike" cap="none" normalizeH="0" baseline="0" dirty="0">
                        <a:ln>
                          <a:noFill/>
                        </a:ln>
                        <a:solidFill>
                          <a:schemeClr val="tx1"/>
                        </a:solidFill>
                        <a:effectLst/>
                        <a:latin typeface="Calibri" pitchFamily="34"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748939">
                <a:tc vMerge="1">
                  <a:txBody>
                    <a:bodyPr/>
                    <a:lstStyle/>
                    <a:p>
                      <a:endParaRPr lang="en-ZA"/>
                    </a:p>
                  </a:txBody>
                  <a:tcPr/>
                </a:tc>
                <a:tc vMerge="1">
                  <a:txBody>
                    <a:bodyPr/>
                    <a:lstStyle/>
                    <a:p>
                      <a:endParaRPr lang="en-ZA"/>
                    </a:p>
                  </a:txBody>
                  <a:tcPr/>
                </a:tc>
                <a:tc>
                  <a:txBody>
                    <a:bodyPr/>
                    <a:lstStyle/>
                    <a:p>
                      <a:endParaRPr lang="en-US" dirty="0">
                        <a:solidFill>
                          <a:schemeClr val="tx1"/>
                        </a:solidFill>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lang="en-ZA"/>
                    </a:p>
                  </a:txBody>
                  <a:tcPr/>
                </a:tc>
                <a:extLst>
                  <a:ext uri="{0D108BD9-81ED-4DB2-BD59-A6C34878D82A}">
                    <a16:rowId xmlns:a16="http://schemas.microsoft.com/office/drawing/2014/main" val="10002"/>
                  </a:ext>
                </a:extLst>
              </a:tr>
            </a:tbl>
          </a:graphicData>
        </a:graphic>
      </p:graphicFrame>
      <p:sp>
        <p:nvSpPr>
          <p:cNvPr id="7" name="Title 3"/>
          <p:cNvSpPr>
            <a:spLocks noGrp="1"/>
          </p:cNvSpPr>
          <p:nvPr>
            <p:ph type="title"/>
          </p:nvPr>
        </p:nvSpPr>
        <p:spPr>
          <a:xfrm>
            <a:off x="1981200" y="152400"/>
            <a:ext cx="8229600" cy="584200"/>
          </a:xfrm>
          <a:solidFill>
            <a:schemeClr val="accent1"/>
          </a:solidFill>
          <a:ln cap="sq">
            <a:solidFill>
              <a:schemeClr val="accent1"/>
            </a:solidFill>
          </a:ln>
        </p:spPr>
        <p:txBody>
          <a:bodyPr/>
          <a:lstStyle/>
          <a:p>
            <a:pPr>
              <a:spcBef>
                <a:spcPct val="20000"/>
              </a:spcBef>
              <a:defRPr/>
            </a:pPr>
            <a:r>
              <a:rPr lang="en-ZA" sz="3200" kern="0" dirty="0"/>
              <a:t>Personality</a:t>
            </a:r>
            <a:endParaRPr lang="en-US" sz="3200" kern="0" dirty="0"/>
          </a:p>
        </p:txBody>
      </p:sp>
    </p:spTree>
    <p:extLst>
      <p:ext uri="{BB962C8B-B14F-4D97-AF65-F5344CB8AC3E}">
        <p14:creationId xmlns:p14="http://schemas.microsoft.com/office/powerpoint/2010/main" val="193983437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125"/>
          <p:cNvGraphicFramePr>
            <a:graphicFrameLocks noGrp="1"/>
          </p:cNvGraphicFramePr>
          <p:nvPr>
            <p:extLst>
              <p:ext uri="{D42A27DB-BD31-4B8C-83A1-F6EECF244321}">
                <p14:modId xmlns:p14="http://schemas.microsoft.com/office/powerpoint/2010/main" val="2318596091"/>
              </p:ext>
            </p:extLst>
          </p:nvPr>
        </p:nvGraphicFramePr>
        <p:xfrm>
          <a:off x="1981200" y="1143000"/>
          <a:ext cx="6658494" cy="4572000"/>
        </p:xfrm>
        <a:graphic>
          <a:graphicData uri="http://schemas.openxmlformats.org/drawingml/2006/table">
            <a:tbl>
              <a:tblPr/>
              <a:tblGrid>
                <a:gridCol w="1511877">
                  <a:extLst>
                    <a:ext uri="{9D8B030D-6E8A-4147-A177-3AD203B41FA5}">
                      <a16:colId xmlns:a16="http://schemas.microsoft.com/office/drawing/2014/main" val="20000"/>
                    </a:ext>
                  </a:extLst>
                </a:gridCol>
                <a:gridCol w="1331075">
                  <a:extLst>
                    <a:ext uri="{9D8B030D-6E8A-4147-A177-3AD203B41FA5}">
                      <a16:colId xmlns:a16="http://schemas.microsoft.com/office/drawing/2014/main" val="20001"/>
                    </a:ext>
                  </a:extLst>
                </a:gridCol>
                <a:gridCol w="1795550">
                  <a:extLst>
                    <a:ext uri="{9D8B030D-6E8A-4147-A177-3AD203B41FA5}">
                      <a16:colId xmlns:a16="http://schemas.microsoft.com/office/drawing/2014/main" val="20002"/>
                    </a:ext>
                  </a:extLst>
                </a:gridCol>
                <a:gridCol w="2019992">
                  <a:extLst>
                    <a:ext uri="{9D8B030D-6E8A-4147-A177-3AD203B41FA5}">
                      <a16:colId xmlns:a16="http://schemas.microsoft.com/office/drawing/2014/main" val="20003"/>
                    </a:ext>
                  </a:extLst>
                </a:gridCol>
              </a:tblGrid>
              <a:tr h="1135319">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MEASUREMENT CONSTRUCT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CONCEPT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TEST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APPLICATION IN INDUSTRIAL/ PSYCHOLOGICAL FIELDS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2936210">
                <a:tc row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cs typeface="Arial" charset="0"/>
                        </a:rPr>
                        <a:t>Behavioural</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Underlying emotional issues,</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Stress,</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Anxiety,</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Depression,</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cs typeface="Arial" charset="0"/>
                        </a:rPr>
                        <a:t>Conflict</a:t>
                      </a:r>
                      <a:endParaRPr kumimoji="0" lang="en-GB" sz="12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BAI</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BDI-II</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BDI Fast screen</a:t>
                      </a: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Screening and selection</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Training and development</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Promotion</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Management potential</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Group-role analysis</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Interpersonal relationships</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Career psychology</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Personnel psychology</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Organizational psychology</a:t>
                      </a: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00471">
                <a:tc vMerge="1">
                  <a:txBody>
                    <a:bodyPr/>
                    <a:lstStyle/>
                    <a:p>
                      <a:endParaRPr lang="en-ZA"/>
                    </a:p>
                  </a:txBody>
                  <a:tcPr/>
                </a:tc>
                <a:tc vMerge="1">
                  <a:txBody>
                    <a:bodyPr/>
                    <a:lstStyle/>
                    <a:p>
                      <a:endParaRPr lang="en-ZA"/>
                    </a:p>
                  </a:txBody>
                  <a:tcPr/>
                </a:tc>
                <a:tc vMerge="1">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cs typeface="Arial" charset="0"/>
                        </a:rPr>
                        <a:t>Conflict management</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cs typeface="Arial" charset="0"/>
                        </a:rPr>
                        <a:t>Personal development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sp>
        <p:nvSpPr>
          <p:cNvPr id="5" name="Title 3"/>
          <p:cNvSpPr>
            <a:spLocks noGrp="1"/>
          </p:cNvSpPr>
          <p:nvPr>
            <p:ph type="title"/>
          </p:nvPr>
        </p:nvSpPr>
        <p:spPr>
          <a:xfrm>
            <a:off x="1981200" y="152400"/>
            <a:ext cx="8229600" cy="584200"/>
          </a:xfrm>
          <a:solidFill>
            <a:schemeClr val="accent1"/>
          </a:solidFill>
          <a:ln cap="sq">
            <a:solidFill>
              <a:schemeClr val="accent1"/>
            </a:solidFill>
          </a:ln>
        </p:spPr>
        <p:txBody>
          <a:bodyPr/>
          <a:lstStyle/>
          <a:p>
            <a:pPr>
              <a:spcBef>
                <a:spcPct val="20000"/>
              </a:spcBef>
              <a:defRPr/>
            </a:pPr>
            <a:r>
              <a:rPr lang="en-ZA" sz="3200" kern="0" dirty="0" err="1"/>
              <a:t>Behavioral</a:t>
            </a:r>
            <a:endParaRPr lang="en-US" sz="3200" kern="0" dirty="0"/>
          </a:p>
        </p:txBody>
      </p:sp>
    </p:spTree>
    <p:extLst>
      <p:ext uri="{BB962C8B-B14F-4D97-AF65-F5344CB8AC3E}">
        <p14:creationId xmlns:p14="http://schemas.microsoft.com/office/powerpoint/2010/main" val="1531692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108"/>
          <p:cNvGraphicFramePr>
            <a:graphicFrameLocks noGrp="1"/>
          </p:cNvGraphicFramePr>
          <p:nvPr>
            <p:extLst>
              <p:ext uri="{D42A27DB-BD31-4B8C-83A1-F6EECF244321}">
                <p14:modId xmlns:p14="http://schemas.microsoft.com/office/powerpoint/2010/main" val="3964393609"/>
              </p:ext>
            </p:extLst>
          </p:nvPr>
        </p:nvGraphicFramePr>
        <p:xfrm>
          <a:off x="1981200" y="1219200"/>
          <a:ext cx="6658494" cy="4038600"/>
        </p:xfrm>
        <a:graphic>
          <a:graphicData uri="http://schemas.openxmlformats.org/drawingml/2006/table">
            <a:tbl>
              <a:tblPr/>
              <a:tblGrid>
                <a:gridCol w="1511877">
                  <a:extLst>
                    <a:ext uri="{9D8B030D-6E8A-4147-A177-3AD203B41FA5}">
                      <a16:colId xmlns:a16="http://schemas.microsoft.com/office/drawing/2014/main" val="20000"/>
                    </a:ext>
                  </a:extLst>
                </a:gridCol>
                <a:gridCol w="1331075">
                  <a:extLst>
                    <a:ext uri="{9D8B030D-6E8A-4147-A177-3AD203B41FA5}">
                      <a16:colId xmlns:a16="http://schemas.microsoft.com/office/drawing/2014/main" val="20001"/>
                    </a:ext>
                  </a:extLst>
                </a:gridCol>
                <a:gridCol w="1795550">
                  <a:extLst>
                    <a:ext uri="{9D8B030D-6E8A-4147-A177-3AD203B41FA5}">
                      <a16:colId xmlns:a16="http://schemas.microsoft.com/office/drawing/2014/main" val="20002"/>
                    </a:ext>
                  </a:extLst>
                </a:gridCol>
                <a:gridCol w="2019992">
                  <a:extLst>
                    <a:ext uri="{9D8B030D-6E8A-4147-A177-3AD203B41FA5}">
                      <a16:colId xmlns:a16="http://schemas.microsoft.com/office/drawing/2014/main" val="20003"/>
                    </a:ext>
                  </a:extLst>
                </a:gridCol>
              </a:tblGrid>
              <a:tr h="1180117">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MEASUREMENT CONSTRUCT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CONCEPT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TEST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charset="0"/>
                          <a:cs typeface="Arial" charset="0"/>
                        </a:rPr>
                        <a:t>APPLICATION IN INDUSTRIAL/ PSYCHOLOGICAL FIELDS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285848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cs typeface="Arial" charset="0"/>
                        </a:rPr>
                        <a:t>Interest</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Career</a:t>
                      </a:r>
                      <a:endParaRPr kumimoji="0" lang="en-GB" sz="12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Arial" charset="0"/>
                          <a:cs typeface="Arial" charset="0"/>
                        </a:rPr>
                        <a:t>SDS</a:t>
                      </a:r>
                    </a:p>
                    <a:p>
                      <a:pPr marL="0" marR="0" lvl="0" indent="0" algn="l" defTabSz="914400" rtl="0" eaLnBrk="1" fontAlgn="t" latinLnBrk="0" hangingPunct="1">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Arial" charset="0"/>
                          <a:cs typeface="Arial" charset="0"/>
                        </a:rPr>
                        <a:t>CVS</a:t>
                      </a:r>
                    </a:p>
                    <a:p>
                      <a:pPr marL="0" marR="0" lvl="0" indent="0" algn="l" defTabSz="914400" rtl="0" eaLnBrk="1" fontAlgn="t" latinLnBrk="0" hangingPunct="1">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Career guidance and counselling</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Personal development and growth</a:t>
                      </a: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5" name="Title 3"/>
          <p:cNvSpPr>
            <a:spLocks noGrp="1"/>
          </p:cNvSpPr>
          <p:nvPr>
            <p:ph type="title"/>
          </p:nvPr>
        </p:nvSpPr>
        <p:spPr>
          <a:xfrm>
            <a:off x="1981200" y="152400"/>
            <a:ext cx="8229600" cy="584200"/>
          </a:xfrm>
          <a:solidFill>
            <a:schemeClr val="accent1"/>
          </a:solidFill>
          <a:ln cap="sq">
            <a:solidFill>
              <a:schemeClr val="accent1"/>
            </a:solidFill>
          </a:ln>
        </p:spPr>
        <p:txBody>
          <a:bodyPr/>
          <a:lstStyle/>
          <a:p>
            <a:pPr>
              <a:spcBef>
                <a:spcPct val="20000"/>
              </a:spcBef>
              <a:defRPr/>
            </a:pPr>
            <a:r>
              <a:rPr lang="en-ZA" sz="3200" kern="0" dirty="0"/>
              <a:t>Interest</a:t>
            </a:r>
            <a:endParaRPr lang="en-US" sz="3200" kern="0" dirty="0"/>
          </a:p>
        </p:txBody>
      </p:sp>
    </p:spTree>
    <p:extLst>
      <p:ext uri="{BB962C8B-B14F-4D97-AF65-F5344CB8AC3E}">
        <p14:creationId xmlns:p14="http://schemas.microsoft.com/office/powerpoint/2010/main" val="1084370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524000" y="0"/>
            <a:ext cx="9144000" cy="69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sz="2000" dirty="0">
                <a:latin typeface="Arial" panose="020B0604020202020204" pitchFamily="34" charset="0"/>
              </a:rPr>
              <a:t>Other kinds of criterion-related validity…</a:t>
            </a:r>
          </a:p>
          <a:p>
            <a:pPr>
              <a:spcBef>
                <a:spcPct val="50000"/>
              </a:spcBef>
              <a:buFontTx/>
              <a:buNone/>
            </a:pPr>
            <a:r>
              <a:rPr lang="en-US" sz="3000" dirty="0">
                <a:latin typeface="Arial" panose="020B0604020202020204" pitchFamily="34" charset="0"/>
              </a:rPr>
              <a:t>Incremental Validity</a:t>
            </a:r>
            <a:endParaRPr lang="en-US" sz="2400" dirty="0">
              <a:latin typeface="Arial" panose="020B0604020202020204" pitchFamily="34" charset="0"/>
            </a:endParaRPr>
          </a:p>
          <a:p>
            <a:pPr>
              <a:spcBef>
                <a:spcPct val="50000"/>
              </a:spcBef>
              <a:buFontTx/>
              <a:buNone/>
            </a:pPr>
            <a:r>
              <a:rPr lang="en-US" sz="2400" dirty="0">
                <a:latin typeface="Arial" panose="020B0604020202020204" pitchFamily="34" charset="0"/>
              </a:rPr>
              <a:t>Asks if the test “improves on” the criterion-related validity of whatever tests are currently being used.</a:t>
            </a:r>
          </a:p>
          <a:p>
            <a:pPr>
              <a:spcBef>
                <a:spcPct val="50000"/>
              </a:spcBef>
              <a:buFontTx/>
              <a:buNone/>
            </a:pPr>
            <a:r>
              <a:rPr lang="en-US" sz="2400" dirty="0">
                <a:latin typeface="Arial" panose="020B0604020202020204" pitchFamily="34" charset="0"/>
              </a:rPr>
              <a:t>Example.  I claim that scores from my new structured interview 	      will lead to more accurate selection of graduate 		      students.  I’m not suggesting you stop using what you 	      are using, but rather that you ADD my interview.</a:t>
            </a:r>
          </a:p>
          <a:p>
            <a:pPr>
              <a:spcBef>
                <a:spcPct val="50000"/>
              </a:spcBef>
              <a:buFontTx/>
              <a:buNone/>
            </a:pPr>
            <a:r>
              <a:rPr lang="en-US" sz="3000" b="1" dirty="0">
                <a:latin typeface="Arial" panose="020B0604020202020204" pitchFamily="34" charset="0"/>
              </a:rPr>
              <a:t>Local Validity</a:t>
            </a:r>
          </a:p>
          <a:p>
            <a:pPr>
              <a:spcBef>
                <a:spcPct val="50000"/>
              </a:spcBef>
              <a:buFontTx/>
              <a:buNone/>
            </a:pPr>
            <a:r>
              <a:rPr lang="en-US" sz="2400" dirty="0">
                <a:latin typeface="Arial" panose="020B0604020202020204" pitchFamily="34" charset="0"/>
              </a:rPr>
              <a:t>Explicit check on validity of the test for your population and application. </a:t>
            </a:r>
          </a:p>
          <a:p>
            <a:pPr>
              <a:spcBef>
                <a:spcPct val="50000"/>
              </a:spcBef>
              <a:buFontTx/>
              <a:buNone/>
            </a:pPr>
            <a:r>
              <a:rPr lang="en-US" sz="2400" dirty="0">
                <a:latin typeface="Arial" panose="020B0604020202020204" pitchFamily="34" charset="0"/>
              </a:rPr>
              <a:t>Sounds good, but likely to have the following problems</a:t>
            </a:r>
          </a:p>
          <a:p>
            <a:pPr>
              <a:spcBef>
                <a:spcPct val="50000"/>
              </a:spcBef>
            </a:pPr>
            <a:r>
              <a:rPr lang="en-US" sz="2400" dirty="0">
                <a:latin typeface="Arial" panose="020B0604020202020204" pitchFamily="34" charset="0"/>
              </a:rPr>
              <a:t> Sample size will be small</a:t>
            </a:r>
          </a:p>
          <a:p>
            <a:pPr>
              <a:spcBef>
                <a:spcPct val="50000"/>
              </a:spcBef>
              <a:buFontTx/>
              <a:buNone/>
            </a:pPr>
            <a:endParaRPr lang="en-US" sz="2400" dirty="0">
              <a:latin typeface="Arial" panose="020B0604020202020204" pitchFamily="34" charset="0"/>
            </a:endParaRPr>
          </a:p>
        </p:txBody>
      </p:sp>
    </p:spTree>
    <p:extLst>
      <p:ext uri="{BB962C8B-B14F-4D97-AF65-F5344CB8AC3E}">
        <p14:creationId xmlns:p14="http://schemas.microsoft.com/office/powerpoint/2010/main" val="772781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524000" y="1"/>
            <a:ext cx="9144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sz="3000" dirty="0">
                <a:latin typeface="Arial" panose="020B0604020202020204" pitchFamily="34" charset="0"/>
              </a:rPr>
              <a:t>Experimental Validity</a:t>
            </a:r>
          </a:p>
          <a:p>
            <a:pPr>
              <a:spcBef>
                <a:spcPct val="50000"/>
              </a:spcBef>
              <a:buFontTx/>
              <a:buNone/>
            </a:pPr>
            <a:r>
              <a:rPr lang="en-US" sz="2400" dirty="0">
                <a:latin typeface="Arial" panose="020B0604020202020204" pitchFamily="34" charset="0"/>
              </a:rPr>
              <a:t>A study designed to show that the test “reacts” as it should to a specific treatment.</a:t>
            </a:r>
          </a:p>
          <a:p>
            <a:pPr>
              <a:spcBef>
                <a:spcPct val="50000"/>
              </a:spcBef>
              <a:buFontTx/>
              <a:buNone/>
            </a:pPr>
            <a:r>
              <a:rPr lang="en-US" sz="2400" dirty="0">
                <a:latin typeface="Arial" panose="020B0604020202020204" pitchFamily="34" charset="0"/>
              </a:rPr>
              <a:t>In the “usual experiment,”  we have confidence that the DV measures the construct in which we are interested, and we are testing if the IV is related to that DV (that we trust).</a:t>
            </a:r>
          </a:p>
          <a:p>
            <a:pPr>
              <a:spcBef>
                <a:spcPct val="50000"/>
              </a:spcBef>
              <a:buFontTx/>
              <a:buNone/>
            </a:pPr>
            <a:endParaRPr lang="en-US" sz="400" dirty="0">
              <a:latin typeface="Arial" panose="020B0604020202020204" pitchFamily="34" charset="0"/>
            </a:endParaRPr>
          </a:p>
          <a:p>
            <a:pPr>
              <a:spcBef>
                <a:spcPct val="50000"/>
              </a:spcBef>
              <a:buFontTx/>
              <a:buNone/>
            </a:pPr>
            <a:r>
              <a:rPr lang="en-US" sz="2400" dirty="0">
                <a:latin typeface="Arial" panose="020B0604020202020204" pitchFamily="34" charset="0"/>
              </a:rPr>
              <a:t>In Experimental Validity, we have confidence in the IV (treatment) and want to know if the DV (the test being validated) will respond “as it should” to this treatment. </a:t>
            </a:r>
          </a:p>
        </p:txBody>
      </p:sp>
      <p:pic>
        <p:nvPicPr>
          <p:cNvPr id="13315" name="Picture 3" descr="mt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2576" y="6553200"/>
            <a:ext cx="225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8529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6372" y="320040"/>
            <a:ext cx="7983828" cy="1143000"/>
          </a:xfrm>
        </p:spPr>
        <p:txBody>
          <a:bodyPr/>
          <a:lstStyle/>
          <a:p>
            <a:pPr>
              <a:defRPr/>
            </a:pPr>
            <a:r>
              <a:rPr lang="en-US" dirty="0">
                <a:latin typeface="Times New Roman" panose="02020603050405020304" pitchFamily="18" charset="0"/>
                <a:cs typeface="Times New Roman" panose="02020603050405020304" pitchFamily="18" charset="0"/>
              </a:rPr>
              <a:t>Content validity</a:t>
            </a:r>
            <a:endParaRPr lang="en-US" dirty="0"/>
          </a:p>
        </p:txBody>
      </p:sp>
      <p:sp>
        <p:nvSpPr>
          <p:cNvPr id="12291"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Content validity – when trying to measure a domain are all sub-domains represented</a:t>
            </a:r>
          </a:p>
          <a:p>
            <a:pPr lvl="1"/>
            <a:r>
              <a:rPr lang="en-US" dirty="0">
                <a:latin typeface="Times New Roman" panose="02020603050405020304" pitchFamily="18" charset="0"/>
                <a:cs typeface="Times New Roman" panose="02020603050405020304" pitchFamily="18" charset="0"/>
              </a:rPr>
              <a:t>When measuring depression are all 16 clinical criteria represented in the item</a:t>
            </a:r>
          </a:p>
          <a:p>
            <a:pPr lvl="1"/>
            <a:r>
              <a:rPr lang="en-US" dirty="0">
                <a:latin typeface="Times New Roman" panose="02020603050405020304" pitchFamily="18" charset="0"/>
                <a:cs typeface="Times New Roman" panose="02020603050405020304" pitchFamily="18" charset="0"/>
              </a:rPr>
              <a:t>Face validity – Does a test “appear” to be measuring the content of interest.  Do questions about depression have the words “sad” or “depressed” in them</a:t>
            </a:r>
          </a:p>
          <a:p>
            <a:pPr lvl="1"/>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0910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20040"/>
            <a:ext cx="7239000" cy="1143000"/>
          </a:xfrm>
        </p:spPr>
        <p:txBody>
          <a:bodyPr/>
          <a:lstStyle/>
          <a:p>
            <a:pPr>
              <a:defRPr/>
            </a:pPr>
            <a:r>
              <a:rPr lang="en-US" dirty="0"/>
              <a:t>Validity - Definitions</a:t>
            </a:r>
          </a:p>
        </p:txBody>
      </p:sp>
      <p:sp>
        <p:nvSpPr>
          <p:cNvPr id="14339"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Construct Validity</a:t>
            </a:r>
          </a:p>
          <a:p>
            <a:pPr marL="0" indent="0">
              <a:buNone/>
            </a:pPr>
            <a:r>
              <a:rPr lang="en-US" dirty="0">
                <a:latin typeface="Times New Roman" panose="02020603050405020304" pitchFamily="18" charset="0"/>
                <a:cs typeface="Times New Roman" panose="02020603050405020304" pitchFamily="18" charset="0"/>
              </a:rPr>
              <a:t> </a:t>
            </a:r>
          </a:p>
          <a:p>
            <a:pPr lvl="1"/>
            <a:r>
              <a:rPr lang="en-US" dirty="0">
                <a:latin typeface="Times New Roman" panose="02020603050405020304" pitchFamily="18" charset="0"/>
                <a:cs typeface="Times New Roman" panose="02020603050405020304" pitchFamily="18" charset="0"/>
              </a:rPr>
              <a:t>Convergent validity - Convergent validity refers to the degree to which a measure is correlated with other measures that it is theoretically predicted to correlate with.</a:t>
            </a:r>
          </a:p>
          <a:p>
            <a:pPr lvl="1"/>
            <a:r>
              <a:rPr lang="en-US" dirty="0">
                <a:latin typeface="Times New Roman" panose="02020603050405020304" pitchFamily="18" charset="0"/>
                <a:cs typeface="Times New Roman" panose="02020603050405020304" pitchFamily="18" charset="0"/>
              </a:rPr>
              <a:t>Discriminant validity - Discriminant validity describes the degree to which the operationalization does not correlate with other </a:t>
            </a:r>
            <a:r>
              <a:rPr lang="en-US" dirty="0" err="1">
                <a:latin typeface="Times New Roman" panose="02020603050405020304" pitchFamily="18" charset="0"/>
                <a:cs typeface="Times New Roman" panose="02020603050405020304" pitchFamily="18" charset="0"/>
              </a:rPr>
              <a:t>operationalizations</a:t>
            </a:r>
            <a:r>
              <a:rPr lang="en-US" dirty="0">
                <a:latin typeface="Times New Roman" panose="02020603050405020304" pitchFamily="18" charset="0"/>
                <a:cs typeface="Times New Roman" panose="02020603050405020304" pitchFamily="18" charset="0"/>
              </a:rPr>
              <a:t> that it theoretically should not correlated with.</a:t>
            </a:r>
          </a:p>
        </p:txBody>
      </p:sp>
    </p:spTree>
    <p:extLst>
      <p:ext uri="{BB962C8B-B14F-4D97-AF65-F5344CB8AC3E}">
        <p14:creationId xmlns:p14="http://schemas.microsoft.com/office/powerpoint/2010/main" val="635638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505076" y="762001"/>
            <a:ext cx="8162925" cy="701675"/>
          </a:xfrm>
        </p:spPr>
        <p:txBody>
          <a:bodyPr/>
          <a:lstStyle/>
          <a:p>
            <a:pPr eaLnBrk="1" hangingPunct="1"/>
            <a:r>
              <a:rPr lang="en-US" sz="4000"/>
              <a:t>1.  </a:t>
            </a:r>
            <a:r>
              <a:rPr lang="en-US" sz="4000" i="1"/>
              <a:t>Test-Retest Reliability</a:t>
            </a:r>
            <a:r>
              <a:rPr lang="en-US" sz="4000"/>
              <a:t>:</a:t>
            </a:r>
          </a:p>
        </p:txBody>
      </p:sp>
      <p:sp>
        <p:nvSpPr>
          <p:cNvPr id="15363" name="Rectangle 3"/>
          <p:cNvSpPr>
            <a:spLocks noGrp="1" noChangeArrowheads="1"/>
          </p:cNvSpPr>
          <p:nvPr>
            <p:ph idx="1"/>
          </p:nvPr>
        </p:nvSpPr>
        <p:spPr>
          <a:xfrm>
            <a:off x="2286000" y="1981200"/>
            <a:ext cx="8077200" cy="4114800"/>
          </a:xfrm>
        </p:spPr>
        <p:txBody>
          <a:bodyPr/>
          <a:lstStyle/>
          <a:p>
            <a:pPr eaLnBrk="1" hangingPunct="1">
              <a:lnSpc>
                <a:spcPct val="90000"/>
              </a:lnSpc>
              <a:buFont typeface="Wingdings" panose="05000000000000000000" pitchFamily="2" charset="2"/>
              <a:buNone/>
            </a:pP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test-retest method for estimating reliability involves administering the same test to the same group of examinees on two different occasions and then correlating the two sets of scores. When using this method, the reliability coefficient indicates the degree of stability (consistency) of examinees' scores over time and is also known as the coefficient of stability.</a:t>
            </a:r>
          </a:p>
          <a:p>
            <a:pPr eaLnBrk="1" hangingPunct="1">
              <a:lnSpc>
                <a:spcPct val="90000"/>
              </a:lnSpc>
              <a:buFont typeface="Wingdings" panose="05000000000000000000" pitchFamily="2" charset="2"/>
              <a:buNone/>
            </a:pPr>
            <a:endParaRPr lang="en-US" dirty="0">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r>
              <a:rPr lang="en-US"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216626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209801" y="365126"/>
            <a:ext cx="8162925" cy="1311275"/>
          </a:xfrm>
        </p:spPr>
        <p:txBody>
          <a:bodyPr/>
          <a:lstStyle/>
          <a:p>
            <a:pPr eaLnBrk="1" hangingPunct="1"/>
            <a:r>
              <a:rPr lang="en-US" sz="4000" dirty="0"/>
              <a:t>2. </a:t>
            </a:r>
            <a:r>
              <a:rPr lang="en-US" sz="4000" i="1" dirty="0"/>
              <a:t>Alternate (Equivalent, Parallel) Forms Reliability</a:t>
            </a:r>
            <a:r>
              <a:rPr lang="en-US" sz="4000" dirty="0"/>
              <a:t>: </a:t>
            </a:r>
          </a:p>
        </p:txBody>
      </p:sp>
      <p:sp>
        <p:nvSpPr>
          <p:cNvPr id="19459" name="Rectangle 3"/>
          <p:cNvSpPr>
            <a:spLocks noGrp="1" noChangeArrowheads="1"/>
          </p:cNvSpPr>
          <p:nvPr>
            <p:ph idx="1"/>
          </p:nvPr>
        </p:nvSpPr>
        <p:spPr>
          <a:xfrm>
            <a:off x="2209800" y="1752600"/>
            <a:ext cx="8458200" cy="4800600"/>
          </a:xfrm>
        </p:spPr>
        <p:txBody>
          <a:bodyPr/>
          <a:lstStyle/>
          <a:p>
            <a:pPr indent="7938">
              <a:buNone/>
            </a:pPr>
            <a:r>
              <a:rPr lang="en-US" dirty="0">
                <a:latin typeface="Times New Roman" panose="02020603050405020304" pitchFamily="18" charset="0"/>
                <a:cs typeface="Times New Roman" panose="02020603050405020304" pitchFamily="18" charset="0"/>
              </a:rPr>
              <a:t>To assess a test's alternate forms reliability, two equivalent forms of the test are administered to the same group of examinees and the two sets of scores are correlated. </a:t>
            </a:r>
          </a:p>
          <a:p>
            <a:pPr indent="7938">
              <a:buNone/>
            </a:pPr>
            <a:endParaRPr lang="en-US" dirty="0">
              <a:latin typeface="Times New Roman" panose="02020603050405020304" pitchFamily="18" charset="0"/>
              <a:cs typeface="Times New Roman" panose="02020603050405020304" pitchFamily="18" charset="0"/>
            </a:endParaRPr>
          </a:p>
          <a:p>
            <a:pPr indent="7938">
              <a:buNone/>
            </a:pPr>
            <a:r>
              <a:rPr lang="en-US" dirty="0">
                <a:latin typeface="Times New Roman" panose="02020603050405020304" pitchFamily="18" charset="0"/>
                <a:cs typeface="Times New Roman" panose="02020603050405020304" pitchFamily="18" charset="0"/>
              </a:rPr>
              <a:t>Alternate forms reliability indicates the consistency of responding to different item samples (the two test forms) and, when the forms are administered at different times, the consistency of responding over time. </a:t>
            </a:r>
          </a:p>
          <a:p>
            <a:pPr indent="7938">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3133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505076" y="381001"/>
            <a:ext cx="8162925" cy="1311275"/>
          </a:xfrm>
        </p:spPr>
        <p:txBody>
          <a:bodyPr/>
          <a:lstStyle/>
          <a:p>
            <a:pPr eaLnBrk="1" hangingPunct="1"/>
            <a:r>
              <a:rPr lang="en-US" sz="4000"/>
              <a:t>3.  </a:t>
            </a:r>
            <a:r>
              <a:rPr lang="en-US" sz="4000" i="1"/>
              <a:t>Internal Consistency Reliability</a:t>
            </a:r>
            <a:r>
              <a:rPr lang="en-US" sz="4000"/>
              <a:t>:</a:t>
            </a:r>
          </a:p>
        </p:txBody>
      </p:sp>
      <p:sp>
        <p:nvSpPr>
          <p:cNvPr id="32771" name="Rectangle 3"/>
          <p:cNvSpPr>
            <a:spLocks noGrp="1" noChangeArrowheads="1"/>
          </p:cNvSpPr>
          <p:nvPr>
            <p:ph idx="1"/>
          </p:nvPr>
        </p:nvSpPr>
        <p:spPr>
          <a:xfrm>
            <a:off x="1905000" y="1600200"/>
            <a:ext cx="8458200" cy="4572000"/>
          </a:xfrm>
        </p:spPr>
        <p:txBody>
          <a:bodyPr rtlCol="0">
            <a:normAutofit fontScale="85000" lnSpcReduction="20000"/>
          </a:bodyPr>
          <a:lstStyle/>
          <a:p>
            <a:pPr indent="7938">
              <a:buNone/>
              <a:defRPr/>
            </a:pPr>
            <a:r>
              <a:rPr lang="en-US" sz="2400" dirty="0">
                <a:latin typeface="Times New Roman" panose="02020603050405020304" pitchFamily="18" charset="0"/>
                <a:cs typeface="Times New Roman" panose="02020603050405020304" pitchFamily="18" charset="0"/>
              </a:rPr>
              <a:t>Reliability can also be estimated by measuring the internal consistency of a test. </a:t>
            </a:r>
          </a:p>
          <a:p>
            <a:pPr indent="7938">
              <a:buNone/>
              <a:defRPr/>
            </a:pPr>
            <a:r>
              <a:rPr lang="en-US" sz="2400" dirty="0">
                <a:latin typeface="Times New Roman" panose="02020603050405020304" pitchFamily="18" charset="0"/>
                <a:cs typeface="Times New Roman" panose="02020603050405020304" pitchFamily="18" charset="0"/>
              </a:rPr>
              <a:t>It determines the inter relatedness</a:t>
            </a:r>
          </a:p>
          <a:p>
            <a:pPr>
              <a:defRPr/>
            </a:pPr>
            <a:r>
              <a:rPr lang="en-US" sz="2000" dirty="0">
                <a:latin typeface="Times New Roman" panose="02020603050405020304" pitchFamily="18" charset="0"/>
                <a:cs typeface="Times New Roman" panose="02020603050405020304" pitchFamily="18" charset="0"/>
              </a:rPr>
              <a:t>Commonly reported</a:t>
            </a:r>
          </a:p>
          <a:p>
            <a:pPr lvl="1">
              <a:defRPr/>
            </a:pPr>
            <a:r>
              <a:rPr lang="en-US" sz="2000" dirty="0">
                <a:latin typeface="Times New Roman" panose="02020603050405020304" pitchFamily="18" charset="0"/>
                <a:cs typeface="Times New Roman" panose="02020603050405020304" pitchFamily="18" charset="0"/>
              </a:rPr>
              <a:t>Split-half</a:t>
            </a:r>
          </a:p>
          <a:p>
            <a:pPr lvl="1">
              <a:defRPr/>
            </a:pPr>
            <a:r>
              <a:rPr lang="en-US" sz="2000" dirty="0">
                <a:latin typeface="Times New Roman" panose="02020603050405020304" pitchFamily="18" charset="0"/>
                <a:cs typeface="Times New Roman" panose="02020603050405020304" pitchFamily="18" charset="0"/>
              </a:rPr>
              <a:t>Cronbach alpha</a:t>
            </a:r>
          </a:p>
          <a:p>
            <a:pPr lvl="1">
              <a:defRPr/>
            </a:pPr>
            <a:r>
              <a:rPr lang="en-US" sz="2000" dirty="0">
                <a:latin typeface="Times New Roman" panose="02020603050405020304" pitchFamily="18" charset="0"/>
                <a:cs typeface="Times New Roman" panose="02020603050405020304" pitchFamily="18" charset="0"/>
              </a:rPr>
              <a:t>K-R20</a:t>
            </a:r>
          </a:p>
          <a:p>
            <a:pPr lvl="1">
              <a:defRPr/>
            </a:pPr>
            <a:r>
              <a:rPr lang="en-US" sz="2000" dirty="0">
                <a:latin typeface="Times New Roman" panose="02020603050405020304" pitchFamily="18" charset="0"/>
                <a:cs typeface="Times New Roman" panose="02020603050405020304" pitchFamily="18" charset="0"/>
              </a:rPr>
              <a:t>K-R21</a:t>
            </a:r>
          </a:p>
          <a:p>
            <a:pPr indent="7938">
              <a:buNone/>
              <a:defRPr/>
            </a:pPr>
            <a:r>
              <a:rPr lang="en-US" sz="2400" dirty="0">
                <a:latin typeface="Times New Roman" panose="02020603050405020304" pitchFamily="18" charset="0"/>
                <a:cs typeface="Times New Roman" panose="02020603050405020304" pitchFamily="18" charset="0"/>
              </a:rPr>
              <a:t>Split-half reliability and coefficient alpha are two methods for evaluating internal consistency. Both involve administering the test once to a single group of examinees, and both yield a reliability coefficient that is also known as the coefficient of internal consistency.</a:t>
            </a:r>
          </a:p>
          <a:p>
            <a:pPr indent="7938">
              <a:buNone/>
              <a:defRPr/>
            </a:pPr>
            <a:r>
              <a:rPr lang="en-US" sz="2400" dirty="0">
                <a:latin typeface="Times New Roman" panose="02020603050405020304" pitchFamily="18" charset="0"/>
                <a:cs typeface="Times New Roman" panose="02020603050405020304" pitchFamily="18" charset="0"/>
              </a:rPr>
              <a:t> </a:t>
            </a:r>
          </a:p>
          <a:p>
            <a:pPr indent="7938">
              <a:buNone/>
              <a:defRPr/>
            </a:pP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57645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i="1"/>
              <a:t>Internal Consistency Reliability</a:t>
            </a:r>
          </a:p>
        </p:txBody>
      </p:sp>
      <p:sp>
        <p:nvSpPr>
          <p:cNvPr id="26627" name="Rectangle 3"/>
          <p:cNvSpPr>
            <a:spLocks noGrp="1" noChangeArrowheads="1"/>
          </p:cNvSpPr>
          <p:nvPr>
            <p:ph idx="1"/>
          </p:nvPr>
        </p:nvSpPr>
        <p:spPr/>
        <p:txBody>
          <a:bodyPr/>
          <a:lstStyle/>
          <a:p>
            <a:pPr indent="7938">
              <a:buNone/>
            </a:pPr>
            <a:r>
              <a:rPr lang="en-US" dirty="0">
                <a:latin typeface="Times New Roman" panose="02020603050405020304" pitchFamily="18" charset="0"/>
                <a:cs typeface="Times New Roman" panose="02020603050405020304" pitchFamily="18" charset="0"/>
              </a:rPr>
              <a:t>To determine a test's split-half reliability, the test is split into equal halves so that each examinee has two scores (one for each half of the test). </a:t>
            </a:r>
          </a:p>
          <a:p>
            <a:pPr indent="7938">
              <a:buNone/>
            </a:pPr>
            <a:endParaRPr lang="en-US" dirty="0">
              <a:latin typeface="Times New Roman" panose="02020603050405020304" pitchFamily="18" charset="0"/>
              <a:cs typeface="Times New Roman" panose="02020603050405020304" pitchFamily="18" charset="0"/>
            </a:endParaRPr>
          </a:p>
          <a:p>
            <a:pPr indent="7938">
              <a:buNone/>
            </a:pPr>
            <a:r>
              <a:rPr lang="en-US" dirty="0">
                <a:latin typeface="Times New Roman" panose="02020603050405020304" pitchFamily="18" charset="0"/>
                <a:cs typeface="Times New Roman" panose="02020603050405020304" pitchFamily="18" charset="0"/>
              </a:rPr>
              <a:t>Scores on the two halves are then correlated. Tests can be split in several ways, but probably the most common way is to divide the test on the basis of odd- versus even-numbered items.</a:t>
            </a:r>
          </a:p>
          <a:p>
            <a:pPr indent="7938">
              <a:buNone/>
            </a:pPr>
            <a:endParaRPr lang="en-US" dirty="0">
              <a:latin typeface="Times New Roman" panose="02020603050405020304" pitchFamily="18" charset="0"/>
              <a:cs typeface="Times New Roman" panose="02020603050405020304" pitchFamily="18" charset="0"/>
            </a:endParaRPr>
          </a:p>
          <a:p>
            <a:pPr indent="7938"/>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67540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701</TotalTime>
  <Words>1045</Words>
  <Application>Microsoft Office PowerPoint</Application>
  <PresentationFormat>Widescreen</PresentationFormat>
  <Paragraphs>208</Paragraphs>
  <Slides>15</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Century Gothic</vt:lpstr>
      <vt:lpstr>Times New Roman</vt:lpstr>
      <vt:lpstr>Verdana</vt:lpstr>
      <vt:lpstr>Wingdings</vt:lpstr>
      <vt:lpstr>Wingdings 3</vt:lpstr>
      <vt:lpstr>Ion</vt:lpstr>
      <vt:lpstr>PowerPoint Presentation</vt:lpstr>
      <vt:lpstr>PowerPoint Presentation</vt:lpstr>
      <vt:lpstr>PowerPoint Presentation</vt:lpstr>
      <vt:lpstr>Content validity</vt:lpstr>
      <vt:lpstr>Validity - Definitions</vt:lpstr>
      <vt:lpstr>1.  Test-Retest Reliability:</vt:lpstr>
      <vt:lpstr>2. Alternate (Equivalent, Parallel) Forms Reliability: </vt:lpstr>
      <vt:lpstr>3.  Internal Consistency Reliability:</vt:lpstr>
      <vt:lpstr>Internal Consistency Reliability</vt:lpstr>
      <vt:lpstr>4. Inter-Rater (Inter-Scorer, Inter-Observer) Reliability: </vt:lpstr>
      <vt:lpstr>Psychometric testing</vt:lpstr>
      <vt:lpstr>Range of tests and distributors available - Cognitive</vt:lpstr>
      <vt:lpstr>Personality</vt:lpstr>
      <vt:lpstr>Behavioral</vt:lpstr>
      <vt:lpstr>Interest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Ideal Outcome Assessment</dc:title>
  <dc:creator>Anam Khan</dc:creator>
  <cp:lastModifiedBy>Kanwar Ali</cp:lastModifiedBy>
  <cp:revision>62</cp:revision>
  <dcterms:created xsi:type="dcterms:W3CDTF">2015-05-10T07:51:12Z</dcterms:created>
  <dcterms:modified xsi:type="dcterms:W3CDTF">2018-05-07T02:52:47Z</dcterms:modified>
</cp:coreProperties>
</file>