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handoutMasterIdLst>
    <p:handoutMasterId r:id="rId48"/>
  </p:handoutMasterIdLst>
  <p:sldIdLst>
    <p:sldId id="257" r:id="rId2"/>
    <p:sldId id="332" r:id="rId3"/>
    <p:sldId id="390" r:id="rId4"/>
    <p:sldId id="391" r:id="rId5"/>
    <p:sldId id="337" r:id="rId6"/>
    <p:sldId id="338" r:id="rId7"/>
    <p:sldId id="339" r:id="rId8"/>
    <p:sldId id="441" r:id="rId9"/>
    <p:sldId id="334" r:id="rId10"/>
    <p:sldId id="409" r:id="rId11"/>
    <p:sldId id="410" r:id="rId12"/>
    <p:sldId id="443" r:id="rId13"/>
    <p:sldId id="455" r:id="rId14"/>
    <p:sldId id="440" r:id="rId15"/>
    <p:sldId id="444" r:id="rId16"/>
    <p:sldId id="445" r:id="rId17"/>
    <p:sldId id="446" r:id="rId18"/>
    <p:sldId id="447" r:id="rId19"/>
    <p:sldId id="448" r:id="rId20"/>
    <p:sldId id="340" r:id="rId21"/>
    <p:sldId id="341" r:id="rId22"/>
    <p:sldId id="342" r:id="rId23"/>
    <p:sldId id="343" r:id="rId24"/>
    <p:sldId id="344" r:id="rId25"/>
    <p:sldId id="345" r:id="rId26"/>
    <p:sldId id="346" r:id="rId27"/>
    <p:sldId id="347" r:id="rId28"/>
    <p:sldId id="401" r:id="rId29"/>
    <p:sldId id="402" r:id="rId30"/>
    <p:sldId id="403" r:id="rId31"/>
    <p:sldId id="408" r:id="rId32"/>
    <p:sldId id="404" r:id="rId33"/>
    <p:sldId id="405" r:id="rId34"/>
    <p:sldId id="348" r:id="rId35"/>
    <p:sldId id="393" r:id="rId36"/>
    <p:sldId id="394" r:id="rId37"/>
    <p:sldId id="395" r:id="rId38"/>
    <p:sldId id="521" r:id="rId39"/>
    <p:sldId id="522" r:id="rId40"/>
    <p:sldId id="396" r:id="rId41"/>
    <p:sldId id="407" r:id="rId42"/>
    <p:sldId id="398" r:id="rId43"/>
    <p:sldId id="399" r:id="rId44"/>
    <p:sldId id="400" r:id="rId45"/>
    <p:sldId id="523" r:id="rId4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7" autoAdjust="0"/>
  </p:normalViewPr>
  <p:slideViewPr>
    <p:cSldViewPr>
      <p:cViewPr varScale="1">
        <p:scale>
          <a:sx n="80" d="100"/>
          <a:sy n="80" d="100"/>
        </p:scale>
        <p:origin x="1450" y="48"/>
      </p:cViewPr>
      <p:guideLst>
        <p:guide orient="horz" pos="2160"/>
        <p:guide pos="2880"/>
      </p:guideLst>
    </p:cSldViewPr>
  </p:slideViewPr>
  <p:outlineViewPr>
    <p:cViewPr>
      <p:scale>
        <a:sx n="33" d="100"/>
        <a:sy n="33" d="100"/>
      </p:scale>
      <p:origin x="0" y="-37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20AA63B-7352-4102-BF93-29EB39402F94}" type="datetimeFigureOut">
              <a:rPr lang="en-US" smtClean="0"/>
              <a:t>12/8/2020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DF1B75B-D2CA-4454-A5E0-E401B3F0D953}" type="slidenum">
              <a:rPr lang="en-US" smtClean="0"/>
              <a:t>‹#›</a:t>
            </a:fld>
            <a:endParaRPr lang="en-US"/>
          </a:p>
        </p:txBody>
      </p:sp>
    </p:spTree>
    <p:extLst>
      <p:ext uri="{BB962C8B-B14F-4D97-AF65-F5344CB8AC3E}">
        <p14:creationId xmlns:p14="http://schemas.microsoft.com/office/powerpoint/2010/main" val="932908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32F3306-B928-414B-AF62-7D2B1B34BFD5}" type="datetimeFigureOut">
              <a:rPr lang="en-PK" smtClean="0"/>
              <a:t>08/12/2020</a:t>
            </a:fld>
            <a:endParaRPr lang="en-PK"/>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0635D78-29B3-41AF-AD9C-E13A4121A0B9}" type="slidenum">
              <a:rPr lang="en-PK" smtClean="0"/>
              <a:t>‹#›</a:t>
            </a:fld>
            <a:endParaRPr lang="en-PK"/>
          </a:p>
        </p:txBody>
      </p:sp>
    </p:spTree>
    <p:extLst>
      <p:ext uri="{BB962C8B-B14F-4D97-AF65-F5344CB8AC3E}">
        <p14:creationId xmlns:p14="http://schemas.microsoft.com/office/powerpoint/2010/main" val="2166057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635D78-29B3-41AF-AD9C-E13A4121A0B9}" type="slidenum">
              <a:rPr lang="en-PK" smtClean="0"/>
              <a:t>35</a:t>
            </a:fld>
            <a:endParaRPr lang="en-PK"/>
          </a:p>
        </p:txBody>
      </p:sp>
    </p:spTree>
    <p:extLst>
      <p:ext uri="{BB962C8B-B14F-4D97-AF65-F5344CB8AC3E}">
        <p14:creationId xmlns:p14="http://schemas.microsoft.com/office/powerpoint/2010/main" val="1080258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635D78-29B3-41AF-AD9C-E13A4121A0B9}" type="slidenum">
              <a:rPr lang="en-PK" smtClean="0"/>
              <a:t>39</a:t>
            </a:fld>
            <a:endParaRPr lang="en-PK"/>
          </a:p>
        </p:txBody>
      </p:sp>
    </p:spTree>
    <p:extLst>
      <p:ext uri="{BB962C8B-B14F-4D97-AF65-F5344CB8AC3E}">
        <p14:creationId xmlns:p14="http://schemas.microsoft.com/office/powerpoint/2010/main" val="3610262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E5CD2F12-8708-4933-A1AF-2E1CC9952960}" type="datetimeFigureOut">
              <a:rPr lang="en-AU" smtClean="0"/>
              <a:pPr/>
              <a:t>8/12/2020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E5CD2F12-8708-4933-A1AF-2E1CC9952960}" type="datetimeFigureOut">
              <a:rPr lang="en-AU" smtClean="0"/>
              <a:pPr/>
              <a:t>8/12/2020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CD2F12-8708-4933-A1AF-2E1CC9952960}" type="datetimeFigureOut">
              <a:rPr lang="en-AU" smtClean="0"/>
              <a:pPr/>
              <a:t>8/12/2020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CD2F12-8708-4933-A1AF-2E1CC9952960}" type="datetimeFigureOut">
              <a:rPr lang="en-AU" smtClean="0"/>
              <a:pPr/>
              <a:t>8/12/2020</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888933-6C31-4264-8809-F3EC16EE5FB0}"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google.com/imgres?imgurl&amp;imgrefurl=https://www.badmonkeybotanicals.com/organic-dodder-seed-extract-powder&amp;h=0&amp;w=0&amp;tbnid=7mrEZD_lLXw5lM&amp;zoom=1&amp;tbnh=225&amp;tbnw=225&amp;docid=RkwY5NKM7HFhVM&amp;tbm=isch&amp;ei=GatyVNjiBcjGPeH7gcgG&amp;ved=0CAQQsCUoAA"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www.google.com/url?sa=i&amp;source=images&amp;cd=&amp;cad=rja&amp;uact=8&amp;ved=0CAgQjRw&amp;url=http://www.saskwildflower.ca/nat_Cuscuta%20gronovi.html&amp;ei=gatyVJ3lCMKgyAO1yYJI&amp;psig=AFQjCNHM7laM1Cyp2slRA_K7HfAP6HM2Jw&amp;ust=1416887553223251"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pk/url?sa=i&amp;rct=j&amp;q=&amp;esrc=s&amp;source=images&amp;cd=&amp;cad=rja&amp;uact=8&amp;ved=0CAcQjRw&amp;url=http://xiaofanglin.wikispaces.com/wiki/changes&amp;ei=GldfVPCwDeiP7Aam64GQAQ&amp;psig=AFQjCNE-DfADT9EIFbxzpVRmxFdn2HbegQ&amp;ust=141562063112487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earch.hp.my.aol.com.au/aol/redir?src=image&amp;clickedItemURN=http%3A%2F%2Fwww.trin.cam.ac.uk%2Ftcics%2FHassan%2520Musa%2520-%2520bismillah.gif&amp;moduleId=image_details.jsp.M&amp;clickedItemDescription=Image%20Details"/>
          <p:cNvPicPr>
            <a:picLocks noGrp="1" noChangeAspect="1" noChangeArrowheads="1"/>
          </p:cNvPicPr>
          <p:nvPr>
            <p:ph idx="1"/>
          </p:nvPr>
        </p:nvPicPr>
        <p:blipFill>
          <a:blip r:embed="rId2" cstate="print"/>
          <a:srcRect/>
          <a:stretch>
            <a:fillRect/>
          </a:stretch>
        </p:blipFill>
        <p:spPr bwMode="auto">
          <a:xfrm>
            <a:off x="943886" y="555346"/>
            <a:ext cx="7278687" cy="575397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C32DB-61CD-4416-BC67-97EB061824DD}"/>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D6B7E53C-132D-4163-A8C5-805F0C8C1386}"/>
              </a:ext>
            </a:extLst>
          </p:cNvPr>
          <p:cNvSpPr>
            <a:spLocks noGrp="1"/>
          </p:cNvSpPr>
          <p:nvPr>
            <p:ph idx="1"/>
          </p:nvPr>
        </p:nvSpPr>
        <p:spPr/>
        <p:txBody>
          <a:bodyPr/>
          <a:lstStyle/>
          <a:p>
            <a:pPr marL="0" indent="0">
              <a:buNone/>
            </a:pPr>
            <a:r>
              <a:rPr lang="en-US" b="1" dirty="0"/>
              <a:t>Seeds are attacked at various stages.</a:t>
            </a:r>
          </a:p>
          <a:p>
            <a:r>
              <a:rPr lang="en-US" dirty="0"/>
              <a:t>The mother plant gets infected by the pathogen and it attacks seed also. </a:t>
            </a:r>
          </a:p>
          <a:p>
            <a:r>
              <a:rPr lang="en-US" dirty="0"/>
              <a:t>During processing. </a:t>
            </a:r>
          </a:p>
          <a:p>
            <a:r>
              <a:rPr lang="en-US" dirty="0"/>
              <a:t>At the time of transportation. </a:t>
            </a:r>
          </a:p>
          <a:p>
            <a:r>
              <a:rPr lang="en-US" dirty="0"/>
              <a:t>During storage</a:t>
            </a:r>
            <a:endParaRPr lang="en-PK" dirty="0"/>
          </a:p>
        </p:txBody>
      </p:sp>
    </p:spTree>
    <p:extLst>
      <p:ext uri="{BB962C8B-B14F-4D97-AF65-F5344CB8AC3E}">
        <p14:creationId xmlns:p14="http://schemas.microsoft.com/office/powerpoint/2010/main" val="2373024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787772-75DE-48BE-BD3F-4B1C295543C7}"/>
              </a:ext>
            </a:extLst>
          </p:cNvPr>
          <p:cNvSpPr>
            <a:spLocks noGrp="1"/>
          </p:cNvSpPr>
          <p:nvPr>
            <p:ph idx="1"/>
          </p:nvPr>
        </p:nvSpPr>
        <p:spPr>
          <a:xfrm>
            <a:off x="457200" y="1595933"/>
            <a:ext cx="8229600" cy="5577483"/>
          </a:xfrm>
        </p:spPr>
        <p:txBody>
          <a:bodyPr>
            <a:normAutofit/>
          </a:bodyPr>
          <a:lstStyle/>
          <a:p>
            <a:r>
              <a:rPr lang="en-US" b="1" dirty="0" smtClean="0"/>
              <a:t>1</a:t>
            </a:r>
            <a:r>
              <a:rPr lang="en-US" b="1" dirty="0"/>
              <a:t>. Reduction of Crop Yield </a:t>
            </a:r>
          </a:p>
          <a:p>
            <a:r>
              <a:rPr lang="en-US" dirty="0"/>
              <a:t>Seed borne pathogens are responsible for reduction of crop yield. Rice Blast was responsible for a famine in Japan during 1930s. In Philippines, losses due to blast may be more than 50%. </a:t>
            </a:r>
          </a:p>
          <a:p>
            <a:r>
              <a:rPr lang="en-US" dirty="0"/>
              <a:t>In 1942, the Bengal Famine in India was the failure of the rice crop because of brown spot (</a:t>
            </a:r>
            <a:r>
              <a:rPr lang="en-US" i="1" dirty="0" err="1"/>
              <a:t>Bipolaris</a:t>
            </a:r>
            <a:r>
              <a:rPr lang="en-US" i="1" dirty="0"/>
              <a:t> </a:t>
            </a:r>
            <a:r>
              <a:rPr lang="en-US" i="1" dirty="0" err="1"/>
              <a:t>oryzae</a:t>
            </a:r>
            <a:r>
              <a:rPr lang="en-US" dirty="0"/>
              <a:t> ). </a:t>
            </a:r>
          </a:p>
        </p:txBody>
      </p:sp>
      <p:sp>
        <p:nvSpPr>
          <p:cNvPr id="4" name="Title 1">
            <a:extLst>
              <a:ext uri="{FF2B5EF4-FFF2-40B4-BE49-F238E27FC236}">
                <a16:creationId xmlns:a16="http://schemas.microsoft.com/office/drawing/2014/main" id="{079F3359-E07C-42C3-BB24-CF56B0C6CA7D}"/>
              </a:ext>
            </a:extLst>
          </p:cNvPr>
          <p:cNvSpPr>
            <a:spLocks noGrp="1"/>
          </p:cNvSpPr>
          <p:nvPr>
            <p:ph type="title"/>
          </p:nvPr>
        </p:nvSpPr>
        <p:spPr>
          <a:xfrm>
            <a:off x="457200" y="274638"/>
            <a:ext cx="8229600" cy="1143000"/>
          </a:xfrm>
        </p:spPr>
        <p:txBody>
          <a:bodyPr>
            <a:normAutofit fontScale="90000"/>
          </a:bodyPr>
          <a:lstStyle/>
          <a:p>
            <a:r>
              <a:rPr lang="en-US" b="1" dirty="0" smtClean="0"/>
              <a:t>Losses Caused by Seed borne Pathogens</a:t>
            </a:r>
            <a:endParaRPr lang="en-PK" b="1" dirty="0"/>
          </a:p>
        </p:txBody>
      </p:sp>
    </p:spTree>
    <p:extLst>
      <p:ext uri="{BB962C8B-B14F-4D97-AF65-F5344CB8AC3E}">
        <p14:creationId xmlns:p14="http://schemas.microsoft.com/office/powerpoint/2010/main" val="647250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F3359-E07C-42C3-BB24-CF56B0C6CA7D}"/>
              </a:ext>
            </a:extLst>
          </p:cNvPr>
          <p:cNvSpPr>
            <a:spLocks noGrp="1"/>
          </p:cNvSpPr>
          <p:nvPr>
            <p:ph type="title"/>
          </p:nvPr>
        </p:nvSpPr>
        <p:spPr>
          <a:xfrm>
            <a:off x="457200" y="274638"/>
            <a:ext cx="8229600" cy="634082"/>
          </a:xfrm>
        </p:spPr>
        <p:txBody>
          <a:bodyPr>
            <a:normAutofit fontScale="90000"/>
          </a:bodyPr>
          <a:lstStyle/>
          <a:p>
            <a:endParaRPr lang="en-PK"/>
          </a:p>
        </p:txBody>
      </p:sp>
      <p:sp>
        <p:nvSpPr>
          <p:cNvPr id="3" name="Content Placeholder 2">
            <a:extLst>
              <a:ext uri="{FF2B5EF4-FFF2-40B4-BE49-F238E27FC236}">
                <a16:creationId xmlns:a16="http://schemas.microsoft.com/office/drawing/2014/main" id="{5183EB25-94CA-4226-9B2B-18893FE24C4B}"/>
              </a:ext>
            </a:extLst>
          </p:cNvPr>
          <p:cNvSpPr>
            <a:spLocks noGrp="1"/>
          </p:cNvSpPr>
          <p:nvPr>
            <p:ph idx="1"/>
          </p:nvPr>
        </p:nvSpPr>
        <p:spPr>
          <a:xfrm>
            <a:off x="539552" y="1196752"/>
            <a:ext cx="8229600" cy="5400600"/>
          </a:xfrm>
        </p:spPr>
        <p:txBody>
          <a:bodyPr>
            <a:normAutofit fontScale="92500" lnSpcReduction="10000"/>
          </a:bodyPr>
          <a:lstStyle/>
          <a:p>
            <a:r>
              <a:rPr lang="en-US" b="1" dirty="0"/>
              <a:t>2. Loss of Germination &amp; </a:t>
            </a:r>
            <a:r>
              <a:rPr lang="en-US" b="1" dirty="0" smtClean="0"/>
              <a:t>Vigor </a:t>
            </a:r>
            <a:endParaRPr lang="en-US" b="1" dirty="0"/>
          </a:p>
          <a:p>
            <a:r>
              <a:rPr lang="en-US" dirty="0"/>
              <a:t>Many seed borne </a:t>
            </a:r>
            <a:r>
              <a:rPr lang="en-US" dirty="0" smtClean="0"/>
              <a:t>pathogens </a:t>
            </a:r>
            <a:r>
              <a:rPr lang="en-US" dirty="0"/>
              <a:t>become active when seeds are sown, which may result is failure of seed germination, seed decay and / or pre- or post emergence damping-off and reduce seedling vigor. </a:t>
            </a:r>
          </a:p>
          <a:p>
            <a:endParaRPr lang="en-US" b="1" dirty="0" smtClean="0"/>
          </a:p>
          <a:p>
            <a:r>
              <a:rPr lang="en-US" b="1" dirty="0" smtClean="0"/>
              <a:t>3</a:t>
            </a:r>
            <a:r>
              <a:rPr lang="en-US" b="1" dirty="0"/>
              <a:t>. Discoloration and </a:t>
            </a:r>
            <a:r>
              <a:rPr lang="en-US" b="1" dirty="0" smtClean="0"/>
              <a:t>Shriveling </a:t>
            </a:r>
            <a:r>
              <a:rPr lang="en-US" dirty="0"/>
              <a:t>: Discoloration can indicate undesirable physical qualities, some pathogens that cause discoloration in seeds affect seed coat color, damage tissues in the seed coat and embryo. </a:t>
            </a:r>
            <a:endParaRPr lang="en-PK" dirty="0"/>
          </a:p>
          <a:p>
            <a:endParaRPr lang="en-PK" dirty="0"/>
          </a:p>
        </p:txBody>
      </p:sp>
    </p:spTree>
    <p:extLst>
      <p:ext uri="{BB962C8B-B14F-4D97-AF65-F5344CB8AC3E}">
        <p14:creationId xmlns:p14="http://schemas.microsoft.com/office/powerpoint/2010/main" val="298358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89F9C008-15B1-4673-85D4-A65A740A43FB}"/>
              </a:ext>
            </a:extLst>
          </p:cNvPr>
          <p:cNvSpPr txBox="1"/>
          <p:nvPr/>
        </p:nvSpPr>
        <p:spPr>
          <a:xfrm>
            <a:off x="1259632" y="759226"/>
            <a:ext cx="6840759" cy="738664"/>
          </a:xfrm>
          <a:prstGeom prst="rect">
            <a:avLst/>
          </a:prstGeom>
        </p:spPr>
        <p:txBody>
          <a:bodyPr vert="horz" wrap="square" lIns="0" tIns="0" rIns="0" bIns="0" rtlCol="0">
            <a:spAutoFit/>
          </a:bodyPr>
          <a:lstStyle/>
          <a:p>
            <a:pPr marL="12700">
              <a:lnSpc>
                <a:spcPct val="100000"/>
              </a:lnSpc>
            </a:pPr>
            <a:r>
              <a:rPr lang="en-US" sz="4800" dirty="0">
                <a:latin typeface="Calibri"/>
                <a:cs typeface="Calibri"/>
              </a:rPr>
              <a:t>4</a:t>
            </a:r>
            <a:r>
              <a:rPr sz="4800" dirty="0">
                <a:latin typeface="Calibri"/>
                <a:cs typeface="Calibri"/>
              </a:rPr>
              <a:t>.</a:t>
            </a:r>
            <a:r>
              <a:rPr sz="4800" spc="-135" dirty="0">
                <a:latin typeface="Times New Roman"/>
                <a:cs typeface="Times New Roman"/>
              </a:rPr>
              <a:t> </a:t>
            </a:r>
            <a:r>
              <a:rPr sz="4800" b="1" spc="-5" dirty="0">
                <a:latin typeface="Calibri"/>
                <a:cs typeface="Calibri"/>
              </a:rPr>
              <a:t>See</a:t>
            </a:r>
            <a:r>
              <a:rPr sz="4800" b="1" dirty="0">
                <a:latin typeface="Calibri"/>
                <a:cs typeface="Calibri"/>
              </a:rPr>
              <a:t>d</a:t>
            </a:r>
            <a:r>
              <a:rPr sz="4800" b="1" spc="-125" dirty="0">
                <a:latin typeface="Times New Roman"/>
                <a:cs typeface="Times New Roman"/>
              </a:rPr>
              <a:t> </a:t>
            </a:r>
            <a:r>
              <a:rPr sz="4800" b="1" dirty="0">
                <a:latin typeface="Calibri"/>
                <a:cs typeface="Calibri"/>
              </a:rPr>
              <a:t>abort</a:t>
            </a:r>
            <a:r>
              <a:rPr sz="4800" b="1" spc="-15" dirty="0">
                <a:latin typeface="Calibri"/>
                <a:cs typeface="Calibri"/>
              </a:rPr>
              <a:t>i</a:t>
            </a:r>
            <a:r>
              <a:rPr sz="4800" b="1" spc="-5" dirty="0">
                <a:latin typeface="Calibri"/>
                <a:cs typeface="Calibri"/>
              </a:rPr>
              <a:t>on</a:t>
            </a:r>
            <a:endParaRPr sz="4800" b="1" dirty="0">
              <a:latin typeface="Calibri"/>
              <a:cs typeface="Calibri"/>
            </a:endParaRPr>
          </a:p>
        </p:txBody>
      </p:sp>
      <p:sp>
        <p:nvSpPr>
          <p:cNvPr id="5" name="object 3">
            <a:extLst>
              <a:ext uri="{FF2B5EF4-FFF2-40B4-BE49-F238E27FC236}">
                <a16:creationId xmlns:a16="http://schemas.microsoft.com/office/drawing/2014/main" id="{D4E09E5E-687E-4C1E-8F4C-7601E129F956}"/>
              </a:ext>
            </a:extLst>
          </p:cNvPr>
          <p:cNvSpPr txBox="1">
            <a:spLocks/>
          </p:cNvSpPr>
          <p:nvPr/>
        </p:nvSpPr>
        <p:spPr>
          <a:xfrm>
            <a:off x="104293" y="1807710"/>
            <a:ext cx="8935413" cy="4309745"/>
          </a:xfrm>
          <a:prstGeom prst="rect">
            <a:avLst/>
          </a:prstGeom>
        </p:spPr>
        <p:txBody>
          <a:bodyPr vert="horz" wrap="square" lIns="0" tIns="160658" rIns="0" bIns="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74345" marR="5080" indent="20955"/>
            <a:r>
              <a:rPr lang="en-US" spc="-25"/>
              <a:t>So</a:t>
            </a:r>
            <a:r>
              <a:rPr lang="en-US" spc="-40"/>
              <a:t>m</a:t>
            </a:r>
            <a:r>
              <a:rPr lang="en-US" spc="-20"/>
              <a:t>e</a:t>
            </a:r>
            <a:r>
              <a:rPr lang="en-US" spc="-40">
                <a:latin typeface="Times New Roman"/>
                <a:cs typeface="Times New Roman"/>
              </a:rPr>
              <a:t> </a:t>
            </a:r>
            <a:r>
              <a:rPr lang="en-US" spc="-25"/>
              <a:t>o</a:t>
            </a:r>
            <a:r>
              <a:rPr lang="en-US" spc="-10"/>
              <a:t>f</a:t>
            </a:r>
            <a:r>
              <a:rPr lang="en-US" spc="-80">
                <a:latin typeface="Times New Roman"/>
                <a:cs typeface="Times New Roman"/>
              </a:rPr>
              <a:t> </a:t>
            </a:r>
            <a:r>
              <a:rPr lang="en-US" spc="-5"/>
              <a:t>t</a:t>
            </a:r>
            <a:r>
              <a:rPr lang="en-US" spc="-25"/>
              <a:t>h</a:t>
            </a:r>
            <a:r>
              <a:rPr lang="en-US" spc="-20"/>
              <a:t>e</a:t>
            </a:r>
            <a:r>
              <a:rPr lang="en-US" spc="-80">
                <a:latin typeface="Times New Roman"/>
                <a:cs typeface="Times New Roman"/>
              </a:rPr>
              <a:t> </a:t>
            </a:r>
            <a:r>
              <a:rPr lang="en-US" spc="-20"/>
              <a:t>se</a:t>
            </a:r>
            <a:r>
              <a:rPr lang="en-US" spc="-30"/>
              <a:t>e</a:t>
            </a:r>
            <a:r>
              <a:rPr lang="en-US" spc="-20"/>
              <a:t>d</a:t>
            </a:r>
            <a:r>
              <a:rPr lang="en-US" spc="-60">
                <a:latin typeface="Times New Roman"/>
                <a:cs typeface="Times New Roman"/>
              </a:rPr>
              <a:t> </a:t>
            </a:r>
            <a:r>
              <a:rPr lang="en-US" spc="-25"/>
              <a:t>born</a:t>
            </a:r>
            <a:r>
              <a:rPr lang="en-US" spc="-20"/>
              <a:t>e</a:t>
            </a:r>
            <a:r>
              <a:rPr lang="en-US" spc="-35">
                <a:latin typeface="Times New Roman"/>
                <a:cs typeface="Times New Roman"/>
              </a:rPr>
              <a:t> </a:t>
            </a:r>
            <a:r>
              <a:rPr lang="en-US" spc="-25"/>
              <a:t>p</a:t>
            </a:r>
            <a:r>
              <a:rPr lang="en-US" spc="-35"/>
              <a:t>a</a:t>
            </a:r>
            <a:r>
              <a:rPr lang="en-US" spc="-10"/>
              <a:t>t</a:t>
            </a:r>
            <a:r>
              <a:rPr lang="en-US" spc="-25"/>
              <a:t>ho</a:t>
            </a:r>
            <a:r>
              <a:rPr lang="en-US" spc="-30"/>
              <a:t>g</a:t>
            </a:r>
            <a:r>
              <a:rPr lang="en-US" spc="-15"/>
              <a:t>ens</a:t>
            </a:r>
            <a:r>
              <a:rPr lang="en-US" spc="-70">
                <a:latin typeface="Times New Roman"/>
                <a:cs typeface="Times New Roman"/>
              </a:rPr>
              <a:t> </a:t>
            </a:r>
            <a:r>
              <a:rPr lang="en-US" spc="-5"/>
              <a:t>li</a:t>
            </a:r>
            <a:r>
              <a:rPr lang="en-US" spc="-125"/>
              <a:t>k</a:t>
            </a:r>
            <a:r>
              <a:rPr lang="en-US" spc="-20"/>
              <a:t>e</a:t>
            </a:r>
            <a:r>
              <a:rPr lang="en-US" spc="-80">
                <a:latin typeface="Times New Roman"/>
                <a:cs typeface="Times New Roman"/>
              </a:rPr>
              <a:t> </a:t>
            </a:r>
            <a:r>
              <a:rPr lang="en-US" spc="-20"/>
              <a:t>s</a:t>
            </a:r>
            <a:r>
              <a:rPr lang="en-US" spc="-45"/>
              <a:t>m</a:t>
            </a:r>
            <a:r>
              <a:rPr lang="en-US" spc="-25"/>
              <a:t>u</a:t>
            </a:r>
            <a:r>
              <a:rPr lang="en-US" spc="-15"/>
              <a:t>t</a:t>
            </a:r>
            <a:r>
              <a:rPr lang="en-US" spc="-50">
                <a:latin typeface="Times New Roman"/>
                <a:cs typeface="Times New Roman"/>
              </a:rPr>
              <a:t> </a:t>
            </a:r>
            <a:r>
              <a:rPr lang="en-US" spc="-5"/>
              <a:t>f</a:t>
            </a:r>
            <a:r>
              <a:rPr lang="en-US" spc="-25"/>
              <a:t>un</a:t>
            </a:r>
            <a:r>
              <a:rPr lang="en-US" spc="-5"/>
              <a:t>g</a:t>
            </a:r>
            <a:r>
              <a:rPr lang="en-US" spc="-10"/>
              <a:t>i</a:t>
            </a:r>
            <a:r>
              <a:rPr lang="en-US" spc="-10">
                <a:latin typeface="Times New Roman"/>
                <a:cs typeface="Times New Roman"/>
              </a:rPr>
              <a:t> </a:t>
            </a:r>
            <a:r>
              <a:rPr lang="en-US"/>
              <a:t>i</a:t>
            </a:r>
            <a:r>
              <a:rPr lang="en-US" spc="-20"/>
              <a:t>n</a:t>
            </a:r>
            <a:r>
              <a:rPr lang="en-US" spc="-100">
                <a:latin typeface="Times New Roman"/>
                <a:cs typeface="Times New Roman"/>
              </a:rPr>
              <a:t> </a:t>
            </a:r>
            <a:r>
              <a:rPr lang="en-US" spc="-25"/>
              <a:t>numbe</a:t>
            </a:r>
            <a:r>
              <a:rPr lang="en-US" spc="-15"/>
              <a:t>r</a:t>
            </a:r>
            <a:r>
              <a:rPr lang="en-US" spc="-25">
                <a:latin typeface="Times New Roman"/>
                <a:cs typeface="Times New Roman"/>
              </a:rPr>
              <a:t> </a:t>
            </a:r>
            <a:r>
              <a:rPr lang="en-US" spc="-25"/>
              <a:t>o</a:t>
            </a:r>
            <a:r>
              <a:rPr lang="en-US" spc="-10"/>
              <a:t>f</a:t>
            </a:r>
            <a:r>
              <a:rPr lang="en-US" spc="-80">
                <a:latin typeface="Times New Roman"/>
                <a:cs typeface="Times New Roman"/>
              </a:rPr>
              <a:t> </a:t>
            </a:r>
            <a:r>
              <a:rPr lang="en-US" spc="-15"/>
              <a:t>c</a:t>
            </a:r>
            <a:r>
              <a:rPr lang="en-US" spc="-30"/>
              <a:t>e</a:t>
            </a:r>
            <a:r>
              <a:rPr lang="en-US" spc="-75"/>
              <a:t>r</a:t>
            </a:r>
            <a:r>
              <a:rPr lang="en-US" spc="-15"/>
              <a:t>eals</a:t>
            </a:r>
            <a:r>
              <a:rPr lang="en-US" spc="-55">
                <a:latin typeface="Times New Roman"/>
                <a:cs typeface="Times New Roman"/>
              </a:rPr>
              <a:t> </a:t>
            </a:r>
            <a:r>
              <a:rPr lang="en-US" spc="-20"/>
              <a:t>and</a:t>
            </a:r>
            <a:r>
              <a:rPr lang="en-US" spc="-55">
                <a:latin typeface="Times New Roman"/>
                <a:cs typeface="Times New Roman"/>
              </a:rPr>
              <a:t> </a:t>
            </a:r>
            <a:r>
              <a:rPr lang="en-US" spc="-15"/>
              <a:t>virus</a:t>
            </a:r>
            <a:r>
              <a:rPr lang="en-US" spc="-35"/>
              <a:t>e</a:t>
            </a:r>
            <a:r>
              <a:rPr lang="en-US" spc="-15"/>
              <a:t>s</a:t>
            </a:r>
            <a:r>
              <a:rPr lang="en-US" spc="-60">
                <a:latin typeface="Times New Roman"/>
                <a:cs typeface="Times New Roman"/>
              </a:rPr>
              <a:t> </a:t>
            </a:r>
            <a:r>
              <a:rPr lang="en-US"/>
              <a:t>l</a:t>
            </a:r>
            <a:r>
              <a:rPr lang="en-US" spc="15"/>
              <a:t>i</a:t>
            </a:r>
            <a:r>
              <a:rPr lang="en-US" spc="-125"/>
              <a:t>k</a:t>
            </a:r>
            <a:r>
              <a:rPr lang="en-US" spc="-20"/>
              <a:t>e</a:t>
            </a:r>
            <a:r>
              <a:rPr lang="en-US" spc="-80">
                <a:latin typeface="Times New Roman"/>
                <a:cs typeface="Times New Roman"/>
              </a:rPr>
              <a:t> </a:t>
            </a:r>
            <a:r>
              <a:rPr lang="en-US" spc="-25"/>
              <a:t>p</a:t>
            </a:r>
            <a:r>
              <a:rPr lang="en-US" spc="-10"/>
              <a:t>i</a:t>
            </a:r>
            <a:r>
              <a:rPr lang="en-US" spc="-30"/>
              <a:t>g</a:t>
            </a:r>
            <a:r>
              <a:rPr lang="en-US" spc="-20"/>
              <a:t>e</a:t>
            </a:r>
            <a:r>
              <a:rPr lang="en-US" spc="-35"/>
              <a:t>o</a:t>
            </a:r>
            <a:r>
              <a:rPr lang="en-US" spc="-20"/>
              <a:t>n</a:t>
            </a:r>
            <a:r>
              <a:rPr lang="en-US" spc="-60">
                <a:latin typeface="Times New Roman"/>
                <a:cs typeface="Times New Roman"/>
              </a:rPr>
              <a:t> </a:t>
            </a:r>
            <a:r>
              <a:rPr lang="en-US" spc="-25"/>
              <a:t>pea</a:t>
            </a:r>
            <a:r>
              <a:rPr lang="en-US" spc="-15">
                <a:latin typeface="Times New Roman"/>
                <a:cs typeface="Times New Roman"/>
              </a:rPr>
              <a:t> </a:t>
            </a:r>
            <a:r>
              <a:rPr lang="en-US" spc="-65"/>
              <a:t>s</a:t>
            </a:r>
            <a:r>
              <a:rPr lang="en-US" spc="-30"/>
              <a:t>t</a:t>
            </a:r>
            <a:r>
              <a:rPr lang="en-US" spc="-20"/>
              <a:t>e</a:t>
            </a:r>
            <a:r>
              <a:rPr lang="en-US" spc="-35"/>
              <a:t>r</a:t>
            </a:r>
            <a:r>
              <a:rPr lang="en-US"/>
              <a:t>i</a:t>
            </a:r>
            <a:r>
              <a:rPr lang="en-US" spc="15"/>
              <a:t>l</a:t>
            </a:r>
            <a:r>
              <a:rPr lang="en-US"/>
              <a:t>it</a:t>
            </a:r>
            <a:r>
              <a:rPr lang="en-US" spc="-15"/>
              <a:t>y</a:t>
            </a:r>
            <a:r>
              <a:rPr lang="en-US" spc="-110">
                <a:latin typeface="Times New Roman"/>
                <a:cs typeface="Times New Roman"/>
              </a:rPr>
              <a:t> </a:t>
            </a:r>
            <a:r>
              <a:rPr lang="en-US" spc="-30"/>
              <a:t>m</a:t>
            </a:r>
            <a:r>
              <a:rPr lang="en-US" spc="-35"/>
              <a:t>o</a:t>
            </a:r>
            <a:r>
              <a:rPr lang="en-US" spc="-20"/>
              <a:t>sa</a:t>
            </a:r>
            <a:r>
              <a:rPr lang="en-US"/>
              <a:t>i</a:t>
            </a:r>
            <a:r>
              <a:rPr lang="en-US" spc="-15"/>
              <a:t>c</a:t>
            </a:r>
            <a:r>
              <a:rPr lang="en-US" spc="-65">
                <a:latin typeface="Times New Roman"/>
                <a:cs typeface="Times New Roman"/>
              </a:rPr>
              <a:t> </a:t>
            </a:r>
            <a:r>
              <a:rPr lang="en-US" spc="-15"/>
              <a:t>virus</a:t>
            </a:r>
            <a:r>
              <a:rPr lang="en-US" spc="-45">
                <a:latin typeface="Times New Roman"/>
                <a:cs typeface="Times New Roman"/>
              </a:rPr>
              <a:t> </a:t>
            </a:r>
            <a:r>
              <a:rPr lang="en-US" spc="-50"/>
              <a:t>c</a:t>
            </a:r>
            <a:r>
              <a:rPr lang="en-US" spc="-20"/>
              <a:t>ause</a:t>
            </a:r>
            <a:r>
              <a:rPr lang="en-US" spc="-60">
                <a:latin typeface="Times New Roman"/>
                <a:cs typeface="Times New Roman"/>
              </a:rPr>
              <a:t> </a:t>
            </a:r>
            <a:r>
              <a:rPr lang="en-US" spc="-25"/>
              <a:t>he</a:t>
            </a:r>
            <a:r>
              <a:rPr lang="en-US" spc="-65"/>
              <a:t>a</a:t>
            </a:r>
            <a:r>
              <a:rPr lang="en-US"/>
              <a:t>v</a:t>
            </a:r>
            <a:r>
              <a:rPr lang="en-US" spc="-15"/>
              <a:t>y</a:t>
            </a:r>
            <a:r>
              <a:rPr lang="en-US" spc="-65">
                <a:latin typeface="Times New Roman"/>
                <a:cs typeface="Times New Roman"/>
              </a:rPr>
              <a:t> </a:t>
            </a:r>
            <a:r>
              <a:rPr lang="en-US" spc="-20"/>
              <a:t>se</a:t>
            </a:r>
            <a:r>
              <a:rPr lang="en-US" spc="-35"/>
              <a:t>e</a:t>
            </a:r>
            <a:r>
              <a:rPr lang="en-US" spc="-20"/>
              <a:t>d</a:t>
            </a:r>
            <a:r>
              <a:rPr lang="en-US" spc="-60">
                <a:latin typeface="Times New Roman"/>
                <a:cs typeface="Times New Roman"/>
              </a:rPr>
              <a:t> </a:t>
            </a:r>
            <a:r>
              <a:rPr lang="en-US" spc="-15"/>
              <a:t>abort</a:t>
            </a:r>
            <a:r>
              <a:rPr lang="en-US"/>
              <a:t>i</a:t>
            </a:r>
            <a:r>
              <a:rPr lang="en-US" spc="-25"/>
              <a:t>on</a:t>
            </a:r>
            <a:r>
              <a:rPr lang="en-US" spc="-15">
                <a:latin typeface="Times New Roman"/>
                <a:cs typeface="Times New Roman"/>
              </a:rPr>
              <a:t> </a:t>
            </a:r>
            <a:r>
              <a:rPr lang="en-US" spc="-75"/>
              <a:t>r</a:t>
            </a:r>
            <a:r>
              <a:rPr lang="en-US" spc="-15"/>
              <a:t>esul</a:t>
            </a:r>
            <a:r>
              <a:rPr lang="en-US"/>
              <a:t>t</a:t>
            </a:r>
            <a:r>
              <a:rPr lang="en-US" spc="-5"/>
              <a:t>i</a:t>
            </a:r>
            <a:r>
              <a:rPr lang="en-US" spc="-25"/>
              <a:t>n</a:t>
            </a:r>
            <a:r>
              <a:rPr lang="en-US" spc="-15"/>
              <a:t>g</a:t>
            </a:r>
            <a:r>
              <a:rPr lang="en-US" spc="-70">
                <a:latin typeface="Times New Roman"/>
                <a:cs typeface="Times New Roman"/>
              </a:rPr>
              <a:t> </a:t>
            </a:r>
            <a:r>
              <a:rPr lang="en-US" spc="-15"/>
              <a:t>in</a:t>
            </a:r>
            <a:r>
              <a:rPr lang="en-US" spc="-75">
                <a:latin typeface="Times New Roman"/>
                <a:cs typeface="Times New Roman"/>
              </a:rPr>
              <a:t> </a:t>
            </a:r>
            <a:r>
              <a:rPr lang="en-US" spc="-35"/>
              <a:t>8</a:t>
            </a:r>
            <a:r>
              <a:rPr lang="en-US" spc="-10"/>
              <a:t>0</a:t>
            </a:r>
            <a:r>
              <a:rPr lang="en-US" spc="-5"/>
              <a:t>-</a:t>
            </a:r>
            <a:r>
              <a:rPr lang="en-US" spc="-30"/>
              <a:t>100</a:t>
            </a:r>
            <a:r>
              <a:rPr lang="en-US" spc="-25"/>
              <a:t>%</a:t>
            </a:r>
            <a:r>
              <a:rPr lang="en-US" spc="10">
                <a:latin typeface="Times New Roman"/>
                <a:cs typeface="Times New Roman"/>
              </a:rPr>
              <a:t> </a:t>
            </a:r>
            <a:r>
              <a:rPr lang="en-US" spc="-15"/>
              <a:t>yield</a:t>
            </a:r>
            <a:r>
              <a:rPr lang="en-US" spc="-75">
                <a:latin typeface="Times New Roman"/>
                <a:cs typeface="Times New Roman"/>
              </a:rPr>
              <a:t> </a:t>
            </a:r>
            <a:r>
              <a:rPr lang="en-US" spc="-10"/>
              <a:t>l</a:t>
            </a:r>
            <a:r>
              <a:rPr lang="en-US" spc="-20"/>
              <a:t>osses.</a:t>
            </a:r>
            <a:endParaRPr lang="en-US" spc="-20" dirty="0"/>
          </a:p>
        </p:txBody>
      </p:sp>
    </p:spTree>
    <p:extLst>
      <p:ext uri="{BB962C8B-B14F-4D97-AF65-F5344CB8AC3E}">
        <p14:creationId xmlns:p14="http://schemas.microsoft.com/office/powerpoint/2010/main" val="2773790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6318D31-5CFC-4E21-B538-C076FC3457FD}"/>
              </a:ext>
            </a:extLst>
          </p:cNvPr>
          <p:cNvSpPr/>
          <p:nvPr/>
        </p:nvSpPr>
        <p:spPr>
          <a:xfrm>
            <a:off x="359532" y="1196752"/>
            <a:ext cx="8424936" cy="4801314"/>
          </a:xfrm>
          <a:prstGeom prst="rect">
            <a:avLst/>
          </a:prstGeom>
        </p:spPr>
        <p:txBody>
          <a:bodyPr wrap="square">
            <a:spAutoFit/>
          </a:bodyPr>
          <a:lstStyle/>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variety of biochemical changes accompany the infected </a:t>
            </a:r>
            <a:r>
              <a:rPr lang="en-US" sz="2400" dirty="0" smtClean="0">
                <a:latin typeface="Times New Roman" panose="02020603050405020304" pitchFamily="18" charset="0"/>
                <a:cs typeface="Times New Roman" panose="02020603050405020304" pitchFamily="18" charset="0"/>
              </a:rPr>
              <a:t>seeds.</a:t>
            </a: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rice, </a:t>
            </a:r>
            <a:r>
              <a:rPr lang="en-US" sz="2400" i="1" dirty="0" err="1">
                <a:latin typeface="Times New Roman" panose="02020603050405020304" pitchFamily="18" charset="0"/>
                <a:cs typeface="Times New Roman" panose="02020603050405020304" pitchFamily="18" charset="0"/>
              </a:rPr>
              <a:t>Drechslera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oryzae</a:t>
            </a:r>
            <a:r>
              <a:rPr lang="en-US" sz="2400"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infection decreases the starch and sugar content of grains between 25-85% and 71-89%, </a:t>
            </a:r>
            <a:r>
              <a:rPr lang="en-US" sz="2400" dirty="0" smtClean="0">
                <a:latin typeface="Times New Roman" panose="02020603050405020304" pitchFamily="18" charset="0"/>
                <a:cs typeface="Times New Roman" panose="02020603050405020304" pitchFamily="18" charset="0"/>
              </a:rPr>
              <a:t>respectively.</a:t>
            </a: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black gram, protein contents may be reduced due to </a:t>
            </a:r>
            <a:r>
              <a:rPr lang="en-US" sz="2400" i="1" dirty="0" err="1">
                <a:latin typeface="Times New Roman" panose="02020603050405020304" pitchFamily="18" charset="0"/>
                <a:cs typeface="Times New Roman" panose="02020603050405020304" pitchFamily="18" charset="0"/>
              </a:rPr>
              <a:t>Macrophomina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phaseolina</a:t>
            </a:r>
            <a:r>
              <a:rPr lang="en-US" sz="2400"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infection in </a:t>
            </a:r>
            <a:r>
              <a:rPr lang="en-US" sz="2400" dirty="0" smtClean="0">
                <a:latin typeface="Times New Roman" panose="02020603050405020304" pitchFamily="18" charset="0"/>
                <a:cs typeface="Times New Roman" panose="02020603050405020304" pitchFamily="18" charset="0"/>
              </a:rPr>
              <a:t>seed.</a:t>
            </a: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red rot of sugarcane, sucrose is converted into glucose and alcohol as a result of the enzymatic action of the </a:t>
            </a:r>
            <a:r>
              <a:rPr lang="en-US" sz="2400" dirty="0" smtClean="0">
                <a:latin typeface="Times New Roman" panose="02020603050405020304" pitchFamily="18" charset="0"/>
                <a:cs typeface="Times New Roman" panose="02020603050405020304" pitchFamily="18" charset="0"/>
              </a:rPr>
              <a:t>pathogen.</a:t>
            </a: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Invasion </a:t>
            </a:r>
            <a:r>
              <a:rPr lang="en-US" sz="2400" dirty="0">
                <a:latin typeface="Times New Roman" panose="02020603050405020304" pitchFamily="18" charset="0"/>
                <a:cs typeface="Times New Roman" panose="02020603050405020304" pitchFamily="18" charset="0"/>
              </a:rPr>
              <a:t>of stored grains by fungi causes increase in fatty acids and reducing sugars, and decrease in non-reducing </a:t>
            </a:r>
            <a:r>
              <a:rPr lang="en-US" sz="2400" dirty="0" smtClean="0">
                <a:latin typeface="Times New Roman" panose="02020603050405020304" pitchFamily="18" charset="0"/>
                <a:cs typeface="Times New Roman" panose="02020603050405020304" pitchFamily="18" charset="0"/>
              </a:rPr>
              <a:t>sugars.</a:t>
            </a: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Loss </a:t>
            </a:r>
            <a:r>
              <a:rPr lang="en-US" sz="2400" dirty="0">
                <a:latin typeface="Times New Roman" panose="02020603050405020304" pitchFamily="18" charset="0"/>
                <a:cs typeface="Times New Roman" panose="02020603050405020304" pitchFamily="18" charset="0"/>
              </a:rPr>
              <a:t>of lipid, nitrogen, and starch due to storage fungi has also been reported in coriander seed.</a:t>
            </a:r>
          </a:p>
          <a:p>
            <a:endParaRPr lang="en-US" dirty="0">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079F3359-E07C-42C3-BB24-CF56B0C6CA7D}"/>
              </a:ext>
            </a:extLst>
          </p:cNvPr>
          <p:cNvSpPr>
            <a:spLocks noGrp="1"/>
          </p:cNvSpPr>
          <p:nvPr>
            <p:ph type="title"/>
          </p:nvPr>
        </p:nvSpPr>
        <p:spPr>
          <a:xfrm>
            <a:off x="457200" y="274638"/>
            <a:ext cx="8229600" cy="634082"/>
          </a:xfrm>
        </p:spPr>
        <p:txBody>
          <a:bodyPr>
            <a:normAutofit fontScale="90000"/>
          </a:bodyPr>
          <a:lstStyle/>
          <a:p>
            <a:r>
              <a:rPr lang="en-US" b="1" dirty="0">
                <a:latin typeface="Times New Roman" panose="02020603050405020304" pitchFamily="18" charset="0"/>
                <a:cs typeface="Times New Roman" panose="02020603050405020304" pitchFamily="18" charset="0"/>
              </a:rPr>
              <a:t>5. Biochemical Changes</a:t>
            </a:r>
          </a:p>
        </p:txBody>
      </p:sp>
    </p:spTree>
    <p:extLst>
      <p:ext uri="{BB962C8B-B14F-4D97-AF65-F5344CB8AC3E}">
        <p14:creationId xmlns:p14="http://schemas.microsoft.com/office/powerpoint/2010/main" val="484531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18EFD2B-26F7-456D-919E-EC926A145E28}"/>
              </a:ext>
            </a:extLst>
          </p:cNvPr>
          <p:cNvSpPr>
            <a:spLocks noGrp="1"/>
          </p:cNvSpPr>
          <p:nvPr>
            <p:ph type="title"/>
          </p:nvPr>
        </p:nvSpPr>
        <p:spPr>
          <a:xfrm>
            <a:off x="457200" y="274638"/>
            <a:ext cx="8229600" cy="868362"/>
          </a:xfrm>
        </p:spPr>
        <p:txBody>
          <a:bodyPr>
            <a:normAutofit fontScale="90000"/>
          </a:bodyPr>
          <a:lstStyle/>
          <a:p>
            <a:r>
              <a:rPr lang="en-US" b="1" dirty="0"/>
              <a:t/>
            </a:r>
            <a:br>
              <a:rPr lang="en-US" b="1" dirty="0"/>
            </a:br>
            <a:r>
              <a:rPr lang="en-US" b="1" dirty="0"/>
              <a:t>6. Reduction in Processing Quality</a:t>
            </a:r>
            <a:br>
              <a:rPr lang="en-US" b="1" dirty="0"/>
            </a:br>
            <a:endParaRPr lang="en-US" dirty="0"/>
          </a:p>
        </p:txBody>
      </p:sp>
      <p:sp>
        <p:nvSpPr>
          <p:cNvPr id="5" name="Content Placeholder 2">
            <a:extLst>
              <a:ext uri="{FF2B5EF4-FFF2-40B4-BE49-F238E27FC236}">
                <a16:creationId xmlns:a16="http://schemas.microsoft.com/office/drawing/2014/main" id="{A3B8A4AE-3ABF-4AF5-B7ED-28555874125F}"/>
              </a:ext>
            </a:extLst>
          </p:cNvPr>
          <p:cNvSpPr>
            <a:spLocks noGrp="1"/>
          </p:cNvSpPr>
          <p:nvPr>
            <p:ph idx="1"/>
          </p:nvPr>
        </p:nvSpPr>
        <p:spPr>
          <a:xfrm>
            <a:off x="457200" y="1600200"/>
            <a:ext cx="8229600" cy="4525963"/>
          </a:xfrm>
        </p:spPr>
        <p:txBody>
          <a:bodyPr/>
          <a:lstStyle/>
          <a:p>
            <a:r>
              <a:rPr lang="en-US" dirty="0"/>
              <a:t>Seed borne fungi have also been reported to reduce the processing quality of seeds for milling in wheat and corn.</a:t>
            </a:r>
          </a:p>
          <a:p>
            <a:r>
              <a:rPr lang="en-US" dirty="0"/>
              <a:t>These fungi reduce the quality of seeds used for starch and deteriorate the quality of oil producing seeds as in soybean, groundnut and flax.</a:t>
            </a:r>
          </a:p>
        </p:txBody>
      </p:sp>
    </p:spTree>
    <p:extLst>
      <p:ext uri="{BB962C8B-B14F-4D97-AF65-F5344CB8AC3E}">
        <p14:creationId xmlns:p14="http://schemas.microsoft.com/office/powerpoint/2010/main" val="2596237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E260778-BC72-4C67-B7D3-8CB79976ADC0}"/>
              </a:ext>
            </a:extLst>
          </p:cNvPr>
          <p:cNvSpPr>
            <a:spLocks noGrp="1"/>
          </p:cNvSpPr>
          <p:nvPr>
            <p:ph type="title"/>
          </p:nvPr>
        </p:nvSpPr>
        <p:spPr>
          <a:xfrm>
            <a:off x="457200" y="427038"/>
            <a:ext cx="8229600" cy="715962"/>
          </a:xfrm>
        </p:spPr>
        <p:txBody>
          <a:bodyPr>
            <a:normAutofit fontScale="90000"/>
          </a:bodyPr>
          <a:lstStyle/>
          <a:p>
            <a:r>
              <a:rPr lang="en-US" b="1" dirty="0"/>
              <a:t/>
            </a:r>
            <a:br>
              <a:rPr lang="en-US" b="1" dirty="0"/>
            </a:br>
            <a:r>
              <a:rPr lang="en-US" b="1" dirty="0"/>
              <a:t>7. Production of Mycotoxins</a:t>
            </a:r>
            <a:br>
              <a:rPr lang="en-US" b="1" dirty="0"/>
            </a:br>
            <a:endParaRPr lang="en-US" b="1" dirty="0"/>
          </a:p>
        </p:txBody>
      </p:sp>
      <p:sp>
        <p:nvSpPr>
          <p:cNvPr id="5" name="Content Placeholder 2">
            <a:extLst>
              <a:ext uri="{FF2B5EF4-FFF2-40B4-BE49-F238E27FC236}">
                <a16:creationId xmlns:a16="http://schemas.microsoft.com/office/drawing/2014/main" id="{3BA34F06-C87E-4DD5-BFCE-E82FD6788BEB}"/>
              </a:ext>
            </a:extLst>
          </p:cNvPr>
          <p:cNvSpPr>
            <a:spLocks noGrp="1"/>
          </p:cNvSpPr>
          <p:nvPr>
            <p:ph idx="1"/>
          </p:nvPr>
        </p:nvSpPr>
        <p:spPr>
          <a:xfrm>
            <a:off x="457200" y="1600200"/>
            <a:ext cx="8229600" cy="4525963"/>
          </a:xfrm>
        </p:spPr>
        <p:txBody>
          <a:bodyPr>
            <a:normAutofit lnSpcReduction="10000"/>
          </a:bodyPr>
          <a:lstStyle/>
          <a:p>
            <a:r>
              <a:rPr lang="en-US" dirty="0"/>
              <a:t>Mycotoxins are a group of metabolites (aflatoxin, </a:t>
            </a:r>
            <a:r>
              <a:rPr lang="en-US" dirty="0" err="1"/>
              <a:t>rubratoxin</a:t>
            </a:r>
            <a:r>
              <a:rPr lang="en-US" dirty="0"/>
              <a:t>, </a:t>
            </a:r>
            <a:r>
              <a:rPr lang="en-US" dirty="0" err="1"/>
              <a:t>tremotins</a:t>
            </a:r>
            <a:r>
              <a:rPr lang="en-US" dirty="0"/>
              <a:t>, zearalenone,  patulin, citreoviridin, citrinin, ochratoxin etc.) produced by fungi including those which have been encountered in stored grains.</a:t>
            </a:r>
          </a:p>
          <a:p>
            <a:r>
              <a:rPr lang="en-US" dirty="0"/>
              <a:t>Consumption of food containing </a:t>
            </a:r>
            <a:r>
              <a:rPr lang="en-US" dirty="0" err="1"/>
              <a:t>mycotoxins</a:t>
            </a:r>
            <a:r>
              <a:rPr lang="en-US" dirty="0"/>
              <a:t> can lead to serious physiological disorders in human beings and animals such diseases have been grouped under </a:t>
            </a:r>
            <a:r>
              <a:rPr lang="en-US" dirty="0" err="1"/>
              <a:t>mycotoxicosis</a:t>
            </a:r>
            <a:r>
              <a:rPr lang="en-US" dirty="0"/>
              <a:t>. </a:t>
            </a:r>
          </a:p>
        </p:txBody>
      </p:sp>
    </p:spTree>
    <p:extLst>
      <p:ext uri="{BB962C8B-B14F-4D97-AF65-F5344CB8AC3E}">
        <p14:creationId xmlns:p14="http://schemas.microsoft.com/office/powerpoint/2010/main" val="2519768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0C9D0D92-A6EB-4556-A805-D43DA12F1BD1}"/>
              </a:ext>
            </a:extLst>
          </p:cNvPr>
          <p:cNvSpPr>
            <a:spLocks noGrp="1"/>
          </p:cNvSpPr>
          <p:nvPr>
            <p:ph idx="1"/>
          </p:nvPr>
        </p:nvSpPr>
        <p:spPr>
          <a:xfrm>
            <a:off x="467544" y="1268760"/>
            <a:ext cx="8229600" cy="4525963"/>
          </a:xfrm>
        </p:spPr>
        <p:txBody>
          <a:bodyPr>
            <a:normAutofit fontScale="92500"/>
          </a:bodyPr>
          <a:lstStyle/>
          <a:p>
            <a:r>
              <a:rPr lang="en-US" dirty="0"/>
              <a:t>Some diseases like alimentary toxic aleukia (ATA) and yellow rice toxin have appeared in epidemic form in Russia and Japan, respectively.</a:t>
            </a:r>
          </a:p>
          <a:p>
            <a:r>
              <a:rPr lang="en-US" dirty="0"/>
              <a:t>The first idea of </a:t>
            </a:r>
            <a:r>
              <a:rPr lang="en-US" dirty="0" err="1"/>
              <a:t>mycotoxin</a:t>
            </a:r>
            <a:r>
              <a:rPr lang="en-US" dirty="0"/>
              <a:t> came from Turkey “X” disease which appeared on Turkey goose and other birds in England in 1960. </a:t>
            </a:r>
          </a:p>
          <a:p>
            <a:r>
              <a:rPr lang="en-US" dirty="0"/>
              <a:t>It was Blount (1960) who could establish the cause of the disease  as the fungal contamination of the feed supplied to the birds.</a:t>
            </a:r>
          </a:p>
        </p:txBody>
      </p:sp>
    </p:spTree>
    <p:extLst>
      <p:ext uri="{BB962C8B-B14F-4D97-AF65-F5344CB8AC3E}">
        <p14:creationId xmlns:p14="http://schemas.microsoft.com/office/powerpoint/2010/main" val="1203216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FB598D4-CE84-4D2B-A628-85C8B6B5321D}"/>
              </a:ext>
            </a:extLst>
          </p:cNvPr>
          <p:cNvSpPr>
            <a:spLocks noGrp="1"/>
          </p:cNvSpPr>
          <p:nvPr>
            <p:ph idx="1"/>
          </p:nvPr>
        </p:nvSpPr>
        <p:spPr>
          <a:xfrm>
            <a:off x="467544" y="1268760"/>
            <a:ext cx="8229600" cy="4525963"/>
          </a:xfrm>
        </p:spPr>
        <p:txBody>
          <a:bodyPr>
            <a:normAutofit fontScale="92500" lnSpcReduction="10000"/>
          </a:bodyPr>
          <a:lstStyle/>
          <a:p>
            <a:r>
              <a:rPr lang="en-US" dirty="0"/>
              <a:t>Peanuts imported from India, Brazil and several African countries were served to these birds. All the imported samples were found to be heavily contaminated by </a:t>
            </a:r>
            <a:r>
              <a:rPr lang="en-US" i="1" dirty="0" err="1"/>
              <a:t>Aspergillus</a:t>
            </a:r>
            <a:r>
              <a:rPr lang="en-US" i="1" dirty="0"/>
              <a:t> </a:t>
            </a:r>
            <a:r>
              <a:rPr lang="en-US" i="1" dirty="0" err="1"/>
              <a:t>flavus</a:t>
            </a:r>
            <a:r>
              <a:rPr lang="en-US" i="1" dirty="0"/>
              <a:t> </a:t>
            </a:r>
            <a:r>
              <a:rPr lang="en-US" dirty="0"/>
              <a:t>which yielded </a:t>
            </a:r>
            <a:r>
              <a:rPr lang="en-US" dirty="0" err="1"/>
              <a:t>aflatoxin</a:t>
            </a:r>
            <a:r>
              <a:rPr lang="en-US" dirty="0"/>
              <a:t>.</a:t>
            </a:r>
          </a:p>
          <a:p>
            <a:r>
              <a:rPr lang="en-US" dirty="0"/>
              <a:t>In France, about 8000 people died of gangrenous </a:t>
            </a:r>
            <a:r>
              <a:rPr lang="en-US" dirty="0" err="1"/>
              <a:t>ergotism</a:t>
            </a:r>
            <a:r>
              <a:rPr lang="en-US" dirty="0"/>
              <a:t> in 1777. </a:t>
            </a:r>
            <a:r>
              <a:rPr lang="en-US" dirty="0" err="1"/>
              <a:t>Ergotism</a:t>
            </a:r>
            <a:r>
              <a:rPr lang="en-US" dirty="0"/>
              <a:t> results from alkaloids contained in the ergots. Alkaloids are known as </a:t>
            </a:r>
            <a:r>
              <a:rPr lang="en-US" dirty="0" err="1"/>
              <a:t>agroclavine</a:t>
            </a:r>
            <a:r>
              <a:rPr lang="en-US" dirty="0"/>
              <a:t> and </a:t>
            </a:r>
            <a:r>
              <a:rPr lang="en-US" dirty="0" err="1"/>
              <a:t>penniclavine</a:t>
            </a:r>
            <a:r>
              <a:rPr lang="en-US" dirty="0"/>
              <a:t>. They affect the central nervous system.</a:t>
            </a:r>
          </a:p>
        </p:txBody>
      </p:sp>
    </p:spTree>
    <p:extLst>
      <p:ext uri="{BB962C8B-B14F-4D97-AF65-F5344CB8AC3E}">
        <p14:creationId xmlns:p14="http://schemas.microsoft.com/office/powerpoint/2010/main" val="1731440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873F3F3-5F33-4BD3-A410-57E781F7E828}"/>
              </a:ext>
            </a:extLst>
          </p:cNvPr>
          <p:cNvSpPr>
            <a:spLocks noGrp="1"/>
          </p:cNvSpPr>
          <p:nvPr>
            <p:ph idx="1"/>
          </p:nvPr>
        </p:nvSpPr>
        <p:spPr>
          <a:xfrm>
            <a:off x="539552" y="1196752"/>
            <a:ext cx="8229600" cy="4525963"/>
          </a:xfrm>
        </p:spPr>
        <p:txBody>
          <a:bodyPr>
            <a:normAutofit fontScale="92500"/>
          </a:bodyPr>
          <a:lstStyle/>
          <a:p>
            <a:r>
              <a:rPr lang="en-US" dirty="0"/>
              <a:t>Rice, maize, wheat, barley, sorghum and several pulses and vegetable seeds also get infected at various stages of their development. </a:t>
            </a:r>
          </a:p>
          <a:p>
            <a:r>
              <a:rPr lang="en-US" dirty="0"/>
              <a:t>Oilseeds consisting of peanuts, </a:t>
            </a:r>
            <a:r>
              <a:rPr lang="en-US" dirty="0" err="1"/>
              <a:t>sesamum</a:t>
            </a:r>
            <a:r>
              <a:rPr lang="en-US" dirty="0"/>
              <a:t> and mustard have been found to be the chief substrates for </a:t>
            </a:r>
            <a:r>
              <a:rPr lang="en-US" dirty="0" err="1"/>
              <a:t>aflatoxin</a:t>
            </a:r>
            <a:r>
              <a:rPr lang="en-US" dirty="0"/>
              <a:t> production by </a:t>
            </a:r>
            <a:r>
              <a:rPr lang="en-US" i="1" dirty="0"/>
              <a:t>A. </a:t>
            </a:r>
            <a:r>
              <a:rPr lang="en-US" i="1" dirty="0" err="1"/>
              <a:t>flavus</a:t>
            </a:r>
            <a:r>
              <a:rPr lang="en-US" dirty="0"/>
              <a:t>.</a:t>
            </a:r>
          </a:p>
          <a:p>
            <a:r>
              <a:rPr lang="en-US" dirty="0" err="1"/>
              <a:t>Aflatoxin</a:t>
            </a:r>
            <a:r>
              <a:rPr lang="en-US" dirty="0"/>
              <a:t> causes damage to liver.</a:t>
            </a:r>
          </a:p>
          <a:p>
            <a:r>
              <a:rPr lang="en-US" dirty="0" err="1"/>
              <a:t>Rubratoxin</a:t>
            </a:r>
            <a:r>
              <a:rPr lang="en-US" dirty="0"/>
              <a:t> causes hemorrhaging and liver damage and the poisoning is often fatal.</a:t>
            </a:r>
          </a:p>
        </p:txBody>
      </p:sp>
    </p:spTree>
    <p:extLst>
      <p:ext uri="{BB962C8B-B14F-4D97-AF65-F5344CB8AC3E}">
        <p14:creationId xmlns:p14="http://schemas.microsoft.com/office/powerpoint/2010/main" val="943867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PP </a:t>
            </a:r>
            <a:r>
              <a:rPr lang="en-US" dirty="0" smtClean="0"/>
              <a:t>407 </a:t>
            </a:r>
            <a:r>
              <a:rPr lang="en-US" dirty="0"/>
              <a:t>Seed and Postharvest Pathology</a:t>
            </a:r>
          </a:p>
        </p:txBody>
      </p:sp>
      <p:sp>
        <p:nvSpPr>
          <p:cNvPr id="3" name="Content Placeholder 2"/>
          <p:cNvSpPr>
            <a:spLocks noGrp="1"/>
          </p:cNvSpPr>
          <p:nvPr>
            <p:ph idx="1"/>
          </p:nvPr>
        </p:nvSpPr>
        <p:spPr/>
        <p:txBody>
          <a:bodyPr/>
          <a:lstStyle/>
          <a:p>
            <a:pPr marL="0" indent="0">
              <a:buNone/>
            </a:pPr>
            <a:r>
              <a:rPr lang="en-US" sz="4000" b="1" dirty="0"/>
              <a:t>Objective</a:t>
            </a:r>
          </a:p>
          <a:p>
            <a:r>
              <a:rPr lang="en-US" dirty="0"/>
              <a:t>To study seed borne and postharvest diseases and their management</a:t>
            </a:r>
          </a:p>
        </p:txBody>
      </p:sp>
    </p:spTree>
    <p:extLst>
      <p:ext uri="{BB962C8B-B14F-4D97-AF65-F5344CB8AC3E}">
        <p14:creationId xmlns:p14="http://schemas.microsoft.com/office/powerpoint/2010/main" val="9001795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427038"/>
            <a:ext cx="8229600" cy="944562"/>
          </a:xfrm>
        </p:spPr>
        <p:txBody>
          <a:bodyPr>
            <a:normAutofit fontScale="90000"/>
          </a:bodyPr>
          <a:lstStyle/>
          <a:p>
            <a:r>
              <a:rPr lang="en-US" b="1" dirty="0"/>
              <a:t>Seed borne Pathogens are Transmitted by Three Different Ways</a:t>
            </a:r>
          </a:p>
        </p:txBody>
      </p:sp>
      <p:sp>
        <p:nvSpPr>
          <p:cNvPr id="5" name="Content Placeholder 2"/>
          <p:cNvSpPr>
            <a:spLocks noGrp="1"/>
          </p:cNvSpPr>
          <p:nvPr>
            <p:ph idx="1"/>
          </p:nvPr>
        </p:nvSpPr>
        <p:spPr>
          <a:xfrm>
            <a:off x="457200" y="1600200"/>
            <a:ext cx="8229600" cy="4525963"/>
          </a:xfrm>
        </p:spPr>
        <p:txBody>
          <a:bodyPr>
            <a:normAutofit fontScale="92500" lnSpcReduction="10000"/>
          </a:bodyPr>
          <a:lstStyle/>
          <a:p>
            <a:pPr marL="514350" indent="-514350">
              <a:buAutoNum type="arabicPeriod"/>
            </a:pPr>
            <a:r>
              <a:rPr lang="en-US" b="1" dirty="0"/>
              <a:t>Externally seed borne pathogens</a:t>
            </a:r>
          </a:p>
          <a:p>
            <a:pPr marL="514350" indent="-514350">
              <a:buNone/>
            </a:pPr>
            <a:r>
              <a:rPr lang="en-US" dirty="0"/>
              <a:t>The </a:t>
            </a:r>
            <a:r>
              <a:rPr lang="en-US" dirty="0" err="1"/>
              <a:t>inoculum</a:t>
            </a:r>
            <a:r>
              <a:rPr lang="en-US" dirty="0"/>
              <a:t> in such cases is superficial and confined to the surface of the seed usually as adhering </a:t>
            </a:r>
            <a:r>
              <a:rPr lang="en-US" dirty="0" err="1"/>
              <a:t>propagules</a:t>
            </a:r>
            <a:r>
              <a:rPr lang="en-US" dirty="0"/>
              <a:t> e.g. spores, </a:t>
            </a:r>
            <a:r>
              <a:rPr lang="en-US" dirty="0" err="1"/>
              <a:t>sclerotia</a:t>
            </a:r>
            <a:r>
              <a:rPr lang="en-US" dirty="0"/>
              <a:t>, mycelium, bacteria, nematodes, virus particles etc.</a:t>
            </a:r>
          </a:p>
          <a:p>
            <a:pPr marL="514350" indent="-514350">
              <a:buNone/>
            </a:pPr>
            <a:r>
              <a:rPr lang="en-US" dirty="0"/>
              <a:t>Pathogens borne on the surface of the seed include species of </a:t>
            </a:r>
            <a:r>
              <a:rPr lang="en-US" i="1" dirty="0" err="1"/>
              <a:t>Alternaria</a:t>
            </a:r>
            <a:r>
              <a:rPr lang="en-US" dirty="0"/>
              <a:t>, </a:t>
            </a:r>
            <a:r>
              <a:rPr lang="en-US" i="1" dirty="0" err="1"/>
              <a:t>Fusarium</a:t>
            </a:r>
            <a:r>
              <a:rPr lang="en-US" dirty="0"/>
              <a:t>, </a:t>
            </a:r>
            <a:r>
              <a:rPr lang="en-US" i="1" dirty="0" err="1"/>
              <a:t>Helminthosporium</a:t>
            </a:r>
            <a:r>
              <a:rPr lang="en-US" dirty="0"/>
              <a:t>, </a:t>
            </a:r>
            <a:r>
              <a:rPr lang="en-US" i="1" dirty="0" err="1"/>
              <a:t>Stemphylium</a:t>
            </a:r>
            <a:r>
              <a:rPr lang="en-US" dirty="0"/>
              <a:t>, many smuts and some rust fungi.</a:t>
            </a:r>
          </a:p>
        </p:txBody>
      </p:sp>
    </p:spTree>
    <p:extLst>
      <p:ext uri="{BB962C8B-B14F-4D97-AF65-F5344CB8AC3E}">
        <p14:creationId xmlns:p14="http://schemas.microsoft.com/office/powerpoint/2010/main" val="2642732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Title 1"/>
          <p:cNvSpPr>
            <a:spLocks noGrp="1"/>
          </p:cNvSpPr>
          <p:nvPr>
            <p:ph type="title"/>
          </p:nvPr>
        </p:nvSpPr>
        <p:spPr>
          <a:xfrm>
            <a:off x="457200" y="274638"/>
            <a:ext cx="8229600" cy="1143000"/>
          </a:xfrm>
        </p:spPr>
        <p:txBody>
          <a:bodyPr/>
          <a:lstStyle/>
          <a:p>
            <a:r>
              <a:rPr lang="en-US" dirty="0"/>
              <a:t>Spores</a:t>
            </a:r>
          </a:p>
        </p:txBody>
      </p:sp>
      <p:pic>
        <p:nvPicPr>
          <p:cNvPr id="6" name="Picture 4" descr="http://www.emlab.com/m/media/Fig1_v3i5.jpg"/>
          <p:cNvPicPr>
            <a:picLocks noChangeAspect="1" noChangeArrowheads="1"/>
          </p:cNvPicPr>
          <p:nvPr/>
        </p:nvPicPr>
        <p:blipFill>
          <a:blip r:embed="rId2" cstate="print"/>
          <a:srcRect/>
          <a:stretch>
            <a:fillRect/>
          </a:stretch>
        </p:blipFill>
        <p:spPr bwMode="auto">
          <a:xfrm>
            <a:off x="3048000" y="1676400"/>
            <a:ext cx="3200400" cy="3994826"/>
          </a:xfrm>
          <a:prstGeom prst="rect">
            <a:avLst/>
          </a:prstGeom>
          <a:noFill/>
        </p:spPr>
      </p:pic>
      <p:sp>
        <p:nvSpPr>
          <p:cNvPr id="5"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4200532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dirty="0" err="1"/>
              <a:t>Sclerotia</a:t>
            </a:r>
            <a:endParaRPr lang="en-US" dirty="0"/>
          </a:p>
        </p:txBody>
      </p:sp>
      <p:sp>
        <p:nvSpPr>
          <p:cNvPr id="5" name="Content Placeholder 2"/>
          <p:cNvSpPr>
            <a:spLocks noGrp="1"/>
          </p:cNvSpPr>
          <p:nvPr>
            <p:ph idx="1"/>
          </p:nvPr>
        </p:nvSpPr>
        <p:spPr>
          <a:xfrm>
            <a:off x="457200" y="1600200"/>
            <a:ext cx="8229600" cy="4525963"/>
          </a:xfrm>
        </p:spPr>
        <p:txBody>
          <a:bodyPr/>
          <a:lstStyle/>
          <a:p>
            <a:endParaRPr lang="en-US"/>
          </a:p>
        </p:txBody>
      </p:sp>
      <p:pic>
        <p:nvPicPr>
          <p:cNvPr id="6" name="Picture 4" descr="Sclerotia"/>
          <p:cNvPicPr>
            <a:picLocks noChangeAspect="1" noChangeArrowheads="1"/>
          </p:cNvPicPr>
          <p:nvPr/>
        </p:nvPicPr>
        <p:blipFill>
          <a:blip r:embed="rId2" cstate="print"/>
          <a:srcRect/>
          <a:stretch>
            <a:fillRect/>
          </a:stretch>
        </p:blipFill>
        <p:spPr bwMode="auto">
          <a:xfrm>
            <a:off x="1371600" y="1791129"/>
            <a:ext cx="6210872" cy="4136441"/>
          </a:xfrm>
          <a:prstGeom prst="rect">
            <a:avLst/>
          </a:prstGeom>
          <a:noFill/>
        </p:spPr>
      </p:pic>
      <p:sp>
        <p:nvSpPr>
          <p:cNvPr id="7"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3514495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600200"/>
            <a:ext cx="8229600" cy="4525963"/>
          </a:xfrm>
        </p:spPr>
        <p:txBody>
          <a:bodyPr>
            <a:normAutofit fontScale="85000" lnSpcReduction="10000"/>
          </a:bodyPr>
          <a:lstStyle/>
          <a:p>
            <a:r>
              <a:rPr lang="en-US" dirty="0"/>
              <a:t>Contamination of seed surface especially by fungi is often detectable by direct observation under the microscope or by examining the seed washings.</a:t>
            </a:r>
          </a:p>
          <a:p>
            <a:r>
              <a:rPr lang="en-US" b="1" dirty="0"/>
              <a:t>Some common examples are:</a:t>
            </a:r>
          </a:p>
          <a:p>
            <a:r>
              <a:rPr lang="en-US" i="1" dirty="0" err="1"/>
              <a:t>Tilletia</a:t>
            </a:r>
            <a:r>
              <a:rPr lang="en-US" i="1" dirty="0"/>
              <a:t> caries </a:t>
            </a:r>
            <a:r>
              <a:rPr lang="en-US" dirty="0"/>
              <a:t>(wheat bunt), </a:t>
            </a:r>
            <a:r>
              <a:rPr lang="en-US" i="1" dirty="0" err="1"/>
              <a:t>Sphacelotheca</a:t>
            </a:r>
            <a:r>
              <a:rPr lang="en-US" i="1" dirty="0"/>
              <a:t> </a:t>
            </a:r>
            <a:r>
              <a:rPr lang="en-US" i="1" dirty="0" err="1"/>
              <a:t>sorghi</a:t>
            </a:r>
            <a:r>
              <a:rPr lang="en-US" i="1" dirty="0"/>
              <a:t> </a:t>
            </a:r>
            <a:r>
              <a:rPr lang="en-US" dirty="0"/>
              <a:t>(grain smut of sorghum), </a:t>
            </a:r>
            <a:r>
              <a:rPr lang="en-US" i="1" dirty="0" err="1"/>
              <a:t>Ustilago</a:t>
            </a:r>
            <a:r>
              <a:rPr lang="en-US" i="1" dirty="0"/>
              <a:t> </a:t>
            </a:r>
            <a:r>
              <a:rPr lang="en-US" i="1" dirty="0" err="1"/>
              <a:t>hordei</a:t>
            </a:r>
            <a:r>
              <a:rPr lang="en-US" dirty="0"/>
              <a:t> (covered smut of barley), </a:t>
            </a:r>
            <a:r>
              <a:rPr lang="en-US" i="1" dirty="0" err="1"/>
              <a:t>Puccinia</a:t>
            </a:r>
            <a:r>
              <a:rPr lang="en-US" i="1" dirty="0"/>
              <a:t> </a:t>
            </a:r>
            <a:r>
              <a:rPr lang="en-US" i="1" dirty="0" err="1"/>
              <a:t>carthami</a:t>
            </a:r>
            <a:r>
              <a:rPr lang="en-US" i="1" dirty="0"/>
              <a:t> </a:t>
            </a:r>
            <a:r>
              <a:rPr lang="en-US" dirty="0"/>
              <a:t>(safflower rust), </a:t>
            </a:r>
            <a:r>
              <a:rPr lang="en-US" i="1" dirty="0" err="1"/>
              <a:t>Ditylenchus</a:t>
            </a:r>
            <a:r>
              <a:rPr lang="en-US" i="1" dirty="0"/>
              <a:t> </a:t>
            </a:r>
            <a:r>
              <a:rPr lang="en-US" i="1" dirty="0" err="1"/>
              <a:t>dipsaci</a:t>
            </a:r>
            <a:r>
              <a:rPr lang="en-US" dirty="0"/>
              <a:t> (bulb and stem nematode on alfalfa), </a:t>
            </a:r>
            <a:r>
              <a:rPr lang="en-US" i="1" dirty="0" err="1"/>
              <a:t>Corynebacterium</a:t>
            </a:r>
            <a:r>
              <a:rPr lang="en-US" i="1" dirty="0"/>
              <a:t> </a:t>
            </a:r>
            <a:r>
              <a:rPr lang="en-US" i="1" dirty="0" err="1"/>
              <a:t>michiganense</a:t>
            </a:r>
            <a:r>
              <a:rPr lang="en-US" i="1" dirty="0"/>
              <a:t> </a:t>
            </a:r>
            <a:r>
              <a:rPr lang="en-US" dirty="0"/>
              <a:t>(bacterial canker of tomato) and tobacco mosaic virus in tomato.</a:t>
            </a:r>
          </a:p>
        </p:txBody>
      </p:sp>
    </p:spTree>
    <p:extLst>
      <p:ext uri="{BB962C8B-B14F-4D97-AF65-F5344CB8AC3E}">
        <p14:creationId xmlns:p14="http://schemas.microsoft.com/office/powerpoint/2010/main" val="3343166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020762"/>
          </a:xfrm>
        </p:spPr>
        <p:txBody>
          <a:bodyPr/>
          <a:lstStyle/>
          <a:p>
            <a:r>
              <a:rPr lang="en-US" b="1" dirty="0"/>
              <a:t>Internally Seed borne Pathogens</a:t>
            </a:r>
          </a:p>
        </p:txBody>
      </p:sp>
      <p:sp>
        <p:nvSpPr>
          <p:cNvPr id="5" name="Content Placeholder 2"/>
          <p:cNvSpPr>
            <a:spLocks noGrp="1"/>
          </p:cNvSpPr>
          <p:nvPr>
            <p:ph idx="1"/>
          </p:nvPr>
        </p:nvSpPr>
        <p:spPr>
          <a:xfrm>
            <a:off x="457200" y="1600200"/>
            <a:ext cx="8229600" cy="4525963"/>
          </a:xfrm>
        </p:spPr>
        <p:txBody>
          <a:bodyPr>
            <a:normAutofit fontScale="85000" lnSpcReduction="10000"/>
          </a:bodyPr>
          <a:lstStyle/>
          <a:p>
            <a:r>
              <a:rPr lang="en-US" dirty="0"/>
              <a:t>The </a:t>
            </a:r>
            <a:r>
              <a:rPr lang="en-US" dirty="0" err="1"/>
              <a:t>inoculum</a:t>
            </a:r>
            <a:r>
              <a:rPr lang="en-US" dirty="0"/>
              <a:t> lies within the tissues. The pathogens are carried inside the seed.</a:t>
            </a:r>
          </a:p>
          <a:p>
            <a:r>
              <a:rPr lang="en-US" dirty="0"/>
              <a:t>Dry seeds may look perfectly healthy when examined under a binocular microscope and show no external signs of infection.</a:t>
            </a:r>
          </a:p>
          <a:p>
            <a:r>
              <a:rPr lang="en-US" dirty="0"/>
              <a:t>However, pathogens may establish themselves in the various layers which envelop the seed such as seed coat, </a:t>
            </a:r>
            <a:r>
              <a:rPr lang="en-US" dirty="0" err="1"/>
              <a:t>testa</a:t>
            </a:r>
            <a:r>
              <a:rPr lang="en-US" dirty="0"/>
              <a:t>, </a:t>
            </a:r>
            <a:r>
              <a:rPr lang="en-US" dirty="0" err="1"/>
              <a:t>pericarp</a:t>
            </a:r>
            <a:r>
              <a:rPr lang="en-US" dirty="0"/>
              <a:t>, endosperm and embryo.</a:t>
            </a:r>
          </a:p>
          <a:p>
            <a:r>
              <a:rPr lang="en-US" dirty="0"/>
              <a:t>Transmission of such pathogens is through vegetative cells spores, </a:t>
            </a:r>
            <a:r>
              <a:rPr lang="en-US" dirty="0" err="1"/>
              <a:t>pycnidia</a:t>
            </a:r>
            <a:r>
              <a:rPr lang="en-US" dirty="0"/>
              <a:t>, nematodes or virus particles.</a:t>
            </a:r>
          </a:p>
        </p:txBody>
      </p:sp>
    </p:spTree>
    <p:extLst>
      <p:ext uri="{BB962C8B-B14F-4D97-AF65-F5344CB8AC3E}">
        <p14:creationId xmlns:p14="http://schemas.microsoft.com/office/powerpoint/2010/main" val="1942921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95536" y="548680"/>
            <a:ext cx="8229600" cy="5105400"/>
          </a:xfrm>
        </p:spPr>
        <p:txBody>
          <a:bodyPr>
            <a:normAutofit fontScale="92500" lnSpcReduction="10000"/>
          </a:bodyPr>
          <a:lstStyle/>
          <a:p>
            <a:r>
              <a:rPr lang="en-US" b="1" dirty="0"/>
              <a:t>Some examples are:</a:t>
            </a:r>
          </a:p>
          <a:p>
            <a:r>
              <a:rPr lang="en-US" i="1" dirty="0" err="1"/>
              <a:t>Ustilago</a:t>
            </a:r>
            <a:r>
              <a:rPr lang="en-US" i="1" dirty="0"/>
              <a:t> </a:t>
            </a:r>
            <a:r>
              <a:rPr lang="en-US" i="1" dirty="0" err="1"/>
              <a:t>nuda</a:t>
            </a:r>
            <a:r>
              <a:rPr lang="en-US" i="1" dirty="0"/>
              <a:t> </a:t>
            </a:r>
            <a:r>
              <a:rPr lang="en-US" dirty="0"/>
              <a:t>(loose smut of barley), </a:t>
            </a:r>
            <a:r>
              <a:rPr lang="en-US" i="1" dirty="0" err="1"/>
              <a:t>Ustilago</a:t>
            </a:r>
            <a:r>
              <a:rPr lang="en-US" i="1" dirty="0"/>
              <a:t> </a:t>
            </a:r>
            <a:r>
              <a:rPr lang="en-US" i="1" dirty="0" err="1"/>
              <a:t>nuda</a:t>
            </a:r>
            <a:r>
              <a:rPr lang="en-US" i="1" dirty="0"/>
              <a:t> </a:t>
            </a:r>
            <a:r>
              <a:rPr lang="en-US" i="1" dirty="0" err="1"/>
              <a:t>tritici</a:t>
            </a:r>
            <a:r>
              <a:rPr lang="en-US" dirty="0"/>
              <a:t> (loose smut of wheat), </a:t>
            </a:r>
            <a:r>
              <a:rPr lang="en-US" i="1" dirty="0" err="1"/>
              <a:t>Colletotrichum</a:t>
            </a:r>
            <a:r>
              <a:rPr lang="en-US" i="1" dirty="0"/>
              <a:t> </a:t>
            </a:r>
            <a:r>
              <a:rPr lang="en-US" i="1" dirty="0" err="1"/>
              <a:t>lindimuthianum</a:t>
            </a:r>
            <a:r>
              <a:rPr lang="en-US" i="1" dirty="0"/>
              <a:t> </a:t>
            </a:r>
            <a:r>
              <a:rPr lang="en-US" dirty="0"/>
              <a:t>(bean anthracnose), </a:t>
            </a:r>
            <a:r>
              <a:rPr lang="en-US" i="1" dirty="0" err="1"/>
              <a:t>Phoma</a:t>
            </a:r>
            <a:r>
              <a:rPr lang="en-US" i="1" dirty="0"/>
              <a:t> lingam</a:t>
            </a:r>
            <a:r>
              <a:rPr lang="en-US" dirty="0"/>
              <a:t> (black leg of cabbage), </a:t>
            </a:r>
            <a:r>
              <a:rPr lang="en-US" i="1" dirty="0" err="1"/>
              <a:t>Alternaria</a:t>
            </a:r>
            <a:r>
              <a:rPr lang="en-US" i="1" dirty="0"/>
              <a:t> </a:t>
            </a:r>
            <a:r>
              <a:rPr lang="en-US" i="1" dirty="0" err="1"/>
              <a:t>zinniae</a:t>
            </a:r>
            <a:r>
              <a:rPr lang="en-US" i="1" dirty="0"/>
              <a:t> </a:t>
            </a:r>
            <a:r>
              <a:rPr lang="en-US" dirty="0"/>
              <a:t>(</a:t>
            </a:r>
            <a:r>
              <a:rPr lang="en-US" dirty="0" err="1"/>
              <a:t>Alternaria</a:t>
            </a:r>
            <a:r>
              <a:rPr lang="en-US" dirty="0"/>
              <a:t> disease of </a:t>
            </a:r>
            <a:r>
              <a:rPr lang="en-US" dirty="0" err="1"/>
              <a:t>zinniae</a:t>
            </a:r>
            <a:r>
              <a:rPr lang="en-US" dirty="0"/>
              <a:t>), </a:t>
            </a:r>
            <a:r>
              <a:rPr lang="en-US" i="1" dirty="0" err="1"/>
              <a:t>Ascochyta</a:t>
            </a:r>
            <a:r>
              <a:rPr lang="en-US" dirty="0"/>
              <a:t> spp. (</a:t>
            </a:r>
            <a:r>
              <a:rPr lang="en-US" dirty="0" err="1"/>
              <a:t>Ascochyta</a:t>
            </a:r>
            <a:r>
              <a:rPr lang="en-US" dirty="0"/>
              <a:t> blight of pea), </a:t>
            </a:r>
            <a:r>
              <a:rPr lang="en-US" i="1" dirty="0" err="1"/>
              <a:t>Xanthomonas</a:t>
            </a:r>
            <a:r>
              <a:rPr lang="en-US" i="1" dirty="0"/>
              <a:t> </a:t>
            </a:r>
            <a:r>
              <a:rPr lang="en-US" i="1" dirty="0" err="1"/>
              <a:t>campestris</a:t>
            </a:r>
            <a:r>
              <a:rPr lang="en-US" i="1" dirty="0"/>
              <a:t> </a:t>
            </a:r>
            <a:r>
              <a:rPr lang="en-US" dirty="0" err="1"/>
              <a:t>pv</a:t>
            </a:r>
            <a:r>
              <a:rPr lang="en-US" dirty="0"/>
              <a:t>. </a:t>
            </a:r>
            <a:r>
              <a:rPr lang="en-US" i="1" dirty="0" err="1"/>
              <a:t>malvacearum</a:t>
            </a:r>
            <a:r>
              <a:rPr lang="en-US" dirty="0"/>
              <a:t> (Bacterial blight of cotton), </a:t>
            </a:r>
            <a:r>
              <a:rPr lang="en-US" i="1" dirty="0"/>
              <a:t>X. </a:t>
            </a:r>
            <a:r>
              <a:rPr lang="en-US" i="1" dirty="0" err="1"/>
              <a:t>campestris</a:t>
            </a:r>
            <a:r>
              <a:rPr lang="en-US" i="1" dirty="0"/>
              <a:t> </a:t>
            </a:r>
            <a:r>
              <a:rPr lang="en-US" dirty="0" err="1"/>
              <a:t>pv</a:t>
            </a:r>
            <a:r>
              <a:rPr lang="en-US" dirty="0"/>
              <a:t>. </a:t>
            </a:r>
            <a:r>
              <a:rPr lang="en-US" i="1" dirty="0" err="1"/>
              <a:t>campestris</a:t>
            </a:r>
            <a:r>
              <a:rPr lang="en-US" dirty="0"/>
              <a:t> (Black rot of crucifers) common bean mosaic virus on </a:t>
            </a:r>
            <a:r>
              <a:rPr lang="en-US" dirty="0" smtClean="0"/>
              <a:t>French </a:t>
            </a:r>
            <a:r>
              <a:rPr lang="en-US" dirty="0"/>
              <a:t>beans, tobacco ring spot virus on soybean. </a:t>
            </a:r>
          </a:p>
        </p:txBody>
      </p:sp>
    </p:spTree>
    <p:extLst>
      <p:ext uri="{BB962C8B-B14F-4D97-AF65-F5344CB8AC3E}">
        <p14:creationId xmlns:p14="http://schemas.microsoft.com/office/powerpoint/2010/main" val="30875983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944562"/>
          </a:xfrm>
        </p:spPr>
        <p:txBody>
          <a:bodyPr/>
          <a:lstStyle/>
          <a:p>
            <a:r>
              <a:rPr lang="en-US" b="1" dirty="0"/>
              <a:t>Concomitant contamination</a:t>
            </a:r>
          </a:p>
        </p:txBody>
      </p:sp>
      <p:sp>
        <p:nvSpPr>
          <p:cNvPr id="5" name="Content Placeholder 2"/>
          <p:cNvSpPr>
            <a:spLocks noGrp="1"/>
          </p:cNvSpPr>
          <p:nvPr>
            <p:ph idx="1"/>
          </p:nvPr>
        </p:nvSpPr>
        <p:spPr>
          <a:xfrm>
            <a:off x="457200" y="1340768"/>
            <a:ext cx="8229600" cy="4525963"/>
          </a:xfrm>
        </p:spPr>
        <p:txBody>
          <a:bodyPr>
            <a:normAutofit fontScale="92500" lnSpcReduction="20000"/>
          </a:bodyPr>
          <a:lstStyle/>
          <a:p>
            <a:r>
              <a:rPr lang="en-US" dirty="0"/>
              <a:t>The inoculum is present as concomitant contamination mixed with seeds in the form of infected plant debris, fungal sclerotia, nematode cysts, seeds of phanerogamic plant parasites, bacterial ooze and infected soil particles. This type of contamination is difficult to  detect.</a:t>
            </a:r>
          </a:p>
          <a:p>
            <a:r>
              <a:rPr lang="en-US" dirty="0" err="1"/>
              <a:t>Inocula</a:t>
            </a:r>
            <a:r>
              <a:rPr lang="en-US" dirty="0"/>
              <a:t> that produce serious disease outbreaks such as those due to downy mildews, rusts and bacterial diseases may be disseminated on plant debris that forms only small proportion of the total seed consignment. </a:t>
            </a:r>
          </a:p>
          <a:p>
            <a:endParaRPr lang="en-US" dirty="0"/>
          </a:p>
        </p:txBody>
      </p:sp>
    </p:spTree>
    <p:extLst>
      <p:ext uri="{BB962C8B-B14F-4D97-AF65-F5344CB8AC3E}">
        <p14:creationId xmlns:p14="http://schemas.microsoft.com/office/powerpoint/2010/main" val="3933177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92162"/>
          </a:xfrm>
        </p:spPr>
        <p:txBody>
          <a:bodyPr/>
          <a:lstStyle/>
          <a:p>
            <a:r>
              <a:rPr lang="en-US" b="1" dirty="0"/>
              <a:t>Some Common Examples </a:t>
            </a:r>
          </a:p>
        </p:txBody>
      </p:sp>
      <p:sp>
        <p:nvSpPr>
          <p:cNvPr id="5" name="Content Placeholder 2"/>
          <p:cNvSpPr>
            <a:spLocks noGrp="1"/>
          </p:cNvSpPr>
          <p:nvPr>
            <p:ph idx="1"/>
          </p:nvPr>
        </p:nvSpPr>
        <p:spPr>
          <a:xfrm>
            <a:off x="430621" y="1166018"/>
            <a:ext cx="8229600" cy="4525963"/>
          </a:xfrm>
        </p:spPr>
        <p:txBody>
          <a:bodyPr>
            <a:normAutofit fontScale="92500" lnSpcReduction="10000"/>
          </a:bodyPr>
          <a:lstStyle/>
          <a:p>
            <a:r>
              <a:rPr lang="en-US" dirty="0" err="1"/>
              <a:t>Cuscuta</a:t>
            </a:r>
            <a:r>
              <a:rPr lang="en-US" dirty="0"/>
              <a:t> seeds mixed with linseed, </a:t>
            </a:r>
            <a:r>
              <a:rPr lang="en-US" dirty="0" err="1"/>
              <a:t>bajra</a:t>
            </a:r>
            <a:r>
              <a:rPr lang="en-US" dirty="0"/>
              <a:t>, rye, gram, lentil.</a:t>
            </a:r>
          </a:p>
          <a:p>
            <a:r>
              <a:rPr lang="en-US" dirty="0"/>
              <a:t>Sclerotia mixed with rye (</a:t>
            </a:r>
            <a:r>
              <a:rPr lang="en-US" i="1" dirty="0" err="1"/>
              <a:t>Claviceps</a:t>
            </a:r>
            <a:r>
              <a:rPr lang="en-US" i="1" dirty="0"/>
              <a:t> </a:t>
            </a:r>
            <a:r>
              <a:rPr lang="en-US" i="1" dirty="0" err="1"/>
              <a:t>purpurea</a:t>
            </a:r>
            <a:r>
              <a:rPr lang="en-US" dirty="0"/>
              <a:t>), nematode galls (</a:t>
            </a:r>
            <a:r>
              <a:rPr lang="en-US" i="1" dirty="0" err="1"/>
              <a:t>Anguina</a:t>
            </a:r>
            <a:r>
              <a:rPr lang="en-US" i="1" dirty="0"/>
              <a:t> </a:t>
            </a:r>
            <a:r>
              <a:rPr lang="en-US" i="1" dirty="0" err="1"/>
              <a:t>tritici</a:t>
            </a:r>
            <a:r>
              <a:rPr lang="en-US" dirty="0"/>
              <a:t>) mixed with seeds of wheat.</a:t>
            </a:r>
          </a:p>
          <a:p>
            <a:r>
              <a:rPr lang="en-US" dirty="0"/>
              <a:t>Linseed rust (</a:t>
            </a:r>
            <a:r>
              <a:rPr lang="en-US" i="1" dirty="0" err="1"/>
              <a:t>Melampsora</a:t>
            </a:r>
            <a:r>
              <a:rPr lang="en-US" i="1" dirty="0"/>
              <a:t> </a:t>
            </a:r>
            <a:r>
              <a:rPr lang="en-US" i="1" dirty="0" err="1"/>
              <a:t>lini</a:t>
            </a:r>
            <a:r>
              <a:rPr lang="en-US" dirty="0"/>
              <a:t>) may also be carried on small pieces of plant debris mixed with the seed. </a:t>
            </a:r>
          </a:p>
          <a:p>
            <a:r>
              <a:rPr lang="en-US" dirty="0"/>
              <a:t>Soil mixed with bean seed lot may contain </a:t>
            </a:r>
            <a:r>
              <a:rPr lang="en-US" dirty="0" err="1"/>
              <a:t>chlamydospores</a:t>
            </a:r>
            <a:r>
              <a:rPr lang="en-US" dirty="0"/>
              <a:t> of </a:t>
            </a:r>
            <a:r>
              <a:rPr lang="en-US" i="1" dirty="0" err="1"/>
              <a:t>Fusarium</a:t>
            </a:r>
            <a:r>
              <a:rPr lang="en-US" i="1" dirty="0"/>
              <a:t> </a:t>
            </a:r>
            <a:r>
              <a:rPr lang="en-US" i="1" dirty="0" err="1"/>
              <a:t>solani</a:t>
            </a:r>
            <a:r>
              <a:rPr lang="en-US" i="1" dirty="0"/>
              <a:t> </a:t>
            </a:r>
            <a:r>
              <a:rPr lang="en-US" dirty="0"/>
              <a:t>f. sp. </a:t>
            </a:r>
            <a:r>
              <a:rPr lang="en-US" i="1" dirty="0" err="1"/>
              <a:t>phaseoli</a:t>
            </a:r>
            <a:r>
              <a:rPr lang="en-US" dirty="0"/>
              <a:t>. </a:t>
            </a:r>
          </a:p>
          <a:p>
            <a:endParaRPr lang="en-US" dirty="0"/>
          </a:p>
        </p:txBody>
      </p:sp>
    </p:spTree>
    <p:extLst>
      <p:ext uri="{BB962C8B-B14F-4D97-AF65-F5344CB8AC3E}">
        <p14:creationId xmlns:p14="http://schemas.microsoft.com/office/powerpoint/2010/main" val="4218683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90A9E1D-9FFF-4089-8687-BCBF1FAA5FB6}"/>
              </a:ext>
            </a:extLst>
          </p:cNvPr>
          <p:cNvSpPr>
            <a:spLocks noGrp="1"/>
          </p:cNvSpPr>
          <p:nvPr>
            <p:ph type="title"/>
          </p:nvPr>
        </p:nvSpPr>
        <p:spPr>
          <a:xfrm>
            <a:off x="457200" y="274638"/>
            <a:ext cx="8229600" cy="1143000"/>
          </a:xfrm>
        </p:spPr>
        <p:txBody>
          <a:bodyPr/>
          <a:lstStyle/>
          <a:p>
            <a:r>
              <a:rPr lang="en-US" dirty="0" err="1"/>
              <a:t>Cuscuta</a:t>
            </a:r>
            <a:endParaRPr lang="en-US" dirty="0"/>
          </a:p>
        </p:txBody>
      </p:sp>
      <p:sp>
        <p:nvSpPr>
          <p:cNvPr id="5" name="Content Placeholder 2">
            <a:extLst>
              <a:ext uri="{FF2B5EF4-FFF2-40B4-BE49-F238E27FC236}">
                <a16:creationId xmlns:a16="http://schemas.microsoft.com/office/drawing/2014/main" id="{46CD2B87-475B-4B2C-BF3B-09BBADE0A853}"/>
              </a:ext>
            </a:extLst>
          </p:cNvPr>
          <p:cNvSpPr>
            <a:spLocks noGrp="1"/>
          </p:cNvSpPr>
          <p:nvPr>
            <p:ph idx="1"/>
          </p:nvPr>
        </p:nvSpPr>
        <p:spPr>
          <a:xfrm>
            <a:off x="457200" y="1600200"/>
            <a:ext cx="8229600" cy="4525963"/>
          </a:xfrm>
        </p:spPr>
        <p:txBody>
          <a:bodyPr/>
          <a:lstStyle/>
          <a:p>
            <a:endParaRPr lang="en-US"/>
          </a:p>
        </p:txBody>
      </p:sp>
      <p:pic>
        <p:nvPicPr>
          <p:cNvPr id="6" name="Picture 2" descr="https://encrypted-tbn2.gstatic.com/images?q=tbn:ANd9GcQj5L6V3SFVIAJbJxhCv3H5lMGJr5v5jbEx8shPJdzJYZlpcBPXFWSba3Q0">
            <a:hlinkClick r:id="rId2"/>
            <a:extLst>
              <a:ext uri="{FF2B5EF4-FFF2-40B4-BE49-F238E27FC236}">
                <a16:creationId xmlns:a16="http://schemas.microsoft.com/office/drawing/2014/main" id="{8550CA89-A1B8-4A87-8DDD-11A4202C1A67}"/>
              </a:ext>
            </a:extLst>
          </p:cNvPr>
          <p:cNvPicPr>
            <a:picLocks noChangeAspect="1" noChangeArrowheads="1"/>
          </p:cNvPicPr>
          <p:nvPr/>
        </p:nvPicPr>
        <p:blipFill>
          <a:blip r:embed="rId3" cstate="print"/>
          <a:srcRect/>
          <a:stretch>
            <a:fillRect/>
          </a:stretch>
        </p:blipFill>
        <p:spPr bwMode="auto">
          <a:xfrm>
            <a:off x="533400" y="2133600"/>
            <a:ext cx="2667000" cy="2667000"/>
          </a:xfrm>
          <a:prstGeom prst="rect">
            <a:avLst/>
          </a:prstGeom>
          <a:noFill/>
        </p:spPr>
      </p:pic>
      <p:sp>
        <p:nvSpPr>
          <p:cNvPr id="7" name="AutoShape 4" descr="data:image/jpeg;base64,/9j/4AAQSkZJRgABAQAAAQABAAD/2wCEAAkGBxQSEhQUEhQUFBUVFRYUFBUVFxUWFxUWFBUXFxQVFBUYHSggGBolHBUUITEhJSkrLi4uFx8zODMsNygtLisBCgoKDg0OGxAQGywmICQsLDQsLC8sLCwsLCwsLCwsNCwsLCwsLCwsLCwsLCwsLCwsLCwsLCwsLCwsLCwsLCwsLP/AABEIAMEBBQMBIgACEQEDEQH/xAAbAAACAwEBAQAAAAAAAAAAAAABBQACBAMGB//EAD0QAAEDAwIDBQUFCAEFAQAAAAEAAhEDITEEQRJRYQUicYGRMqGxwfAGE1TR0xQVQlJicpLx4SMzQ3OCJP/EABkBAAIDAQAAAAAAAAAAAAAAAAAEAQIFA//EACoRAAICAgIBAwMDBQAAAAAAAAABAhEDBBIhMRNBUTJhgRRCcQUiI5HB/9oADAMBAAIRAxEAPwAqIowoKARCiiCSQgrLNqNSRZokwTcwLECPG6rKcY+WXhjlN1FHeEEs1PaFUYDNrQ8zYReYnPwXCh26eKKlOBzaZ9x/NUjng/c7S1MqV0O1Fz09drxLCCPrI2XVdRdqgKQigpIKlCFYoQgCqitCEIACCsQgQgCqCMKKQAoioUABCEQjCAKEKQrkLTo9C6pfDRl0THgNyobSVslJt0jEQgn50DGN69eci9sEZ8Fjd2actjeGnaNzP1lLPajdIaWnKrboVkKnCtOq0ZDQWbHGSeLEmMT0Cx0qxnhdmcjHn1Vo7EW6fRWepNK12WhUIXYtVCEwKnOFFZRBA0hSEVIVSwEYUXSiySB/yok6VsmMXJ0i1PTcQl1h1wehVKulAuI9wJBsfLKbfcwCY6X6ZWSuJMZBm/pA8Fj5ZuTtm5ggoRpCapRN7YtfnH5gJNrKNxgbYxyz5r0epm++eWJ2ndKqg4nE5PMi/SVSLrsY8+RNSqvoPBbF83kETeY8Lcl6vT1Q9ocNxMLzWubHj9D4rd9n6/ecwzEcQ8tvrktDXyN9Mz9zAuPNDpBWhVTplAhFjCTAEnkEWtkwF6Xsvs0MbLmyTEznwC55MigjpixubFul7HkS4yZjhF/eFtHZLCAOG4NptxRPr5pu2i2QRAA5c+v1zXEu70Ac9rR5b39+6RlmlLyPxxRXhCip2OzicOHhIkwLg+ewSvWdmOaHOpkmDiCQb7cs+5euNMEGbwcA2N7T71XV0OhMiPzJjHiojOXsWcYvyjw9MztBv6c5RLU57Q7KkFwvfrgRFuhCVhuxyE1iz8nUhXNr0uUfBxhSF0LVUhMihWFIRKikgtQpF7mtG5A9SvYnTBjQxos0QI3nLr8/mkP2bpg1ZP8AC0nzJA+ZXpatQOkA4kZ+o5pDclb4mhpw65CWs473AMXOP6VaiyWzbBHFienUG3quVdxDrzm8dJj3wsI14Dg3iAm8cgLcM5nu7dEhjs0ZI31KQ3zaCNxFwemEn1nZ4AcQIPTpg/FMhrOObQLWFjk/Mj0WerVDwN4BMzsIByOhtuu7ars5JOxU2nFjv7PVc3tWuq67bwbg3kQOh32XOsz3prWzW+DE9vDS5r8mSEVYhROmeMVIVyFWFUkkJj2bTtO9xyzFp9UvAXoKNABsDbG9/qUtsypUNasblZSr7o+WP9rHXpzfkJ2NuvVbqpBJkiQJsNrWsltSrFjBPXGceKy50a8EzFrWloLsBuZ3F/mkVKZn69d037VqmCPOPQAj1Smg+x2sc7g2jx/JWXZdWlZj1jedt7c+XvnzQ7HkVWHnInnI5K/aLfqNt/FV7PbNWmf6p+uW6YxdSRxzO8b/AIPTIQroLTMI39i6aXcRAgWEzBO8eAXpGVRw3EATFwYjxHXKwdh0e423M3858+q1VQ449nfBIMGOnks7PJuTNLBBKCLO1Abcm20xGLeOfesYIkOtHPfncxEZsb/LtVozm3QeZ5LLUpkAgAQcza/SBMW9y5cbO3KjczUCBECe6YmfXfcz0Vv2junHTecjOD9FL2t2IOIBmTiQR6lWc8taWx3gRLQM792+JGfireCtIq7VgudecuMkk7i8iBi6Ta+jEkHltJ6zFoib2TalTdPELSDzG/1baFh17hjBMbezBueWx9VU6KheQuZC7v8AT6577ri5aeKXKKZk54cJtFCgiUF1OI1+zzoe7lwSfIhbuwH8RqXuTxA78vrxS3sN8Of/AOp/yTj7P0OFrnzY90H+0SSfX3LN2V/kv7Grpv8AwtfctrKEd6CfLw25rz/aPY5dBpuAc3bA2vbBkr11WmTGTvOcX+KxVtIW2G8Hmbi8hLJja69zy1PS1Wukv/ubtvEW8SudSWmdjIg/Vk71WndEATHS/h8YWCvStOJtcZJKHT6JXyKOOCT5Lc67QTmcR71G6QTByCfADn8PRddQ0BptBmN9vFdNaNZEctqSeNowOURcotcwxoQqkLoQqwqkltKO+3xn0untSoIAHmTmxlJNI3viOvwK31/aaNzY+Ww6ys7ck+X4NPRinH8/8OkEiAQOZ5iLX2F0t1DIj+Jwg2mwvt/FkK9ftANaRvubCRBtOQcYylVTtIzxAchItEzkfxJI01FlK5J48C3gBGwtvGUlbUibwCOnvlMtTqwYAOczcOgDI5yDnmkrnsB6GCA0z43IXWK6IZatVJGdiPLmT5+9bOwKQL5AENBM3ybC/hKWgyYE96BESfAD0uvTdlaP7qmAfaN3ePJN4INyv4EdvIow4+7NiCKifMg9j2KJosgEiO9EeC2u043E7f23Bz4hJPszqu65k3b3hJixtbwPxXoqTMzjMn3Hos7LFqTNLHK4pgp0pAtt036bWWHVaYXFyNpHgBnrKZFg/mjMjHnPqs73fwyCY+Od/H0VEWQrq6GDiLRHMZ2t81jfSMmLXjpeZMeCcM1LXYIHjFwDeN0t1lQATeTGwguwBm0/EdVFl1ZjqVYa4AEy7mLm2Z+HVYtSTebiZPUAxAHOZ6KVdSAYAmREkjAvj6ieiz16vE0XkiLDAvjx6hFl6OdR7SAWg393ieeVyco2NgRnPio5P4FUEZmzJObooVQq5VCu4uauzXQ53/rf8F6rstnBQBd3cunNv4fkvLdkkffMBw48J/8AoR816TtimBQcMcLQG7SR8ce9IbfTv7Gnou48fuYdX9pg2WUmlxi0SAYz1/11WWn29UeDxszlxdA5RBwkWiN6meKLEGLbjG/NcKtUTMeRmI+vFKxTZpzhBdUenZ2mXgGwuZi4sDF9r28iuZPcLnxxAQGjJ5kE8om+YXjfvw1xDHCY5Rm8EG1oTFnaXEzk4AAnEgGxB5+Cu4e5xl14GdKsZveJ534tifMrjqak7z19y40K4InJ5n58lV7k1rYq/uZn7mb9qKOKiBUThnjwhAqyBVQBTfwkHkV17S1MXgnuyN4EzPxlcSgRNlwzYfUGtfYeJ+LR5jtLtMg2d1g+k8pysH782A9oy5vK3tB23gvVVuyKLzLqTZ5gR8Fyb2Dpx/45HIucR6E3XFatDr/qMa8CiprmOABudgMkeCyjsytWM8BZJy7uwIjBuczZetoaZjBDGNaP6QB8FcrrHXivItPdk/pQu7N7LbSv7T/5jt0aNlvRKC7pJKkKSm5O2BRRRWKnXTVyxwc3I9/MHovZ6XXtqU+Np2Et3B5ePJeHXSlVLTbzHNcsuPmvudcWTg+/B6rW9rBsZBySIxPdBvzCQfvRznd0WniHr0VXsJaOBxcMOBuRewNpOYHguAp8BIdz4RgCZgedln5E4ujWwcGr8m4awgiY3wQbmTYjr9WR+8ODN5N8xzM+MrKzTvqOhoEHe8cpJNlt/d3djivaSLeyNue3vVYtsvkUYirWyIPSIxEk2jc7eSx0n8Rn02/u8Qu/aBAgDulxJsbTe8Dba/Vc6QsLXjPNdMWNykL5sqhGzoVQokqpK0zJbAVQqxVSpII10EEZFwvUO1o1NEgO4XR3m7m0WMYPPZeVKtTqcJkTPQwuWXGsipnbDmeKVoXV6ppOJi7TwnHOeWd/JKq1WXBzYEmIm8zjxXpNXFX22tJ5wAbCBcJO/wCz9En+PMxxbpeOs0aMv6hB9nBwa4cRewOBkibg37p6wD9FcTWLyKdLFpJmSCLuFsRumbeyKQAHCYBn2nXPUi581poUGMEMa1o/pAHwXVa/yLy3eukXptDQANggVYqpTCVdCDk27ZUqKIqSB6hCsgVQkqoutGg5xhoJPIXTCl2DVMyA2Nib+5UlOMfLLxhKXhCpCE1rdjOaBcT7lgr0Cz2hG3heFT18fydP0+T4OKBVwhC6p2cWmvJRVVyFUqQKwgrIKQAioigCMcQZFijWfxGSBPh8RhBAqsoKXktGco+GMOzu0RTaWkWOOgvI/wCVnra04bJGe8bk5va2wssyqVz9CJ0/UTMtLSw7icQTeAJgSZgTnzWgolVK6Rioqkc5zlJ2wIFAlAFXKBKqVHFBBACgUSqoAkoKKIACBRKqpAiqUSqlAARVVFAHooWns/RGs8NHiTyG5Wdey+y+jDaPFHefef6RgfErjllxidIRtmrRaRtJvCwdTzPU9Vqazik+h8PHKzVanetstWlEAcllxlyl2PuPFdGPtEQXWyD5YwduaTVaHFAgG97dZJ+uqd9o1Oe1rGwG99/zS3T1bni5Yn0+K5Sac6GcV8LPO6zRlpuIi8eSylif9o0ZBmBv+aVNaJjY+9dMWd4pV7BlwLLG/cwkKhC0V6cGFxIWwnasxmqdMohCsopIKqQrQmGj7OJgmL4B+Y+SrPIoK2Xx45TdIxUaBdj1OPqy2jsl0GSMTHPwTfR0RYkze1pBkCRyj/hbSADcD4Tw2ASc88346HY60I+ezyb+zHyO8APCZPIb+ax6ik5kW4vAEeX1yK9hqaQB4s3HgPDklGoZxkgNvY55i3ULms2RPydfQxyXg86dQJhwLT1HzXUhb6+la6RABwIz5jdL3aB1O4cTIwSIMfNMwzv9wtk1V+0qQqLrMiQqkJpMSaooUFYqqkgBVSFeF2paJzhOLGOsbAc1VyUe2WjFydJGVQpvT7JGCSCQPLE23F1yOisS0TAmIJOJj69VyezBDEdTIxZCqVqdTAmRnF4E2yT9XXOrQcCeUkciL2BnKI7EGwnqZIqzgqldHNVCF3FShRQRQQeka2V9EoUwGtaLBreH0ELwOibNRn9zfiF72rUgHf6zKT2ZJVY3gVmPVm8AkHmN+dtlpqagWHUApfUfLvTf4lAPJ8VlrLUmaHp2lZt7Tphs2McODcE7JHTsLjuznr/zGE81d2i+wyPBJqjbjpYnpuPmq5H/AH2XwfRR01cQInfMXJH16pLqhEHeb7dRdN65AA6SfLmUk1VT6PQKZ12zrjRXVtkA+R38LrEVp07yWuEbT4Qs7lqac+WNGVuw45P5KIIqAJsUNvZunBPE7nAHM802I4W8U4sHRbbfwQ0lOGtaJtfwMcl3oUCZtIGQesWB8llzyPJKzYx41jjX+zppye6eXeItYkkekD3haKVTORy5jPoFHP4iCbX4cD2oz7z6KfchzSZjObTHuiFJRv5MmsrCDHTlfNoMZ+aS6/UfxW6j+6BNhzlbNe8tz4DAJMG8AYS/Vtb/ABcuGxAaA3PjjyhQk2XVINBpcbSJ5DHIk9fks+tJAAHEZseUSQP99VpoGOEg2uM7gFpcALbwCuHaZaGkcsDcGQSZO0BWVg/IqZUv9QLLo4LMwEjPMAWzmTNgu9N0tHvTmCXVCO1CnyKlVVytHZ2n43gHAufALs2krFYxcnSO2i0EgE5OG3mxF/emrGgCBExxbjBAva+295V3U/aBtG/eBg8/yVtRVjxcLACSbXk3sIPqVmym5u2bMMcccaRi1FaHTGQLcwd4m5EoNrtc2YgmN83vM4uYWTVhwMzniIsTG945/EqmjLjJgODQ3JgttMgdTeeiqkXbRr1VNpgGJOBkRGI2OFlpi7uIXJMgySYzyvldtV/MLGfZ5A2nwifUq7yHCTI2DrzAv+XmVV2WVUISRxEY3HqqOC66kA1OLE3iSeUwD4qrwtDWnyj37GXuYlCdr3OJCisQgmBM9RoTFRn97fiF72q6PQ+C+fMdwkEZBB8wvf8AFxBroniHF6hI7afTQ1rv2MNVp2jp5rm1t4558rSmIpzkXn1jmrCiAZ32Wa8T8j3q0ga1pDBa0ATuPqyU1KnW5M2Hl5/7TzWAGn9ZSStSPU3J/JWydSJ12nHsV6t4jp52J/1hJ617zjPjvZNO0aWYwPkcR9ZStzIHM79OXXC5yVjsGFrQGEjfyiLxH/KzlF3smLfmbIFaWj9LMvf+pAWjs6nxVGjaZ9BO6zLd2L/3W43z4YTmR1FiWJXNfyehMNyOvzA6DrC0F4cf5QTIAkeoG5Ky1oAGLnlFsI03hot4bjOCJ3ustM15RtHR5vMYi84JySL2wuFXUSRkAYJFpEKBoMuwRymwG87yuD6ZmBzsAOkgGLbH6KlyKqJmr1C13S5HTax6ZtzXn9bqjJgSD0kjimXdcn1TvtVrnEuuI7wxaenO3JIarib3gRJAgWgX52ClMlIZ6Bw4WzbyBsSJgT/qFm7T1Aki2e6ZyMXHK4KroqzQx3d7xuJkFoEzbckWjaVna/iIMjFr45X+jhXXRVrsx3aTeTI8M2zGxV9HW4g4/wBbh5jPvlbyzgpOHF3hvjrBkW3KVdiN/wCiDjic93kXug+kJnAu/wACuzK4/k2FN/s8BLz0HukgTteEpK2dkVuGoJiHWM2HSTsuuWLlBpC2CSjkTZ6AEBxmQ44AzclzZta23Vcq+ndxXEi2BuJz4gkQuetrEkXAc0xIzF7n0WylqwOEPdeC53iG2v8AWSs1L2Nl+LMOqY4tIFgRwTFiJxb4nqsTNG1rnRvEgzvNs7zz3TZz2uJAOCTEi1vWFkqNzBjhN7nfeR4qzbQKKZiLP/qG2t/LIi4zdCOIubZpFrkiBNyfX4LrWGwINgSZm2N/FZtY8tcRMEQHEjhNyI8vZUPsEqFOrPfxYXEXgR0zgIvXB1TiqHkcARFv9+5d3JvUVJiO/K3FHIhRXIUThnD1eq+zGtD2fdOPebdvVs48RdeWVqby0gtMEXBGy45IKapnSEuLs+jtpwL/AF5rB2h2g1lj096X6P7SB7QKvddz2P5JH27qi4y0ggSREYPX6KzssZR6o0NaMZyuTHf76k8IvBkDp4/JcKmrExI3nHn5Y9V5/R69gLeLvTMCfagEwB9YUZqeIna0W2vMLk8L+R5KCdJD3UU+6LTI9DklJtQ2XHmI+WfVeio0R903ig22nyyB4JXr3tGPCTy5zzsq8GuiqyIVVTaN94HjlcSutRy5OWprwcYdmTtZFOfRVaezHgVWzgmPWyzoAwu0lao4RlxkmewdTL2iwkXM9D/v0WGCIiwkmxI9PcqabtDib3SA7cc+Zn3rPqNZwic2yY8sfFZcoNOjahJNWvA2FSwM9CIM7iM+IWU6sDcAcRBFoh3Dfpci/QlIKH2hiWcQIeQHGYjvYaYzA9rqu/aOlHtd5zRAOCL+yCcG4JkBdI4urOUppM463t4Me4AWMRzEg7+voFh1FYFgAMF0zBzgkADCzanQ93iYZkESbRBGPf6pYxpZZrnC7uIN2EADfx8lNNdMsnF+BoaUuiT1tGLQN74V390QW44ogwCLZjKVv1ztjLWxdpMHJHxIjoqv13FZoJOwnO5BnKKJZr1Z4iGjLgBGOG0DGVvpUw1oaMNAA8AuOg0pADngB0WEyRzk81qITmGNK2ZuxkUpUvY5lBXIVSF2FjUzWmL3MQCeXI81KusJAIHeDeGZuBE281lUXKWGL7GIbM4qjto6wLm8Q4RIEmRHInfkt1Ko5xJHCQQOWYtv4XSsLrQr8EwAuUtd+wzHdXujfrKgtBkxM4zjG8/Vl5/tis72d9xMjbnuIXbtV7nNIptkuzeNzknGdgl3Z+mqED74AREXBdIteNo6rh6Emzv+qgldnfQUYE/XitJVyEIT8IKKpGXlyPJLkznCiuWoK5zHaiKioSVUlWQhBJnr6Zr7kXyDgg7EFBmnAuC6fH3rQQqqnpx+C6zTXVs0t7RqBvDxGLH0wsznk5JKCBU8I3dEepKqsCCKBVihVBWQhSAWOIMgkHmFx1NL7z2i7yJA9AuqChxT8llOS8MxnsykRBbPmfMnmV2p6Zobwy4NFwOJ0T4Su6kIpEcn8godxvAPZvAN4nMLPT0jQ7iHW219hEQFphGFHBEqcl7iR3YIm1RwE7DrMe9b9LoGU7gSf5jd1+q1wgQhQivYmWSUumypCqQukKpCuUOZVV0KoUEFUCrFBAAUUUQAEEUEABRFBSAIUUhFADlJO3+yTXcTwh0aas1kkCKriw0yORHCYdsngUVCx5s9gf8AWaPum/cfete5tuE//nqscS2bkvLJ55XDT9jVaVFvAwiodOxtTheA59VtRhMuLhJ4eMSTiy9WVUoAXntKp+E1H+Wl/XVHdo1Pwuo/y0v66YlVQQL/AN4VPwuo9dL+ssXZeorsp8NTT6hzuOo6ePTu7rqjnMEmtNmlo8k8QhAC/wDb6n4XUf5aX9ZT94P/AAuo/wAtL+smCCkBK3U1vvy/9n1HAabWhvHp/bDnEu4fvowQJzZav3g/8LqPXTfrJgogBd+3v/C6j/LTfrLH2pXrva0U9PXaRVpuJ49OJY14L22rXkSIwniiAF/7fU/C6j/LTfrKft9T8LqPXTfrJgigBf8At9T8LqP8tN+ssnZGor06NNlXT13va0B7uPTuk7mTWk+adIoAX/t7/wALqPXTfrIfvB/4XUeum/WTBBACSjqK4rVXnT1yxzaYY3j0/dLeLjPD99AmW45LUde/8LX/AMtN+smBVCgBede/8NX9dN+sset1FZzqRZp64DanE/v6ccTeFwi1a9yLHknRVSpAwftz/wANX9dN+sgda/8ADV/XTfrLeUEEC2vrKha4DTVwSCAeLT2JFj/3ly0GpqspU2v09dz2sY17uLTnicGgOMmrJk803QQBg/bn/hq/rp/1lP25/wCGr+un/WW5BBJg7M+8LqzqjXMDqgLGvc0kNFNgPsucB3g60rcUVFJAFFCioAeU8K4UUVSTlqMIUceaiiCSrsqpUUQQc2KxUUUgVKqVFFAACiKikAKIqIAgUUUQAEQiogAFUUUQAQgoogDk9BRRSAAquUUQQQKhRUQBVqiiiAIUQiogAFFRRSSf/9k=">
            <a:extLst>
              <a:ext uri="{FF2B5EF4-FFF2-40B4-BE49-F238E27FC236}">
                <a16:creationId xmlns:a16="http://schemas.microsoft.com/office/drawing/2014/main" id="{6C3D04EF-2DFD-49AA-AD60-0C4A39E51F43}"/>
              </a:ext>
            </a:extLst>
          </p:cNvPr>
          <p:cNvSpPr>
            <a:spLocks noChangeAspect="1" noChangeArrowheads="1"/>
          </p:cNvSpPr>
          <p:nvPr/>
        </p:nvSpPr>
        <p:spPr bwMode="auto">
          <a:xfrm>
            <a:off x="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 name="Picture 6" descr="http://t0.gstatic.com/images?q=tbn:ANd9GcRktJFmvk8q1HyyaZ0ZxQb0qZ3rkL01ifAKuq442p8zw51CDqrWMw">
            <a:hlinkClick r:id="rId4"/>
            <a:extLst>
              <a:ext uri="{FF2B5EF4-FFF2-40B4-BE49-F238E27FC236}">
                <a16:creationId xmlns:a16="http://schemas.microsoft.com/office/drawing/2014/main" id="{A3D6BAA7-2AB3-425A-9E97-7F1686ECD391}"/>
              </a:ext>
            </a:extLst>
          </p:cNvPr>
          <p:cNvPicPr>
            <a:picLocks noChangeAspect="1" noChangeArrowheads="1"/>
          </p:cNvPicPr>
          <p:nvPr/>
        </p:nvPicPr>
        <p:blipFill>
          <a:blip r:embed="rId5" cstate="print"/>
          <a:srcRect/>
          <a:stretch>
            <a:fillRect/>
          </a:stretch>
        </p:blipFill>
        <p:spPr bwMode="auto">
          <a:xfrm>
            <a:off x="3276600" y="1752600"/>
            <a:ext cx="5388039" cy="3581400"/>
          </a:xfrm>
          <a:prstGeom prst="rect">
            <a:avLst/>
          </a:prstGeom>
          <a:noFill/>
        </p:spPr>
      </p:pic>
      <p:sp>
        <p:nvSpPr>
          <p:cNvPr id="9"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3049314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E2E8A-C89E-40D7-A9D3-45947F689E2E}"/>
              </a:ext>
            </a:extLst>
          </p:cNvPr>
          <p:cNvSpPr>
            <a:spLocks noGrp="1"/>
          </p:cNvSpPr>
          <p:nvPr>
            <p:ph type="title"/>
          </p:nvPr>
        </p:nvSpPr>
        <p:spPr/>
        <p:txBody>
          <a:bodyPr/>
          <a:lstStyle/>
          <a:p>
            <a:endParaRPr lang="en-PK"/>
          </a:p>
        </p:txBody>
      </p:sp>
      <p:pic>
        <p:nvPicPr>
          <p:cNvPr id="5" name="Content Placeholder 4">
            <a:extLst>
              <a:ext uri="{FF2B5EF4-FFF2-40B4-BE49-F238E27FC236}">
                <a16:creationId xmlns:a16="http://schemas.microsoft.com/office/drawing/2014/main" id="{8934134E-A65D-4DDC-A327-A6B5E42EFB1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5696" y="1340768"/>
            <a:ext cx="5658236" cy="3632845"/>
          </a:xfrm>
        </p:spPr>
      </p:pic>
      <p:sp>
        <p:nvSpPr>
          <p:cNvPr id="4"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2505047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Seed</a:t>
            </a:r>
            <a:endParaRPr lang="en-PK" sz="5400" b="1" dirty="0"/>
          </a:p>
        </p:txBody>
      </p:sp>
      <p:sp>
        <p:nvSpPr>
          <p:cNvPr id="3" name="Content Placeholder 2"/>
          <p:cNvSpPr>
            <a:spLocks noGrp="1"/>
          </p:cNvSpPr>
          <p:nvPr>
            <p:ph idx="1"/>
          </p:nvPr>
        </p:nvSpPr>
        <p:spPr/>
        <p:txBody>
          <a:bodyPr/>
          <a:lstStyle/>
          <a:p>
            <a:r>
              <a:rPr lang="en-US" dirty="0"/>
              <a:t>Seed is the basic unit in crop production technology.</a:t>
            </a:r>
          </a:p>
          <a:p>
            <a:r>
              <a:rPr lang="en" dirty="0"/>
              <a:t>A mature plant ovule containing an embryo.</a:t>
            </a:r>
          </a:p>
          <a:p>
            <a:r>
              <a:rPr lang="en" dirty="0"/>
              <a:t>A small dry fruit, spore, or other propagative plant part.</a:t>
            </a:r>
          </a:p>
          <a:p>
            <a:endParaRPr lang="en-PK" dirty="0"/>
          </a:p>
        </p:txBody>
      </p:sp>
    </p:spTree>
    <p:extLst>
      <p:ext uri="{BB962C8B-B14F-4D97-AF65-F5344CB8AC3E}">
        <p14:creationId xmlns:p14="http://schemas.microsoft.com/office/powerpoint/2010/main" val="33081414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DBCA6-1A20-4A01-8976-2DB4A57D640A}"/>
              </a:ext>
            </a:extLst>
          </p:cNvPr>
          <p:cNvSpPr>
            <a:spLocks noGrp="1"/>
          </p:cNvSpPr>
          <p:nvPr>
            <p:ph type="title"/>
          </p:nvPr>
        </p:nvSpPr>
        <p:spPr/>
        <p:txBody>
          <a:bodyPr/>
          <a:lstStyle/>
          <a:p>
            <a:endParaRPr lang="en-PK"/>
          </a:p>
        </p:txBody>
      </p:sp>
      <p:pic>
        <p:nvPicPr>
          <p:cNvPr id="5" name="Content Placeholder 4">
            <a:extLst>
              <a:ext uri="{FF2B5EF4-FFF2-40B4-BE49-F238E27FC236}">
                <a16:creationId xmlns:a16="http://schemas.microsoft.com/office/drawing/2014/main" id="{D3C6B712-1D22-44A8-8538-53841EB83FE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5045"/>
          <a:stretch/>
        </p:blipFill>
        <p:spPr>
          <a:xfrm>
            <a:off x="1403648" y="1556792"/>
            <a:ext cx="6173926" cy="3845024"/>
          </a:xfrm>
        </p:spPr>
      </p:pic>
      <p:sp>
        <p:nvSpPr>
          <p:cNvPr id="4"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27554197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8D440-0988-453D-A046-97AB1C109E7B}"/>
              </a:ext>
            </a:extLst>
          </p:cNvPr>
          <p:cNvSpPr>
            <a:spLocks noGrp="1"/>
          </p:cNvSpPr>
          <p:nvPr>
            <p:ph type="title"/>
          </p:nvPr>
        </p:nvSpPr>
        <p:spPr>
          <a:xfrm>
            <a:off x="457200" y="274638"/>
            <a:ext cx="8229600" cy="850106"/>
          </a:xfrm>
        </p:spPr>
        <p:txBody>
          <a:bodyPr/>
          <a:lstStyle/>
          <a:p>
            <a:r>
              <a:rPr lang="en-US" dirty="0"/>
              <a:t>Wheat Seed Gall Nematode</a:t>
            </a:r>
            <a:endParaRPr lang="en-PK" dirty="0"/>
          </a:p>
        </p:txBody>
      </p:sp>
      <p:pic>
        <p:nvPicPr>
          <p:cNvPr id="5" name="Content Placeholder 4">
            <a:extLst>
              <a:ext uri="{FF2B5EF4-FFF2-40B4-BE49-F238E27FC236}">
                <a16:creationId xmlns:a16="http://schemas.microsoft.com/office/drawing/2014/main" id="{701A768F-CE57-4AD2-B026-03A78C9F683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7727"/>
          <a:stretch/>
        </p:blipFill>
        <p:spPr>
          <a:xfrm>
            <a:off x="1554691" y="1196975"/>
            <a:ext cx="6034617" cy="4176241"/>
          </a:xfrm>
        </p:spPr>
      </p:pic>
      <p:sp>
        <p:nvSpPr>
          <p:cNvPr id="4"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22533869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EC316-7613-46D3-A3E0-70FBEEF2E05B}"/>
              </a:ext>
            </a:extLst>
          </p:cNvPr>
          <p:cNvSpPr>
            <a:spLocks noGrp="1"/>
          </p:cNvSpPr>
          <p:nvPr>
            <p:ph type="title"/>
          </p:nvPr>
        </p:nvSpPr>
        <p:spPr/>
        <p:txBody>
          <a:bodyPr/>
          <a:lstStyle/>
          <a:p>
            <a:r>
              <a:rPr lang="en-US" dirty="0"/>
              <a:t>Linseed rust</a:t>
            </a:r>
            <a:endParaRPr lang="en-PK" dirty="0"/>
          </a:p>
        </p:txBody>
      </p:sp>
      <p:pic>
        <p:nvPicPr>
          <p:cNvPr id="5" name="Content Placeholder 4">
            <a:extLst>
              <a:ext uri="{FF2B5EF4-FFF2-40B4-BE49-F238E27FC236}">
                <a16:creationId xmlns:a16="http://schemas.microsoft.com/office/drawing/2014/main" id="{8BC6B15C-BF23-4132-B9E7-73107D8AC292}"/>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926" t="11536" r="-1926" b="9347"/>
          <a:stretch/>
        </p:blipFill>
        <p:spPr>
          <a:xfrm>
            <a:off x="2555776" y="1700808"/>
            <a:ext cx="3737955" cy="4444607"/>
          </a:xfrm>
        </p:spPr>
      </p:pic>
      <p:sp>
        <p:nvSpPr>
          <p:cNvPr id="4"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32108148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92E64-1AE4-4896-93A2-A35966A94629}"/>
              </a:ext>
            </a:extLst>
          </p:cNvPr>
          <p:cNvSpPr>
            <a:spLocks noGrp="1"/>
          </p:cNvSpPr>
          <p:nvPr>
            <p:ph type="title"/>
          </p:nvPr>
        </p:nvSpPr>
        <p:spPr/>
        <p:txBody>
          <a:bodyPr/>
          <a:lstStyle/>
          <a:p>
            <a:endParaRPr lang="en-PK"/>
          </a:p>
        </p:txBody>
      </p:sp>
      <p:pic>
        <p:nvPicPr>
          <p:cNvPr id="5" name="Content Placeholder 4">
            <a:extLst>
              <a:ext uri="{FF2B5EF4-FFF2-40B4-BE49-F238E27FC236}">
                <a16:creationId xmlns:a16="http://schemas.microsoft.com/office/drawing/2014/main" id="{8B977C7C-5FEA-468E-9ED0-173E3564864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55776" y="1310053"/>
            <a:ext cx="3672408" cy="4351195"/>
          </a:xfrm>
        </p:spPr>
      </p:pic>
      <p:sp>
        <p:nvSpPr>
          <p:cNvPr id="4"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31254455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95536" y="764704"/>
            <a:ext cx="8229600" cy="4525963"/>
          </a:xfrm>
        </p:spPr>
        <p:txBody>
          <a:bodyPr>
            <a:normAutofit fontScale="92500" lnSpcReduction="20000"/>
          </a:bodyPr>
          <a:lstStyle/>
          <a:p>
            <a:r>
              <a:rPr lang="en-US" dirty="0"/>
              <a:t>Many downy mildew fungi may be carried as oospores in the infected plant debris e.g. downy mildew of </a:t>
            </a:r>
            <a:r>
              <a:rPr lang="en-US" dirty="0" err="1"/>
              <a:t>bajra</a:t>
            </a:r>
            <a:r>
              <a:rPr lang="en-US" dirty="0"/>
              <a:t> (</a:t>
            </a:r>
            <a:r>
              <a:rPr lang="en-US" i="1" dirty="0" err="1"/>
              <a:t>Sclerospora</a:t>
            </a:r>
            <a:r>
              <a:rPr lang="en-US" i="1" dirty="0"/>
              <a:t> </a:t>
            </a:r>
            <a:r>
              <a:rPr lang="en-US" i="1" dirty="0" err="1"/>
              <a:t>graminicola</a:t>
            </a:r>
            <a:r>
              <a:rPr lang="en-US" dirty="0"/>
              <a:t>).</a:t>
            </a:r>
          </a:p>
          <a:p>
            <a:r>
              <a:rPr lang="en-US" dirty="0"/>
              <a:t>A pathogen carried through the seed has a very good chance of being transmitted to the next generation. </a:t>
            </a:r>
          </a:p>
          <a:p>
            <a:r>
              <a:rPr lang="en-US" dirty="0"/>
              <a:t>The intimate association of the host and parasite in the seed both in time and space, provides maximum opportunities for progeny infection.</a:t>
            </a:r>
          </a:p>
          <a:p>
            <a:r>
              <a:rPr lang="en-US" dirty="0"/>
              <a:t>This is particularly true of the pathogens that infect the embryo.</a:t>
            </a:r>
          </a:p>
        </p:txBody>
      </p:sp>
      <p:sp>
        <p:nvSpPr>
          <p:cNvPr id="3"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17003873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74C49-76FD-437D-BC01-81B8167B5248}"/>
              </a:ext>
            </a:extLst>
          </p:cNvPr>
          <p:cNvSpPr>
            <a:spLocks noGrp="1"/>
          </p:cNvSpPr>
          <p:nvPr>
            <p:ph type="title"/>
          </p:nvPr>
        </p:nvSpPr>
        <p:spPr>
          <a:xfrm>
            <a:off x="457200" y="160337"/>
            <a:ext cx="8229600" cy="1143000"/>
          </a:xfrm>
        </p:spPr>
        <p:txBody>
          <a:bodyPr>
            <a:normAutofit fontScale="90000"/>
          </a:bodyPr>
          <a:lstStyle/>
          <a:p>
            <a:r>
              <a:rPr lang="en-US" b="1" dirty="0"/>
              <a:t>Morphology and Anatomy of Seeds </a:t>
            </a:r>
            <a:endParaRPr lang="en-PK" b="1" dirty="0"/>
          </a:p>
        </p:txBody>
      </p:sp>
      <p:sp>
        <p:nvSpPr>
          <p:cNvPr id="3" name="Content Placeholder 2">
            <a:extLst>
              <a:ext uri="{FF2B5EF4-FFF2-40B4-BE49-F238E27FC236}">
                <a16:creationId xmlns:a16="http://schemas.microsoft.com/office/drawing/2014/main" id="{3970BF86-5E5F-4C1F-804C-62682CF0CD5A}"/>
              </a:ext>
            </a:extLst>
          </p:cNvPr>
          <p:cNvSpPr>
            <a:spLocks noGrp="1"/>
          </p:cNvSpPr>
          <p:nvPr>
            <p:ph idx="1"/>
          </p:nvPr>
        </p:nvSpPr>
        <p:spPr>
          <a:xfrm>
            <a:off x="457200" y="1166018"/>
            <a:ext cx="8229600" cy="4525963"/>
          </a:xfrm>
        </p:spPr>
        <p:txBody>
          <a:bodyPr>
            <a:normAutofit fontScale="92500" lnSpcReduction="20000"/>
          </a:bodyPr>
          <a:lstStyle/>
          <a:p>
            <a:r>
              <a:rPr lang="en-US" dirty="0"/>
              <a:t>Seeds are </a:t>
            </a:r>
            <a:r>
              <a:rPr lang="en-US" dirty="0" smtClean="0"/>
              <a:t>considered to be vehicles of the pathogens </a:t>
            </a:r>
            <a:r>
              <a:rPr lang="en-US" dirty="0"/>
              <a:t>and they may carry these as contaminations or as infection. </a:t>
            </a:r>
          </a:p>
          <a:p>
            <a:r>
              <a:rPr lang="en-US" dirty="0"/>
              <a:t>Inoculation and establishment of infection of host depend upon:</a:t>
            </a:r>
          </a:p>
          <a:p>
            <a:r>
              <a:rPr lang="en-US" dirty="0"/>
              <a:t>1. Conditions </a:t>
            </a:r>
            <a:r>
              <a:rPr lang="en-US" dirty="0" err="1"/>
              <a:t>favouring</a:t>
            </a:r>
            <a:r>
              <a:rPr lang="en-US" dirty="0"/>
              <a:t> exposure of the seed to inoculum.</a:t>
            </a:r>
          </a:p>
          <a:p>
            <a:r>
              <a:rPr lang="en-US" dirty="0"/>
              <a:t>2. Susceptibility of the successive stages in the development from ovule to mature seed.</a:t>
            </a:r>
          </a:p>
          <a:p>
            <a:r>
              <a:rPr lang="en-US" dirty="0"/>
              <a:t>3. Microenvironment of the developing seed provided by the mother plant.</a:t>
            </a:r>
            <a:endParaRPr lang="en-PK" dirty="0"/>
          </a:p>
        </p:txBody>
      </p:sp>
      <p:sp>
        <p:nvSpPr>
          <p:cNvPr id="4"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17735318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28E41-78D2-4054-B986-65A26856FF0B}"/>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4C195663-411C-4956-B5A2-D1E96E739D5D}"/>
              </a:ext>
            </a:extLst>
          </p:cNvPr>
          <p:cNvSpPr>
            <a:spLocks noGrp="1"/>
          </p:cNvSpPr>
          <p:nvPr>
            <p:ph idx="1"/>
          </p:nvPr>
        </p:nvSpPr>
        <p:spPr/>
        <p:txBody>
          <a:bodyPr>
            <a:normAutofit fontScale="92500"/>
          </a:bodyPr>
          <a:lstStyle/>
          <a:p>
            <a:r>
              <a:rPr lang="en-US" dirty="0"/>
              <a:t>The fruit wall and the cuticular covering of the fruit surface provide protection to seeds against external agencies including microorganisms. </a:t>
            </a:r>
          </a:p>
          <a:p>
            <a:r>
              <a:rPr lang="en-US" dirty="0"/>
              <a:t>The cavity of young fruit such as pods of legumes, </a:t>
            </a:r>
            <a:r>
              <a:rPr lang="en-US" dirty="0" smtClean="0"/>
              <a:t>siliques </a:t>
            </a:r>
            <a:r>
              <a:rPr lang="en-US" dirty="0"/>
              <a:t>of crucifers and capsules of poppy family may act as moist chamber providing </a:t>
            </a:r>
            <a:r>
              <a:rPr lang="en-US" dirty="0" err="1"/>
              <a:t>favourable</a:t>
            </a:r>
            <a:r>
              <a:rPr lang="en-US" dirty="0"/>
              <a:t> conditions for spread and establishment of fungi and bacteria in fruit such as </a:t>
            </a:r>
            <a:r>
              <a:rPr lang="en-US" i="1" dirty="0"/>
              <a:t>Colletotrichum </a:t>
            </a:r>
            <a:r>
              <a:rPr lang="en-US" i="1" dirty="0" err="1"/>
              <a:t>lindemuthianum</a:t>
            </a:r>
            <a:r>
              <a:rPr lang="en-US" dirty="0"/>
              <a:t>, </a:t>
            </a:r>
            <a:r>
              <a:rPr lang="en-US" i="1" dirty="0"/>
              <a:t>Xanthomonas phaseoli </a:t>
            </a:r>
            <a:r>
              <a:rPr lang="en-US" dirty="0"/>
              <a:t>in bean,</a:t>
            </a:r>
          </a:p>
        </p:txBody>
      </p:sp>
      <p:sp>
        <p:nvSpPr>
          <p:cNvPr id="4"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33632914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033E2-F3C2-4B59-B40C-725E50B04D84}"/>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F9861B84-51E1-4431-8A76-D76616137DFC}"/>
              </a:ext>
            </a:extLst>
          </p:cNvPr>
          <p:cNvSpPr>
            <a:spLocks noGrp="1"/>
          </p:cNvSpPr>
          <p:nvPr>
            <p:ph idx="1"/>
          </p:nvPr>
        </p:nvSpPr>
        <p:spPr/>
        <p:txBody>
          <a:bodyPr>
            <a:normAutofit/>
          </a:bodyPr>
          <a:lstStyle/>
          <a:p>
            <a:r>
              <a:rPr lang="en-US" dirty="0" smtClean="0"/>
              <a:t>The </a:t>
            </a:r>
            <a:r>
              <a:rPr lang="en-US" dirty="0"/>
              <a:t>fruit wall may form the nutritional basis for invasion lesions in seeds such as those produced by </a:t>
            </a:r>
            <a:r>
              <a:rPr lang="en-US" i="1" dirty="0"/>
              <a:t>Colletotrichum </a:t>
            </a:r>
            <a:r>
              <a:rPr lang="en-US" i="1" dirty="0" err="1"/>
              <a:t>lindemuthianum</a:t>
            </a:r>
            <a:r>
              <a:rPr lang="en-US" i="1" dirty="0"/>
              <a:t> </a:t>
            </a:r>
            <a:r>
              <a:rPr lang="en-US" dirty="0"/>
              <a:t>in bean and </a:t>
            </a:r>
            <a:r>
              <a:rPr lang="en-US" i="1" dirty="0" err="1"/>
              <a:t>Ascochyta</a:t>
            </a:r>
            <a:r>
              <a:rPr lang="en-US" i="1" dirty="0"/>
              <a:t> </a:t>
            </a:r>
            <a:r>
              <a:rPr lang="en-US" i="1" dirty="0" err="1"/>
              <a:t>pisi</a:t>
            </a:r>
            <a:r>
              <a:rPr lang="en-US" i="1" dirty="0"/>
              <a:t> </a:t>
            </a:r>
            <a:r>
              <a:rPr lang="en-US" dirty="0"/>
              <a:t>in Pea which are often developed directly beneath the external lesions on the pods.</a:t>
            </a:r>
            <a:endParaRPr lang="en-PK" dirty="0"/>
          </a:p>
        </p:txBody>
      </p:sp>
      <p:sp>
        <p:nvSpPr>
          <p:cNvPr id="4"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8867560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Bean Anthracnose</a:t>
            </a:r>
            <a:br>
              <a:rPr lang="en-US" b="1" dirty="0" smtClean="0"/>
            </a:br>
            <a:r>
              <a:rPr lang="en-US" b="1" dirty="0" smtClean="0"/>
              <a:t>(</a:t>
            </a:r>
            <a:r>
              <a:rPr lang="en-US" b="1" i="1" dirty="0" err="1" smtClean="0"/>
              <a:t>Colletotrichum</a:t>
            </a:r>
            <a:r>
              <a:rPr lang="en-US" b="1" i="1" dirty="0" smtClean="0"/>
              <a:t> </a:t>
            </a:r>
            <a:r>
              <a:rPr lang="en-US" b="1" i="1" dirty="0" err="1" smtClean="0"/>
              <a:t>lindemuthianum</a:t>
            </a:r>
            <a:r>
              <a:rPr lang="en-US" b="1" dirty="0" smtClean="0"/>
              <a:t>)</a:t>
            </a:r>
            <a:endParaRPr lang="en-US" b="1" dirty="0"/>
          </a:p>
        </p:txBody>
      </p:sp>
      <p:pic>
        <p:nvPicPr>
          <p:cNvPr id="1026" name="Picture 2" descr="Image result for lesions produced by colletotrichum lindemuthianum in bean"/>
          <p:cNvPicPr>
            <a:picLocks noChangeAspect="1" noChangeArrowheads="1"/>
          </p:cNvPicPr>
          <p:nvPr/>
        </p:nvPicPr>
        <p:blipFill rotWithShape="1">
          <a:blip r:embed="rId2">
            <a:extLst>
              <a:ext uri="{28A0092B-C50C-407E-A947-70E740481C1C}">
                <a14:useLocalDpi xmlns:a14="http://schemas.microsoft.com/office/drawing/2010/main" val="0"/>
              </a:ext>
            </a:extLst>
          </a:blip>
          <a:srcRect b="8189"/>
          <a:stretch/>
        </p:blipFill>
        <p:spPr bwMode="auto">
          <a:xfrm>
            <a:off x="1547664" y="1772816"/>
            <a:ext cx="6172591" cy="424847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23618996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Pea Blight</a:t>
            </a:r>
            <a:br>
              <a:rPr lang="en-US" sz="4800" b="1" dirty="0" smtClean="0"/>
            </a:br>
            <a:r>
              <a:rPr lang="en-US" sz="4800" b="1" dirty="0" smtClean="0"/>
              <a:t>(</a:t>
            </a:r>
            <a:r>
              <a:rPr lang="en-US" sz="4800" b="1" i="1" dirty="0" err="1" smtClean="0"/>
              <a:t>Ascochyta</a:t>
            </a:r>
            <a:r>
              <a:rPr lang="en-US" sz="4800" b="1" i="1" dirty="0" smtClean="0"/>
              <a:t> </a:t>
            </a:r>
            <a:r>
              <a:rPr lang="en-US" sz="4800" b="1" i="1" dirty="0" err="1" smtClean="0"/>
              <a:t>pisi</a:t>
            </a:r>
            <a:r>
              <a:rPr lang="en-US" sz="4800" b="1" dirty="0" smtClean="0"/>
              <a:t>)</a:t>
            </a:r>
            <a:endParaRPr lang="en-US" sz="4800" b="1" dirty="0"/>
          </a:p>
        </p:txBody>
      </p:sp>
      <p:pic>
        <p:nvPicPr>
          <p:cNvPr id="2052" name="Picture 4" descr="Image result for lesions produced by ascochyta pisi in pe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5" y="1916832"/>
            <a:ext cx="4295765" cy="302433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lesions produced by ascochyta pisi in pea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8024" y="1916832"/>
            <a:ext cx="4032448" cy="3024336"/>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2001923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normAutofit fontScale="90000"/>
          </a:bodyPr>
          <a:lstStyle/>
          <a:p>
            <a:r>
              <a:rPr lang="en-US" b="1" dirty="0"/>
              <a:t/>
            </a:r>
            <a:br>
              <a:rPr lang="en-US" b="1" dirty="0"/>
            </a:br>
            <a:r>
              <a:rPr lang="en-US" b="1" dirty="0"/>
              <a:t>SEED PATHOLOGY</a:t>
            </a:r>
            <a:br>
              <a:rPr lang="en-US" b="1" dirty="0"/>
            </a:br>
            <a:endParaRPr lang="en-US" dirty="0"/>
          </a:p>
        </p:txBody>
      </p:sp>
      <p:sp>
        <p:nvSpPr>
          <p:cNvPr id="6" name="Content Placeholder 2"/>
          <p:cNvSpPr>
            <a:spLocks noGrp="1"/>
          </p:cNvSpPr>
          <p:nvPr>
            <p:ph idx="1"/>
          </p:nvPr>
        </p:nvSpPr>
        <p:spPr>
          <a:xfrm>
            <a:off x="457200" y="1600200"/>
            <a:ext cx="8229600" cy="4525963"/>
          </a:xfrm>
        </p:spPr>
        <p:txBody>
          <a:bodyPr/>
          <a:lstStyle/>
          <a:p>
            <a:r>
              <a:rPr lang="en-US" dirty="0"/>
              <a:t>Seed pathology refers to the science dealing with seed health and is concerned with seed borne microorganisms or physical conditions, deficiency of elements, aging, preventing and controlling the seed borne diseases in the field and during storage.</a:t>
            </a:r>
          </a:p>
          <a:p>
            <a:endParaRPr lang="en-US" dirty="0"/>
          </a:p>
        </p:txBody>
      </p:sp>
    </p:spTree>
    <p:extLst>
      <p:ext uri="{BB962C8B-B14F-4D97-AF65-F5344CB8AC3E}">
        <p14:creationId xmlns:p14="http://schemas.microsoft.com/office/powerpoint/2010/main" val="23033013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FCA3C-0212-4BD9-A8B1-C147F688CDA1}"/>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167B4067-8A98-4F3E-9992-A885AA3CF722}"/>
              </a:ext>
            </a:extLst>
          </p:cNvPr>
          <p:cNvSpPr>
            <a:spLocks noGrp="1"/>
          </p:cNvSpPr>
          <p:nvPr>
            <p:ph idx="1"/>
          </p:nvPr>
        </p:nvSpPr>
        <p:spPr/>
        <p:txBody>
          <a:bodyPr>
            <a:normAutofit fontScale="85000" lnSpcReduction="20000"/>
          </a:bodyPr>
          <a:lstStyle/>
          <a:p>
            <a:r>
              <a:rPr lang="en-US" dirty="0"/>
              <a:t>The constant humid environment provided by some fruits may be responsible for successful infection of the seed. </a:t>
            </a:r>
          </a:p>
          <a:p>
            <a:r>
              <a:rPr lang="en-US" dirty="0"/>
              <a:t>Bract envelopes are predominant in Gramineae in which glumes envelop wholly or partly the caryopsis thus forming a protecting enclosure around the developing seed. The role of this cover in relation to diseases is double:</a:t>
            </a:r>
          </a:p>
          <a:p>
            <a:r>
              <a:rPr lang="en-US" dirty="0"/>
              <a:t>1. It may protect the flower and developing seed from inoculum coming from outside.</a:t>
            </a:r>
          </a:p>
          <a:p>
            <a:r>
              <a:rPr lang="en-US" dirty="0"/>
              <a:t>2. It may provide </a:t>
            </a:r>
            <a:r>
              <a:rPr lang="en-US" dirty="0" err="1"/>
              <a:t>favourable</a:t>
            </a:r>
            <a:r>
              <a:rPr lang="en-US" dirty="0"/>
              <a:t> incubation conditions for pathogens that have invaded the enclosure. </a:t>
            </a:r>
            <a:endParaRPr lang="en-PK" dirty="0"/>
          </a:p>
        </p:txBody>
      </p:sp>
      <p:sp>
        <p:nvSpPr>
          <p:cNvPr id="4"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38493582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83463-167B-4BF2-A63E-2EB2736A1B66}"/>
              </a:ext>
            </a:extLst>
          </p:cNvPr>
          <p:cNvSpPr>
            <a:spLocks noGrp="1"/>
          </p:cNvSpPr>
          <p:nvPr>
            <p:ph type="title"/>
          </p:nvPr>
        </p:nvSpPr>
        <p:spPr/>
        <p:txBody>
          <a:bodyPr/>
          <a:lstStyle/>
          <a:p>
            <a:endParaRPr lang="en-PK"/>
          </a:p>
        </p:txBody>
      </p:sp>
      <p:pic>
        <p:nvPicPr>
          <p:cNvPr id="5" name="Content Placeholder 4">
            <a:extLst>
              <a:ext uri="{FF2B5EF4-FFF2-40B4-BE49-F238E27FC236}">
                <a16:creationId xmlns:a16="http://schemas.microsoft.com/office/drawing/2014/main" id="{FDA8561C-E2E3-4F7E-9010-9E79222A9C3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9799" y="879649"/>
            <a:ext cx="8764401" cy="5112568"/>
          </a:xfrm>
        </p:spPr>
      </p:pic>
      <p:sp>
        <p:nvSpPr>
          <p:cNvPr id="4"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6313226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891AC-73DB-4BEB-AFF1-BFC4DA139B00}"/>
              </a:ext>
            </a:extLst>
          </p:cNvPr>
          <p:cNvSpPr>
            <a:spLocks noGrp="1"/>
          </p:cNvSpPr>
          <p:nvPr>
            <p:ph type="title"/>
          </p:nvPr>
        </p:nvSpPr>
        <p:spPr/>
        <p:txBody>
          <a:bodyPr/>
          <a:lstStyle/>
          <a:p>
            <a:endParaRPr lang="en-PK"/>
          </a:p>
        </p:txBody>
      </p:sp>
      <p:pic>
        <p:nvPicPr>
          <p:cNvPr id="5" name="Content Placeholder 4">
            <a:extLst>
              <a:ext uri="{FF2B5EF4-FFF2-40B4-BE49-F238E27FC236}">
                <a16:creationId xmlns:a16="http://schemas.microsoft.com/office/drawing/2014/main" id="{9EBF7463-884E-4A3E-9B8D-965E6B83E56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864394"/>
            <a:ext cx="7659695" cy="5744772"/>
          </a:xfrm>
        </p:spPr>
      </p:pic>
      <p:sp>
        <p:nvSpPr>
          <p:cNvPr id="4"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32520149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C7E97-2A68-4902-9D66-AF0268083082}"/>
              </a:ext>
            </a:extLst>
          </p:cNvPr>
          <p:cNvSpPr>
            <a:spLocks noGrp="1"/>
          </p:cNvSpPr>
          <p:nvPr>
            <p:ph type="title"/>
          </p:nvPr>
        </p:nvSpPr>
        <p:spPr/>
        <p:txBody>
          <a:bodyPr/>
          <a:lstStyle/>
          <a:p>
            <a:endParaRPr lang="en-PK"/>
          </a:p>
        </p:txBody>
      </p:sp>
      <p:pic>
        <p:nvPicPr>
          <p:cNvPr id="5" name="Content Placeholder 4">
            <a:extLst>
              <a:ext uri="{FF2B5EF4-FFF2-40B4-BE49-F238E27FC236}">
                <a16:creationId xmlns:a16="http://schemas.microsoft.com/office/drawing/2014/main" id="{564FFDFC-615E-49CF-B1F3-86FF9DCE971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268760"/>
            <a:ext cx="7128792" cy="5057300"/>
          </a:xfrm>
        </p:spPr>
      </p:pic>
      <p:sp>
        <p:nvSpPr>
          <p:cNvPr id="4"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5565406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B3823-BA3B-470B-AB58-2B5E503D8B2F}"/>
              </a:ext>
            </a:extLst>
          </p:cNvPr>
          <p:cNvSpPr>
            <a:spLocks noGrp="1"/>
          </p:cNvSpPr>
          <p:nvPr>
            <p:ph type="title"/>
          </p:nvPr>
        </p:nvSpPr>
        <p:spPr/>
        <p:txBody>
          <a:bodyPr/>
          <a:lstStyle/>
          <a:p>
            <a:r>
              <a:rPr lang="en-US" b="1" dirty="0" err="1"/>
              <a:t>Karnal</a:t>
            </a:r>
            <a:r>
              <a:rPr lang="en-US" b="1" dirty="0"/>
              <a:t> </a:t>
            </a:r>
            <a:r>
              <a:rPr lang="en-US" b="1" dirty="0" smtClean="0"/>
              <a:t>Bunt</a:t>
            </a:r>
            <a:endParaRPr lang="en-PK" b="1" dirty="0"/>
          </a:p>
        </p:txBody>
      </p:sp>
      <p:pic>
        <p:nvPicPr>
          <p:cNvPr id="9" name="Content Placeholder 8">
            <a:extLst>
              <a:ext uri="{FF2B5EF4-FFF2-40B4-BE49-F238E27FC236}">
                <a16:creationId xmlns:a16="http://schemas.microsoft.com/office/drawing/2014/main" id="{EFEE1EE6-182A-416E-ABA3-1077DF8D3E7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55639" y="1417638"/>
            <a:ext cx="7432722" cy="4459634"/>
          </a:xfrm>
        </p:spPr>
      </p:pic>
      <p:sp>
        <p:nvSpPr>
          <p:cNvPr id="4"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31142329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715962"/>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*Sources</a:t>
            </a:r>
            <a:endParaRPr lang="en-US" b="1" dirty="0"/>
          </a:p>
        </p:txBody>
      </p:sp>
      <p:sp>
        <p:nvSpPr>
          <p:cNvPr id="5" name="Content Placeholder 2"/>
          <p:cNvSpPr txBox="1">
            <a:spLocks/>
          </p:cNvSpPr>
          <p:nvPr/>
        </p:nvSpPr>
        <p:spPr>
          <a:xfrm>
            <a:off x="611560" y="1556792"/>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1. Recommended books.</a:t>
            </a:r>
          </a:p>
          <a:p>
            <a:r>
              <a:rPr lang="en-US" dirty="0" smtClean="0"/>
              <a:t>2. Latest research articles downloaded from  </a:t>
            </a:r>
          </a:p>
          <a:p>
            <a:pPr marL="0" indent="0">
              <a:buFont typeface="Arial" pitchFamily="34" charset="0"/>
              <a:buNone/>
            </a:pPr>
            <a:r>
              <a:rPr lang="en-US" dirty="0" smtClean="0"/>
              <a:t>        Google. </a:t>
            </a:r>
          </a:p>
          <a:p>
            <a:r>
              <a:rPr lang="en-US" dirty="0" smtClean="0"/>
              <a:t>3. Google images.</a:t>
            </a:r>
          </a:p>
          <a:p>
            <a:endParaRPr lang="en-US" dirty="0" smtClean="0"/>
          </a:p>
          <a:p>
            <a:endParaRPr lang="en-US" dirty="0" smtClean="0"/>
          </a:p>
          <a:p>
            <a:r>
              <a:rPr lang="en-US" sz="2000" dirty="0" smtClean="0"/>
              <a:t>*Solely for academic purpose and guidance of students. </a:t>
            </a:r>
          </a:p>
          <a:p>
            <a:endParaRPr lang="en-US" dirty="0"/>
          </a:p>
        </p:txBody>
      </p:sp>
    </p:spTree>
    <p:extLst>
      <p:ext uri="{BB962C8B-B14F-4D97-AF65-F5344CB8AC3E}">
        <p14:creationId xmlns:p14="http://schemas.microsoft.com/office/powerpoint/2010/main" val="2870108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pic>
        <p:nvPicPr>
          <p:cNvPr id="4" name="Picture 2" descr="http://www.biologyjunction.com/images/clip0215.jpg"/>
          <p:cNvPicPr>
            <a:picLocks noGrp="1" noChangeAspect="1" noChangeArrowheads="1"/>
          </p:cNvPicPr>
          <p:nvPr>
            <p:ph idx="1"/>
          </p:nvPr>
        </p:nvPicPr>
        <p:blipFill>
          <a:blip r:embed="rId2" cstate="print"/>
          <a:srcRect/>
          <a:stretch>
            <a:fillRect/>
          </a:stretch>
        </p:blipFill>
        <p:spPr bwMode="auto">
          <a:xfrm>
            <a:off x="1331640" y="846138"/>
            <a:ext cx="6150453" cy="4536504"/>
          </a:xfrm>
          <a:prstGeom prst="rect">
            <a:avLst/>
          </a:prstGeom>
          <a:noFill/>
        </p:spPr>
      </p:pic>
      <p:sp>
        <p:nvSpPr>
          <p:cNvPr id="5"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3236257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2" descr="https://encrypted-tbn3.gstatic.com/images?q=tbn:ANd9GcRj_pX2WIMdUsy-FOSx49J-Ewe8J9hXcVz7mDwIWgNci6cLuC5H">
            <a:hlinkClick r:id="rId2"/>
          </p:cNvPr>
          <p:cNvPicPr>
            <a:picLocks noGrp="1" noChangeAspect="1" noChangeArrowheads="1"/>
          </p:cNvPicPr>
          <p:nvPr>
            <p:ph idx="1"/>
          </p:nvPr>
        </p:nvPicPr>
        <p:blipFill>
          <a:blip r:embed="rId3" cstate="print"/>
          <a:srcRect/>
          <a:stretch>
            <a:fillRect/>
          </a:stretch>
        </p:blipFill>
        <p:spPr bwMode="auto">
          <a:xfrm>
            <a:off x="395536" y="1340768"/>
            <a:ext cx="8079916" cy="4248472"/>
          </a:xfrm>
          <a:prstGeom prst="rect">
            <a:avLst/>
          </a:prstGeom>
          <a:noFill/>
        </p:spPr>
      </p:pic>
      <p:sp>
        <p:nvSpPr>
          <p:cNvPr id="5"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328486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defRPr/>
            </a:pPr>
            <a:r>
              <a:rPr lang="en-US" b="1" dirty="0"/>
              <a:t>The epicotyl is the part of the plant embryo above the cotyledon &amp; becomes the stem</a:t>
            </a:r>
          </a:p>
          <a:p>
            <a:pPr lvl="0">
              <a:defRPr/>
            </a:pPr>
            <a:r>
              <a:rPr lang="en-US" b="1" dirty="0"/>
              <a:t>The radicle is the part of the plant embryo below the cotyledon &amp; becomes the root</a:t>
            </a:r>
          </a:p>
          <a:p>
            <a:pPr lvl="0">
              <a:defRPr/>
            </a:pPr>
            <a:r>
              <a:rPr lang="en-US" b="1" dirty="0"/>
              <a:t>The hypocotyl is the part of the plant embryo between the cotyledon &amp;  the radicle</a:t>
            </a:r>
          </a:p>
          <a:p>
            <a:pPr lvl="0">
              <a:defRPr/>
            </a:pPr>
            <a:r>
              <a:rPr lang="en-US" b="1" dirty="0"/>
              <a:t>The hilum is a scar along the seed edge where it was attached to the ovary</a:t>
            </a:r>
          </a:p>
          <a:p>
            <a:pPr lvl="0">
              <a:defRPr/>
            </a:pPr>
            <a:r>
              <a:rPr lang="en-US" b="1" dirty="0"/>
              <a:t>In monocot seeds like corn, a sheath called the coleoptile grows out of the ground to protect the newly emerging plant</a:t>
            </a:r>
          </a:p>
          <a:p>
            <a:endParaRPr lang="en-US" dirty="0"/>
          </a:p>
        </p:txBody>
      </p:sp>
    </p:spTree>
    <p:extLst>
      <p:ext uri="{BB962C8B-B14F-4D97-AF65-F5344CB8AC3E}">
        <p14:creationId xmlns:p14="http://schemas.microsoft.com/office/powerpoint/2010/main" val="3340478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43BAACA-A008-4267-9573-D43BD90E9BDD}"/>
              </a:ext>
            </a:extLst>
          </p:cNvPr>
          <p:cNvSpPr>
            <a:spLocks noGrp="1"/>
          </p:cNvSpPr>
          <p:nvPr>
            <p:ph idx="1"/>
          </p:nvPr>
        </p:nvSpPr>
        <p:spPr>
          <a:xfrm>
            <a:off x="611560" y="1988840"/>
            <a:ext cx="8229600" cy="4525963"/>
          </a:xfrm>
        </p:spPr>
        <p:txBody>
          <a:bodyPr>
            <a:normAutofit lnSpcReduction="10000"/>
          </a:bodyPr>
          <a:lstStyle/>
          <a:p>
            <a:r>
              <a:rPr lang="en-US" dirty="0"/>
              <a:t>Seed borne diseases occupy great significance for seed industries.</a:t>
            </a:r>
          </a:p>
          <a:p>
            <a:r>
              <a:rPr lang="en-US" dirty="0"/>
              <a:t>Seed borne pathogens result in seed rots, seedling decay, pre- and post emergence mortalities, abnormalities, discoloration, reduced seed size and shriveling of seeds.</a:t>
            </a:r>
          </a:p>
          <a:p>
            <a:r>
              <a:rPr lang="en-US" dirty="0"/>
              <a:t>The seed borne pathogens not only affect the market value but also nutritive value of the products. </a:t>
            </a:r>
            <a:endParaRPr lang="en-PK" dirty="0"/>
          </a:p>
        </p:txBody>
      </p:sp>
      <p:sp>
        <p:nvSpPr>
          <p:cNvPr id="5" name="Title 1">
            <a:extLst>
              <a:ext uri="{FF2B5EF4-FFF2-40B4-BE49-F238E27FC236}">
                <a16:creationId xmlns:a16="http://schemas.microsoft.com/office/drawing/2014/main" id="{AE2DFB19-0851-43C0-B65C-D46725A38958}"/>
              </a:ext>
            </a:extLst>
          </p:cNvPr>
          <p:cNvSpPr>
            <a:spLocks noGrp="1"/>
          </p:cNvSpPr>
          <p:nvPr>
            <p:ph type="title"/>
          </p:nvPr>
        </p:nvSpPr>
        <p:spPr>
          <a:xfrm>
            <a:off x="457200" y="274638"/>
            <a:ext cx="8229600" cy="1143000"/>
          </a:xfrm>
        </p:spPr>
        <p:txBody>
          <a:bodyPr>
            <a:normAutofit fontScale="90000"/>
          </a:bodyPr>
          <a:lstStyle/>
          <a:p>
            <a:r>
              <a:rPr lang="en-US" b="1" dirty="0"/>
              <a:t>Seed borne diseases and their effect on seed germination and planting value</a:t>
            </a:r>
          </a:p>
        </p:txBody>
      </p:sp>
    </p:spTree>
    <p:extLst>
      <p:ext uri="{BB962C8B-B14F-4D97-AF65-F5344CB8AC3E}">
        <p14:creationId xmlns:p14="http://schemas.microsoft.com/office/powerpoint/2010/main" val="1256447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About 90% of all food crops grown on earth are propagated by seed.</a:t>
            </a:r>
          </a:p>
          <a:p>
            <a:r>
              <a:rPr lang="en-US" dirty="0"/>
              <a:t>Nine crops are of major importance viz. wheat, rice, maize, </a:t>
            </a:r>
            <a:r>
              <a:rPr lang="en-US" dirty="0" smtClean="0"/>
              <a:t>barley, </a:t>
            </a:r>
            <a:r>
              <a:rPr lang="en-US" dirty="0"/>
              <a:t>sorghum, sugar beet, common bean, soybean and groundnut. </a:t>
            </a:r>
          </a:p>
          <a:p>
            <a:r>
              <a:rPr lang="en-US" dirty="0"/>
              <a:t>All these crops are attacked by devastating seed borne diseases. </a:t>
            </a:r>
          </a:p>
        </p:txBody>
      </p:sp>
      <p:sp>
        <p:nvSpPr>
          <p:cNvPr id="4" name="Title 3">
            <a:extLst>
              <a:ext uri="{FF2B5EF4-FFF2-40B4-BE49-F238E27FC236}">
                <a16:creationId xmlns:a16="http://schemas.microsoft.com/office/drawing/2014/main" id="{EE9016A8-B247-40D6-9E4E-978362774468}"/>
              </a:ext>
            </a:extLst>
          </p:cNvPr>
          <p:cNvSpPr>
            <a:spLocks noGrp="1"/>
          </p:cNvSpPr>
          <p:nvPr>
            <p:ph type="title"/>
          </p:nvPr>
        </p:nvSpPr>
        <p:spPr/>
        <p:txBody>
          <a:bodyPr/>
          <a:lstStyle/>
          <a:p>
            <a:endParaRPr lang="en-PK"/>
          </a:p>
        </p:txBody>
      </p:sp>
    </p:spTree>
    <p:extLst>
      <p:ext uri="{BB962C8B-B14F-4D97-AF65-F5344CB8AC3E}">
        <p14:creationId xmlns:p14="http://schemas.microsoft.com/office/powerpoint/2010/main" val="2733702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12367</TotalTime>
  <Words>1883</Words>
  <Application>Microsoft Office PowerPoint</Application>
  <PresentationFormat>On-screen Show (4:3)</PresentationFormat>
  <Paragraphs>137</Paragraphs>
  <Slides>45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Times New Roman</vt:lpstr>
      <vt:lpstr>Office Theme</vt:lpstr>
      <vt:lpstr>PowerPoint Presentation</vt:lpstr>
      <vt:lpstr>PP 407 Seed and Postharvest Pathology</vt:lpstr>
      <vt:lpstr>Seed</vt:lpstr>
      <vt:lpstr> SEED PATHOLOGY </vt:lpstr>
      <vt:lpstr> </vt:lpstr>
      <vt:lpstr>PowerPoint Presentation</vt:lpstr>
      <vt:lpstr>PowerPoint Presentation</vt:lpstr>
      <vt:lpstr>Seed borne diseases and their effect on seed germination and planting value</vt:lpstr>
      <vt:lpstr>PowerPoint Presentation</vt:lpstr>
      <vt:lpstr>PowerPoint Presentation</vt:lpstr>
      <vt:lpstr>Losses Caused by Seed borne Pathogens</vt:lpstr>
      <vt:lpstr>PowerPoint Presentation</vt:lpstr>
      <vt:lpstr>PowerPoint Presentation</vt:lpstr>
      <vt:lpstr>5. Biochemical Changes</vt:lpstr>
      <vt:lpstr> 6. Reduction in Processing Quality </vt:lpstr>
      <vt:lpstr> 7. Production of Mycotoxins </vt:lpstr>
      <vt:lpstr>PowerPoint Presentation</vt:lpstr>
      <vt:lpstr>PowerPoint Presentation</vt:lpstr>
      <vt:lpstr>PowerPoint Presentation</vt:lpstr>
      <vt:lpstr>Seed borne Pathogens are Transmitted by Three Different Ways</vt:lpstr>
      <vt:lpstr>Spores</vt:lpstr>
      <vt:lpstr>Sclerotia</vt:lpstr>
      <vt:lpstr>PowerPoint Presentation</vt:lpstr>
      <vt:lpstr>Internally Seed borne Pathogens</vt:lpstr>
      <vt:lpstr>PowerPoint Presentation</vt:lpstr>
      <vt:lpstr>Concomitant contamination</vt:lpstr>
      <vt:lpstr>Some Common Examples </vt:lpstr>
      <vt:lpstr>Cuscuta</vt:lpstr>
      <vt:lpstr>PowerPoint Presentation</vt:lpstr>
      <vt:lpstr>PowerPoint Presentation</vt:lpstr>
      <vt:lpstr>Wheat Seed Gall Nematode</vt:lpstr>
      <vt:lpstr>Linseed rust</vt:lpstr>
      <vt:lpstr>PowerPoint Presentation</vt:lpstr>
      <vt:lpstr>PowerPoint Presentation</vt:lpstr>
      <vt:lpstr>Morphology and Anatomy of Seeds </vt:lpstr>
      <vt:lpstr>PowerPoint Presentation</vt:lpstr>
      <vt:lpstr>PowerPoint Presentation</vt:lpstr>
      <vt:lpstr>Bean Anthracnose (Colletotrichum lindemuthianum)</vt:lpstr>
      <vt:lpstr>Pea Blight (Ascochyta pisi)</vt:lpstr>
      <vt:lpstr>PowerPoint Presentation</vt:lpstr>
      <vt:lpstr>PowerPoint Presentation</vt:lpstr>
      <vt:lpstr>PowerPoint Presentation</vt:lpstr>
      <vt:lpstr>PowerPoint Presentation</vt:lpstr>
      <vt:lpstr>Karnal Bunt</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zafar</dc:creator>
  <cp:lastModifiedBy>Zafar Iqbal</cp:lastModifiedBy>
  <cp:revision>496</cp:revision>
  <dcterms:created xsi:type="dcterms:W3CDTF">2010-12-07T04:47:25Z</dcterms:created>
  <dcterms:modified xsi:type="dcterms:W3CDTF">2020-12-08T07:34:08Z</dcterms:modified>
</cp:coreProperties>
</file>