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436" r:id="rId3"/>
    <p:sldId id="471" r:id="rId4"/>
    <p:sldId id="473" r:id="rId5"/>
    <p:sldId id="472" r:id="rId6"/>
    <p:sldId id="475" r:id="rId7"/>
    <p:sldId id="476" r:id="rId8"/>
    <p:sldId id="493" r:id="rId9"/>
    <p:sldId id="477" r:id="rId10"/>
    <p:sldId id="478" r:id="rId11"/>
    <p:sldId id="479" r:id="rId12"/>
    <p:sldId id="503" r:id="rId13"/>
    <p:sldId id="492" r:id="rId14"/>
    <p:sldId id="494" r:id="rId15"/>
    <p:sldId id="504" r:id="rId16"/>
    <p:sldId id="480" r:id="rId17"/>
    <p:sldId id="483" r:id="rId18"/>
    <p:sldId id="481" r:id="rId19"/>
    <p:sldId id="484" r:id="rId20"/>
    <p:sldId id="495" r:id="rId21"/>
    <p:sldId id="496" r:id="rId22"/>
    <p:sldId id="497" r:id="rId23"/>
    <p:sldId id="498" r:id="rId24"/>
    <p:sldId id="485" r:id="rId25"/>
    <p:sldId id="486" r:id="rId26"/>
    <p:sldId id="482" r:id="rId27"/>
    <p:sldId id="499" r:id="rId28"/>
    <p:sldId id="487" r:id="rId29"/>
    <p:sldId id="488" r:id="rId30"/>
    <p:sldId id="489" r:id="rId31"/>
    <p:sldId id="490" r:id="rId32"/>
    <p:sldId id="491" r:id="rId33"/>
    <p:sldId id="500" r:id="rId34"/>
    <p:sldId id="501" r:id="rId35"/>
    <p:sldId id="433" r:id="rId36"/>
    <p:sldId id="454" r:id="rId37"/>
    <p:sldId id="455" r:id="rId38"/>
    <p:sldId id="456" r:id="rId39"/>
    <p:sldId id="450" r:id="rId40"/>
    <p:sldId id="451" r:id="rId41"/>
    <p:sldId id="457" r:id="rId42"/>
    <p:sldId id="458" r:id="rId43"/>
    <p:sldId id="459" r:id="rId44"/>
    <p:sldId id="460" r:id="rId45"/>
    <p:sldId id="461" r:id="rId46"/>
    <p:sldId id="462" r:id="rId47"/>
    <p:sldId id="506" r:id="rId48"/>
    <p:sldId id="463" r:id="rId49"/>
    <p:sldId id="464" r:id="rId50"/>
    <p:sldId id="465" r:id="rId51"/>
    <p:sldId id="466" r:id="rId52"/>
    <p:sldId id="467" r:id="rId53"/>
    <p:sldId id="468" r:id="rId54"/>
    <p:sldId id="469" r:id="rId55"/>
    <p:sldId id="507" r:id="rId56"/>
    <p:sldId id="470" r:id="rId57"/>
    <p:sldId id="452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47" d="100"/>
          <a:sy n="47" d="100"/>
        </p:scale>
        <p:origin x="-11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2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E071A0-10AA-46A1-A518-24227EAE68C1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5BE3F5-15B2-427D-8B39-FC1ED6A29E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E071A0-10AA-46A1-A518-24227EAE68C1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5BE3F5-15B2-427D-8B39-FC1ED6A29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E071A0-10AA-46A1-A518-24227EAE68C1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5BE3F5-15B2-427D-8B39-FC1ED6A29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E071A0-10AA-46A1-A518-24227EAE68C1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5BE3F5-15B2-427D-8B39-FC1ED6A29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E071A0-10AA-46A1-A518-24227EAE68C1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5BE3F5-15B2-427D-8B39-FC1ED6A29E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E071A0-10AA-46A1-A518-24227EAE68C1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5BE3F5-15B2-427D-8B39-FC1ED6A29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E071A0-10AA-46A1-A518-24227EAE68C1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5BE3F5-15B2-427D-8B39-FC1ED6A29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E071A0-10AA-46A1-A518-24227EAE68C1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5BE3F5-15B2-427D-8B39-FC1ED6A29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E071A0-10AA-46A1-A518-24227EAE68C1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5BE3F5-15B2-427D-8B39-FC1ED6A29E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E071A0-10AA-46A1-A518-24227EAE68C1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5BE3F5-15B2-427D-8B39-FC1ED6A29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E071A0-10AA-46A1-A518-24227EAE68C1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5BE3F5-15B2-427D-8B39-FC1ED6A29E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6E071A0-10AA-46A1-A518-24227EAE68C1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55BE3F5-15B2-427D-8B39-FC1ED6A29E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rx.net/index.html" TargetMode="External"/><Relationship Id="rId2" Type="http://schemas.openxmlformats.org/officeDocument/2006/relationships/hyperlink" Target="http://www.exrx.net/Calculators/OneRepMax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359898"/>
            <a:ext cx="7391400" cy="3373902"/>
          </a:xfrm>
        </p:spPr>
        <p:txBody>
          <a:bodyPr/>
          <a:lstStyle/>
          <a:p>
            <a:r>
              <a:rPr lang="en-US" dirty="0" smtClean="0"/>
              <a:t>Spinal Cord Injury </a:t>
            </a:r>
            <a:br>
              <a:rPr lang="en-US" dirty="0" smtClean="0"/>
            </a:br>
            <a:r>
              <a:rPr lang="en-US" dirty="0" smtClean="0"/>
              <a:t>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33400"/>
            <a:ext cx="749808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1RM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Repetition maximum</a:t>
            </a:r>
          </a:p>
          <a:p>
            <a:pPr lvl="1"/>
            <a:r>
              <a:rPr lang="en-US" dirty="0" smtClean="0"/>
              <a:t>4 or 5 grade 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Weight lift one time or 10time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Wrist or ankle </a:t>
            </a:r>
            <a:r>
              <a:rPr lang="en-US" dirty="0" err="1" smtClean="0"/>
              <a:t>velcro</a:t>
            </a:r>
            <a:r>
              <a:rPr lang="en-US" dirty="0" smtClean="0"/>
              <a:t> weight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Modified 1RM for 3 grade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measure 1RM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http://www.exrx.net/Calculators/OneRepMax.html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http://www.exrx.net/index.html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838200"/>
            <a:ext cx="7498080" cy="5410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Hand held myometer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Isometric strength </a:t>
            </a:r>
          </a:p>
          <a:p>
            <a:pPr lvl="1"/>
            <a:r>
              <a:rPr lang="en-US" dirty="0" smtClean="0"/>
              <a:t>Measure force not torque 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Stability is difficult</a:t>
            </a:r>
          </a:p>
          <a:p>
            <a:r>
              <a:rPr lang="en-US" dirty="0" smtClean="0"/>
              <a:t>Not healthy patient</a:t>
            </a:r>
          </a:p>
          <a:p>
            <a:r>
              <a:rPr lang="en-US" dirty="0" smtClean="0"/>
              <a:t>Bed confined patient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Hip extensors in bed ridden patient ??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Isokinetic dynamometers</a:t>
            </a:r>
          </a:p>
          <a:p>
            <a:r>
              <a:rPr lang="en-US" dirty="0" smtClean="0"/>
              <a:t>Torque in concentric or eccentric</a:t>
            </a:r>
          </a:p>
          <a:p>
            <a:r>
              <a:rPr lang="en-US" dirty="0" smtClean="0"/>
              <a:t>Same velocity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Not in SCI</a:t>
            </a:r>
          </a:p>
          <a:p>
            <a:r>
              <a:rPr lang="en-US" dirty="0" smtClean="0"/>
              <a:t>Profound weakness and bed ridden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C:\Users\arshad.nawaz.RIPHAH\Desktop\struggle-strength-picture-quo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533400"/>
            <a:ext cx="57912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57200"/>
            <a:ext cx="5895975" cy="213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971800"/>
            <a:ext cx="32099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867025"/>
            <a:ext cx="36576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04800"/>
            <a:ext cx="7124700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533400"/>
            <a:ext cx="6715125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57200"/>
            <a:ext cx="702945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743200"/>
          </a:xfrm>
        </p:spPr>
        <p:txBody>
          <a:bodyPr/>
          <a:lstStyle/>
          <a:p>
            <a:r>
              <a:rPr lang="en-US" dirty="0" smtClean="0"/>
              <a:t>Strength training</a:t>
            </a:r>
          </a:p>
          <a:p>
            <a:endParaRPr lang="en-US" dirty="0" smtClean="0"/>
          </a:p>
        </p:txBody>
      </p:sp>
      <p:pic>
        <p:nvPicPr>
          <p:cNvPr id="4" name="Picture 3" descr="C:\Users\arshad.nawaz.RIPHAH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286000"/>
            <a:ext cx="41148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 training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Strength increase 2 % per week</a:t>
            </a:r>
          </a:p>
          <a:p>
            <a:r>
              <a:rPr lang="en-US" dirty="0" smtClean="0"/>
              <a:t>Early stages or deconditioned patient more strength increase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Male and female of any age same effect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Cross sectional area, protein content, increase capillary density, hypertrophy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Hyperplasia?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Motor unit synchronization, firing and recruitment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Short term strength training …hypertrophy…..motor unit synchronization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Best regimen </a:t>
            </a:r>
          </a:p>
          <a:p>
            <a:pPr lvl="1"/>
            <a:r>
              <a:rPr lang="en-US" dirty="0" smtClean="0"/>
              <a:t>8-12 RM</a:t>
            </a:r>
          </a:p>
          <a:p>
            <a:pPr lvl="1"/>
            <a:r>
              <a:rPr lang="en-US" dirty="0" smtClean="0"/>
              <a:t>60-80% of a 1RM</a:t>
            </a:r>
          </a:p>
          <a:p>
            <a:r>
              <a:rPr lang="en-US" dirty="0" smtClean="0"/>
              <a:t>1-3 second rest than second and third time</a:t>
            </a:r>
          </a:p>
          <a:p>
            <a:r>
              <a:rPr lang="en-US" dirty="0" smtClean="0"/>
              <a:t>Two to three per week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8-12 times not increase</a:t>
            </a:r>
          </a:p>
          <a:p>
            <a:r>
              <a:rPr lang="en-US" dirty="0" smtClean="0"/>
              <a:t>Longer rest 3minutes superior to shorter 40 seconds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Eccentric strengthening superior to concentric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Variation in load in session better than fixation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990600"/>
            <a:ext cx="7498080" cy="5257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Specificity of training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 contraction</a:t>
            </a:r>
          </a:p>
          <a:p>
            <a:r>
              <a:rPr lang="en-US" dirty="0" smtClean="0"/>
              <a:t>Position of joint</a:t>
            </a:r>
          </a:p>
          <a:p>
            <a:r>
              <a:rPr lang="en-US" dirty="0" smtClean="0"/>
              <a:t>Type eccentric concentric isometric</a:t>
            </a:r>
          </a:p>
          <a:p>
            <a:r>
              <a:rPr lang="en-US" dirty="0" smtClean="0"/>
              <a:t>Speed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Functional task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Floor and wheel chair </a:t>
            </a:r>
          </a:p>
          <a:p>
            <a:pPr lvl="1"/>
            <a:r>
              <a:rPr lang="en-US" dirty="0" smtClean="0"/>
              <a:t>8-12 RM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685800"/>
            <a:ext cx="7498080" cy="55626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/>
              <a:t>Training muscle power and endurance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For power</a:t>
            </a:r>
          </a:p>
          <a:p>
            <a:pPr lvl="1"/>
            <a:r>
              <a:rPr lang="en-US" dirty="0" smtClean="0"/>
              <a:t>Speed </a:t>
            </a:r>
          </a:p>
          <a:p>
            <a:pPr lvl="1"/>
            <a:r>
              <a:rPr lang="en-US" dirty="0" smtClean="0"/>
              <a:t>30-60% of 1RM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 Endurance</a:t>
            </a:r>
          </a:p>
          <a:p>
            <a:pPr lvl="1"/>
            <a:r>
              <a:rPr lang="en-US" dirty="0" smtClean="0"/>
              <a:t>20 or more repetition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Rest time is less than 1 minutes in 10-15 repetition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1-3mints in 15-20repitition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High velocities 180per second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Endurance effective when exercise closely resemble with task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09550"/>
            <a:ext cx="7415213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0"/>
            <a:ext cx="883920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914400"/>
            <a:ext cx="7498080" cy="5334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Strength training for paralyzed muscles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Same principal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Biceps in grade 2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Hamstring in grade 2</a:t>
            </a:r>
          </a:p>
          <a:p>
            <a:endParaRPr lang="en-US" dirty="0" smtClean="0"/>
          </a:p>
          <a:p>
            <a:r>
              <a:rPr lang="en-US" dirty="0" smtClean="0"/>
              <a:t>8-12 repetition than change grade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5250"/>
            <a:ext cx="8991599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066800"/>
            <a:ext cx="65913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 training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Strength </a:t>
            </a:r>
          </a:p>
          <a:p>
            <a:r>
              <a:rPr lang="en-US" dirty="0" smtClean="0"/>
              <a:t>Endurance</a:t>
            </a:r>
          </a:p>
          <a:p>
            <a:r>
              <a:rPr lang="en-US" dirty="0" smtClean="0"/>
              <a:t>Power</a:t>
            </a:r>
          </a:p>
          <a:p>
            <a:r>
              <a:rPr lang="en-US" dirty="0" smtClean="0"/>
              <a:t>Motor control</a:t>
            </a:r>
          </a:p>
          <a:p>
            <a:r>
              <a:rPr lang="en-US" dirty="0" smtClean="0"/>
              <a:t>06 weeks for strengthening </a:t>
            </a:r>
          </a:p>
          <a:p>
            <a:r>
              <a:rPr lang="en-US" dirty="0" smtClean="0"/>
              <a:t>Motor learning </a:t>
            </a:r>
          </a:p>
          <a:p>
            <a:r>
              <a:rPr lang="en-US" dirty="0" smtClean="0"/>
              <a:t>Thousands repetition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Training protocol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Maximum Repetition minimum weight??</a:t>
            </a:r>
          </a:p>
          <a:p>
            <a:r>
              <a:rPr lang="en-US" dirty="0" smtClean="0"/>
              <a:t> Maximum weight minimum Repetition??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182225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899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Flicker movement</a:t>
            </a:r>
          </a:p>
          <a:p>
            <a:endParaRPr lang="en-US" dirty="0" smtClean="0"/>
          </a:p>
          <a:p>
            <a:r>
              <a:rPr lang="en-US" dirty="0" smtClean="0"/>
              <a:t>EMG feed back</a:t>
            </a:r>
          </a:p>
          <a:p>
            <a:r>
              <a:rPr lang="en-US" dirty="0" smtClean="0"/>
              <a:t>Mental practice</a:t>
            </a:r>
          </a:p>
          <a:p>
            <a:r>
              <a:rPr lang="en-US" dirty="0" smtClean="0"/>
              <a:t>Motor imaginary</a:t>
            </a:r>
          </a:p>
          <a:p>
            <a:r>
              <a:rPr lang="en-US" dirty="0" smtClean="0"/>
              <a:t>Repeated cognitive practice without movement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Electrical stimulation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Crude grip</a:t>
            </a:r>
          </a:p>
          <a:p>
            <a:pPr lvl="1"/>
            <a:r>
              <a:rPr lang="en-US" dirty="0" smtClean="0"/>
              <a:t>Increase blood circulation</a:t>
            </a:r>
          </a:p>
          <a:p>
            <a:pPr lvl="1"/>
            <a:r>
              <a:rPr lang="en-US" dirty="0" smtClean="0"/>
              <a:t>Gltueal area so pressure sore 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No literature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762000"/>
            <a:ext cx="7498080" cy="5486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Resistance training increase spasticity</a:t>
            </a:r>
          </a:p>
          <a:p>
            <a:r>
              <a:rPr lang="en-US" dirty="0" smtClean="0"/>
              <a:t>Bobath believed that resistance exercises reinforced abnormal movement pattern in stroke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 stroke Not in SCI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Modified plan with gradually increasing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Eccentric more DOMS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Mood, QOL, pain, satisfaction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Barriers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length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/>
              <a:t>Scalenes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The clinician extends the head and laterally</a:t>
            </a:r>
          </a:p>
          <a:p>
            <a:pPr>
              <a:buNone/>
            </a:pPr>
            <a:r>
              <a:rPr lang="en-US" sz="2000" dirty="0" smtClean="0"/>
              <a:t>flexes away and rotates towards the side of testing for</a:t>
            </a:r>
          </a:p>
          <a:p>
            <a:pPr>
              <a:buNone/>
            </a:pPr>
            <a:r>
              <a:rPr lang="en-US" sz="2000" dirty="0" smtClean="0"/>
              <a:t>anterior scalene; neutral rotation tests the middle fibers and</a:t>
            </a:r>
          </a:p>
          <a:p>
            <a:pPr>
              <a:buNone/>
            </a:pPr>
            <a:r>
              <a:rPr lang="en-US" sz="2000" dirty="0" smtClean="0"/>
              <a:t>Contra lateral rotation tests the posterior scalene muscle</a:t>
            </a:r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505200"/>
            <a:ext cx="50101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Pect</a:t>
            </a:r>
            <a:r>
              <a:rPr lang="en-US" dirty="0" smtClean="0"/>
              <a:t> minor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714500"/>
            <a:ext cx="5181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Erector </a:t>
            </a:r>
            <a:r>
              <a:rPr lang="en-US" dirty="0" err="1" smtClean="0"/>
              <a:t>spinae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6075" y="1619250"/>
            <a:ext cx="337185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SCIM</a:t>
            </a:r>
          </a:p>
          <a:p>
            <a:endParaRPr lang="en-US" dirty="0" smtClean="0"/>
          </a:p>
          <a:p>
            <a:r>
              <a:rPr lang="en-US" dirty="0" err="1" smtClean="0"/>
              <a:t>Barthel</a:t>
            </a:r>
            <a:r>
              <a:rPr lang="en-US" dirty="0" smtClean="0"/>
              <a:t> index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Lawton index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838200"/>
            <a:ext cx="7498080" cy="4800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Two clients came to your department and both want to increase strength of upper limb</a:t>
            </a:r>
          </a:p>
          <a:p>
            <a:r>
              <a:rPr lang="en-US" dirty="0" smtClean="0"/>
              <a:t>One person is </a:t>
            </a:r>
            <a:r>
              <a:rPr lang="en-US" dirty="0" err="1" smtClean="0"/>
              <a:t>Furqan</a:t>
            </a:r>
            <a:r>
              <a:rPr lang="en-US" dirty="0" smtClean="0"/>
              <a:t> Ahmad </a:t>
            </a:r>
          </a:p>
          <a:p>
            <a:r>
              <a:rPr lang="en-US" dirty="0" smtClean="0"/>
              <a:t>Other person is Arshad </a:t>
            </a:r>
            <a:r>
              <a:rPr lang="en-US" dirty="0" err="1" smtClean="0"/>
              <a:t>Nawaz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What will be your protocol</a:t>
            </a:r>
          </a:p>
          <a:p>
            <a:r>
              <a:rPr lang="en-US" dirty="0" smtClean="0"/>
              <a:t>Will  the protocol be same for both or different </a:t>
            </a:r>
          </a:p>
          <a:p>
            <a:r>
              <a:rPr lang="en-US" dirty="0" smtClean="0"/>
              <a:t>Explain with logic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Assignment </a:t>
            </a:r>
          </a:p>
          <a:p>
            <a:r>
              <a:rPr lang="en-US" dirty="0" smtClean="0"/>
              <a:t>Summary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Feedback </a:t>
            </a:r>
          </a:p>
          <a:p>
            <a:endParaRPr lang="en-US" dirty="0" smtClean="0"/>
          </a:p>
          <a:p>
            <a:r>
              <a:rPr lang="en-US" dirty="0" smtClean="0"/>
              <a:t>Anything missing ???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MCQs </a:t>
            </a:r>
            <a:endParaRPr lang="en-US" dirty="0"/>
          </a:p>
        </p:txBody>
      </p:sp>
      <p:pic>
        <p:nvPicPr>
          <p:cNvPr id="19457" name="Picture 1" descr="C:\Users\arshad.nawaz.RIPHAH\Desktop\funny-pictures-students-li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524000"/>
            <a:ext cx="5759727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685800"/>
            <a:ext cx="749808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 12moth old child got infection in L4 vertebrae , there were no specific family history of any pathology. </a:t>
            </a:r>
          </a:p>
          <a:p>
            <a:r>
              <a:rPr lang="en-US" dirty="0" smtClean="0"/>
              <a:t>During examination you noted the neurological deficit in lower limbs.</a:t>
            </a:r>
          </a:p>
          <a:p>
            <a:r>
              <a:rPr lang="en-US" dirty="0" smtClean="0"/>
              <a:t>Which of the following description is </a:t>
            </a:r>
            <a:r>
              <a:rPr lang="en-US" b="1" dirty="0" smtClean="0"/>
              <a:t>MOST</a:t>
            </a:r>
            <a:r>
              <a:rPr lang="en-US" dirty="0" smtClean="0"/>
              <a:t> appropriate for explaining the clinical picture of lesion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Cauda equina flaccid lesion</a:t>
            </a:r>
          </a:p>
          <a:p>
            <a:r>
              <a:rPr lang="en-US" dirty="0" smtClean="0"/>
              <a:t>Spastic paraplegia </a:t>
            </a:r>
          </a:p>
          <a:p>
            <a:r>
              <a:rPr lang="en-US" dirty="0" smtClean="0"/>
              <a:t>Peripheral nerve entrapment </a:t>
            </a:r>
          </a:p>
          <a:p>
            <a:r>
              <a:rPr lang="en-US" dirty="0" smtClean="0"/>
              <a:t>Spinal stenosis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762000"/>
            <a:ext cx="749808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50year old male with history of road traffic accident admitted through emergency, </a:t>
            </a:r>
          </a:p>
          <a:p>
            <a:r>
              <a:rPr lang="en-US" dirty="0" smtClean="0"/>
              <a:t>before reading the file of patient you observed the </a:t>
            </a:r>
            <a:r>
              <a:rPr lang="en-US" dirty="0" err="1" smtClean="0"/>
              <a:t>b/L</a:t>
            </a:r>
            <a:r>
              <a:rPr lang="en-US" dirty="0" smtClean="0"/>
              <a:t> lower limb flexed  posture of patient.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On the basis of this information, what would be the possible location of trauma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Cerebral cortex</a:t>
            </a:r>
          </a:p>
          <a:p>
            <a:pPr>
              <a:buNone/>
            </a:pPr>
            <a:r>
              <a:rPr lang="en-US" dirty="0" smtClean="0"/>
              <a:t>Hind brain</a:t>
            </a:r>
          </a:p>
          <a:p>
            <a:pPr>
              <a:buNone/>
            </a:pPr>
            <a:r>
              <a:rPr lang="en-US" dirty="0" smtClean="0"/>
              <a:t>Spinal cord </a:t>
            </a:r>
          </a:p>
          <a:p>
            <a:pPr>
              <a:buNone/>
            </a:pPr>
            <a:r>
              <a:rPr lang="en-US" dirty="0" smtClean="0"/>
              <a:t>Hip fracture 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dirty="0" smtClean="0"/>
              <a:t>A patient comes to the physical therapy department with history of a  spinal trauma at the level of T10 vertebrae ,</a:t>
            </a:r>
          </a:p>
          <a:p>
            <a:pPr lvl="0"/>
            <a:r>
              <a:rPr lang="en-US" dirty="0" smtClean="0"/>
              <a:t> the symptoms were loss of sensory sensation in right leg , while the motor loss in the left leg .</a:t>
            </a:r>
          </a:p>
          <a:p>
            <a:pPr lvl="0"/>
            <a:r>
              <a:rPr lang="en-US" dirty="0" smtClean="0"/>
              <a:t>During neurological examination you observed the positive </a:t>
            </a:r>
            <a:r>
              <a:rPr lang="en-US" dirty="0" err="1" smtClean="0"/>
              <a:t>babinski</a:t>
            </a:r>
            <a:r>
              <a:rPr lang="en-US" dirty="0" smtClean="0"/>
              <a:t> sign and exaggerated reflexes, </a:t>
            </a:r>
          </a:p>
          <a:p>
            <a:pPr lvl="0"/>
            <a:r>
              <a:rPr lang="en-US" dirty="0" smtClean="0"/>
              <a:t>on the basis of above symptoms which type of injury comes in your mind</a:t>
            </a:r>
          </a:p>
          <a:p>
            <a:pPr lvl="0">
              <a:buNone/>
            </a:pPr>
            <a:endParaRPr lang="en-US" dirty="0" smtClean="0"/>
          </a:p>
          <a:p>
            <a:pPr lvl="0"/>
            <a:r>
              <a:rPr lang="en-US" dirty="0" smtClean="0"/>
              <a:t>Right hemi section of spinal cord</a:t>
            </a:r>
          </a:p>
          <a:p>
            <a:pPr lvl="0"/>
            <a:r>
              <a:rPr lang="en-US" dirty="0" smtClean="0"/>
              <a:t>Right anterior damage of spinal cord</a:t>
            </a:r>
          </a:p>
          <a:p>
            <a:pPr lvl="0"/>
            <a:r>
              <a:rPr lang="en-US" dirty="0" smtClean="0"/>
              <a:t>Left hemi section of spinal cord</a:t>
            </a:r>
          </a:p>
          <a:p>
            <a:pPr lvl="0"/>
            <a:r>
              <a:rPr lang="en-US" dirty="0" smtClean="0"/>
              <a:t>Complete damage of spinal cord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If you are working in spinal cord injury unit, you should know the concept of level of decussating of different ascending and descending tracts of spinal cord. </a:t>
            </a:r>
          </a:p>
          <a:p>
            <a:pPr lvl="0"/>
            <a:r>
              <a:rPr lang="en-US" dirty="0" smtClean="0"/>
              <a:t>Which of the following tract is/are decussating at the level of spinal cord segment</a:t>
            </a:r>
          </a:p>
          <a:p>
            <a:pPr lvl="0">
              <a:buNone/>
            </a:pPr>
            <a:endParaRPr lang="en-US" dirty="0" smtClean="0"/>
          </a:p>
          <a:p>
            <a:pPr lvl="0"/>
            <a:r>
              <a:rPr lang="en-US" dirty="0" smtClean="0"/>
              <a:t>Anterior </a:t>
            </a:r>
            <a:r>
              <a:rPr lang="en-US" dirty="0" err="1" smtClean="0"/>
              <a:t>spinothalamic</a:t>
            </a:r>
            <a:r>
              <a:rPr lang="en-US" dirty="0" smtClean="0"/>
              <a:t> tract</a:t>
            </a:r>
          </a:p>
          <a:p>
            <a:pPr lvl="0"/>
            <a:r>
              <a:rPr lang="en-US" dirty="0" smtClean="0"/>
              <a:t>Posterior </a:t>
            </a:r>
            <a:r>
              <a:rPr lang="en-US" dirty="0" err="1" smtClean="0"/>
              <a:t>spinocerebellar</a:t>
            </a:r>
            <a:r>
              <a:rPr lang="en-US" dirty="0" smtClean="0"/>
              <a:t> tract</a:t>
            </a:r>
          </a:p>
          <a:p>
            <a:pPr lvl="0"/>
            <a:r>
              <a:rPr lang="en-US" dirty="0" smtClean="0"/>
              <a:t>Lateral </a:t>
            </a:r>
            <a:r>
              <a:rPr lang="en-US" dirty="0" err="1" smtClean="0"/>
              <a:t>spinocerebellar</a:t>
            </a:r>
            <a:r>
              <a:rPr lang="en-US" dirty="0" smtClean="0"/>
              <a:t> tract</a:t>
            </a:r>
          </a:p>
          <a:p>
            <a:pPr lvl="0"/>
            <a:r>
              <a:rPr lang="en-US" dirty="0" smtClean="0"/>
              <a:t>A &amp; C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In spinal cord Injury unit , you assess a patient through different movement and sensation ,</a:t>
            </a:r>
          </a:p>
          <a:p>
            <a:pPr lvl="0"/>
            <a:r>
              <a:rPr lang="en-US" dirty="0" smtClean="0"/>
              <a:t> you observed that the thumb sensation are preserved but the little finger has  impaired sensation , what will be the diagnosis</a:t>
            </a:r>
          </a:p>
          <a:p>
            <a:pPr lvl="0"/>
            <a:r>
              <a:rPr lang="en-US" dirty="0" smtClean="0"/>
              <a:t>C6 incomplete </a:t>
            </a:r>
          </a:p>
          <a:p>
            <a:pPr lvl="0"/>
            <a:r>
              <a:rPr lang="en-US" dirty="0" smtClean="0"/>
              <a:t>C6 complete</a:t>
            </a:r>
          </a:p>
          <a:p>
            <a:pPr lvl="0"/>
            <a:r>
              <a:rPr lang="en-US" dirty="0" smtClean="0"/>
              <a:t>C7 incomplete</a:t>
            </a:r>
          </a:p>
          <a:p>
            <a:pPr lvl="0"/>
            <a:r>
              <a:rPr lang="en-US" dirty="0" smtClean="0"/>
              <a:t>C5 incomplete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C:\Users\arshad.nawaz.RIPHAH\Desktop\downloa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990600"/>
            <a:ext cx="58674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990600"/>
            <a:ext cx="7498080" cy="52578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If a patient get fractured C7 spine and all the sensory and motor sensation are absolutely finished. </a:t>
            </a:r>
          </a:p>
          <a:p>
            <a:pPr lvl="0"/>
            <a:r>
              <a:rPr lang="en-US" dirty="0" smtClean="0"/>
              <a:t>The C8 spinal segment is last segment which is preserved and all below segments get damaged  ,</a:t>
            </a:r>
          </a:p>
          <a:p>
            <a:pPr lvl="0"/>
            <a:r>
              <a:rPr lang="en-US" dirty="0" smtClean="0"/>
              <a:t>the patient is declared the spastic paraplegic,  in which segment flaccid symptoms will be observed</a:t>
            </a:r>
          </a:p>
          <a:p>
            <a:pPr lvl="0"/>
            <a:r>
              <a:rPr lang="en-US" dirty="0" smtClean="0"/>
              <a:t>C7</a:t>
            </a:r>
          </a:p>
          <a:p>
            <a:pPr lvl="0"/>
            <a:r>
              <a:rPr lang="en-US" dirty="0" smtClean="0"/>
              <a:t>C8</a:t>
            </a:r>
          </a:p>
          <a:p>
            <a:pPr lvl="0"/>
            <a:r>
              <a:rPr lang="en-US" dirty="0" smtClean="0"/>
              <a:t>T1</a:t>
            </a:r>
          </a:p>
          <a:p>
            <a:pPr lvl="0"/>
            <a:r>
              <a:rPr lang="en-US" dirty="0" smtClean="0"/>
              <a:t>None of above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You are treating a patient with T4 paraplegia who begins to demonstrate signs and symptoms of autonomic </a:t>
            </a:r>
            <a:r>
              <a:rPr lang="en-US" dirty="0" err="1" smtClean="0"/>
              <a:t>dysreflexia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 Which of the following vital signs are the indicators of this</a:t>
            </a:r>
          </a:p>
          <a:p>
            <a:pPr lvl="0">
              <a:buNone/>
            </a:pPr>
            <a:endParaRPr lang="en-US" dirty="0" smtClean="0"/>
          </a:p>
          <a:p>
            <a:pPr lvl="0"/>
            <a:r>
              <a:rPr lang="en-US" dirty="0" smtClean="0"/>
              <a:t>Pulse rate</a:t>
            </a:r>
          </a:p>
          <a:p>
            <a:pPr lvl="0"/>
            <a:r>
              <a:rPr lang="en-US" dirty="0" smtClean="0"/>
              <a:t>Respiratory rate</a:t>
            </a:r>
          </a:p>
          <a:p>
            <a:pPr lvl="0"/>
            <a:r>
              <a:rPr lang="en-US" dirty="0" smtClean="0"/>
              <a:t>Blood pressure</a:t>
            </a:r>
          </a:p>
          <a:p>
            <a:pPr lvl="0"/>
            <a:r>
              <a:rPr lang="en-US" dirty="0" smtClean="0"/>
              <a:t>Body temperature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066800"/>
            <a:ext cx="7498080" cy="5181600"/>
          </a:xfrm>
        </p:spPr>
        <p:txBody>
          <a:bodyPr/>
          <a:lstStyle/>
          <a:p>
            <a:r>
              <a:rPr lang="en-US" dirty="0" smtClean="0"/>
              <a:t>Two client came to your Gym and both have almost same age, height and weight.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One of them said he wants to increase strength of his limbs while other said I want to increase my endurance of upper limb</a:t>
            </a:r>
          </a:p>
          <a:p>
            <a:r>
              <a:rPr lang="en-US" dirty="0" smtClean="0"/>
              <a:t>So what would  be your appropriate protocol for both???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In hand function , the power grip of hand mainly on the ……………side and skill activity mainly on the………side</a:t>
            </a:r>
          </a:p>
          <a:p>
            <a:pPr lvl="0">
              <a:buNone/>
            </a:pPr>
            <a:endParaRPr lang="en-US" dirty="0" smtClean="0"/>
          </a:p>
          <a:p>
            <a:pPr lvl="0"/>
            <a:r>
              <a:rPr lang="en-US" dirty="0" err="1" smtClean="0"/>
              <a:t>Ulnar</a:t>
            </a:r>
            <a:r>
              <a:rPr lang="en-US" dirty="0" smtClean="0"/>
              <a:t> , radial</a:t>
            </a:r>
          </a:p>
          <a:p>
            <a:pPr lvl="0"/>
            <a:r>
              <a:rPr lang="en-US" dirty="0" smtClean="0"/>
              <a:t>Radial , </a:t>
            </a:r>
            <a:r>
              <a:rPr lang="en-US" dirty="0" err="1" smtClean="0"/>
              <a:t>ulnar</a:t>
            </a:r>
            <a:endParaRPr lang="en-US" dirty="0" smtClean="0"/>
          </a:p>
          <a:p>
            <a:pPr lvl="0"/>
            <a:r>
              <a:rPr lang="en-US" dirty="0" smtClean="0"/>
              <a:t>Radial , thumb</a:t>
            </a:r>
          </a:p>
          <a:p>
            <a:pPr lvl="0"/>
            <a:r>
              <a:rPr lang="en-US" dirty="0" smtClean="0"/>
              <a:t>Thumb , wrist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eaLnBrk="0"/>
            <a:r>
              <a:rPr lang="en-US" dirty="0" smtClean="0"/>
              <a:t>You are about to discharge a patient with a C7 spinal cord injury. Which of the following would be challenging but obtainable goals for this patient?</a:t>
            </a:r>
            <a:endParaRPr lang="en-US" sz="2800" dirty="0" smtClean="0"/>
          </a:p>
          <a:p>
            <a:pPr lvl="1" eaLnBrk="0"/>
            <a:r>
              <a:rPr lang="en-US" dirty="0" smtClean="0"/>
              <a:t>Independent w/ all ADLs; may need adaptive aids for bowel care</a:t>
            </a:r>
            <a:endParaRPr lang="en-US" sz="2400" dirty="0" smtClean="0"/>
          </a:p>
          <a:p>
            <a:pPr lvl="1" eaLnBrk="0"/>
            <a:r>
              <a:rPr lang="en-US" dirty="0" smtClean="0"/>
              <a:t>Independent pressure relief</a:t>
            </a:r>
            <a:endParaRPr lang="en-US" sz="2400" dirty="0" smtClean="0"/>
          </a:p>
          <a:p>
            <a:pPr lvl="1" eaLnBrk="0"/>
            <a:r>
              <a:rPr lang="en-US" dirty="0" smtClean="0"/>
              <a:t>May have limited walking with bracing</a:t>
            </a:r>
            <a:endParaRPr lang="en-US" sz="2400" dirty="0" smtClean="0"/>
          </a:p>
          <a:p>
            <a:pPr lvl="1" eaLnBrk="0"/>
            <a:r>
              <a:rPr lang="en-US" dirty="0" smtClean="0"/>
              <a:t>Independent slide board transfer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A patient of spinal cord injury presents with independent breathing but no other motor activities were possible. </a:t>
            </a:r>
          </a:p>
          <a:p>
            <a:pPr lvl="0"/>
            <a:r>
              <a:rPr lang="en-US" dirty="0" smtClean="0"/>
              <a:t>He can operate his motorized wheelchair through breathing and puff , what would be the level of injury </a:t>
            </a:r>
            <a:endParaRPr lang="en-US" sz="2800" dirty="0" smtClean="0"/>
          </a:p>
          <a:p>
            <a:pPr lvl="0"/>
            <a:r>
              <a:rPr lang="en-US" dirty="0" smtClean="0"/>
              <a:t>C3</a:t>
            </a:r>
            <a:endParaRPr lang="en-US" sz="2800" dirty="0" smtClean="0"/>
          </a:p>
          <a:p>
            <a:pPr lvl="0"/>
            <a:r>
              <a:rPr lang="en-US" dirty="0" smtClean="0"/>
              <a:t>C4</a:t>
            </a:r>
            <a:endParaRPr lang="en-US" sz="2800" dirty="0" smtClean="0"/>
          </a:p>
          <a:p>
            <a:pPr lvl="0"/>
            <a:r>
              <a:rPr lang="en-US" dirty="0" smtClean="0"/>
              <a:t>C5</a:t>
            </a:r>
            <a:endParaRPr lang="en-US" sz="2800" dirty="0" smtClean="0"/>
          </a:p>
          <a:p>
            <a:pPr lvl="0"/>
            <a:r>
              <a:rPr lang="en-US" dirty="0" smtClean="0"/>
              <a:t>C6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 patient of spinal cord injury presented with independent in self care &amp; basic activities , which highest level of injury you suspect in such patient</a:t>
            </a:r>
          </a:p>
          <a:p>
            <a:pPr lvl="0"/>
            <a:r>
              <a:rPr lang="en-US" dirty="0" smtClean="0"/>
              <a:t>C5</a:t>
            </a:r>
          </a:p>
          <a:p>
            <a:pPr lvl="0"/>
            <a:r>
              <a:rPr lang="en-US" dirty="0" smtClean="0"/>
              <a:t>C6</a:t>
            </a:r>
          </a:p>
          <a:p>
            <a:pPr lvl="0"/>
            <a:r>
              <a:rPr lang="en-US" dirty="0" smtClean="0"/>
              <a:t>C7</a:t>
            </a:r>
          </a:p>
          <a:p>
            <a:pPr lvl="0"/>
            <a:r>
              <a:rPr lang="en-US" dirty="0" smtClean="0"/>
              <a:t>C8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Your patient looks flushed and is complaining of a pounding headache. </a:t>
            </a:r>
          </a:p>
          <a:p>
            <a:pPr lvl="0"/>
            <a:r>
              <a:rPr lang="en-US" dirty="0" smtClean="0"/>
              <a:t>You suspect these symptoms may be indicative of autonomic </a:t>
            </a:r>
            <a:r>
              <a:rPr lang="en-US" dirty="0" err="1" smtClean="0"/>
              <a:t>dysreflexia</a:t>
            </a:r>
            <a:r>
              <a:rPr lang="en-US" dirty="0" smtClean="0"/>
              <a:t>. </a:t>
            </a:r>
          </a:p>
          <a:p>
            <a:pPr lvl="0"/>
            <a:r>
              <a:rPr lang="en-US" dirty="0" smtClean="0"/>
              <a:t>In this case all of the following would be appropriate responses EXCEPT</a:t>
            </a:r>
          </a:p>
          <a:p>
            <a:pPr lvl="0">
              <a:buNone/>
            </a:pPr>
            <a:endParaRPr lang="en-US" dirty="0" smtClean="0"/>
          </a:p>
          <a:p>
            <a:pPr lvl="1"/>
            <a:r>
              <a:rPr lang="en-US" dirty="0" smtClean="0"/>
              <a:t>lie the patient down immediately</a:t>
            </a:r>
            <a:r>
              <a:rPr lang="en-US" b="1" dirty="0" smtClean="0"/>
              <a:t>.</a:t>
            </a:r>
            <a:endParaRPr lang="en-US" dirty="0" smtClean="0"/>
          </a:p>
          <a:p>
            <a:pPr lvl="1"/>
            <a:r>
              <a:rPr lang="en-US" dirty="0" smtClean="0"/>
              <a:t>check the patient's catheter and if it is clamped, release it.</a:t>
            </a:r>
          </a:p>
          <a:p>
            <a:pPr lvl="1"/>
            <a:r>
              <a:rPr lang="en-US" dirty="0" smtClean="0"/>
              <a:t>check for irritating stimuli such as tight clothing or abdominal binder and remove source of irritation.</a:t>
            </a:r>
          </a:p>
          <a:p>
            <a:pPr lvl="1"/>
            <a:r>
              <a:rPr lang="en-US" dirty="0" smtClean="0"/>
              <a:t>seek medical attention if symptoms do not resolve.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3" descr="C:\Users\arshad.nawaz.RIPHAH\Desktop\funny-note-from-teacher-to-stude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4138" y="1676400"/>
            <a:ext cx="4843462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A patient with a C7 complete SCI would most likely</a:t>
            </a:r>
          </a:p>
          <a:p>
            <a:pPr lvl="0">
              <a:buNone/>
            </a:pPr>
            <a:endParaRPr lang="en-US" dirty="0" smtClean="0"/>
          </a:p>
          <a:p>
            <a:pPr lvl="1"/>
            <a:r>
              <a:rPr lang="en-US" dirty="0" smtClean="0"/>
              <a:t>require a power wheelchair for mobility.</a:t>
            </a:r>
          </a:p>
          <a:p>
            <a:pPr lvl="1"/>
            <a:r>
              <a:rPr lang="en-US" dirty="0" smtClean="0"/>
              <a:t>require a lightweight manual wheelchair for mobility.</a:t>
            </a:r>
          </a:p>
          <a:p>
            <a:pPr lvl="1"/>
            <a:r>
              <a:rPr lang="en-US" dirty="0" smtClean="0"/>
              <a:t>require a power wheelchair for community mobility but use a manual wheelchair for short distances.</a:t>
            </a:r>
          </a:p>
          <a:p>
            <a:pPr lvl="1"/>
            <a:r>
              <a:rPr lang="en-US" dirty="0" smtClean="0"/>
              <a:t>require a lightweight manual wheelchair for community distances but ambulate for short distances.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shad.nawaz.RIPHAH\Desktop\3973915-38409-thank-you-computer-key-as-online-thanks-mess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048000"/>
            <a:ext cx="5791200" cy="2895600"/>
          </a:xfrm>
          <a:prstGeom prst="rect">
            <a:avLst/>
          </a:prstGeom>
          <a:noFill/>
        </p:spPr>
      </p:pic>
      <p:pic>
        <p:nvPicPr>
          <p:cNvPr id="3" name="Picture 2" descr="C:\Users\arshad.nawaz.RIPHAH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81000"/>
            <a:ext cx="44196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Strength</a:t>
            </a:r>
          </a:p>
          <a:p>
            <a:pPr lvl="1"/>
            <a:r>
              <a:rPr lang="en-US" dirty="0" smtClean="0"/>
              <a:t>Mobility </a:t>
            </a:r>
          </a:p>
          <a:p>
            <a:pPr lvl="1"/>
            <a:r>
              <a:rPr lang="en-US" dirty="0" smtClean="0"/>
              <a:t>Independence </a:t>
            </a:r>
          </a:p>
          <a:p>
            <a:endParaRPr lang="en-US" dirty="0" smtClean="0"/>
          </a:p>
          <a:p>
            <a:r>
              <a:rPr lang="en-US" dirty="0" smtClean="0"/>
              <a:t>Lattismus </a:t>
            </a:r>
            <a:r>
              <a:rPr lang="en-US" dirty="0" err="1" smtClean="0"/>
              <a:t>dorsi</a:t>
            </a:r>
            <a:r>
              <a:rPr lang="en-US" dirty="0" smtClean="0"/>
              <a:t> and triceps</a:t>
            </a:r>
          </a:p>
          <a:p>
            <a:r>
              <a:rPr lang="en-US" dirty="0" smtClean="0"/>
              <a:t>Normal strength not sufficient to lift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C6 partial paralysis of </a:t>
            </a:r>
            <a:r>
              <a:rPr lang="en-US" dirty="0" err="1" smtClean="0"/>
              <a:t>Pect</a:t>
            </a:r>
            <a:r>
              <a:rPr lang="en-US" dirty="0" smtClean="0"/>
              <a:t> Major</a:t>
            </a:r>
          </a:p>
          <a:p>
            <a:r>
              <a:rPr lang="en-US" dirty="0" smtClean="0"/>
              <a:t>Function of </a:t>
            </a:r>
            <a:r>
              <a:rPr lang="en-US" dirty="0" err="1" smtClean="0"/>
              <a:t>pect</a:t>
            </a:r>
            <a:r>
              <a:rPr lang="en-US" dirty="0" smtClean="0"/>
              <a:t> major</a:t>
            </a:r>
          </a:p>
          <a:p>
            <a:r>
              <a:rPr lang="en-US" dirty="0" smtClean="0"/>
              <a:t>Help in Rolling </a:t>
            </a:r>
          </a:p>
          <a:p>
            <a:endParaRPr lang="en-US" dirty="0" smtClean="0"/>
          </a:p>
          <a:p>
            <a:r>
              <a:rPr lang="en-US" dirty="0" smtClean="0"/>
              <a:t>Weak </a:t>
            </a:r>
            <a:r>
              <a:rPr lang="en-US" dirty="0" err="1" smtClean="0"/>
              <a:t>dorsi</a:t>
            </a:r>
            <a:r>
              <a:rPr lang="en-US" dirty="0" smtClean="0"/>
              <a:t> flexors ??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C5 shoulder flexor strength will improve???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C6 wrist extensors strength will increase ??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 assessment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Font typeface="+mj-lt"/>
              <a:buAutoNum type="arabicPeriod"/>
            </a:pPr>
            <a:r>
              <a:rPr lang="en-US" dirty="0" smtClean="0"/>
              <a:t>MMT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1RM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Hand held myometer </a:t>
            </a:r>
          </a:p>
          <a:p>
            <a:pPr marL="596646" indent="-514350">
              <a:buFont typeface="+mj-lt"/>
              <a:buAutoNum type="arabicPeriod"/>
            </a:pPr>
            <a:r>
              <a:rPr lang="en-US" dirty="0" smtClean="0"/>
              <a:t>Isokinetic dynamometers </a:t>
            </a:r>
          </a:p>
          <a:p>
            <a:pPr marL="596646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990600"/>
            <a:ext cx="749808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Strength assessment</a:t>
            </a:r>
          </a:p>
          <a:p>
            <a:pPr lvl="1"/>
            <a:r>
              <a:rPr lang="en-US" dirty="0" smtClean="0"/>
              <a:t>Individual or group muscles</a:t>
            </a:r>
          </a:p>
          <a:p>
            <a:pPr lvl="1"/>
            <a:r>
              <a:rPr lang="en-US" dirty="0" smtClean="0"/>
              <a:t>6 point or 11 point scale </a:t>
            </a:r>
          </a:p>
          <a:p>
            <a:endParaRPr lang="en-US" dirty="0" smtClean="0"/>
          </a:p>
          <a:p>
            <a:r>
              <a:rPr lang="en-US" dirty="0" smtClean="0"/>
              <a:t>Isometric strength for higher grades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SCI </a:t>
            </a:r>
          </a:p>
          <a:p>
            <a:pPr lvl="1"/>
            <a:r>
              <a:rPr lang="en-US" dirty="0" smtClean="0"/>
              <a:t>06 point scale uses</a:t>
            </a:r>
          </a:p>
          <a:p>
            <a:pPr lvl="1"/>
            <a:r>
              <a:rPr lang="en-US" dirty="0" smtClean="0"/>
              <a:t>Only 10 muscles assess</a:t>
            </a:r>
          </a:p>
          <a:p>
            <a:pPr lvl="1"/>
            <a:r>
              <a:rPr lang="en-US" dirty="0" smtClean="0"/>
              <a:t>C5-T1 and L2 –S1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Daily or after some days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Solstic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1534</TotalTime>
  <Words>1291</Words>
  <Application>Microsoft Office PowerPoint</Application>
  <PresentationFormat>On-screen Show (4:3)</PresentationFormat>
  <Paragraphs>291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1_Solstice</vt:lpstr>
      <vt:lpstr>Spinal Cord Injury  Management</vt:lpstr>
      <vt:lpstr>Outlines </vt:lpstr>
      <vt:lpstr>Strength training </vt:lpstr>
      <vt:lpstr>Slide 4</vt:lpstr>
      <vt:lpstr>Slide 5</vt:lpstr>
      <vt:lpstr>Slide 6</vt:lpstr>
      <vt:lpstr>Slide 7</vt:lpstr>
      <vt:lpstr>Strength assessment </vt:lpstr>
      <vt:lpstr>Slide 9</vt:lpstr>
      <vt:lpstr>Slide 10</vt:lpstr>
      <vt:lpstr>Slide 11</vt:lpstr>
      <vt:lpstr>How to measure 1RM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Strength training </vt:lpstr>
      <vt:lpstr>PRE 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Muscle length </vt:lpstr>
      <vt:lpstr>Scalenes</vt:lpstr>
      <vt:lpstr>Pect minor </vt:lpstr>
      <vt:lpstr>Erector spinae </vt:lpstr>
      <vt:lpstr>Test  </vt:lpstr>
      <vt:lpstr>Slide 40</vt:lpstr>
      <vt:lpstr>MCQs 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Spinal cord injury management </dc:title>
  <dc:creator>arshad.nawaz</dc:creator>
  <cp:lastModifiedBy>SALEEM</cp:lastModifiedBy>
  <cp:revision>299</cp:revision>
  <dcterms:created xsi:type="dcterms:W3CDTF">2014-02-17T18:01:51Z</dcterms:created>
  <dcterms:modified xsi:type="dcterms:W3CDTF">2015-08-24T05:37:15Z</dcterms:modified>
</cp:coreProperties>
</file>