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9/18/2020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9/18/2020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u="sng" dirty="0" smtClean="0">
                <a:effectLst>
                  <a:outerShdw blurRad="38100" dist="38100" dir="2700000" algn="tl">
                    <a:srgbClr val="000000">
                      <a:alpha val="43137"/>
                    </a:srgbClr>
                  </a:outerShdw>
                </a:effectLst>
              </a:rPr>
              <a:t>Grammatical sentence</a:t>
            </a:r>
            <a:endParaRPr lang="en-US" u="sng"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507067" y="4050834"/>
            <a:ext cx="7766936" cy="908442"/>
          </a:xfrm>
        </p:spPr>
        <p:txBody>
          <a:bodyPr>
            <a:normAutofit/>
          </a:bodyPr>
          <a:lstStyle/>
          <a:p>
            <a:r>
              <a:rPr lang="en-US" u="sng" dirty="0" smtClean="0"/>
              <a:t>PARTS OF SPEECH</a:t>
            </a:r>
          </a:p>
          <a:p>
            <a:endParaRPr lang="en-US" u="sng" dirty="0" smtClean="0"/>
          </a:p>
        </p:txBody>
      </p:sp>
    </p:spTree>
    <p:extLst>
      <p:ext uri="{BB962C8B-B14F-4D97-AF65-F5344CB8AC3E}">
        <p14:creationId xmlns:p14="http://schemas.microsoft.com/office/powerpoint/2010/main" val="5846915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55003"/>
            <a:ext cx="8596668" cy="5686360"/>
          </a:xfrm>
        </p:spPr>
        <p:txBody>
          <a:bodyPr/>
          <a:lstStyle/>
          <a:p>
            <a:r>
              <a:rPr lang="en-US" u="sng" dirty="0"/>
              <a:t>Relative Pronouns </a:t>
            </a:r>
            <a:r>
              <a:rPr lang="en-US" dirty="0"/>
              <a:t>You can use a relative pronoun is used to link one phrase or clause to another phrase or clause. The relative pronouns are "who," "whom," "that," and "which." The compounds "whoever", "whomever", and "whichever" are also relative pronouns</a:t>
            </a:r>
            <a:r>
              <a:rPr lang="en-US" dirty="0" smtClean="0"/>
              <a:t>.</a:t>
            </a:r>
          </a:p>
          <a:p>
            <a:r>
              <a:rPr lang="en-US" u="sng" dirty="0"/>
              <a:t>Indefinite Pronouns </a:t>
            </a:r>
            <a:r>
              <a:rPr lang="en-US" dirty="0"/>
              <a:t>An indefinite pronoun is a pronoun referring to an identifiable but not specified person or thing. An indefinite pronoun conveys the idea of all, any, none, or </a:t>
            </a:r>
            <a:r>
              <a:rPr lang="en-US" dirty="0" smtClean="0"/>
              <a:t>some</a:t>
            </a:r>
          </a:p>
          <a:p>
            <a:r>
              <a:rPr lang="en-US" u="sng" dirty="0"/>
              <a:t>Reflexive Pronouns </a:t>
            </a:r>
            <a:r>
              <a:rPr lang="en-US" dirty="0"/>
              <a:t>You can use a reflexive pronoun to refer back to the subject of the clause or sentence. The reflexive pronouns are "myself," "yourself," "herself," "himself," "itself," "ourselves," "yourselves," and "themselves</a:t>
            </a:r>
            <a:r>
              <a:rPr lang="en-US" dirty="0" smtClean="0"/>
              <a:t>.</a:t>
            </a:r>
          </a:p>
          <a:p>
            <a:r>
              <a:rPr lang="en-US" b="1" u="sng" dirty="0">
                <a:solidFill>
                  <a:schemeClr val="accent1"/>
                </a:solidFill>
                <a:effectLst>
                  <a:outerShdw blurRad="38100" dist="38100" dir="2700000" algn="tl">
                    <a:srgbClr val="000000">
                      <a:alpha val="43137"/>
                    </a:srgbClr>
                  </a:outerShdw>
                </a:effectLst>
              </a:rPr>
              <a:t>WHAT IS A PREPOSITION</a:t>
            </a:r>
            <a:r>
              <a:rPr lang="en-US" b="1" u="sng" dirty="0" smtClean="0">
                <a:solidFill>
                  <a:schemeClr val="accent1"/>
                </a:solidFill>
                <a:effectLst>
                  <a:outerShdw blurRad="38100" dist="38100" dir="2700000" algn="tl">
                    <a:srgbClr val="000000">
                      <a:alpha val="43137"/>
                    </a:srgbClr>
                  </a:outerShdw>
                </a:effectLst>
              </a:rPr>
              <a:t>?</a:t>
            </a:r>
          </a:p>
          <a:p>
            <a:r>
              <a:rPr lang="en-US" b="1" u="sng" dirty="0" smtClean="0">
                <a:solidFill>
                  <a:schemeClr val="accent1"/>
                </a:solidFill>
                <a:effectLst>
                  <a:outerShdw blurRad="38100" dist="38100" dir="2700000" algn="tl">
                    <a:srgbClr val="000000">
                      <a:alpha val="43137"/>
                    </a:srgbClr>
                  </a:outerShdw>
                </a:effectLst>
              </a:rPr>
              <a:t> </a:t>
            </a:r>
            <a:r>
              <a:rPr lang="en-US" dirty="0"/>
              <a:t>A preposition links nouns, pronouns and phrases to other words in a sentence. The word or phrase that the preposition introduces is called the object of the preposition</a:t>
            </a:r>
          </a:p>
        </p:txBody>
      </p:sp>
    </p:spTree>
    <p:extLst>
      <p:ext uri="{BB962C8B-B14F-4D97-AF65-F5344CB8AC3E}">
        <p14:creationId xmlns:p14="http://schemas.microsoft.com/office/powerpoint/2010/main" val="3364476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08791"/>
            <a:ext cx="8596668" cy="6449209"/>
          </a:xfrm>
        </p:spPr>
        <p:txBody>
          <a:bodyPr/>
          <a:lstStyle/>
          <a:p>
            <a:r>
              <a:rPr lang="en-US" dirty="0"/>
              <a:t>A prepositional phrase is made up of the preposition, its object and any associated adjectives or adverbs. A prepositional phrase can function as a noun, an adjective, or an adverb. The most common prepositions are "about," "above," "across," "after," "against," "along," "among," "around," "at," "before," "behind," "below," "beneath," "beside," "between," "beyond," "but," "by," "despite," "down," "during," "except," "for," "from," "in," "inside," "into," "like," "near," "of," "off," "on," "onto," "out," "outside," "over," "past," "since," "through," "throughout," "till," "to," "toward," "under," "underneath," "until," "up," "upon," "with," "within," and "without</a:t>
            </a:r>
            <a:r>
              <a:rPr lang="en-US" dirty="0" smtClean="0"/>
              <a:t>.</a:t>
            </a:r>
          </a:p>
          <a:p>
            <a:r>
              <a:rPr lang="en-US" b="1" dirty="0">
                <a:solidFill>
                  <a:schemeClr val="accent1"/>
                </a:solidFill>
                <a:effectLst>
                  <a:outerShdw blurRad="38100" dist="38100" dir="2700000" algn="tl">
                    <a:srgbClr val="000000">
                      <a:alpha val="43137"/>
                    </a:srgbClr>
                  </a:outerShdw>
                </a:effectLst>
              </a:rPr>
              <a:t>WHAT IS A CONJUNCTION? </a:t>
            </a:r>
            <a:r>
              <a:rPr lang="en-US" dirty="0"/>
              <a:t>You can use a conjunction to link words, phrases, and clauses, as in the following example: I ate the pizza </a:t>
            </a:r>
            <a:r>
              <a:rPr lang="en-US" b="1" dirty="0"/>
              <a:t>and</a:t>
            </a:r>
            <a:r>
              <a:rPr lang="en-US" dirty="0"/>
              <a:t> the pasta. Call the movers </a:t>
            </a:r>
            <a:r>
              <a:rPr lang="en-US" b="1" dirty="0">
                <a:effectLst>
                  <a:outerShdw blurRad="38100" dist="38100" dir="2700000" algn="tl">
                    <a:srgbClr val="000000">
                      <a:alpha val="43137"/>
                    </a:srgbClr>
                  </a:outerShdw>
                </a:effectLst>
              </a:rPr>
              <a:t>when</a:t>
            </a:r>
            <a:r>
              <a:rPr lang="en-US" u="sng" dirty="0">
                <a:effectLst>
                  <a:outerShdw blurRad="38100" dist="38100" dir="2700000" algn="tl">
                    <a:srgbClr val="000000">
                      <a:alpha val="43137"/>
                    </a:srgbClr>
                  </a:outerShdw>
                </a:effectLst>
              </a:rPr>
              <a:t> </a:t>
            </a:r>
            <a:r>
              <a:rPr lang="en-US" dirty="0"/>
              <a:t>you are ready. </a:t>
            </a:r>
            <a:endParaRPr lang="en-US" dirty="0" smtClean="0"/>
          </a:p>
          <a:p>
            <a:r>
              <a:rPr lang="en-US" u="sng" dirty="0"/>
              <a:t>Coordinating Conjunctions </a:t>
            </a:r>
            <a:r>
              <a:rPr lang="en-US" dirty="0"/>
              <a:t>You use a coordinating conjunction ("and," "but," "or," "nor," "for," "so," or "yet") to join individual words, phrases, and independent clauses. Note that you can also use the conjunctions "but" and "for" as prepositions</a:t>
            </a:r>
            <a:r>
              <a:rPr lang="en-US" dirty="0" smtClean="0"/>
              <a:t>.</a:t>
            </a:r>
          </a:p>
          <a:p>
            <a:r>
              <a:rPr lang="en-US" u="sng" dirty="0"/>
              <a:t>Subordinating Conjunctions </a:t>
            </a:r>
            <a:r>
              <a:rPr lang="en-US" dirty="0"/>
              <a:t>A subordinating conjunction introduces a dependent clause and indicates the nature of the relationship among the independent clause(s) and the dependent clause(s).</a:t>
            </a:r>
          </a:p>
        </p:txBody>
      </p:sp>
    </p:spTree>
    <p:extLst>
      <p:ext uri="{BB962C8B-B14F-4D97-AF65-F5344CB8AC3E}">
        <p14:creationId xmlns:p14="http://schemas.microsoft.com/office/powerpoint/2010/main" val="309078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94852"/>
            <a:ext cx="8596668" cy="5970493"/>
          </a:xfrm>
        </p:spPr>
        <p:txBody>
          <a:bodyPr/>
          <a:lstStyle/>
          <a:p>
            <a:r>
              <a:rPr lang="en-US" u="sng" dirty="0"/>
              <a:t>Correlative Conjunctions </a:t>
            </a:r>
            <a:r>
              <a:rPr lang="en-US" dirty="0"/>
              <a:t>Correlative conjunctions always appear in pairs -- you use them to link equivalent sentence elements. The most common correlative conjunctions are "both...and," "either...or," "neither...nor,", "not only...but also," "so...as “and” whether...or." (Technically correlative conjunctions consist simply of a coordinating conjunction linked to an adjective or adverb.) </a:t>
            </a:r>
            <a:endParaRPr lang="en-US" dirty="0" smtClean="0"/>
          </a:p>
          <a:p>
            <a:r>
              <a:rPr lang="en-US" b="1" u="sng" dirty="0">
                <a:solidFill>
                  <a:schemeClr val="accent1"/>
                </a:solidFill>
              </a:rPr>
              <a:t>WHAT IS AN INTERJECTION</a:t>
            </a:r>
            <a:r>
              <a:rPr lang="en-US" dirty="0" smtClean="0">
                <a:solidFill>
                  <a:schemeClr val="accent1"/>
                </a:solidFill>
              </a:rPr>
              <a:t>?</a:t>
            </a:r>
          </a:p>
          <a:p>
            <a:r>
              <a:rPr lang="en-US" dirty="0" smtClean="0"/>
              <a:t> </a:t>
            </a:r>
            <a:r>
              <a:rPr lang="en-US" dirty="0"/>
              <a:t>An interjection is a word added to a sentence to convey emotion. It is not grammatically related to any other part of the </a:t>
            </a:r>
            <a:r>
              <a:rPr lang="en-US" dirty="0" smtClean="0"/>
              <a:t>sentence.</a:t>
            </a:r>
            <a:endParaRPr lang="en-US" dirty="0"/>
          </a:p>
        </p:txBody>
      </p:sp>
    </p:spTree>
    <p:extLst>
      <p:ext uri="{BB962C8B-B14F-4D97-AF65-F5344CB8AC3E}">
        <p14:creationId xmlns:p14="http://schemas.microsoft.com/office/powerpoint/2010/main" val="1723104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31519" y="290513"/>
            <a:ext cx="8498541" cy="6336198"/>
          </a:xfrm>
          <a:prstGeom prst="rect">
            <a:avLst/>
          </a:prstGeom>
          <a:ln>
            <a:noFill/>
          </a:ln>
          <a:effectLst>
            <a:glow rad="228600">
              <a:schemeClr val="accent1">
                <a:satMod val="175000"/>
                <a:alpha val="40000"/>
              </a:schemeClr>
            </a:glow>
            <a:outerShdw blurRad="292100" dist="139700" dir="2700000" algn="tl" rotWithShape="0">
              <a:srgbClr val="333333">
                <a:alpha val="65000"/>
              </a:srgbClr>
            </a:outerShdw>
          </a:effectLst>
        </p:spPr>
      </p:pic>
    </p:spTree>
    <p:extLst>
      <p:ext uri="{BB962C8B-B14F-4D97-AF65-F5344CB8AC3E}">
        <p14:creationId xmlns:p14="http://schemas.microsoft.com/office/powerpoint/2010/main" val="194454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56621"/>
          </a:xfrm>
        </p:spPr>
        <p:txBody>
          <a:bodyPr/>
          <a:lstStyle/>
          <a:p>
            <a:r>
              <a:rPr lang="en-US" u="sng" dirty="0" smtClean="0"/>
              <a:t>Grammatical sentence</a:t>
            </a:r>
            <a:endParaRPr lang="en-US" u="sng" dirty="0"/>
          </a:p>
        </p:txBody>
      </p:sp>
      <p:sp>
        <p:nvSpPr>
          <p:cNvPr id="3" name="Content Placeholder 2"/>
          <p:cNvSpPr>
            <a:spLocks noGrp="1"/>
          </p:cNvSpPr>
          <p:nvPr>
            <p:ph idx="1"/>
          </p:nvPr>
        </p:nvSpPr>
        <p:spPr>
          <a:xfrm>
            <a:off x="677334" y="1495313"/>
            <a:ext cx="8596668" cy="4546049"/>
          </a:xfrm>
        </p:spPr>
        <p:txBody>
          <a:bodyPr/>
          <a:lstStyle/>
          <a:p>
            <a:r>
              <a:rPr lang="en-US" u="sng" dirty="0"/>
              <a:t>In </a:t>
            </a:r>
            <a:r>
              <a:rPr lang="en-US" b="1" u="sng" dirty="0"/>
              <a:t>grammar</a:t>
            </a:r>
            <a:r>
              <a:rPr lang="en-US" u="sng" dirty="0"/>
              <a:t>, </a:t>
            </a:r>
            <a:r>
              <a:rPr lang="en-US" dirty="0"/>
              <a:t>a </a:t>
            </a:r>
            <a:r>
              <a:rPr lang="en-US" b="1" dirty="0"/>
              <a:t>sentence</a:t>
            </a:r>
            <a:r>
              <a:rPr lang="en-US" dirty="0"/>
              <a:t> is the basic </a:t>
            </a:r>
            <a:r>
              <a:rPr lang="en-US" b="1" dirty="0"/>
              <a:t>grammatical</a:t>
            </a:r>
            <a:r>
              <a:rPr lang="en-US" dirty="0"/>
              <a:t> unit. It contains a group of words and expresses a complete thought. A </a:t>
            </a:r>
            <a:r>
              <a:rPr lang="en-US" b="1" dirty="0"/>
              <a:t>sentence</a:t>
            </a:r>
            <a:r>
              <a:rPr lang="en-US" dirty="0"/>
              <a:t> consists of a subject and a predicate. For example in the </a:t>
            </a:r>
            <a:r>
              <a:rPr lang="en-US" b="1" dirty="0"/>
              <a:t>sentence</a:t>
            </a:r>
            <a:r>
              <a:rPr lang="en-US" dirty="0"/>
              <a:t> "Bill writes good poems" Bill is the subject of the </a:t>
            </a:r>
            <a:r>
              <a:rPr lang="en-US" b="1" dirty="0"/>
              <a:t>sentence</a:t>
            </a:r>
            <a:r>
              <a:rPr lang="en-US" dirty="0"/>
              <a:t> and writes good </a:t>
            </a:r>
            <a:r>
              <a:rPr lang="en-US" dirty="0" smtClean="0"/>
              <a:t>poems </a:t>
            </a:r>
            <a:r>
              <a:rPr lang="en-US" dirty="0"/>
              <a:t>is the </a:t>
            </a:r>
            <a:r>
              <a:rPr lang="en-US" dirty="0" smtClean="0"/>
              <a:t>predicate</a:t>
            </a:r>
          </a:p>
          <a:p>
            <a:r>
              <a:rPr lang="en-US" dirty="0"/>
              <a:t>In order for a </a:t>
            </a:r>
            <a:r>
              <a:rPr lang="en-US" b="1" dirty="0"/>
              <a:t>sentence</a:t>
            </a:r>
            <a:r>
              <a:rPr lang="en-US" dirty="0"/>
              <a:t> to be grammatically </a:t>
            </a:r>
            <a:r>
              <a:rPr lang="en-US" b="1" dirty="0"/>
              <a:t>correct</a:t>
            </a:r>
            <a:r>
              <a:rPr lang="en-US" dirty="0"/>
              <a:t>, the subject and verb must both be singular or plural. In other words, the subject and verb must agree with one another in their tense. If the subject is in plural form, the verb should also be in </a:t>
            </a:r>
            <a:r>
              <a:rPr lang="en-US" dirty="0" err="1"/>
              <a:t>plur</a:t>
            </a:r>
            <a:r>
              <a:rPr lang="en-US" dirty="0"/>
              <a:t> al form (and vice versa)</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4249" y="4229371"/>
            <a:ext cx="7971417" cy="2457450"/>
          </a:xfrm>
          <a:prstGeom prst="rect">
            <a:avLst/>
          </a:prstGeom>
          <a:ln>
            <a:noFill/>
          </a:ln>
          <a:effectLst/>
          <a:scene3d>
            <a:camera prst="orthographicFront">
              <a:rot lat="0" lon="0" rev="0"/>
            </a:camera>
            <a:lightRig rig="contrasting" dir="t">
              <a:rot lat="0" lon="0" rev="7800000"/>
            </a:lightRig>
          </a:scene3d>
          <a:sp3d>
            <a:bevelT w="139700" h="139700"/>
          </a:sp3d>
        </p:spPr>
      </p:pic>
    </p:spTree>
    <p:extLst>
      <p:ext uri="{BB962C8B-B14F-4D97-AF65-F5344CB8AC3E}">
        <p14:creationId xmlns:p14="http://schemas.microsoft.com/office/powerpoint/2010/main" val="3028685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51417"/>
            <a:ext cx="8596668" cy="756621"/>
          </a:xfrm>
        </p:spPr>
        <p:txBody>
          <a:bodyPr/>
          <a:lstStyle/>
          <a:p>
            <a:r>
              <a:rPr lang="en-US" u="sng" dirty="0" smtClean="0"/>
              <a:t>Parts of speech</a:t>
            </a:r>
            <a:endParaRPr lang="en-US" u="sng" dirty="0"/>
          </a:p>
        </p:txBody>
      </p:sp>
      <p:sp>
        <p:nvSpPr>
          <p:cNvPr id="3" name="Content Placeholder 2"/>
          <p:cNvSpPr>
            <a:spLocks noGrp="1"/>
          </p:cNvSpPr>
          <p:nvPr>
            <p:ph idx="1"/>
          </p:nvPr>
        </p:nvSpPr>
        <p:spPr>
          <a:xfrm>
            <a:off x="677334" y="1108038"/>
            <a:ext cx="8596668" cy="5486399"/>
          </a:xfrm>
        </p:spPr>
        <p:txBody>
          <a:bodyPr/>
          <a:lstStyle/>
          <a:p>
            <a:r>
              <a:rPr lang="en-US" u="sng" dirty="0"/>
              <a:t>Parts of speech can be divided into two distinct divisions</a:t>
            </a:r>
            <a:r>
              <a:rPr lang="en-US" u="sng" dirty="0" smtClean="0"/>
              <a:t>:</a:t>
            </a:r>
          </a:p>
          <a:p>
            <a:r>
              <a:rPr lang="en-US" dirty="0" smtClean="0"/>
              <a:t> </a:t>
            </a:r>
            <a:r>
              <a:rPr lang="en-US" dirty="0"/>
              <a:t>1. Picture words (Nouns, Verbs, Adjectives, Adverbs</a:t>
            </a:r>
            <a:r>
              <a:rPr lang="en-US" dirty="0" smtClean="0"/>
              <a:t>)</a:t>
            </a:r>
          </a:p>
          <a:p>
            <a:r>
              <a:rPr lang="en-US" dirty="0" smtClean="0"/>
              <a:t> </a:t>
            </a:r>
            <a:r>
              <a:rPr lang="en-US" dirty="0"/>
              <a:t>2. Function words (</a:t>
            </a:r>
            <a:r>
              <a:rPr lang="en-US" dirty="0" smtClean="0"/>
              <a:t>Pronouns</a:t>
            </a:r>
            <a:r>
              <a:rPr lang="en-US" dirty="0"/>
              <a:t>, Prepositions, Conjunctions, Interjections) </a:t>
            </a:r>
            <a:endParaRPr lang="en-US" dirty="0" smtClean="0"/>
          </a:p>
          <a:p>
            <a:r>
              <a:rPr lang="en-US" u="sng" dirty="0"/>
              <a:t>WHAT IS A NOUN? </a:t>
            </a:r>
            <a:endParaRPr lang="en-US" u="sng" dirty="0" smtClean="0"/>
          </a:p>
          <a:p>
            <a:r>
              <a:rPr lang="en-US" dirty="0" smtClean="0"/>
              <a:t>A </a:t>
            </a:r>
            <a:r>
              <a:rPr lang="en-US" dirty="0"/>
              <a:t>noun is a word used to name a person, animal, place, thing, and abstract idea. Nouns are usually the first words which small children learn. The highlighted words in the following sentences are all </a:t>
            </a:r>
            <a:r>
              <a:rPr lang="en-US" dirty="0" smtClean="0"/>
              <a:t>nouns</a:t>
            </a:r>
          </a:p>
          <a:p>
            <a:r>
              <a:rPr lang="en-US" dirty="0"/>
              <a:t>Late last </a:t>
            </a:r>
            <a:r>
              <a:rPr lang="en-US" u="sng" dirty="0"/>
              <a:t>year</a:t>
            </a:r>
            <a:r>
              <a:rPr lang="en-US" dirty="0"/>
              <a:t> our </a:t>
            </a:r>
            <a:r>
              <a:rPr lang="en-US" u="sng" dirty="0"/>
              <a:t>neighbors</a:t>
            </a:r>
            <a:r>
              <a:rPr lang="en-US" dirty="0"/>
              <a:t> bought a</a:t>
            </a:r>
            <a:r>
              <a:rPr lang="en-US" u="sng" dirty="0"/>
              <a:t> goat</a:t>
            </a:r>
            <a:r>
              <a:rPr lang="en-US" dirty="0"/>
              <a:t>. </a:t>
            </a:r>
            <a:endParaRPr lang="en-US" dirty="0" smtClean="0"/>
          </a:p>
          <a:p>
            <a:r>
              <a:rPr lang="en-US" u="sng" dirty="0" smtClean="0"/>
              <a:t>Portia </a:t>
            </a:r>
            <a:r>
              <a:rPr lang="en-US" u="sng" dirty="0"/>
              <a:t>White </a:t>
            </a:r>
            <a:r>
              <a:rPr lang="en-US" dirty="0"/>
              <a:t>was an </a:t>
            </a:r>
            <a:r>
              <a:rPr lang="en-US" u="sng" dirty="0"/>
              <a:t>opera singer. </a:t>
            </a:r>
            <a:endParaRPr lang="en-US" u="sng" dirty="0" smtClean="0"/>
          </a:p>
          <a:p>
            <a:r>
              <a:rPr lang="en-US" dirty="0" smtClean="0"/>
              <a:t>The </a:t>
            </a:r>
            <a:r>
              <a:rPr lang="en-US" u="sng" dirty="0"/>
              <a:t>bus inspector </a:t>
            </a:r>
            <a:r>
              <a:rPr lang="en-US" dirty="0"/>
              <a:t>looked at all the </a:t>
            </a:r>
            <a:r>
              <a:rPr lang="en-US" u="sng" dirty="0"/>
              <a:t>passengers' passes. </a:t>
            </a:r>
            <a:endParaRPr lang="en-US" u="sng" dirty="0" smtClean="0"/>
          </a:p>
          <a:p>
            <a:r>
              <a:rPr lang="en-US" dirty="0" smtClean="0"/>
              <a:t>According </a:t>
            </a:r>
            <a:r>
              <a:rPr lang="en-US" dirty="0"/>
              <a:t>to </a:t>
            </a:r>
            <a:r>
              <a:rPr lang="en-US" u="sng" dirty="0"/>
              <a:t>Plutarch</a:t>
            </a:r>
            <a:r>
              <a:rPr lang="en-US" dirty="0"/>
              <a:t>, the </a:t>
            </a:r>
            <a:r>
              <a:rPr lang="en-US" u="sng" dirty="0"/>
              <a:t>library</a:t>
            </a:r>
            <a:r>
              <a:rPr lang="en-US" dirty="0"/>
              <a:t> at </a:t>
            </a:r>
            <a:r>
              <a:rPr lang="en-US" u="sng" dirty="0" smtClean="0"/>
              <a:t>Alexandria</a:t>
            </a:r>
            <a:r>
              <a:rPr lang="en-US" dirty="0" smtClean="0"/>
              <a:t> </a:t>
            </a:r>
            <a:r>
              <a:rPr lang="en-US" dirty="0"/>
              <a:t>was destroyed in 48 B.C. </a:t>
            </a:r>
            <a:r>
              <a:rPr lang="en-US" u="sng" dirty="0"/>
              <a:t>Philosophy</a:t>
            </a:r>
            <a:r>
              <a:rPr lang="en-US" dirty="0"/>
              <a:t> is of little </a:t>
            </a:r>
            <a:r>
              <a:rPr lang="en-US" u="sng" dirty="0"/>
              <a:t>comfort</a:t>
            </a:r>
            <a:r>
              <a:rPr lang="en-US" dirty="0"/>
              <a:t> to the </a:t>
            </a:r>
            <a:r>
              <a:rPr lang="en-US" u="sng" dirty="0" smtClean="0"/>
              <a:t>starving</a:t>
            </a:r>
          </a:p>
          <a:p>
            <a:r>
              <a:rPr lang="en-US" dirty="0"/>
              <a:t>A noun can function in a sentence as a subject, a direct object, an indirect object, a subject complement, an object complement, an appositive, an adjective or an adverb. </a:t>
            </a:r>
            <a:endParaRPr lang="en-US" u="sng" dirty="0" smtClean="0"/>
          </a:p>
          <a:p>
            <a:endParaRPr lang="en-US" u="sng" dirty="0"/>
          </a:p>
        </p:txBody>
      </p:sp>
    </p:spTree>
    <p:extLst>
      <p:ext uri="{BB962C8B-B14F-4D97-AF65-F5344CB8AC3E}">
        <p14:creationId xmlns:p14="http://schemas.microsoft.com/office/powerpoint/2010/main" val="3325322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81318"/>
          </a:xfrm>
        </p:spPr>
        <p:txBody>
          <a:bodyPr/>
          <a:lstStyle/>
          <a:p>
            <a:r>
              <a:rPr lang="en-US" dirty="0" smtClean="0"/>
              <a:t>NOUN GENDER</a:t>
            </a:r>
            <a:endParaRPr lang="en-US" dirty="0"/>
          </a:p>
        </p:txBody>
      </p:sp>
      <p:sp>
        <p:nvSpPr>
          <p:cNvPr id="3" name="Content Placeholder 2"/>
          <p:cNvSpPr>
            <a:spLocks noGrp="1"/>
          </p:cNvSpPr>
          <p:nvPr>
            <p:ph idx="1"/>
          </p:nvPr>
        </p:nvSpPr>
        <p:spPr>
          <a:xfrm>
            <a:off x="677334" y="1151068"/>
            <a:ext cx="8596668" cy="5238974"/>
          </a:xfrm>
        </p:spPr>
        <p:txBody>
          <a:bodyPr/>
          <a:lstStyle/>
          <a:p>
            <a:r>
              <a:rPr lang="en-US" dirty="0"/>
              <a:t>Many common nouns, like "engineer" or "teacher," can refer to men or women, for example, a man was called an "author" while a woman was called an "authoress"; in hotels a service person male is "waiter" and female is “waitress”. </a:t>
            </a:r>
            <a:endParaRPr lang="en-US" dirty="0" smtClean="0"/>
          </a:p>
          <a:p>
            <a:r>
              <a:rPr lang="en-US" b="1" u="sng" dirty="0" smtClean="0">
                <a:solidFill>
                  <a:schemeClr val="accent1"/>
                </a:solidFill>
              </a:rPr>
              <a:t>NOUN PLURALS  </a:t>
            </a:r>
            <a:r>
              <a:rPr lang="en-US" dirty="0"/>
              <a:t>Most nouns change their form to indicate number by adding "-s" or "-es", as illustrated in the following pairs of sentences: truth and truths; Box and boxes etc. </a:t>
            </a:r>
            <a:endParaRPr lang="en-US" dirty="0" smtClean="0"/>
          </a:p>
          <a:p>
            <a:r>
              <a:rPr lang="en-US" b="1" u="sng" dirty="0">
                <a:solidFill>
                  <a:schemeClr val="accent1"/>
                </a:solidFill>
              </a:rPr>
              <a:t>Possessive Nouns </a:t>
            </a:r>
            <a:endParaRPr lang="en-US" b="1" u="sng" dirty="0" smtClean="0">
              <a:solidFill>
                <a:schemeClr val="accent1"/>
              </a:solidFill>
            </a:endParaRPr>
          </a:p>
          <a:p>
            <a:r>
              <a:rPr lang="en-US" dirty="0" smtClean="0"/>
              <a:t>In </a:t>
            </a:r>
            <a:r>
              <a:rPr lang="en-US" dirty="0"/>
              <a:t>the possessive case, a noun or pronoun changes its form to show that it owns or is closely related to something else. Usually, nouns become possessive by adding a combination of an apostrophe and the letter "s</a:t>
            </a:r>
            <a:r>
              <a:rPr lang="en-US" dirty="0" smtClean="0"/>
              <a:t>.“</a:t>
            </a:r>
          </a:p>
          <a:p>
            <a:r>
              <a:rPr lang="en-US" dirty="0" smtClean="0"/>
              <a:t> </a:t>
            </a:r>
            <a:r>
              <a:rPr lang="en-US" dirty="0"/>
              <a:t>The red suitcase is </a:t>
            </a:r>
            <a:r>
              <a:rPr lang="en-US" u="sng" dirty="0"/>
              <a:t>Cassandra's</a:t>
            </a:r>
            <a:r>
              <a:rPr lang="en-US" dirty="0"/>
              <a:t>. The only luggage that was lost was </a:t>
            </a:r>
            <a:r>
              <a:rPr lang="en-US" u="sng" dirty="0"/>
              <a:t>the prime minister's</a:t>
            </a:r>
            <a:r>
              <a:rPr lang="en-US" dirty="0"/>
              <a:t>. The </a:t>
            </a:r>
            <a:r>
              <a:rPr lang="en-US" u="sng" dirty="0"/>
              <a:t>children'</a:t>
            </a:r>
            <a:r>
              <a:rPr lang="en-US" dirty="0"/>
              <a:t>s mittens were scattered on the floor of the porch. The concert was interrupted by the dogs' barking, the </a:t>
            </a:r>
            <a:r>
              <a:rPr lang="en-US" u="sng" dirty="0"/>
              <a:t>ducks</a:t>
            </a:r>
            <a:r>
              <a:rPr lang="en-US" dirty="0"/>
              <a:t>' quacking, and the </a:t>
            </a:r>
            <a:r>
              <a:rPr lang="en-US" u="sng" dirty="0"/>
              <a:t>babies'</a:t>
            </a:r>
            <a:r>
              <a:rPr lang="en-US" dirty="0"/>
              <a:t> squalling. </a:t>
            </a:r>
            <a:endParaRPr lang="en-US" b="1" u="sng" dirty="0">
              <a:solidFill>
                <a:schemeClr val="accent1"/>
              </a:solidFill>
            </a:endParaRPr>
          </a:p>
        </p:txBody>
      </p:sp>
    </p:spTree>
    <p:extLst>
      <p:ext uri="{BB962C8B-B14F-4D97-AF65-F5344CB8AC3E}">
        <p14:creationId xmlns:p14="http://schemas.microsoft.com/office/powerpoint/2010/main" val="1335307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56621"/>
          </a:xfrm>
        </p:spPr>
        <p:txBody>
          <a:bodyPr/>
          <a:lstStyle/>
          <a:p>
            <a:r>
              <a:rPr lang="en-US" b="1" u="sng" dirty="0" smtClean="0"/>
              <a:t>TYPES OF NOUN</a:t>
            </a:r>
            <a:endParaRPr lang="en-US" b="1" u="sng" dirty="0"/>
          </a:p>
        </p:txBody>
      </p:sp>
      <p:sp>
        <p:nvSpPr>
          <p:cNvPr id="3" name="Content Placeholder 2"/>
          <p:cNvSpPr>
            <a:spLocks noGrp="1"/>
          </p:cNvSpPr>
          <p:nvPr>
            <p:ph idx="1"/>
          </p:nvPr>
        </p:nvSpPr>
        <p:spPr>
          <a:xfrm>
            <a:off x="677334" y="1366221"/>
            <a:ext cx="8596668" cy="5206701"/>
          </a:xfrm>
        </p:spPr>
        <p:txBody>
          <a:bodyPr/>
          <a:lstStyle/>
          <a:p>
            <a:r>
              <a:rPr lang="en-US" dirty="0"/>
              <a:t>There are many different types of nouns. If you are interested in the details of these different types, you can read about them in the following sections. </a:t>
            </a:r>
            <a:endParaRPr lang="en-US" dirty="0" smtClean="0"/>
          </a:p>
          <a:p>
            <a:r>
              <a:rPr lang="en-US" b="1" dirty="0">
                <a:effectLst>
                  <a:outerShdw blurRad="38100" dist="38100" dir="2700000" algn="tl">
                    <a:srgbClr val="000000">
                      <a:alpha val="43137"/>
                    </a:srgbClr>
                  </a:outerShdw>
                </a:effectLst>
              </a:rPr>
              <a:t>Proper </a:t>
            </a:r>
            <a:r>
              <a:rPr lang="en-US" b="1" dirty="0" smtClean="0">
                <a:effectLst>
                  <a:outerShdw blurRad="38100" dist="38100" dir="2700000" algn="tl">
                    <a:srgbClr val="000000">
                      <a:alpha val="43137"/>
                    </a:srgbClr>
                  </a:outerShdw>
                </a:effectLst>
              </a:rPr>
              <a:t>Nouns</a:t>
            </a:r>
          </a:p>
          <a:p>
            <a:r>
              <a:rPr lang="en-US" dirty="0" smtClean="0"/>
              <a:t> </a:t>
            </a:r>
            <a:r>
              <a:rPr lang="en-US" dirty="0"/>
              <a:t>You always write a proper noun with a capital letter, since the noun represents the name of a specific person, place, or thing. The names of days of the week, months, historical documents, institutions, organizations, religions, their holy texts and their adherents are proper nouns. A proper noun is the opposite of a common noun The </a:t>
            </a:r>
            <a:r>
              <a:rPr lang="en-US" u="sng" dirty="0"/>
              <a:t>Maroons</a:t>
            </a:r>
            <a:r>
              <a:rPr lang="en-US" dirty="0"/>
              <a:t> were transported from </a:t>
            </a:r>
            <a:r>
              <a:rPr lang="en-US" u="sng" dirty="0"/>
              <a:t>Jamaica</a:t>
            </a:r>
            <a:r>
              <a:rPr lang="en-US" dirty="0"/>
              <a:t> and forced to build the fortifications in Halifax. Many people dread Monday mornings. Abraham appears in the Talmud and in the </a:t>
            </a:r>
            <a:r>
              <a:rPr lang="en-US" u="sng" dirty="0"/>
              <a:t>Koran</a:t>
            </a:r>
            <a:r>
              <a:rPr lang="en-US" dirty="0"/>
              <a:t>. </a:t>
            </a:r>
            <a:endParaRPr lang="en-US" dirty="0" smtClean="0"/>
          </a:p>
          <a:p>
            <a:r>
              <a:rPr lang="en-US" b="1" dirty="0">
                <a:effectLst>
                  <a:outerShdw blurRad="38100" dist="38100" dir="2700000" algn="tl">
                    <a:srgbClr val="000000">
                      <a:alpha val="43137"/>
                    </a:srgbClr>
                  </a:outerShdw>
                </a:effectLst>
              </a:rPr>
              <a:t>Common Nouns </a:t>
            </a:r>
            <a:endParaRPr lang="en-US" b="1" dirty="0" smtClean="0">
              <a:effectLst>
                <a:outerShdw blurRad="38100" dist="38100" dir="2700000" algn="tl">
                  <a:srgbClr val="000000">
                    <a:alpha val="43137"/>
                  </a:srgbClr>
                </a:outerShdw>
              </a:effectLst>
            </a:endParaRPr>
          </a:p>
          <a:p>
            <a:r>
              <a:rPr lang="en-US" dirty="0" smtClean="0"/>
              <a:t>A </a:t>
            </a:r>
            <a:r>
              <a:rPr lang="en-US" dirty="0"/>
              <a:t>common noun is a noun referring to a person, place, or thing in a general sense -- According to the </a:t>
            </a:r>
            <a:r>
              <a:rPr lang="en-US" u="sng" dirty="0"/>
              <a:t>sign</a:t>
            </a:r>
            <a:r>
              <a:rPr lang="en-US" dirty="0"/>
              <a:t>, the nearest town is 60 miles away. The </a:t>
            </a:r>
            <a:r>
              <a:rPr lang="en-US" u="sng" dirty="0"/>
              <a:t>road</a:t>
            </a:r>
            <a:r>
              <a:rPr lang="en-US" dirty="0"/>
              <a:t> crew was startled by the sight of three large </a:t>
            </a:r>
            <a:r>
              <a:rPr lang="en-US" u="sng" dirty="0"/>
              <a:t>moose</a:t>
            </a:r>
            <a:r>
              <a:rPr lang="en-US" dirty="0"/>
              <a:t> crossing the </a:t>
            </a:r>
            <a:r>
              <a:rPr lang="en-US" u="sng" dirty="0"/>
              <a:t>road. </a:t>
            </a:r>
          </a:p>
        </p:txBody>
      </p:sp>
    </p:spTree>
    <p:extLst>
      <p:ext uri="{BB962C8B-B14F-4D97-AF65-F5344CB8AC3E}">
        <p14:creationId xmlns:p14="http://schemas.microsoft.com/office/powerpoint/2010/main" val="439848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5819" y="365760"/>
            <a:ext cx="8596668" cy="5776856"/>
          </a:xfrm>
        </p:spPr>
        <p:txBody>
          <a:bodyPr>
            <a:normAutofit fontScale="92500" lnSpcReduction="10000"/>
          </a:bodyPr>
          <a:lstStyle/>
          <a:p>
            <a:r>
              <a:rPr lang="en-US" b="1" dirty="0">
                <a:effectLst>
                  <a:outerShdw blurRad="38100" dist="38100" dir="2700000" algn="tl">
                    <a:srgbClr val="000000">
                      <a:alpha val="43137"/>
                    </a:srgbClr>
                  </a:outerShdw>
                </a:effectLst>
              </a:rPr>
              <a:t>Concrete Nouns </a:t>
            </a:r>
          </a:p>
          <a:p>
            <a:r>
              <a:rPr lang="en-US" dirty="0" smtClean="0"/>
              <a:t>A </a:t>
            </a:r>
            <a:r>
              <a:rPr lang="en-US" dirty="0"/>
              <a:t>concrete noun is a noun which names anything (or anyone) that you can perceive through your physical Senses: touch, sight, taste, hearing, or smell. A concrete noun is the opposite of an abstract noun. The highlighted words in the following sentences are all concrete nouns: The judge handed the files to the clerk. Whenever they take the dog to the beach, it spends hours chasing waves. The book binder replaced the flimsy paper cover with a sturdy, cloth-covered board</a:t>
            </a:r>
            <a:r>
              <a:rPr lang="en-US" dirty="0" smtClean="0"/>
              <a:t>.</a:t>
            </a:r>
          </a:p>
          <a:p>
            <a:r>
              <a:rPr lang="en-US" b="1" dirty="0" smtClean="0">
                <a:effectLst>
                  <a:outerShdw blurRad="38100" dist="38100" dir="2700000" algn="tl">
                    <a:srgbClr val="000000">
                      <a:alpha val="43137"/>
                    </a:srgbClr>
                  </a:outerShdw>
                </a:effectLst>
              </a:rPr>
              <a:t> </a:t>
            </a:r>
            <a:r>
              <a:rPr lang="en-US" b="1" dirty="0">
                <a:effectLst>
                  <a:outerShdw blurRad="38100" dist="38100" dir="2700000" algn="tl">
                    <a:srgbClr val="000000">
                      <a:alpha val="43137"/>
                    </a:srgbClr>
                  </a:outerShdw>
                </a:effectLst>
              </a:rPr>
              <a:t>Abstract Nouns </a:t>
            </a:r>
            <a:endParaRPr lang="en-US" b="1" dirty="0" smtClean="0">
              <a:effectLst>
                <a:outerShdw blurRad="38100" dist="38100" dir="2700000" algn="tl">
                  <a:srgbClr val="000000">
                    <a:alpha val="43137"/>
                  </a:srgbClr>
                </a:outerShdw>
              </a:effectLst>
            </a:endParaRPr>
          </a:p>
          <a:p>
            <a:r>
              <a:rPr lang="en-US" dirty="0" smtClean="0"/>
              <a:t>An </a:t>
            </a:r>
            <a:r>
              <a:rPr lang="en-US" dirty="0"/>
              <a:t>abstract noun is a noun which names anything which you can not perceive through your five physical senses, and is the opposite of a concrete noun. The highlighted words in the following sentences are all abstract nouns: Buying the fire extinguisher was an afterthought. Tillie is amused by people who are nostalgic about childhood. Justice often seems to slip out of our grasp. Some scientists believe that schizophrenia is transmitted genetically</a:t>
            </a:r>
            <a:r>
              <a:rPr lang="en-US" dirty="0" smtClean="0"/>
              <a:t>.</a:t>
            </a:r>
          </a:p>
          <a:p>
            <a:r>
              <a:rPr lang="en-US" dirty="0" smtClean="0"/>
              <a:t> </a:t>
            </a:r>
            <a:r>
              <a:rPr lang="en-US" b="1" dirty="0">
                <a:effectLst>
                  <a:outerShdw blurRad="38100" dist="38100" dir="2700000" algn="tl">
                    <a:srgbClr val="000000">
                      <a:alpha val="43137"/>
                    </a:srgbClr>
                  </a:outerShdw>
                </a:effectLst>
              </a:rPr>
              <a:t>Countable Nouns </a:t>
            </a:r>
            <a:endParaRPr lang="en-US" b="1" dirty="0" smtClean="0">
              <a:effectLst>
                <a:outerShdw blurRad="38100" dist="38100" dir="2700000" algn="tl">
                  <a:srgbClr val="000000">
                    <a:alpha val="43137"/>
                  </a:srgbClr>
                </a:outerShdw>
              </a:effectLst>
            </a:endParaRPr>
          </a:p>
          <a:p>
            <a:r>
              <a:rPr lang="en-US" dirty="0" smtClean="0"/>
              <a:t>A </a:t>
            </a:r>
            <a:r>
              <a:rPr lang="en-US" dirty="0"/>
              <a:t>countable noun (or count noun) is a noun with both a singular and a plural form, and it names anything (or anyone) that you can count. In each of the following sentences, the highlighted words are countable nouns: We painted the table red and the chairs blue. Miriam found six silver dollars in the toe of a sock. The oak tree lost three branches in the hurricane.</a:t>
            </a:r>
          </a:p>
        </p:txBody>
      </p:sp>
    </p:spTree>
    <p:extLst>
      <p:ext uri="{BB962C8B-B14F-4D97-AF65-F5344CB8AC3E}">
        <p14:creationId xmlns:p14="http://schemas.microsoft.com/office/powerpoint/2010/main" val="858837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677863" y="398463"/>
            <a:ext cx="8596312" cy="6034610"/>
          </a:xfrm>
        </p:spPr>
        <p:txBody>
          <a:bodyPr/>
          <a:lstStyle/>
          <a:p>
            <a:r>
              <a:rPr lang="en-US" b="1" dirty="0">
                <a:effectLst>
                  <a:outerShdw blurRad="38100" dist="38100" dir="2700000" algn="tl">
                    <a:srgbClr val="000000">
                      <a:alpha val="43137"/>
                    </a:srgbClr>
                  </a:outerShdw>
                </a:effectLst>
              </a:rPr>
              <a:t>Non-Countable Nouns </a:t>
            </a:r>
            <a:r>
              <a:rPr lang="en-US" dirty="0"/>
              <a:t>A non-countable noun (or mass noun) is a noun which does not have a plural form, and which refers to something that you could (or would) not </a:t>
            </a:r>
            <a:r>
              <a:rPr lang="en-US" dirty="0" smtClean="0"/>
              <a:t>usually </a:t>
            </a:r>
            <a:r>
              <a:rPr lang="en-US" dirty="0"/>
              <a:t>count</a:t>
            </a:r>
            <a:r>
              <a:rPr lang="en-US" dirty="0" smtClean="0"/>
              <a:t>.</a:t>
            </a:r>
          </a:p>
          <a:p>
            <a:r>
              <a:rPr lang="en-US" b="1" dirty="0">
                <a:effectLst>
                  <a:outerShdw blurRad="38100" dist="38100" dir="2700000" algn="tl">
                    <a:srgbClr val="000000">
                      <a:alpha val="43137"/>
                    </a:srgbClr>
                  </a:outerShdw>
                </a:effectLst>
              </a:rPr>
              <a:t>Collective </a:t>
            </a:r>
            <a:r>
              <a:rPr lang="en-US" b="1" dirty="0" smtClean="0">
                <a:effectLst>
                  <a:outerShdw blurRad="38100" dist="38100" dir="2700000" algn="tl">
                    <a:srgbClr val="000000">
                      <a:alpha val="43137"/>
                    </a:srgbClr>
                  </a:outerShdw>
                </a:effectLst>
              </a:rPr>
              <a:t>Nouns</a:t>
            </a:r>
          </a:p>
          <a:p>
            <a:r>
              <a:rPr lang="en-US" dirty="0" smtClean="0"/>
              <a:t> </a:t>
            </a:r>
            <a:r>
              <a:rPr lang="en-US" dirty="0"/>
              <a:t>A collective noun is a noun naming a group of things, animals, or persons. You could count the individual members of the group, but you usually think of the group as a whole is generally as one unit</a:t>
            </a:r>
            <a:r>
              <a:rPr lang="en-US" dirty="0" smtClean="0"/>
              <a:t>.</a:t>
            </a:r>
          </a:p>
          <a:p>
            <a:r>
              <a:rPr lang="en-US" b="1" u="sng" dirty="0">
                <a:solidFill>
                  <a:schemeClr val="accent1"/>
                </a:solidFill>
                <a:effectLst>
                  <a:outerShdw blurRad="38100" dist="38100" dir="2700000" algn="tl">
                    <a:srgbClr val="000000">
                      <a:alpha val="43137"/>
                    </a:srgbClr>
                  </a:outerShdw>
                </a:effectLst>
              </a:rPr>
              <a:t>WHAT IS A VERB? </a:t>
            </a:r>
            <a:endParaRPr lang="en-US" b="1" u="sng" dirty="0" smtClean="0">
              <a:solidFill>
                <a:schemeClr val="accent1"/>
              </a:solidFill>
              <a:effectLst>
                <a:outerShdw blurRad="38100" dist="38100" dir="2700000" algn="tl">
                  <a:srgbClr val="000000">
                    <a:alpha val="43137"/>
                  </a:srgbClr>
                </a:outerShdw>
              </a:effectLst>
            </a:endParaRPr>
          </a:p>
          <a:p>
            <a:r>
              <a:rPr lang="en-US" dirty="0" smtClean="0"/>
              <a:t>The </a:t>
            </a:r>
            <a:r>
              <a:rPr lang="en-US" dirty="0"/>
              <a:t>verb is perhaps the most important part of the sentence. A verb or compound verb asserts something about the subject of the sentence and express actions, events, or states of being. The verb or compound verb is the critical element of the predicate of a sentence. </a:t>
            </a:r>
            <a:endParaRPr lang="en-US" dirty="0" smtClean="0"/>
          </a:p>
          <a:p>
            <a:r>
              <a:rPr lang="en-US" b="1" u="sng" dirty="0">
                <a:solidFill>
                  <a:schemeClr val="accent1"/>
                </a:solidFill>
                <a:effectLst>
                  <a:outerShdw blurRad="38100" dist="38100" dir="2700000" algn="tl">
                    <a:srgbClr val="000000">
                      <a:alpha val="43137"/>
                    </a:srgbClr>
                  </a:outerShdw>
                </a:effectLst>
              </a:rPr>
              <a:t>WHAT IS AN ADJECTIVE</a:t>
            </a:r>
            <a:r>
              <a:rPr lang="en-US" b="1" u="sng" dirty="0" smtClean="0">
                <a:solidFill>
                  <a:schemeClr val="accent1"/>
                </a:solidFill>
                <a:effectLst>
                  <a:outerShdw blurRad="38100" dist="38100" dir="2700000" algn="tl">
                    <a:srgbClr val="000000">
                      <a:alpha val="43137"/>
                    </a:srgbClr>
                  </a:outerShdw>
                </a:effectLst>
              </a:rPr>
              <a:t>?</a:t>
            </a:r>
          </a:p>
          <a:p>
            <a:r>
              <a:rPr lang="en-US" dirty="0" smtClean="0"/>
              <a:t> </a:t>
            </a:r>
            <a:r>
              <a:rPr lang="en-US" dirty="0"/>
              <a:t>An adjective modifies a noun or a pronoun by describing, identifying, or quantifying words. An adjective usually precedes the noun or the pronoun which it modifies.</a:t>
            </a:r>
          </a:p>
        </p:txBody>
      </p:sp>
    </p:spTree>
    <p:extLst>
      <p:ext uri="{BB962C8B-B14F-4D97-AF65-F5344CB8AC3E}">
        <p14:creationId xmlns:p14="http://schemas.microsoft.com/office/powerpoint/2010/main" val="427137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76518"/>
            <a:ext cx="8596668" cy="6196403"/>
          </a:xfrm>
        </p:spPr>
        <p:txBody>
          <a:bodyPr/>
          <a:lstStyle/>
          <a:p>
            <a:r>
              <a:rPr lang="en-US" b="1" dirty="0"/>
              <a:t>Possessive Adjectives </a:t>
            </a:r>
          </a:p>
          <a:p>
            <a:r>
              <a:rPr lang="en-US" dirty="0" smtClean="0"/>
              <a:t> </a:t>
            </a:r>
            <a:r>
              <a:rPr lang="en-US" dirty="0"/>
              <a:t>A possessive adjective (``my,'' ``your,'' ``his,'' ``her,'' ``its,'' ``our,'' ``their'') is similar or identical to a possessive pronoun; however, it is used as an adjective and modifies a noun or a noun </a:t>
            </a:r>
            <a:r>
              <a:rPr lang="en-US" dirty="0" smtClean="0"/>
              <a:t>phrase</a:t>
            </a:r>
          </a:p>
          <a:p>
            <a:r>
              <a:rPr lang="en-US" b="1" dirty="0"/>
              <a:t>Demonstrative Adjectives </a:t>
            </a:r>
            <a:r>
              <a:rPr lang="en-US" dirty="0"/>
              <a:t>The demonstrative adjectives ``this,'' ``these,'' ``that,'' ``those,'' and ``what'' are identical to the demonstrative pronouns, but are used as adjectives to modify nouns or noun </a:t>
            </a:r>
            <a:r>
              <a:rPr lang="en-US" dirty="0" smtClean="0"/>
              <a:t>phrases</a:t>
            </a:r>
          </a:p>
          <a:p>
            <a:r>
              <a:rPr lang="en-US" b="1" dirty="0"/>
              <a:t>Indefinite </a:t>
            </a:r>
            <a:r>
              <a:rPr lang="en-US" b="1" dirty="0" smtClean="0"/>
              <a:t>Adjectives</a:t>
            </a:r>
          </a:p>
          <a:p>
            <a:r>
              <a:rPr lang="en-US" dirty="0" smtClean="0"/>
              <a:t> </a:t>
            </a:r>
            <a:r>
              <a:rPr lang="en-US" dirty="0"/>
              <a:t>An indefinite adjective is similar to an indefinite pronoun, except that it modifies a noun, pronoun, or noun </a:t>
            </a:r>
            <a:r>
              <a:rPr lang="en-US" dirty="0" smtClean="0"/>
              <a:t>phrase</a:t>
            </a:r>
          </a:p>
          <a:p>
            <a:r>
              <a:rPr lang="en-US" b="1" u="sng" dirty="0">
                <a:solidFill>
                  <a:schemeClr val="accent1"/>
                </a:solidFill>
                <a:effectLst>
                  <a:outerShdw blurRad="38100" dist="38100" dir="2700000" algn="tl">
                    <a:srgbClr val="000000">
                      <a:alpha val="43137"/>
                    </a:srgbClr>
                  </a:outerShdw>
                </a:effectLst>
              </a:rPr>
              <a:t>WHAT IS AN ADVERB? </a:t>
            </a:r>
            <a:endParaRPr lang="en-US" b="1" u="sng" dirty="0" smtClean="0">
              <a:solidFill>
                <a:schemeClr val="accent1"/>
              </a:solidFill>
              <a:effectLst>
                <a:outerShdw blurRad="38100" dist="38100" dir="2700000" algn="tl">
                  <a:srgbClr val="000000">
                    <a:alpha val="43137"/>
                  </a:srgbClr>
                </a:outerShdw>
              </a:effectLst>
            </a:endParaRPr>
          </a:p>
          <a:p>
            <a:r>
              <a:rPr lang="en-US" dirty="0" smtClean="0"/>
              <a:t>An </a:t>
            </a:r>
            <a:r>
              <a:rPr lang="en-US" dirty="0"/>
              <a:t>adverb can modify a verb, an adjective, another adverb, a phrase, or a clause. An adverb indicates manner, time, place, cause, or degree and answers questions such as "how," "when," "where," "how much". While some adverbs can be identified by their characteristic "</a:t>
            </a:r>
            <a:r>
              <a:rPr lang="en-US" dirty="0" err="1"/>
              <a:t>ly</a:t>
            </a:r>
            <a:r>
              <a:rPr lang="en-US" dirty="0"/>
              <a:t>" suffix, most of them must be identified by untangling the grammatical relationships within the sentence or clause as a whole. Unlike an adjective, an adverb can be found in various places within the sentence</a:t>
            </a:r>
            <a:endParaRPr lang="en-US" dirty="0" smtClean="0"/>
          </a:p>
          <a:p>
            <a:pPr marL="0" indent="0">
              <a:buNone/>
            </a:pPr>
            <a:endParaRPr lang="en-US" dirty="0" smtClean="0"/>
          </a:p>
        </p:txBody>
      </p:sp>
    </p:spTree>
    <p:extLst>
      <p:ext uri="{BB962C8B-B14F-4D97-AF65-F5344CB8AC3E}">
        <p14:creationId xmlns:p14="http://schemas.microsoft.com/office/powerpoint/2010/main" val="3437558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76519"/>
            <a:ext cx="8596668" cy="6250192"/>
          </a:xfrm>
        </p:spPr>
        <p:txBody>
          <a:bodyPr/>
          <a:lstStyle/>
          <a:p>
            <a:pPr marL="0" indent="0">
              <a:buNone/>
            </a:pPr>
            <a:r>
              <a:rPr lang="en-US" dirty="0" smtClean="0"/>
              <a:t> </a:t>
            </a:r>
            <a:r>
              <a:rPr lang="en-US" b="1" u="sng" dirty="0" smtClean="0">
                <a:solidFill>
                  <a:schemeClr val="accent1"/>
                </a:solidFill>
              </a:rPr>
              <a:t>WHAT </a:t>
            </a:r>
            <a:r>
              <a:rPr lang="en-US" b="1" u="sng" dirty="0">
                <a:solidFill>
                  <a:schemeClr val="accent1"/>
                </a:solidFill>
              </a:rPr>
              <a:t>IS A PRONOUN</a:t>
            </a:r>
            <a:r>
              <a:rPr lang="en-US" b="1" u="sng" dirty="0" smtClean="0">
                <a:solidFill>
                  <a:schemeClr val="accent1"/>
                </a:solidFill>
              </a:rPr>
              <a:t>?</a:t>
            </a:r>
          </a:p>
          <a:p>
            <a:r>
              <a:rPr lang="en-US" dirty="0" smtClean="0"/>
              <a:t> </a:t>
            </a:r>
            <a:r>
              <a:rPr lang="en-US" dirty="0"/>
              <a:t>A pronoun can replace a noun or another pronoun. You use pronouns like "he," "which," "none," and "you" to make your sentences less cumbersome and less repetitive. Grammarians classify pronouns into several types, including the personal pronoun, the demonstrative pronoun, the interrogative pronoun, the indefinite pronoun, the relative pronoun, the reflexive pronoun, and the intensive pronoun. </a:t>
            </a:r>
            <a:endParaRPr lang="en-US" dirty="0" smtClean="0"/>
          </a:p>
          <a:p>
            <a:r>
              <a:rPr lang="en-US" u="sng" dirty="0" smtClean="0"/>
              <a:t>Personal </a:t>
            </a:r>
            <a:r>
              <a:rPr lang="en-US" u="sng" dirty="0"/>
              <a:t>Pronouns </a:t>
            </a:r>
            <a:r>
              <a:rPr lang="en-US" dirty="0"/>
              <a:t>A personal pronoun refers to a specific person or thing and changes its form to indicate person, number, gender, and </a:t>
            </a:r>
            <a:r>
              <a:rPr lang="en-US" dirty="0" smtClean="0"/>
              <a:t>case</a:t>
            </a:r>
          </a:p>
          <a:p>
            <a:r>
              <a:rPr lang="en-US" u="sng" dirty="0"/>
              <a:t>Demonstrative Pronouns </a:t>
            </a:r>
            <a:r>
              <a:rPr lang="en-US" dirty="0"/>
              <a:t>A demonstrative pronoun points to and identifies a noun or a pronoun. "This" and "these" refer to things that are nearby either in space or in time, while "that" and "those" refer to things that are farther away in space or </a:t>
            </a:r>
            <a:r>
              <a:rPr lang="en-US" dirty="0" smtClean="0"/>
              <a:t>time</a:t>
            </a:r>
          </a:p>
          <a:p>
            <a:r>
              <a:rPr lang="en-US" u="sng" dirty="0"/>
              <a:t>Interrogative </a:t>
            </a:r>
            <a:r>
              <a:rPr lang="en-US" u="sng" dirty="0" smtClean="0"/>
              <a:t>Pronouns</a:t>
            </a:r>
          </a:p>
          <a:p>
            <a:r>
              <a:rPr lang="en-US" dirty="0" smtClean="0"/>
              <a:t> </a:t>
            </a:r>
            <a:r>
              <a:rPr lang="en-US" dirty="0"/>
              <a:t>An interrogative pronoun is used to ask questions. The interrogative pronouns are "who," "whom," "which," "what" and the compounds formed with the suffix "ever" ("whoever," "whomever," "whichever," and "whatever").</a:t>
            </a:r>
          </a:p>
        </p:txBody>
      </p:sp>
    </p:spTree>
    <p:extLst>
      <p:ext uri="{BB962C8B-B14F-4D97-AF65-F5344CB8AC3E}">
        <p14:creationId xmlns:p14="http://schemas.microsoft.com/office/powerpoint/2010/main" val="293275568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37</TotalTime>
  <Words>2026</Words>
  <Application>Microsoft Office PowerPoint</Application>
  <PresentationFormat>Widescreen</PresentationFormat>
  <Paragraphs>66</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Trebuchet MS</vt:lpstr>
      <vt:lpstr>Wingdings 3</vt:lpstr>
      <vt:lpstr>Facet</vt:lpstr>
      <vt:lpstr>Grammatical sentence</vt:lpstr>
      <vt:lpstr>Grammatical sentence</vt:lpstr>
      <vt:lpstr>Parts of speech</vt:lpstr>
      <vt:lpstr>NOUN GENDER</vt:lpstr>
      <vt:lpstr>TYPES OF NOUN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Grammatical sentence</dc:title>
  <dc:creator>asus</dc:creator>
  <cp:lastModifiedBy>asus</cp:lastModifiedBy>
  <cp:revision>5</cp:revision>
  <dcterms:created xsi:type="dcterms:W3CDTF">2020-09-18T16:03:43Z</dcterms:created>
  <dcterms:modified xsi:type="dcterms:W3CDTF">2020-09-18T16:40:55Z</dcterms:modified>
</cp:coreProperties>
</file>