
<file path=[Content_Types].xml><?xml version="1.0" encoding="utf-8"?>
<Types xmlns="http://schemas.openxmlformats.org/package/2006/content-types">
  <Default Extension="tmp"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319" r:id="rId2"/>
    <p:sldId id="272" r:id="rId3"/>
    <p:sldId id="307" r:id="rId4"/>
    <p:sldId id="320" r:id="rId5"/>
    <p:sldId id="306" r:id="rId6"/>
    <p:sldId id="292" r:id="rId7"/>
    <p:sldId id="309" r:id="rId8"/>
    <p:sldId id="308" r:id="rId9"/>
    <p:sldId id="310" r:id="rId10"/>
    <p:sldId id="311" r:id="rId11"/>
    <p:sldId id="312" r:id="rId12"/>
    <p:sldId id="313" r:id="rId13"/>
    <p:sldId id="314" r:id="rId14"/>
    <p:sldId id="315" r:id="rId15"/>
    <p:sldId id="316" r:id="rId16"/>
    <p:sldId id="326" r:id="rId17"/>
    <p:sldId id="327" r:id="rId18"/>
    <p:sldId id="328" r:id="rId19"/>
    <p:sldId id="330" r:id="rId20"/>
    <p:sldId id="329" r:id="rId21"/>
    <p:sldId id="317" r:id="rId22"/>
    <p:sldId id="323" r:id="rId23"/>
    <p:sldId id="321" r:id="rId24"/>
    <p:sldId id="322" r:id="rId25"/>
    <p:sldId id="31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971" autoAdjust="0"/>
  </p:normalViewPr>
  <p:slideViewPr>
    <p:cSldViewPr snapToGrid="0">
      <p:cViewPr varScale="1">
        <p:scale>
          <a:sx n="76" d="100"/>
          <a:sy n="76" d="100"/>
        </p:scale>
        <p:origin x="540"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7CC682-C7DE-4167-ADDD-71812977D879}" type="datetimeFigureOut">
              <a:rPr lang="en-US" smtClean="0"/>
              <a:t>06-Feb-20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63C54D-4476-42A5-8813-753FBC92B09B}" type="slidenum">
              <a:rPr lang="en-US" smtClean="0"/>
              <a:t>‹#›</a:t>
            </a:fld>
            <a:endParaRPr lang="en-US"/>
          </a:p>
        </p:txBody>
      </p:sp>
    </p:spTree>
    <p:extLst>
      <p:ext uri="{BB962C8B-B14F-4D97-AF65-F5344CB8AC3E}">
        <p14:creationId xmlns:p14="http://schemas.microsoft.com/office/powerpoint/2010/main" val="3156421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2</a:t>
            </a:fld>
            <a:endParaRPr lang="en-US"/>
          </a:p>
        </p:txBody>
      </p:sp>
    </p:spTree>
    <p:extLst>
      <p:ext uri="{BB962C8B-B14F-4D97-AF65-F5344CB8AC3E}">
        <p14:creationId xmlns:p14="http://schemas.microsoft.com/office/powerpoint/2010/main" val="782873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Question: “Business process re-engineering concept really support the organization for improvement their business strategy.” Discuss. </a:t>
            </a:r>
            <a:endParaRPr lang="en-US" dirty="0"/>
          </a:p>
        </p:txBody>
      </p:sp>
      <p:sp>
        <p:nvSpPr>
          <p:cNvPr id="4" name="Slide Number Placeholder 3"/>
          <p:cNvSpPr>
            <a:spLocks noGrp="1"/>
          </p:cNvSpPr>
          <p:nvPr>
            <p:ph type="sldNum" sz="quarter" idx="10"/>
          </p:nvPr>
        </p:nvSpPr>
        <p:spPr/>
        <p:txBody>
          <a:bodyPr/>
          <a:lstStyle/>
          <a:p>
            <a:fld id="{0463C54D-4476-42A5-8813-753FBC92B09B}" type="slidenum">
              <a:rPr lang="en-US" smtClean="0"/>
              <a:t>12</a:t>
            </a:fld>
            <a:endParaRPr lang="en-US"/>
          </a:p>
        </p:txBody>
      </p:sp>
    </p:spTree>
    <p:extLst>
      <p:ext uri="{BB962C8B-B14F-4D97-AF65-F5344CB8AC3E}">
        <p14:creationId xmlns:p14="http://schemas.microsoft.com/office/powerpoint/2010/main" val="1617974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63C54D-4476-42A5-8813-753FBC92B09B}" type="slidenum">
              <a:rPr lang="en-US" smtClean="0"/>
              <a:t>13</a:t>
            </a:fld>
            <a:endParaRPr lang="en-US"/>
          </a:p>
        </p:txBody>
      </p:sp>
    </p:spTree>
    <p:extLst>
      <p:ext uri="{BB962C8B-B14F-4D97-AF65-F5344CB8AC3E}">
        <p14:creationId xmlns:p14="http://schemas.microsoft.com/office/powerpoint/2010/main" val="1299549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63C54D-4476-42A5-8813-753FBC92B09B}" type="slidenum">
              <a:rPr lang="en-US" smtClean="0"/>
              <a:t>14</a:t>
            </a:fld>
            <a:endParaRPr lang="en-US"/>
          </a:p>
        </p:txBody>
      </p:sp>
    </p:spTree>
    <p:extLst>
      <p:ext uri="{BB962C8B-B14F-4D97-AF65-F5344CB8AC3E}">
        <p14:creationId xmlns:p14="http://schemas.microsoft.com/office/powerpoint/2010/main" val="4120064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63C54D-4476-42A5-8813-753FBC92B09B}" type="slidenum">
              <a:rPr lang="en-US" smtClean="0"/>
              <a:t>15</a:t>
            </a:fld>
            <a:endParaRPr lang="en-US"/>
          </a:p>
        </p:txBody>
      </p:sp>
    </p:spTree>
    <p:extLst>
      <p:ext uri="{BB962C8B-B14F-4D97-AF65-F5344CB8AC3E}">
        <p14:creationId xmlns:p14="http://schemas.microsoft.com/office/powerpoint/2010/main" val="1091279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63C54D-4476-42A5-8813-753FBC92B09B}" type="slidenum">
              <a:rPr lang="en-US" smtClean="0"/>
              <a:t>20</a:t>
            </a:fld>
            <a:endParaRPr lang="en-US"/>
          </a:p>
        </p:txBody>
      </p:sp>
    </p:spTree>
    <p:extLst>
      <p:ext uri="{BB962C8B-B14F-4D97-AF65-F5344CB8AC3E}">
        <p14:creationId xmlns:p14="http://schemas.microsoft.com/office/powerpoint/2010/main" val="30691420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smtClean="0">
                <a:solidFill>
                  <a:schemeClr val="tx1"/>
                </a:solidFill>
                <a:latin typeface="+mn-lt"/>
                <a:ea typeface="+mn-ea"/>
                <a:cs typeface="+mn-cs"/>
              </a:rPr>
              <a:t>Solidarity to </a:t>
            </a:r>
            <a:r>
              <a:rPr lang="en-US" sz="1200" b="1" i="1" u="none" strike="noStrike" kern="1200" baseline="0" dirty="0" smtClean="0">
                <a:solidFill>
                  <a:schemeClr val="tx1"/>
                </a:solidFill>
                <a:latin typeface="+mn-lt"/>
                <a:ea typeface="+mn-ea"/>
                <a:cs typeface="+mn-cs"/>
              </a:rPr>
              <a:t>the Company: </a:t>
            </a:r>
            <a:r>
              <a:rPr lang="en-US" sz="1200" b="0" i="0" u="none" strike="noStrike" kern="1200" baseline="0" dirty="0" smtClean="0">
                <a:solidFill>
                  <a:schemeClr val="tx1"/>
                </a:solidFill>
                <a:latin typeface="+mn-lt"/>
                <a:ea typeface="+mn-ea"/>
                <a:cs typeface="+mn-cs"/>
              </a:rPr>
              <a:t>Moreover, since workers in a reengineered process spend more time on value adding work and less time on work that adds no value, their contributions to the company increase, and, consequently, jobs in a reengineered environment will on the whole be more highly compensated.</a:t>
            </a:r>
            <a:endParaRPr lang="en-US" dirty="0"/>
          </a:p>
        </p:txBody>
      </p:sp>
      <p:sp>
        <p:nvSpPr>
          <p:cNvPr id="4" name="Slide Number Placeholder 3"/>
          <p:cNvSpPr>
            <a:spLocks noGrp="1"/>
          </p:cNvSpPr>
          <p:nvPr>
            <p:ph type="sldNum" sz="quarter" idx="10"/>
          </p:nvPr>
        </p:nvSpPr>
        <p:spPr/>
        <p:txBody>
          <a:bodyPr/>
          <a:lstStyle/>
          <a:p>
            <a:fld id="{0463C54D-4476-42A5-8813-753FBC92B09B}" type="slidenum">
              <a:rPr lang="en-US" smtClean="0"/>
              <a:t>21</a:t>
            </a:fld>
            <a:endParaRPr lang="en-US"/>
          </a:p>
        </p:txBody>
      </p:sp>
    </p:spTree>
    <p:extLst>
      <p:ext uri="{BB962C8B-B14F-4D97-AF65-F5344CB8AC3E}">
        <p14:creationId xmlns:p14="http://schemas.microsoft.com/office/powerpoint/2010/main" val="1590798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dirty="0" smtClean="0">
                <a:solidFill>
                  <a:schemeClr val="tx1"/>
                </a:solidFill>
                <a:latin typeface="+mn-lt"/>
                <a:ea typeface="+mn-ea"/>
                <a:cs typeface="+mn-cs"/>
              </a:rPr>
              <a:t>Solidarity to the Company: </a:t>
            </a:r>
            <a:r>
              <a:rPr lang="en-US" sz="1200" b="0" i="0" u="none" strike="noStrike" kern="1200" baseline="0" dirty="0" smtClean="0">
                <a:solidFill>
                  <a:schemeClr val="tx1"/>
                </a:solidFill>
                <a:latin typeface="+mn-lt"/>
                <a:ea typeface="+mn-ea"/>
                <a:cs typeface="+mn-cs"/>
              </a:rPr>
              <a:t>Moreover, since workers in a reengineered process spend more time on value adding work and less time on work that adds no value, their contributions to the company increase, and, consequently, jobs in a reengineered environment will on the whole be more highly compensated.</a:t>
            </a:r>
            <a:endParaRPr lang="en-US" dirty="0"/>
          </a:p>
        </p:txBody>
      </p:sp>
      <p:sp>
        <p:nvSpPr>
          <p:cNvPr id="4" name="Slide Number Placeholder 3"/>
          <p:cNvSpPr>
            <a:spLocks noGrp="1"/>
          </p:cNvSpPr>
          <p:nvPr>
            <p:ph type="sldNum" sz="quarter" idx="10"/>
          </p:nvPr>
        </p:nvSpPr>
        <p:spPr/>
        <p:txBody>
          <a:bodyPr/>
          <a:lstStyle/>
          <a:p>
            <a:fld id="{0463C54D-4476-42A5-8813-753FBC92B09B}" type="slidenum">
              <a:rPr lang="en-US" smtClean="0"/>
              <a:t>25</a:t>
            </a:fld>
            <a:endParaRPr lang="en-US"/>
          </a:p>
        </p:txBody>
      </p:sp>
    </p:spTree>
    <p:extLst>
      <p:ext uri="{BB962C8B-B14F-4D97-AF65-F5344CB8AC3E}">
        <p14:creationId xmlns:p14="http://schemas.microsoft.com/office/powerpoint/2010/main" val="3712921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3</a:t>
            </a:fld>
            <a:endParaRPr lang="en-US"/>
          </a:p>
        </p:txBody>
      </p:sp>
    </p:spTree>
    <p:extLst>
      <p:ext uri="{BB962C8B-B14F-4D97-AF65-F5344CB8AC3E}">
        <p14:creationId xmlns:p14="http://schemas.microsoft.com/office/powerpoint/2010/main" val="566075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5</a:t>
            </a:fld>
            <a:endParaRPr lang="en-US"/>
          </a:p>
        </p:txBody>
      </p:sp>
    </p:spTree>
    <p:extLst>
      <p:ext uri="{BB962C8B-B14F-4D97-AF65-F5344CB8AC3E}">
        <p14:creationId xmlns:p14="http://schemas.microsoft.com/office/powerpoint/2010/main" val="780455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6</a:t>
            </a:fld>
            <a:endParaRPr lang="en-US"/>
          </a:p>
        </p:txBody>
      </p:sp>
    </p:spTree>
    <p:extLst>
      <p:ext uri="{BB962C8B-B14F-4D97-AF65-F5344CB8AC3E}">
        <p14:creationId xmlns:p14="http://schemas.microsoft.com/office/powerpoint/2010/main" val="376457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7</a:t>
            </a:fld>
            <a:endParaRPr lang="en-US"/>
          </a:p>
        </p:txBody>
      </p:sp>
    </p:spTree>
    <p:extLst>
      <p:ext uri="{BB962C8B-B14F-4D97-AF65-F5344CB8AC3E}">
        <p14:creationId xmlns:p14="http://schemas.microsoft.com/office/powerpoint/2010/main" val="3714016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8</a:t>
            </a:fld>
            <a:endParaRPr lang="en-US"/>
          </a:p>
        </p:txBody>
      </p:sp>
    </p:spTree>
    <p:extLst>
      <p:ext uri="{BB962C8B-B14F-4D97-AF65-F5344CB8AC3E}">
        <p14:creationId xmlns:p14="http://schemas.microsoft.com/office/powerpoint/2010/main" val="1711300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9</a:t>
            </a:fld>
            <a:endParaRPr lang="en-US"/>
          </a:p>
        </p:txBody>
      </p:sp>
    </p:spTree>
    <p:extLst>
      <p:ext uri="{BB962C8B-B14F-4D97-AF65-F5344CB8AC3E}">
        <p14:creationId xmlns:p14="http://schemas.microsoft.com/office/powerpoint/2010/main" val="1208139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10</a:t>
            </a:fld>
            <a:endParaRPr lang="en-US"/>
          </a:p>
        </p:txBody>
      </p:sp>
    </p:spTree>
    <p:extLst>
      <p:ext uri="{BB962C8B-B14F-4D97-AF65-F5344CB8AC3E}">
        <p14:creationId xmlns:p14="http://schemas.microsoft.com/office/powerpoint/2010/main" val="1281669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63C54D-4476-42A5-8813-753FBC92B09B}" type="slidenum">
              <a:rPr lang="en-US" smtClean="0"/>
              <a:t>11</a:t>
            </a:fld>
            <a:endParaRPr lang="en-US"/>
          </a:p>
        </p:txBody>
      </p:sp>
    </p:spTree>
    <p:extLst>
      <p:ext uri="{BB962C8B-B14F-4D97-AF65-F5344CB8AC3E}">
        <p14:creationId xmlns:p14="http://schemas.microsoft.com/office/powerpoint/2010/main" val="3704280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1BF5E8-62A8-4F93-99DC-49BDA8FA2DD0}" type="datetime1">
              <a:rPr lang="en-US" smtClean="0"/>
              <a:t>06-Feb-20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325882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1AAE4A-070F-451D-AF05-0DC21882FCE2}" type="datetime1">
              <a:rPr lang="en-US" smtClean="0"/>
              <a:t>06-Feb-20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545043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EFA1E507-D670-4754-B0C7-58FA6B042F0B}" type="datetime1">
              <a:rPr lang="en-US" smtClean="0"/>
              <a:t>06-Feb-20</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3272325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9888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685800"/>
            <a:ext cx="56388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6146800" y="685800"/>
            <a:ext cx="5638800" cy="5486400"/>
          </a:xfrm>
        </p:spPr>
        <p:txBody>
          <a:bodyPr/>
          <a:lstStyle/>
          <a:p>
            <a:pPr lvl="0"/>
            <a:endParaRPr lang="en-US" noProof="0" smtClean="0"/>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3"/>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4"/>
          <p:cNvSpPr>
            <a:spLocks noGrp="1" noChangeArrowheads="1"/>
          </p:cNvSpPr>
          <p:nvPr>
            <p:ph type="sldNum" sz="quarter" idx="12"/>
          </p:nvPr>
        </p:nvSpPr>
        <p:spPr>
          <a:ln/>
        </p:spPr>
        <p:txBody>
          <a:bodyPr/>
          <a:lstStyle>
            <a:lvl1pPr>
              <a:defRPr/>
            </a:lvl1pPr>
          </a:lstStyle>
          <a:p>
            <a:fld id="{EAF68CD3-467A-43A8-A108-4FE9A40E39AB}" type="slidenum">
              <a:rPr lang="zh-TW" altLang="en-US"/>
              <a:pPr/>
              <a:t>‹#›</a:t>
            </a:fld>
            <a:endParaRPr lang="en-US" altLang="zh-TW"/>
          </a:p>
        </p:txBody>
      </p:sp>
    </p:spTree>
    <p:extLst>
      <p:ext uri="{BB962C8B-B14F-4D97-AF65-F5344CB8AC3E}">
        <p14:creationId xmlns:p14="http://schemas.microsoft.com/office/powerpoint/2010/main" val="2826273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CD2D41B-0113-4B7C-840D-059B657C76BC}" type="datetime1">
              <a:rPr lang="en-US" smtClean="0"/>
              <a:t>06-Feb-20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330916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CD468FD-9E9B-40AE-895D-4251681F2B42}" type="datetime1">
              <a:rPr lang="en-US" smtClean="0"/>
              <a:t>06-Feb-20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DA0AE2C-2E06-4700-B75C-CA9CEFB47E64}" type="slidenum">
              <a:rPr lang="en-US" smtClean="0"/>
              <a:t>‹#›</a:t>
            </a:fld>
            <a:endParaRPr lang="en-US"/>
          </a:p>
        </p:txBody>
      </p:sp>
    </p:spTree>
    <p:extLst>
      <p:ext uri="{BB962C8B-B14F-4D97-AF65-F5344CB8AC3E}">
        <p14:creationId xmlns:p14="http://schemas.microsoft.com/office/powerpoint/2010/main" val="1867615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0A5FA2-8151-4429-94CA-1275FD9A4E5F}" type="datetime1">
              <a:rPr lang="en-US" smtClean="0"/>
              <a:t>06-Feb-20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199893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EB6685-018E-4D92-B4E3-BF9CB8D6AE01}" type="datetime1">
              <a:rPr lang="en-US" smtClean="0"/>
              <a:t>06-Feb-20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346340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1669E3-6294-4C13-9387-0AC067ADA154}" type="datetime1">
              <a:rPr lang="en-US" smtClean="0"/>
              <a:t>06-Feb-20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2434087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4EDC1-A95F-47DA-86E4-FF7588CBF09D}" type="datetime1">
              <a:rPr lang="en-US" smtClean="0"/>
              <a:t>06-Feb-20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3068991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BD2CC-C17A-4C0F-84C9-AA7CD9510BBE}" type="datetime1">
              <a:rPr lang="en-US" smtClean="0"/>
              <a:t>06-Feb-20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281445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C79D5-9DEA-4665-8241-DAFF18E9B680}" type="datetime1">
              <a:rPr lang="en-US" smtClean="0"/>
              <a:t>06-Feb-20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0AE2C-2E06-4700-B75C-CA9CEFB47E64}" type="slidenum">
              <a:rPr lang="en-US" smtClean="0"/>
              <a:t>‹#›</a:t>
            </a:fld>
            <a:endParaRPr lang="en-US"/>
          </a:p>
        </p:txBody>
      </p:sp>
    </p:spTree>
    <p:extLst>
      <p:ext uri="{BB962C8B-B14F-4D97-AF65-F5344CB8AC3E}">
        <p14:creationId xmlns:p14="http://schemas.microsoft.com/office/powerpoint/2010/main" val="3584053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9316671-A1EB-48F2-816F-9E9770C4FF98}" type="datetime1">
              <a:rPr lang="en-US" smtClean="0"/>
              <a:t>06-Feb-20</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5DA0AE2C-2E06-4700-B75C-CA9CEFB47E64}" type="slidenum">
              <a:rPr lang="en-US" smtClean="0"/>
              <a:t>‹#›</a:t>
            </a:fld>
            <a:endParaRPr lang="en-US"/>
          </a:p>
        </p:txBody>
      </p:sp>
    </p:spTree>
    <p:extLst>
      <p:ext uri="{BB962C8B-B14F-4D97-AF65-F5344CB8AC3E}">
        <p14:creationId xmlns:p14="http://schemas.microsoft.com/office/powerpoint/2010/main" val="11338477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12.xml"/><Relationship Id="rId5" Type="http://schemas.openxmlformats.org/officeDocument/2006/relationships/image" Target="../media/image12.wmf"/><Relationship Id="rId4" Type="http://schemas.openxmlformats.org/officeDocument/2006/relationships/image" Target="../media/image11.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a:solidFill>
                  <a:schemeClr val="bg1"/>
                </a:solidFill>
              </a:rPr>
              <a:t>E</a:t>
            </a:r>
            <a:r>
              <a:rPr lang="en-US" dirty="0">
                <a:solidFill>
                  <a:schemeClr val="bg1"/>
                </a:solidFill>
              </a:rPr>
              <a:t>nterprise </a:t>
            </a:r>
            <a:r>
              <a:rPr lang="en-US" b="1" u="sng" dirty="0">
                <a:solidFill>
                  <a:schemeClr val="bg1"/>
                </a:solidFill>
              </a:rPr>
              <a:t>R</a:t>
            </a:r>
            <a:r>
              <a:rPr lang="en-US" dirty="0">
                <a:solidFill>
                  <a:schemeClr val="bg1"/>
                </a:solidFill>
              </a:rPr>
              <a:t>esource </a:t>
            </a:r>
            <a:r>
              <a:rPr lang="en-US" b="1" u="sng" dirty="0" smtClean="0">
                <a:solidFill>
                  <a:schemeClr val="bg1"/>
                </a:solidFill>
              </a:rPr>
              <a:t>P</a:t>
            </a:r>
            <a:r>
              <a:rPr lang="en-US" dirty="0" smtClean="0">
                <a:solidFill>
                  <a:schemeClr val="bg1"/>
                </a:solidFill>
              </a:rPr>
              <a:t>lanning </a:t>
            </a:r>
            <a:r>
              <a:rPr lang="en-US" b="1" u="sng" dirty="0">
                <a:solidFill>
                  <a:schemeClr val="bg1"/>
                </a:solidFill>
              </a:rPr>
              <a:t>S</a:t>
            </a:r>
            <a:r>
              <a:rPr lang="en-US" dirty="0" smtClean="0">
                <a:solidFill>
                  <a:schemeClr val="bg1"/>
                </a:solidFill>
              </a:rPr>
              <a:t>ystems</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5DA0AE2C-2E06-4700-B75C-CA9CEFB47E64}" type="slidenum">
              <a:rPr lang="en-US" smtClean="0"/>
              <a:t>1</a:t>
            </a:fld>
            <a:endParaRPr lang="en-US"/>
          </a:p>
        </p:txBody>
      </p:sp>
    </p:spTree>
    <p:extLst>
      <p:ext uri="{BB962C8B-B14F-4D97-AF65-F5344CB8AC3E}">
        <p14:creationId xmlns:p14="http://schemas.microsoft.com/office/powerpoint/2010/main" val="3716165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2060620"/>
            <a:ext cx="2900538" cy="584775"/>
          </a:xfrm>
          <a:prstGeom prst="rect">
            <a:avLst/>
          </a:prstGeom>
          <a:noFill/>
        </p:spPr>
        <p:txBody>
          <a:bodyPr wrap="none" rtlCol="0">
            <a:spAutoFit/>
          </a:bodyPr>
          <a:lstStyle/>
          <a:p>
            <a:r>
              <a:rPr lang="en-US" sz="3200" i="1" u="sng" dirty="0" smtClean="0"/>
              <a:t>Concepts of BPR</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10</a:t>
            </a:fld>
            <a:endParaRPr lang="en-US" dirty="0"/>
          </a:p>
        </p:txBody>
      </p:sp>
      <p:sp>
        <p:nvSpPr>
          <p:cNvPr id="6" name="Rectangle 5"/>
          <p:cNvSpPr/>
          <p:nvPr/>
        </p:nvSpPr>
        <p:spPr>
          <a:xfrm>
            <a:off x="661058" y="2645395"/>
            <a:ext cx="11290535" cy="3785652"/>
          </a:xfrm>
          <a:prstGeom prst="rect">
            <a:avLst/>
          </a:prstGeom>
        </p:spPr>
        <p:txBody>
          <a:bodyPr wrap="square">
            <a:spAutoFit/>
          </a:bodyPr>
          <a:lstStyle/>
          <a:p>
            <a:pPr marL="342900" indent="-342900">
              <a:buFont typeface="Arial" panose="020B0604020202020204" pitchFamily="34" charset="0"/>
              <a:buChar char="•"/>
            </a:pPr>
            <a:r>
              <a:rPr lang="en-US" sz="2000" dirty="0" smtClean="0"/>
              <a:t>An approach </a:t>
            </a:r>
            <a:r>
              <a:rPr lang="en-US" sz="2000" dirty="0"/>
              <a:t>for redesigning the way </a:t>
            </a:r>
            <a:r>
              <a:rPr lang="en-US" sz="2000" dirty="0" smtClean="0"/>
              <a:t>work.</a:t>
            </a:r>
          </a:p>
          <a:p>
            <a:pPr marL="342900" indent="-342900">
              <a:buFont typeface="Arial" panose="020B0604020202020204" pitchFamily="34" charset="0"/>
              <a:buChar char="•"/>
            </a:pPr>
            <a:r>
              <a:rPr lang="en-US" sz="2000" dirty="0"/>
              <a:t>Leading organizations are becoming </a:t>
            </a:r>
            <a:r>
              <a:rPr lang="en-US" sz="2000" dirty="0" smtClean="0"/>
              <a:t>bolder</a:t>
            </a:r>
          </a:p>
          <a:p>
            <a:pPr marL="342900" indent="-342900">
              <a:buFont typeface="Arial" panose="020B0604020202020204" pitchFamily="34" charset="0"/>
              <a:buChar char="•"/>
            </a:pPr>
            <a:r>
              <a:rPr lang="en-US" sz="2000" dirty="0" smtClean="0"/>
              <a:t>Using technology </a:t>
            </a:r>
            <a:r>
              <a:rPr lang="en-US" sz="2000" dirty="0"/>
              <a:t>to support innovative business processes, rather than refining current ways of doing work</a:t>
            </a:r>
            <a:r>
              <a:rPr lang="en-US" sz="2000" dirty="0" smtClean="0"/>
              <a:t>.</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Fundamental Analysis:</a:t>
            </a:r>
          </a:p>
          <a:p>
            <a:pPr marL="800100" lvl="1" indent="-342900">
              <a:buFont typeface="Arial" panose="020B0604020202020204" pitchFamily="34" charset="0"/>
              <a:buChar char="•"/>
            </a:pPr>
            <a:r>
              <a:rPr lang="en-US" sz="2000" dirty="0" smtClean="0"/>
              <a:t>Organizational structure</a:t>
            </a:r>
          </a:p>
          <a:p>
            <a:pPr marL="800100" lvl="1" indent="-342900">
              <a:buFont typeface="Arial" panose="020B0604020202020204" pitchFamily="34" charset="0"/>
              <a:buChar char="•"/>
            </a:pPr>
            <a:r>
              <a:rPr lang="en-US" sz="2000" dirty="0" smtClean="0"/>
              <a:t>Job definitions</a:t>
            </a:r>
          </a:p>
          <a:p>
            <a:pPr marL="800100" lvl="1" indent="-342900">
              <a:buFont typeface="Arial" panose="020B0604020202020204" pitchFamily="34" charset="0"/>
              <a:buChar char="•"/>
            </a:pPr>
            <a:r>
              <a:rPr lang="en-US" sz="2000" dirty="0" smtClean="0"/>
              <a:t>Reward structures</a:t>
            </a:r>
          </a:p>
          <a:p>
            <a:pPr marL="800100" lvl="1" indent="-342900">
              <a:buFont typeface="Arial" panose="020B0604020202020204" pitchFamily="34" charset="0"/>
              <a:buChar char="•"/>
            </a:pPr>
            <a:r>
              <a:rPr lang="en-US" sz="2000" dirty="0" smtClean="0"/>
              <a:t>Business </a:t>
            </a:r>
            <a:r>
              <a:rPr lang="en-US" sz="2000" dirty="0"/>
              <a:t>work </a:t>
            </a:r>
            <a:r>
              <a:rPr lang="en-US" sz="2000" dirty="0" smtClean="0"/>
              <a:t>flows</a:t>
            </a:r>
          </a:p>
          <a:p>
            <a:pPr marL="800100" lvl="1" indent="-342900">
              <a:buFont typeface="Arial" panose="020B0604020202020204" pitchFamily="34" charset="0"/>
              <a:buChar char="•"/>
            </a:pPr>
            <a:r>
              <a:rPr lang="en-US" sz="2000" dirty="0" smtClean="0"/>
              <a:t>Control processes</a:t>
            </a:r>
          </a:p>
          <a:p>
            <a:pPr marL="800100" lvl="1" indent="-342900">
              <a:buFont typeface="Arial" panose="020B0604020202020204" pitchFamily="34" charset="0"/>
              <a:buChar char="•"/>
            </a:pPr>
            <a:r>
              <a:rPr lang="en-US" sz="2000" dirty="0" smtClean="0"/>
              <a:t>Reevaluation </a:t>
            </a:r>
            <a:r>
              <a:rPr lang="en-US" sz="2000" dirty="0"/>
              <a:t>of the organizational culture and philosophy.</a:t>
            </a:r>
            <a:endParaRPr lang="en-US" sz="2000" dirty="0" smtClean="0"/>
          </a:p>
        </p:txBody>
      </p:sp>
    </p:spTree>
    <p:extLst>
      <p:ext uri="{BB962C8B-B14F-4D97-AF65-F5344CB8AC3E}">
        <p14:creationId xmlns:p14="http://schemas.microsoft.com/office/powerpoint/2010/main" val="3564542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1880314"/>
            <a:ext cx="3496470" cy="584775"/>
          </a:xfrm>
          <a:prstGeom prst="rect">
            <a:avLst/>
          </a:prstGeom>
          <a:noFill/>
        </p:spPr>
        <p:txBody>
          <a:bodyPr wrap="none" rtlCol="0">
            <a:spAutoFit/>
          </a:bodyPr>
          <a:lstStyle/>
          <a:p>
            <a:r>
              <a:rPr lang="en-US" sz="3200" i="1" u="sng" dirty="0" smtClean="0"/>
              <a:t>Requirement of BPR</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11</a:t>
            </a:fld>
            <a:endParaRPr lang="en-US" dirty="0"/>
          </a:p>
        </p:txBody>
      </p:sp>
      <p:sp>
        <p:nvSpPr>
          <p:cNvPr id="6" name="Rectangle 5"/>
          <p:cNvSpPr/>
          <p:nvPr/>
        </p:nvSpPr>
        <p:spPr>
          <a:xfrm>
            <a:off x="661058" y="2413573"/>
            <a:ext cx="11290535" cy="4401205"/>
          </a:xfrm>
          <a:prstGeom prst="rect">
            <a:avLst/>
          </a:prstGeom>
        </p:spPr>
        <p:txBody>
          <a:bodyPr wrap="square">
            <a:spAutoFit/>
          </a:bodyPr>
          <a:lstStyle/>
          <a:p>
            <a:pPr marL="342900" indent="-342900">
              <a:buFont typeface="Arial" panose="020B0604020202020204" pitchFamily="34" charset="0"/>
              <a:buChar char="•"/>
            </a:pPr>
            <a:r>
              <a:rPr lang="en-US" sz="2000" dirty="0" smtClean="0"/>
              <a:t>Rapid </a:t>
            </a:r>
            <a:r>
              <a:rPr lang="en-US" sz="2000" dirty="0"/>
              <a:t>expansion of competition across markets and </a:t>
            </a:r>
            <a:r>
              <a:rPr lang="en-US" sz="2000" dirty="0" smtClean="0"/>
              <a:t>geographic</a:t>
            </a:r>
          </a:p>
          <a:p>
            <a:pPr marL="342900" indent="-342900">
              <a:buFont typeface="Arial" panose="020B0604020202020204" pitchFamily="34" charset="0"/>
              <a:buChar char="•"/>
            </a:pPr>
            <a:r>
              <a:rPr lang="en-US" sz="2000" dirty="0" smtClean="0"/>
              <a:t>Raises </a:t>
            </a:r>
            <a:r>
              <a:rPr lang="en-US" sz="2000" dirty="0"/>
              <a:t>important questions such as </a:t>
            </a:r>
            <a:endParaRPr lang="en-US" sz="2000" dirty="0" smtClean="0"/>
          </a:p>
          <a:p>
            <a:pPr marL="800100" lvl="1" indent="-342900">
              <a:buFont typeface="Arial" panose="020B0604020202020204" pitchFamily="34" charset="0"/>
              <a:buChar char="•"/>
            </a:pPr>
            <a:r>
              <a:rPr lang="en-US" sz="2000" dirty="0" smtClean="0"/>
              <a:t>“</a:t>
            </a:r>
            <a:r>
              <a:rPr lang="en-US" sz="2000" dirty="0"/>
              <a:t>how should work be redesigned</a:t>
            </a:r>
            <a:r>
              <a:rPr lang="en-US" sz="2000" dirty="0" smtClean="0"/>
              <a:t>”</a:t>
            </a:r>
          </a:p>
          <a:p>
            <a:pPr marL="800100" lvl="1" indent="-342900">
              <a:buFont typeface="Arial" panose="020B0604020202020204" pitchFamily="34" charset="0"/>
              <a:buChar char="•"/>
            </a:pPr>
            <a:r>
              <a:rPr lang="en-US" sz="2000" dirty="0" smtClean="0"/>
              <a:t>“</a:t>
            </a:r>
            <a:r>
              <a:rPr lang="en-US" sz="2000" dirty="0"/>
              <a:t>who does it</a:t>
            </a:r>
            <a:r>
              <a:rPr lang="en-US" sz="2000" dirty="0" smtClean="0"/>
              <a:t>”?</a:t>
            </a:r>
          </a:p>
          <a:p>
            <a:pPr marL="800100" lvl="1" indent="-342900">
              <a:buFont typeface="Arial" panose="020B0604020202020204" pitchFamily="34" charset="0"/>
              <a:buChar char="•"/>
            </a:pPr>
            <a:r>
              <a:rPr lang="en-US" sz="2000" dirty="0" smtClean="0"/>
              <a:t>“</a:t>
            </a:r>
            <a:r>
              <a:rPr lang="en-US" sz="2000" dirty="0"/>
              <a:t>where do they do it</a:t>
            </a:r>
            <a:r>
              <a:rPr lang="en-US" sz="2000" dirty="0" smtClean="0"/>
              <a:t>”</a:t>
            </a:r>
          </a:p>
          <a:p>
            <a:pPr marL="800100" lvl="1" indent="-342900">
              <a:buFont typeface="Arial" panose="020B0604020202020204" pitchFamily="34" charset="0"/>
              <a:buChar char="•"/>
            </a:pPr>
            <a:r>
              <a:rPr lang="en-US" sz="2000" dirty="0" smtClean="0"/>
              <a:t>“</a:t>
            </a:r>
            <a:r>
              <a:rPr lang="en-US" sz="2000" dirty="0"/>
              <a:t>how to get it performed</a:t>
            </a:r>
            <a:r>
              <a:rPr lang="en-US" sz="2000" dirty="0" smtClean="0"/>
              <a:t>”</a:t>
            </a:r>
          </a:p>
          <a:p>
            <a:pPr marL="800100" lvl="1"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b="1" dirty="0" smtClean="0"/>
              <a:t>Methodology: </a:t>
            </a:r>
            <a:r>
              <a:rPr lang="en-US" sz="2000" dirty="0" smtClean="0"/>
              <a:t>In this approach, </a:t>
            </a:r>
            <a:r>
              <a:rPr lang="en-US" sz="2000" dirty="0"/>
              <a:t>project success is achieved through benefits realization. Quite often, change projects have focused on the traditional project measures of success - on-time, to cost and to specification. </a:t>
            </a:r>
            <a:endParaRPr lang="en-US" sz="2000" dirty="0" smtClean="0"/>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Process Modelling </a:t>
            </a:r>
            <a:r>
              <a:rPr lang="en-US" sz="2000" b="1" dirty="0" smtClean="0"/>
              <a:t>Tool: </a:t>
            </a:r>
            <a:r>
              <a:rPr lang="en-US" sz="2000" dirty="0" smtClean="0"/>
              <a:t>the </a:t>
            </a:r>
            <a:r>
              <a:rPr lang="en-US" sz="2000" dirty="0"/>
              <a:t>processes subject to improvement may require the capturing of additional information or relationships between process components for further analysis (i.e. transaction volumes, processing times, people, locations, technologies). </a:t>
            </a:r>
            <a:endParaRPr lang="en-US" sz="2000" b="1" dirty="0" smtClean="0"/>
          </a:p>
        </p:txBody>
      </p:sp>
    </p:spTree>
    <p:extLst>
      <p:ext uri="{BB962C8B-B14F-4D97-AF65-F5344CB8AC3E}">
        <p14:creationId xmlns:p14="http://schemas.microsoft.com/office/powerpoint/2010/main" val="1436888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1880314"/>
            <a:ext cx="2408032" cy="584775"/>
          </a:xfrm>
          <a:prstGeom prst="rect">
            <a:avLst/>
          </a:prstGeom>
          <a:noFill/>
        </p:spPr>
        <p:txBody>
          <a:bodyPr wrap="none" rtlCol="0">
            <a:spAutoFit/>
          </a:bodyPr>
          <a:lstStyle/>
          <a:p>
            <a:r>
              <a:rPr lang="en-US" sz="3200" i="1" u="sng" dirty="0" smtClean="0"/>
              <a:t>BPR Lifecycle</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12</a:t>
            </a:fld>
            <a:endParaRPr lang="en-US" dirty="0"/>
          </a:p>
        </p:txBody>
      </p:sp>
      <p:sp>
        <p:nvSpPr>
          <p:cNvPr id="6" name="Rectangle 5"/>
          <p:cNvSpPr/>
          <p:nvPr/>
        </p:nvSpPr>
        <p:spPr>
          <a:xfrm>
            <a:off x="661058" y="2547586"/>
            <a:ext cx="11290535" cy="2352952"/>
          </a:xfrm>
          <a:prstGeom prst="rect">
            <a:avLst/>
          </a:prstGeom>
        </p:spPr>
        <p:txBody>
          <a:bodyPr wrap="square">
            <a:spAutoFit/>
          </a:bodyPr>
          <a:lstStyle/>
          <a:p>
            <a:pPr marL="342900" indent="-342900">
              <a:lnSpc>
                <a:spcPct val="150000"/>
              </a:lnSpc>
              <a:buFont typeface="Arial" panose="020B0604020202020204" pitchFamily="34" charset="0"/>
              <a:buChar char="•"/>
            </a:pPr>
            <a:r>
              <a:rPr lang="en-US" sz="2000" dirty="0"/>
              <a:t>Process Re-engineering Life Cycle include the </a:t>
            </a:r>
            <a:r>
              <a:rPr lang="en-US" sz="2000" dirty="0" smtClean="0"/>
              <a:t>following:</a:t>
            </a:r>
          </a:p>
          <a:p>
            <a:pPr marL="800100" lvl="1" indent="-342900">
              <a:lnSpc>
                <a:spcPct val="150000"/>
              </a:lnSpc>
              <a:buFont typeface="Arial" panose="020B0604020202020204" pitchFamily="34" charset="0"/>
              <a:buChar char="•"/>
            </a:pPr>
            <a:r>
              <a:rPr lang="en-US" sz="2000" dirty="0" smtClean="0"/>
              <a:t>Identification </a:t>
            </a:r>
            <a:r>
              <a:rPr lang="en-US" sz="2000" dirty="0"/>
              <a:t>of current business </a:t>
            </a:r>
            <a:r>
              <a:rPr lang="en-US" sz="2000" dirty="0" smtClean="0"/>
              <a:t>processes</a:t>
            </a:r>
          </a:p>
          <a:p>
            <a:pPr marL="800100" lvl="1" indent="-342900">
              <a:lnSpc>
                <a:spcPct val="150000"/>
              </a:lnSpc>
              <a:buFont typeface="Arial" panose="020B0604020202020204" pitchFamily="34" charset="0"/>
              <a:buChar char="•"/>
            </a:pPr>
            <a:r>
              <a:rPr lang="en-US" sz="2000" dirty="0" smtClean="0"/>
              <a:t>Review</a:t>
            </a:r>
            <a:r>
              <a:rPr lang="en-US" sz="2000" dirty="0"/>
              <a:t>, update and analysis of “As-Is” </a:t>
            </a:r>
            <a:r>
              <a:rPr lang="en-US" sz="2000" dirty="0" smtClean="0"/>
              <a:t>processes</a:t>
            </a:r>
          </a:p>
          <a:p>
            <a:pPr marL="800100" lvl="1" indent="-342900">
              <a:lnSpc>
                <a:spcPct val="150000"/>
              </a:lnSpc>
              <a:buFont typeface="Arial" panose="020B0604020202020204" pitchFamily="34" charset="0"/>
              <a:buChar char="•"/>
            </a:pPr>
            <a:r>
              <a:rPr lang="en-US" sz="2000" dirty="0" smtClean="0"/>
              <a:t>Design </a:t>
            </a:r>
            <a:r>
              <a:rPr lang="en-US" sz="2000" dirty="0"/>
              <a:t>of “To-Be” </a:t>
            </a:r>
            <a:r>
              <a:rPr lang="en-US" sz="2000" dirty="0" smtClean="0"/>
              <a:t>processes</a:t>
            </a:r>
          </a:p>
          <a:p>
            <a:pPr marL="800100" lvl="1" indent="-342900">
              <a:lnSpc>
                <a:spcPct val="150000"/>
              </a:lnSpc>
              <a:buFont typeface="Arial" panose="020B0604020202020204" pitchFamily="34" charset="0"/>
              <a:buChar char="•"/>
            </a:pPr>
            <a:r>
              <a:rPr lang="en-US" sz="2000" dirty="0" smtClean="0"/>
              <a:t>Test </a:t>
            </a:r>
            <a:r>
              <a:rPr lang="en-US" sz="2000" dirty="0"/>
              <a:t>and implementation of “To-Be” processes</a:t>
            </a:r>
            <a:endParaRPr lang="en-US" sz="2000" b="1" dirty="0" smtClean="0"/>
          </a:p>
        </p:txBody>
      </p:sp>
    </p:spTree>
    <p:extLst>
      <p:ext uri="{BB962C8B-B14F-4D97-AF65-F5344CB8AC3E}">
        <p14:creationId xmlns:p14="http://schemas.microsoft.com/office/powerpoint/2010/main" val="3147423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1880314"/>
            <a:ext cx="2408032" cy="584775"/>
          </a:xfrm>
          <a:prstGeom prst="rect">
            <a:avLst/>
          </a:prstGeom>
          <a:noFill/>
        </p:spPr>
        <p:txBody>
          <a:bodyPr wrap="none" rtlCol="0">
            <a:spAutoFit/>
          </a:bodyPr>
          <a:lstStyle/>
          <a:p>
            <a:r>
              <a:rPr lang="en-US" sz="3200" i="1" u="sng" dirty="0" smtClean="0"/>
              <a:t>BPR Lifecycle</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13</a:t>
            </a:fld>
            <a:endParaRPr lang="en-US" dirty="0"/>
          </a:p>
        </p:txBody>
      </p:sp>
      <p:pic>
        <p:nvPicPr>
          <p:cNvPr id="2" name="Picture 1" descr="Enterprise Resource Planning, Tata McGraw-Hill Education, 2011.pdf - Adobe Reader"/>
          <p:cNvPicPr>
            <a:picLocks noChangeAspect="1"/>
          </p:cNvPicPr>
          <p:nvPr/>
        </p:nvPicPr>
        <p:blipFill rotWithShape="1">
          <a:blip r:embed="rId3">
            <a:extLst>
              <a:ext uri="{28A0092B-C50C-407E-A947-70E740481C1C}">
                <a14:useLocalDpi xmlns:a14="http://schemas.microsoft.com/office/drawing/2010/main" val="0"/>
              </a:ext>
            </a:extLst>
          </a:blip>
          <a:srcRect l="36443" t="32095" r="20986" b="18066"/>
          <a:stretch/>
        </p:blipFill>
        <p:spPr>
          <a:xfrm>
            <a:off x="2807278" y="2465089"/>
            <a:ext cx="6747204" cy="4252580"/>
          </a:xfrm>
          <a:prstGeom prst="rect">
            <a:avLst/>
          </a:prstGeom>
        </p:spPr>
      </p:pic>
    </p:spTree>
    <p:extLst>
      <p:ext uri="{BB962C8B-B14F-4D97-AF65-F5344CB8AC3E}">
        <p14:creationId xmlns:p14="http://schemas.microsoft.com/office/powerpoint/2010/main" val="18741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1880314"/>
            <a:ext cx="2919389" cy="584775"/>
          </a:xfrm>
          <a:prstGeom prst="rect">
            <a:avLst/>
          </a:prstGeom>
          <a:noFill/>
        </p:spPr>
        <p:txBody>
          <a:bodyPr wrap="none" rtlCol="0">
            <a:spAutoFit/>
          </a:bodyPr>
          <a:lstStyle/>
          <a:p>
            <a:r>
              <a:rPr lang="en-US" sz="3200" i="1" u="sng" dirty="0" smtClean="0"/>
              <a:t>Elements of BPR</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14</a:t>
            </a:fld>
            <a:endParaRPr lang="en-US" dirty="0"/>
          </a:p>
        </p:txBody>
      </p:sp>
      <p:sp>
        <p:nvSpPr>
          <p:cNvPr id="6" name="Rectangle 5"/>
          <p:cNvSpPr/>
          <p:nvPr/>
        </p:nvSpPr>
        <p:spPr>
          <a:xfrm>
            <a:off x="661058" y="2547586"/>
            <a:ext cx="11290535" cy="4093428"/>
          </a:xfrm>
          <a:prstGeom prst="rect">
            <a:avLst/>
          </a:prstGeom>
        </p:spPr>
        <p:txBody>
          <a:bodyPr wrap="square">
            <a:spAutoFit/>
          </a:bodyPr>
          <a:lstStyle/>
          <a:p>
            <a:pPr marL="342900" indent="-342900">
              <a:buFont typeface="Arial" panose="020B0604020202020204" pitchFamily="34" charset="0"/>
              <a:buChar char="•"/>
            </a:pPr>
            <a:r>
              <a:rPr lang="en-US" sz="2000" b="1" dirty="0" smtClean="0"/>
              <a:t>Strategies:</a:t>
            </a:r>
            <a:r>
              <a:rPr lang="en-US" sz="2000" dirty="0" smtClean="0"/>
              <a:t> must </a:t>
            </a:r>
            <a:r>
              <a:rPr lang="en-US" sz="2000" dirty="0"/>
              <a:t>be defined in a way that enables understanding and motivation of employees in order to align the work force with them</a:t>
            </a:r>
            <a:r>
              <a:rPr lang="en-US" sz="2000" dirty="0" smtClean="0"/>
              <a:t>.</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smtClean="0"/>
              <a:t>Processes:</a:t>
            </a:r>
            <a:r>
              <a:rPr lang="en-US" sz="2000" dirty="0" smtClean="0"/>
              <a:t> can </a:t>
            </a:r>
            <a:r>
              <a:rPr lang="en-US" sz="2000" dirty="0"/>
              <a:t>be defined on different levels within the organization. The issue is, to identify core processes which are </a:t>
            </a:r>
            <a:r>
              <a:rPr lang="en-US" sz="2000" dirty="0" smtClean="0"/>
              <a:t>satisfying </a:t>
            </a:r>
            <a:r>
              <a:rPr lang="en-US" sz="2000" dirty="0"/>
              <a:t>customer needs and add value for them. </a:t>
            </a:r>
            <a:endParaRPr lang="en-US" sz="20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b="1" dirty="0" smtClean="0"/>
              <a:t>Technologies:</a:t>
            </a:r>
            <a:r>
              <a:rPr lang="en-US" sz="2000" dirty="0" smtClean="0"/>
              <a:t> This </a:t>
            </a:r>
            <a:r>
              <a:rPr lang="en-US" sz="2000" dirty="0"/>
              <a:t>includes using new technologies such as groupware, as well as new methods for using them and an acceptance of technological changes and the fact that information technology will be shaping the </a:t>
            </a:r>
            <a:r>
              <a:rPr lang="en-US" sz="2000" dirty="0" smtClean="0"/>
              <a:t>future.</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b="1" dirty="0" smtClean="0"/>
              <a:t>Peoples:</a:t>
            </a:r>
            <a:r>
              <a:rPr lang="en-US" sz="2000" dirty="0" smtClean="0"/>
              <a:t> </a:t>
            </a:r>
            <a:r>
              <a:rPr lang="en-US" sz="2000" dirty="0"/>
              <a:t>This requires training and education as well as motivation and trust from top management that people are able and willing to take responsibility, a fact that is rather contradictory to the “trust is good, control is better” way of thinking.</a:t>
            </a:r>
            <a:endParaRPr lang="en-US" sz="2000" dirty="0" smtClean="0"/>
          </a:p>
        </p:txBody>
      </p:sp>
    </p:spTree>
    <p:extLst>
      <p:ext uri="{BB962C8B-B14F-4D97-AF65-F5344CB8AC3E}">
        <p14:creationId xmlns:p14="http://schemas.microsoft.com/office/powerpoint/2010/main" val="2923120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1880314"/>
            <a:ext cx="2919389" cy="584775"/>
          </a:xfrm>
          <a:prstGeom prst="rect">
            <a:avLst/>
          </a:prstGeom>
          <a:noFill/>
        </p:spPr>
        <p:txBody>
          <a:bodyPr wrap="none" rtlCol="0">
            <a:spAutoFit/>
          </a:bodyPr>
          <a:lstStyle/>
          <a:p>
            <a:r>
              <a:rPr lang="en-US" sz="3200" i="1" u="sng" dirty="0" smtClean="0"/>
              <a:t>Elements of BPR</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15</a:t>
            </a:fld>
            <a:endParaRPr lang="en-US" dirty="0"/>
          </a:p>
        </p:txBody>
      </p:sp>
      <p:pic>
        <p:nvPicPr>
          <p:cNvPr id="2" name="Picture 1" descr="Enterprise Resource Planning, Tata McGraw-Hill Education, 2011.pdf - Adobe Reader"/>
          <p:cNvPicPr>
            <a:picLocks noChangeAspect="1"/>
          </p:cNvPicPr>
          <p:nvPr/>
        </p:nvPicPr>
        <p:blipFill rotWithShape="1">
          <a:blip r:embed="rId3">
            <a:extLst>
              <a:ext uri="{28A0092B-C50C-407E-A947-70E740481C1C}">
                <a14:useLocalDpi xmlns:a14="http://schemas.microsoft.com/office/drawing/2010/main" val="0"/>
              </a:ext>
            </a:extLst>
          </a:blip>
          <a:srcRect l="22923" t="36020" r="34718" b="36706"/>
          <a:stretch/>
        </p:blipFill>
        <p:spPr>
          <a:xfrm>
            <a:off x="1501075" y="2816767"/>
            <a:ext cx="9187767" cy="3184787"/>
          </a:xfrm>
          <a:prstGeom prst="rect">
            <a:avLst/>
          </a:prstGeom>
        </p:spPr>
      </p:pic>
    </p:spTree>
    <p:extLst>
      <p:ext uri="{BB962C8B-B14F-4D97-AF65-F5344CB8AC3E}">
        <p14:creationId xmlns:p14="http://schemas.microsoft.com/office/powerpoint/2010/main" val="2341623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bg1"/>
                </a:solidFill>
              </a:rPr>
              <a:t>T</a:t>
            </a:r>
            <a:r>
              <a:rPr lang="en-US" dirty="0">
                <a:solidFill>
                  <a:schemeClr val="bg1"/>
                </a:solidFill>
              </a:rPr>
              <a:t>ypes </a:t>
            </a:r>
            <a:r>
              <a:rPr lang="en-US" b="1" u="sng" dirty="0">
                <a:solidFill>
                  <a:schemeClr val="bg1"/>
                </a:solidFill>
              </a:rPr>
              <a:t>o</a:t>
            </a:r>
            <a:r>
              <a:rPr lang="en-US" dirty="0">
                <a:solidFill>
                  <a:schemeClr val="bg1"/>
                </a:solidFill>
              </a:rPr>
              <a:t>f </a:t>
            </a:r>
            <a:r>
              <a:rPr lang="en-US" b="1" u="sng" dirty="0" smtClean="0">
                <a:solidFill>
                  <a:schemeClr val="bg1"/>
                </a:solidFill>
              </a:rPr>
              <a:t>R</a:t>
            </a:r>
            <a:r>
              <a:rPr lang="en-US" dirty="0" smtClean="0">
                <a:solidFill>
                  <a:schemeClr val="bg1"/>
                </a:solidFill>
              </a:rPr>
              <a:t>e-engineering</a:t>
            </a:r>
            <a:endParaRPr lang="en-US" dirty="0">
              <a:solidFill>
                <a:schemeClr val="bg1"/>
              </a:solidFill>
            </a:endParaRPr>
          </a:p>
        </p:txBody>
      </p:sp>
      <p:sp>
        <p:nvSpPr>
          <p:cNvPr id="3" name="Content Placeholder 2"/>
          <p:cNvSpPr>
            <a:spLocks noGrp="1"/>
          </p:cNvSpPr>
          <p:nvPr>
            <p:ph sz="half" idx="1"/>
          </p:nvPr>
        </p:nvSpPr>
        <p:spPr>
          <a:xfrm>
            <a:off x="4597400" y="2022555"/>
            <a:ext cx="3949700" cy="4206240"/>
          </a:xfrm>
        </p:spPr>
        <p:txBody>
          <a:bodyPr/>
          <a:lstStyle/>
          <a:p>
            <a:pPr marL="0" indent="0">
              <a:buNone/>
            </a:pPr>
            <a:r>
              <a:rPr lang="en-US" b="1" dirty="0"/>
              <a:t>Clean </a:t>
            </a:r>
            <a:r>
              <a:rPr lang="en-US" b="1" dirty="0" smtClean="0"/>
              <a:t>Slate Reengineering</a:t>
            </a:r>
          </a:p>
          <a:p>
            <a:pPr marL="0" indent="0">
              <a:buNone/>
            </a:pPr>
            <a:endParaRPr lang="en-US" sz="2400" dirty="0" smtClean="0"/>
          </a:p>
          <a:p>
            <a:r>
              <a:rPr lang="en-US" sz="2400" dirty="0" smtClean="0"/>
              <a:t>Process </a:t>
            </a:r>
            <a:r>
              <a:rPr lang="en-US" sz="2400" dirty="0"/>
              <a:t>design starts </a:t>
            </a:r>
            <a:r>
              <a:rPr lang="en-US" sz="2400" dirty="0" smtClean="0"/>
              <a:t>with a </a:t>
            </a:r>
            <a:r>
              <a:rPr lang="en-US" sz="2400" dirty="0"/>
              <a:t>clean </a:t>
            </a:r>
            <a:r>
              <a:rPr lang="en-US" sz="2400" dirty="0" smtClean="0"/>
              <a:t>slate</a:t>
            </a:r>
          </a:p>
          <a:p>
            <a:r>
              <a:rPr lang="en-US" sz="2400" dirty="0" smtClean="0"/>
              <a:t>Also referred to as “starting from scratch”</a:t>
            </a:r>
          </a:p>
          <a:p>
            <a:r>
              <a:rPr lang="en-US" sz="2400" dirty="0" smtClean="0"/>
              <a:t>Theoretically</a:t>
            </a:r>
            <a:r>
              <a:rPr lang="en-US" sz="2400" dirty="0"/>
              <a:t>, no limits</a:t>
            </a:r>
            <a:endParaRPr lang="en-US" sz="2400" dirty="0"/>
          </a:p>
        </p:txBody>
      </p:sp>
      <p:sp>
        <p:nvSpPr>
          <p:cNvPr id="4" name="Content Placeholder 3"/>
          <p:cNvSpPr>
            <a:spLocks noGrp="1"/>
          </p:cNvSpPr>
          <p:nvPr>
            <p:ph sz="half" idx="2"/>
          </p:nvPr>
        </p:nvSpPr>
        <p:spPr>
          <a:xfrm>
            <a:off x="647700" y="2011680"/>
            <a:ext cx="3949700" cy="4206240"/>
          </a:xfrm>
        </p:spPr>
        <p:txBody>
          <a:bodyPr/>
          <a:lstStyle/>
          <a:p>
            <a:pPr marL="0" indent="0">
              <a:spcAft>
                <a:spcPts val="1800"/>
              </a:spcAft>
              <a:buNone/>
            </a:pPr>
            <a:r>
              <a:rPr lang="en-US" b="1" dirty="0" smtClean="0"/>
              <a:t>Technology-Enabled Re-engineering</a:t>
            </a:r>
            <a:endParaRPr lang="en-US" b="1" dirty="0"/>
          </a:p>
          <a:p>
            <a:r>
              <a:rPr lang="en-US" sz="2400" dirty="0" smtClean="0"/>
              <a:t>A </a:t>
            </a:r>
            <a:r>
              <a:rPr lang="en-US" sz="2400" dirty="0"/>
              <a:t>particular technology (</a:t>
            </a:r>
            <a:r>
              <a:rPr lang="en-US" sz="2400" dirty="0" smtClean="0"/>
              <a:t>or portfolio </a:t>
            </a:r>
            <a:r>
              <a:rPr lang="en-US" sz="2400" dirty="0"/>
              <a:t>of </a:t>
            </a:r>
            <a:r>
              <a:rPr lang="en-US" sz="2400" dirty="0" smtClean="0"/>
              <a:t>technologies) is </a:t>
            </a:r>
            <a:r>
              <a:rPr lang="en-US" sz="2400" dirty="0"/>
              <a:t>chosen as a tool </a:t>
            </a:r>
            <a:r>
              <a:rPr lang="en-US" sz="2400" dirty="0" smtClean="0"/>
              <a:t>to facilitate reengineering</a:t>
            </a:r>
          </a:p>
          <a:p>
            <a:r>
              <a:rPr lang="en-US" sz="2400" dirty="0" smtClean="0"/>
              <a:t>The </a:t>
            </a:r>
            <a:r>
              <a:rPr lang="en-US" sz="2400" dirty="0"/>
              <a:t>technology drives </a:t>
            </a:r>
            <a:r>
              <a:rPr lang="en-US" sz="2400" dirty="0" smtClean="0"/>
              <a:t>the reengineering</a:t>
            </a:r>
            <a:endParaRPr lang="en-US" sz="2400" dirty="0"/>
          </a:p>
        </p:txBody>
      </p:sp>
      <p:sp>
        <p:nvSpPr>
          <p:cNvPr id="5" name="Slide Number Placeholder 4"/>
          <p:cNvSpPr>
            <a:spLocks noGrp="1"/>
          </p:cNvSpPr>
          <p:nvPr>
            <p:ph type="sldNum" sz="quarter" idx="12"/>
          </p:nvPr>
        </p:nvSpPr>
        <p:spPr/>
        <p:txBody>
          <a:bodyPr/>
          <a:lstStyle/>
          <a:p>
            <a:fld id="{5DA0AE2C-2E06-4700-B75C-CA9CEFB47E64}" type="slidenum">
              <a:rPr lang="en-US" smtClean="0"/>
              <a:t>16</a:t>
            </a:fld>
            <a:endParaRPr lang="en-US"/>
          </a:p>
        </p:txBody>
      </p:sp>
      <p:pic>
        <p:nvPicPr>
          <p:cNvPr id="6" name="Picture 5"/>
          <p:cNvPicPr>
            <a:picLocks noChangeAspect="1"/>
          </p:cNvPicPr>
          <p:nvPr/>
        </p:nvPicPr>
        <p:blipFill rotWithShape="1">
          <a:blip r:embed="rId2"/>
          <a:srcRect r="3344" b="1814"/>
          <a:stretch/>
        </p:blipFill>
        <p:spPr>
          <a:xfrm>
            <a:off x="8850594" y="0"/>
            <a:ext cx="3341406" cy="6870700"/>
          </a:xfrm>
          <a:prstGeom prst="rect">
            <a:avLst/>
          </a:prstGeom>
        </p:spPr>
      </p:pic>
    </p:spTree>
    <p:extLst>
      <p:ext uri="{BB962C8B-B14F-4D97-AF65-F5344CB8AC3E}">
        <p14:creationId xmlns:p14="http://schemas.microsoft.com/office/powerpoint/2010/main" val="1904087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bg1"/>
                </a:solidFill>
              </a:rPr>
              <a:t>C</a:t>
            </a:r>
            <a:r>
              <a:rPr lang="en-US" dirty="0">
                <a:solidFill>
                  <a:schemeClr val="bg1"/>
                </a:solidFill>
              </a:rPr>
              <a:t>lean </a:t>
            </a:r>
            <a:r>
              <a:rPr lang="en-US" b="1" u="sng" dirty="0">
                <a:solidFill>
                  <a:schemeClr val="bg1"/>
                </a:solidFill>
              </a:rPr>
              <a:t>S</a:t>
            </a:r>
            <a:r>
              <a:rPr lang="en-US" dirty="0">
                <a:solidFill>
                  <a:schemeClr val="bg1"/>
                </a:solidFill>
              </a:rPr>
              <a:t>late </a:t>
            </a:r>
            <a:r>
              <a:rPr lang="en-US" b="1" u="sng" dirty="0">
                <a:solidFill>
                  <a:schemeClr val="bg1"/>
                </a:solidFill>
              </a:rPr>
              <a:t>R</a:t>
            </a:r>
            <a:r>
              <a:rPr lang="en-US" dirty="0">
                <a:solidFill>
                  <a:schemeClr val="bg1"/>
                </a:solidFill>
              </a:rPr>
              <a:t>eengineering</a:t>
            </a:r>
            <a:endParaRPr lang="en-US" dirty="0">
              <a:solidFill>
                <a:schemeClr val="bg1"/>
              </a:solidFill>
            </a:endParaRPr>
          </a:p>
        </p:txBody>
      </p:sp>
      <p:sp>
        <p:nvSpPr>
          <p:cNvPr id="3" name="Content Placeholder 2"/>
          <p:cNvSpPr>
            <a:spLocks noGrp="1"/>
          </p:cNvSpPr>
          <p:nvPr>
            <p:ph sz="half" idx="1"/>
          </p:nvPr>
        </p:nvSpPr>
        <p:spPr/>
        <p:txBody>
          <a:bodyPr>
            <a:normAutofit/>
          </a:bodyPr>
          <a:lstStyle/>
          <a:p>
            <a:pPr marL="0" indent="0" algn="ctr">
              <a:buNone/>
            </a:pPr>
            <a:r>
              <a:rPr lang="en-US" dirty="0"/>
              <a:t>Advantages:</a:t>
            </a:r>
          </a:p>
          <a:p>
            <a:r>
              <a:rPr lang="en-US" dirty="0" smtClean="0"/>
              <a:t>Not </a:t>
            </a:r>
            <a:r>
              <a:rPr lang="en-US" dirty="0"/>
              <a:t>constrained by </a:t>
            </a:r>
            <a:r>
              <a:rPr lang="en-US" dirty="0" smtClean="0"/>
              <a:t>a particular </a:t>
            </a:r>
            <a:r>
              <a:rPr lang="en-US" dirty="0"/>
              <a:t>tool</a:t>
            </a:r>
          </a:p>
          <a:p>
            <a:r>
              <a:rPr lang="en-US" dirty="0" smtClean="0"/>
              <a:t>Not </a:t>
            </a:r>
            <a:r>
              <a:rPr lang="en-US" dirty="0"/>
              <a:t>constrained to </a:t>
            </a:r>
            <a:r>
              <a:rPr lang="en-US" dirty="0" smtClean="0"/>
              <a:t>a limited </a:t>
            </a:r>
            <a:r>
              <a:rPr lang="en-US" dirty="0"/>
              <a:t>set of processes</a:t>
            </a:r>
          </a:p>
          <a:p>
            <a:r>
              <a:rPr lang="en-US" dirty="0" smtClean="0"/>
              <a:t>Evolution </a:t>
            </a:r>
            <a:r>
              <a:rPr lang="en-US" dirty="0"/>
              <a:t>is not </a:t>
            </a:r>
            <a:r>
              <a:rPr lang="en-US" dirty="0" smtClean="0"/>
              <a:t>limited by </a:t>
            </a:r>
            <a:r>
              <a:rPr lang="en-US" dirty="0"/>
              <a:t>a </a:t>
            </a:r>
            <a:r>
              <a:rPr lang="en-US" dirty="0" smtClean="0"/>
              <a:t>particular technology</a:t>
            </a:r>
            <a:endParaRPr lang="en-US" dirty="0"/>
          </a:p>
          <a:p>
            <a:r>
              <a:rPr lang="en-US" dirty="0" smtClean="0"/>
              <a:t>Can </a:t>
            </a:r>
            <a:r>
              <a:rPr lang="en-US" dirty="0"/>
              <a:t>result in </a:t>
            </a:r>
            <a:r>
              <a:rPr lang="en-US" dirty="0" smtClean="0"/>
              <a:t>unique processes </a:t>
            </a:r>
            <a:r>
              <a:rPr lang="en-US" dirty="0"/>
              <a:t>(which gives </a:t>
            </a:r>
            <a:r>
              <a:rPr lang="en-US" dirty="0" smtClean="0"/>
              <a:t>a competitive </a:t>
            </a:r>
            <a:r>
              <a:rPr lang="en-US" dirty="0"/>
              <a:t>advantage)</a:t>
            </a:r>
          </a:p>
          <a:p>
            <a:r>
              <a:rPr lang="en-US" dirty="0" smtClean="0"/>
              <a:t>Encourages </a:t>
            </a:r>
            <a:r>
              <a:rPr lang="en-US" dirty="0"/>
              <a:t>a free </a:t>
            </a:r>
            <a:r>
              <a:rPr lang="en-US" dirty="0" smtClean="0"/>
              <a:t>flow of </a:t>
            </a:r>
            <a:r>
              <a:rPr lang="en-US" dirty="0"/>
              <a:t>ideas</a:t>
            </a:r>
            <a:endParaRPr lang="en-US" dirty="0"/>
          </a:p>
        </p:txBody>
      </p:sp>
      <p:sp>
        <p:nvSpPr>
          <p:cNvPr id="4" name="Content Placeholder 3"/>
          <p:cNvSpPr>
            <a:spLocks noGrp="1"/>
          </p:cNvSpPr>
          <p:nvPr>
            <p:ph sz="half" idx="2"/>
          </p:nvPr>
        </p:nvSpPr>
        <p:spPr/>
        <p:txBody>
          <a:bodyPr>
            <a:normAutofit/>
          </a:bodyPr>
          <a:lstStyle/>
          <a:p>
            <a:pPr marL="0" indent="0" algn="ctr">
              <a:buNone/>
            </a:pPr>
            <a:r>
              <a:rPr lang="en-US" dirty="0"/>
              <a:t>Disadvantages:</a:t>
            </a:r>
          </a:p>
          <a:p>
            <a:r>
              <a:rPr lang="en-US" dirty="0" smtClean="0"/>
              <a:t>Costly</a:t>
            </a:r>
            <a:endParaRPr lang="en-US" dirty="0"/>
          </a:p>
          <a:p>
            <a:r>
              <a:rPr lang="en-US" dirty="0" smtClean="0"/>
              <a:t>Excess </a:t>
            </a:r>
            <a:r>
              <a:rPr lang="en-US" dirty="0"/>
              <a:t>time </a:t>
            </a:r>
            <a:r>
              <a:rPr lang="en-US" dirty="0" smtClean="0"/>
              <a:t>and resources </a:t>
            </a:r>
            <a:r>
              <a:rPr lang="en-US" dirty="0"/>
              <a:t>(makes </a:t>
            </a:r>
            <a:r>
              <a:rPr lang="en-US" dirty="0" smtClean="0"/>
              <a:t>it difficult </a:t>
            </a:r>
            <a:r>
              <a:rPr lang="en-US" dirty="0"/>
              <a:t>for </a:t>
            </a:r>
            <a:r>
              <a:rPr lang="en-US" dirty="0" smtClean="0"/>
              <a:t>smaller companies </a:t>
            </a:r>
            <a:r>
              <a:rPr lang="en-US" dirty="0"/>
              <a:t>in </a:t>
            </a:r>
            <a:r>
              <a:rPr lang="en-US" dirty="0" smtClean="0"/>
              <a:t>an industry </a:t>
            </a:r>
            <a:r>
              <a:rPr lang="en-US" dirty="0"/>
              <a:t>to afford)</a:t>
            </a:r>
            <a:endParaRPr lang="en-US" dirty="0"/>
          </a:p>
        </p:txBody>
      </p:sp>
      <p:sp>
        <p:nvSpPr>
          <p:cNvPr id="5" name="Slide Number Placeholder 4"/>
          <p:cNvSpPr>
            <a:spLocks noGrp="1"/>
          </p:cNvSpPr>
          <p:nvPr>
            <p:ph type="sldNum" sz="quarter" idx="12"/>
          </p:nvPr>
        </p:nvSpPr>
        <p:spPr/>
        <p:txBody>
          <a:bodyPr/>
          <a:lstStyle/>
          <a:p>
            <a:fld id="{5DA0AE2C-2E06-4700-B75C-CA9CEFB47E64}" type="slidenum">
              <a:rPr lang="en-US" smtClean="0"/>
              <a:t>17</a:t>
            </a:fld>
            <a:endParaRPr lang="en-US"/>
          </a:p>
        </p:txBody>
      </p:sp>
    </p:spTree>
    <p:extLst>
      <p:ext uri="{BB962C8B-B14F-4D97-AF65-F5344CB8AC3E}">
        <p14:creationId xmlns:p14="http://schemas.microsoft.com/office/powerpoint/2010/main" val="2767017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bg1"/>
                </a:solidFill>
              </a:rPr>
              <a:t>T</a:t>
            </a:r>
            <a:r>
              <a:rPr lang="en-US" dirty="0" smtClean="0">
                <a:solidFill>
                  <a:schemeClr val="bg1"/>
                </a:solidFill>
              </a:rPr>
              <a:t>echnology </a:t>
            </a:r>
            <a:r>
              <a:rPr lang="en-US" b="1" u="sng" dirty="0" smtClean="0">
                <a:solidFill>
                  <a:schemeClr val="bg1"/>
                </a:solidFill>
              </a:rPr>
              <a:t>E</a:t>
            </a:r>
            <a:r>
              <a:rPr lang="en-US" dirty="0" smtClean="0">
                <a:solidFill>
                  <a:schemeClr val="bg1"/>
                </a:solidFill>
              </a:rPr>
              <a:t>nabled </a:t>
            </a:r>
            <a:r>
              <a:rPr lang="en-US" b="1" u="sng" dirty="0" smtClean="0">
                <a:solidFill>
                  <a:schemeClr val="bg1"/>
                </a:solidFill>
              </a:rPr>
              <a:t>R</a:t>
            </a:r>
            <a:r>
              <a:rPr lang="en-US" dirty="0" smtClean="0">
                <a:solidFill>
                  <a:schemeClr val="bg1"/>
                </a:solidFill>
              </a:rPr>
              <a:t>e-engineering</a:t>
            </a:r>
            <a:endParaRPr lang="en-US" dirty="0">
              <a:solidFill>
                <a:schemeClr val="bg1"/>
              </a:solidFill>
            </a:endParaRPr>
          </a:p>
        </p:txBody>
      </p:sp>
      <p:sp>
        <p:nvSpPr>
          <p:cNvPr id="3" name="Content Placeholder 2"/>
          <p:cNvSpPr>
            <a:spLocks noGrp="1"/>
          </p:cNvSpPr>
          <p:nvPr>
            <p:ph sz="half" idx="1"/>
          </p:nvPr>
        </p:nvSpPr>
        <p:spPr/>
        <p:txBody>
          <a:bodyPr>
            <a:normAutofit/>
          </a:bodyPr>
          <a:lstStyle/>
          <a:p>
            <a:pPr marL="0" indent="0" algn="ctr">
              <a:buNone/>
            </a:pPr>
            <a:r>
              <a:rPr lang="en-US" dirty="0"/>
              <a:t>Advantages</a:t>
            </a:r>
            <a:r>
              <a:rPr lang="en-US" dirty="0" smtClean="0"/>
              <a:t>:</a:t>
            </a:r>
            <a:endParaRPr lang="en-US" dirty="0"/>
          </a:p>
          <a:p>
            <a:r>
              <a:rPr lang="en-US" dirty="0" smtClean="0"/>
              <a:t>ERP </a:t>
            </a:r>
            <a:r>
              <a:rPr lang="en-US" dirty="0"/>
              <a:t>provides the </a:t>
            </a:r>
            <a:r>
              <a:rPr lang="en-US" dirty="0" smtClean="0"/>
              <a:t>tool and </a:t>
            </a:r>
            <a:r>
              <a:rPr lang="en-US" dirty="0"/>
              <a:t>structure </a:t>
            </a:r>
            <a:r>
              <a:rPr lang="en-US" dirty="0" smtClean="0"/>
              <a:t>to facilitate </a:t>
            </a:r>
            <a:r>
              <a:rPr lang="en-US" dirty="0"/>
              <a:t>change</a:t>
            </a:r>
          </a:p>
          <a:p>
            <a:pPr marL="0" indent="0">
              <a:buNone/>
            </a:pPr>
            <a:r>
              <a:rPr lang="en-US" dirty="0" smtClean="0"/>
              <a:t>	– </a:t>
            </a:r>
            <a:r>
              <a:rPr lang="en-US" dirty="0"/>
              <a:t>Roadmaps </a:t>
            </a:r>
            <a:r>
              <a:rPr lang="en-US" dirty="0" smtClean="0"/>
              <a:t>lead to </a:t>
            </a:r>
            <a:r>
              <a:rPr lang="en-US" dirty="0"/>
              <a:t>less time</a:t>
            </a:r>
          </a:p>
          <a:p>
            <a:r>
              <a:rPr lang="en-US" dirty="0" smtClean="0"/>
              <a:t>ERP </a:t>
            </a:r>
            <a:r>
              <a:rPr lang="en-US" dirty="0"/>
              <a:t>bounds </a:t>
            </a:r>
            <a:r>
              <a:rPr lang="en-US" dirty="0" smtClean="0"/>
              <a:t>the design which eliminates difficult decisions</a:t>
            </a:r>
            <a:endParaRPr lang="en-US" dirty="0"/>
          </a:p>
          <a:p>
            <a:r>
              <a:rPr lang="en-US" dirty="0" smtClean="0"/>
              <a:t>Design </a:t>
            </a:r>
            <a:r>
              <a:rPr lang="en-US" dirty="0"/>
              <a:t>is feasible </a:t>
            </a:r>
            <a:r>
              <a:rPr lang="en-US" dirty="0" smtClean="0"/>
              <a:t>and we </a:t>
            </a:r>
            <a:r>
              <a:rPr lang="en-US" dirty="0"/>
              <a:t>know it works (</a:t>
            </a:r>
            <a:r>
              <a:rPr lang="en-US" dirty="0" smtClean="0"/>
              <a:t>it’s been </a:t>
            </a:r>
            <a:r>
              <a:rPr lang="en-US" dirty="0"/>
              <a:t>proven)</a:t>
            </a:r>
          </a:p>
          <a:p>
            <a:pPr marL="0" indent="0">
              <a:buNone/>
            </a:pPr>
            <a:r>
              <a:rPr lang="en-US" dirty="0" smtClean="0"/>
              <a:t>	– </a:t>
            </a:r>
            <a:r>
              <a:rPr lang="en-US" dirty="0"/>
              <a:t>Less risk</a:t>
            </a:r>
            <a:endParaRPr lang="en-US" dirty="0"/>
          </a:p>
        </p:txBody>
      </p:sp>
      <p:sp>
        <p:nvSpPr>
          <p:cNvPr id="4" name="Content Placeholder 3"/>
          <p:cNvSpPr>
            <a:spLocks noGrp="1"/>
          </p:cNvSpPr>
          <p:nvPr>
            <p:ph sz="half" idx="2"/>
          </p:nvPr>
        </p:nvSpPr>
        <p:spPr/>
        <p:txBody>
          <a:bodyPr>
            <a:normAutofit/>
          </a:bodyPr>
          <a:lstStyle/>
          <a:p>
            <a:pPr algn="ctr"/>
            <a:r>
              <a:rPr lang="en-US" dirty="0"/>
              <a:t>Disadvantage</a:t>
            </a:r>
          </a:p>
          <a:p>
            <a:r>
              <a:rPr lang="en-US" dirty="0" smtClean="0"/>
              <a:t>Constrained </a:t>
            </a:r>
            <a:r>
              <a:rPr lang="en-US" dirty="0"/>
              <a:t>by </a:t>
            </a:r>
            <a:r>
              <a:rPr lang="en-US" dirty="0" smtClean="0"/>
              <a:t>a technology</a:t>
            </a:r>
            <a:r>
              <a:rPr lang="en-US" dirty="0"/>
              <a:t>, </a:t>
            </a:r>
            <a:r>
              <a:rPr lang="en-US" dirty="0" smtClean="0"/>
              <a:t>evolution limited </a:t>
            </a:r>
            <a:r>
              <a:rPr lang="en-US" dirty="0"/>
              <a:t>by </a:t>
            </a:r>
            <a:r>
              <a:rPr lang="en-US" dirty="0" smtClean="0"/>
              <a:t>that technology</a:t>
            </a:r>
            <a:r>
              <a:rPr lang="en-US" dirty="0"/>
              <a:t>, limited </a:t>
            </a:r>
            <a:r>
              <a:rPr lang="en-US" dirty="0" smtClean="0"/>
              <a:t>by certain </a:t>
            </a:r>
            <a:r>
              <a:rPr lang="en-US" dirty="0"/>
              <a:t>best </a:t>
            </a:r>
            <a:r>
              <a:rPr lang="en-US" dirty="0" smtClean="0"/>
              <a:t>practices in </a:t>
            </a:r>
            <a:r>
              <a:rPr lang="en-US" dirty="0"/>
              <a:t>that technology</a:t>
            </a:r>
          </a:p>
          <a:p>
            <a:r>
              <a:rPr lang="en-US" dirty="0" smtClean="0"/>
              <a:t>Not </a:t>
            </a:r>
            <a:r>
              <a:rPr lang="en-US" dirty="0"/>
              <a:t>unique – </a:t>
            </a:r>
            <a:r>
              <a:rPr lang="en-US" dirty="0" smtClean="0"/>
              <a:t>no competitive value perhaps </a:t>
            </a:r>
            <a:r>
              <a:rPr lang="en-US" dirty="0"/>
              <a:t>(</a:t>
            </a:r>
            <a:r>
              <a:rPr lang="en-US" dirty="0" smtClean="0"/>
              <a:t>which incidentally </a:t>
            </a:r>
            <a:r>
              <a:rPr lang="en-US" dirty="0"/>
              <a:t>is </a:t>
            </a:r>
            <a:r>
              <a:rPr lang="en-US" dirty="0" smtClean="0"/>
              <a:t>why organizations </a:t>
            </a:r>
            <a:r>
              <a:rPr lang="en-US" dirty="0"/>
              <a:t>may customize</a:t>
            </a:r>
            <a:r>
              <a:rPr lang="en-US" dirty="0" smtClean="0"/>
              <a:t>); other </a:t>
            </a:r>
            <a:r>
              <a:rPr lang="en-US" dirty="0"/>
              <a:t>companies </a:t>
            </a:r>
            <a:r>
              <a:rPr lang="en-US" dirty="0" smtClean="0"/>
              <a:t>have access </a:t>
            </a:r>
            <a:r>
              <a:rPr lang="en-US" dirty="0"/>
              <a:t>to the design</a:t>
            </a:r>
            <a:endParaRPr lang="en-US" dirty="0"/>
          </a:p>
        </p:txBody>
      </p:sp>
      <p:sp>
        <p:nvSpPr>
          <p:cNvPr id="5" name="Slide Number Placeholder 4"/>
          <p:cNvSpPr>
            <a:spLocks noGrp="1"/>
          </p:cNvSpPr>
          <p:nvPr>
            <p:ph type="sldNum" sz="quarter" idx="12"/>
          </p:nvPr>
        </p:nvSpPr>
        <p:spPr/>
        <p:txBody>
          <a:bodyPr/>
          <a:lstStyle/>
          <a:p>
            <a:fld id="{5DA0AE2C-2E06-4700-B75C-CA9CEFB47E64}" type="slidenum">
              <a:rPr lang="en-US" smtClean="0"/>
              <a:t>18</a:t>
            </a:fld>
            <a:endParaRPr lang="en-US"/>
          </a:p>
        </p:txBody>
      </p:sp>
    </p:spTree>
    <p:extLst>
      <p:ext uri="{BB962C8B-B14F-4D97-AF65-F5344CB8AC3E}">
        <p14:creationId xmlns:p14="http://schemas.microsoft.com/office/powerpoint/2010/main" val="2037353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bg1"/>
                </a:solidFill>
              </a:rPr>
              <a:t>T</a:t>
            </a:r>
            <a:r>
              <a:rPr lang="en-US" dirty="0">
                <a:solidFill>
                  <a:schemeClr val="bg1"/>
                </a:solidFill>
              </a:rPr>
              <a:t>argets </a:t>
            </a:r>
            <a:r>
              <a:rPr lang="en-US" b="1" u="sng" dirty="0">
                <a:solidFill>
                  <a:schemeClr val="bg1"/>
                </a:solidFill>
              </a:rPr>
              <a:t>f</a:t>
            </a:r>
            <a:r>
              <a:rPr lang="en-US" dirty="0">
                <a:solidFill>
                  <a:schemeClr val="bg1"/>
                </a:solidFill>
              </a:rPr>
              <a:t>or </a:t>
            </a:r>
            <a:r>
              <a:rPr lang="en-US" b="1" u="sng" dirty="0" smtClean="0">
                <a:solidFill>
                  <a:schemeClr val="bg1"/>
                </a:solidFill>
              </a:rPr>
              <a:t>R</a:t>
            </a:r>
            <a:r>
              <a:rPr lang="en-US" dirty="0" smtClean="0">
                <a:solidFill>
                  <a:schemeClr val="bg1"/>
                </a:solidFill>
              </a:rPr>
              <a:t>e-engineering</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r>
              <a:rPr lang="en-US" dirty="0"/>
              <a:t>Process as Part of a Core </a:t>
            </a:r>
            <a:r>
              <a:rPr lang="en-US" dirty="0" smtClean="0"/>
              <a:t>Competency</a:t>
            </a:r>
          </a:p>
          <a:p>
            <a:pPr marL="228600" lvl="1" indent="0">
              <a:buNone/>
            </a:pPr>
            <a:r>
              <a:rPr lang="en-US" dirty="0" smtClean="0"/>
              <a:t>– </a:t>
            </a:r>
            <a:r>
              <a:rPr lang="en-US" dirty="0"/>
              <a:t>A </a:t>
            </a:r>
            <a:r>
              <a:rPr lang="en-US" b="1" dirty="0"/>
              <a:t>core competency </a:t>
            </a:r>
            <a:r>
              <a:rPr lang="en-US" dirty="0"/>
              <a:t>is a company’s process </a:t>
            </a:r>
            <a:r>
              <a:rPr lang="en-US" dirty="0" smtClean="0"/>
              <a:t>that transforms </a:t>
            </a:r>
            <a:r>
              <a:rPr lang="en-US" dirty="0"/>
              <a:t>generic inputs into uniquely </a:t>
            </a:r>
            <a:r>
              <a:rPr lang="en-US" dirty="0" smtClean="0"/>
              <a:t>developed products </a:t>
            </a:r>
            <a:r>
              <a:rPr lang="en-US" dirty="0"/>
              <a:t>or services that provide it with a </a:t>
            </a:r>
            <a:r>
              <a:rPr lang="en-US" dirty="0" smtClean="0"/>
              <a:t>competitive advantage.</a:t>
            </a:r>
            <a:endParaRPr lang="en-US" dirty="0"/>
          </a:p>
          <a:p>
            <a:r>
              <a:rPr lang="en-US" b="1" dirty="0" smtClean="0"/>
              <a:t>Key </a:t>
            </a:r>
            <a:r>
              <a:rPr lang="en-US" b="1" dirty="0"/>
              <a:t>Performance Indicators </a:t>
            </a:r>
            <a:r>
              <a:rPr lang="en-US" dirty="0"/>
              <a:t>- allow the company </a:t>
            </a:r>
            <a:r>
              <a:rPr lang="en-US" dirty="0" smtClean="0"/>
              <a:t>to compare </a:t>
            </a:r>
            <a:r>
              <a:rPr lang="en-US" dirty="0"/>
              <a:t>its performance to industry best practices</a:t>
            </a:r>
          </a:p>
          <a:p>
            <a:pPr marL="0" indent="0">
              <a:buNone/>
            </a:pPr>
            <a:r>
              <a:rPr lang="en-US" dirty="0" smtClean="0"/>
              <a:t>	• </a:t>
            </a:r>
            <a:r>
              <a:rPr lang="en-US" dirty="0"/>
              <a:t>High Volume, Low Margin Activities</a:t>
            </a:r>
          </a:p>
          <a:p>
            <a:pPr marL="0" indent="0">
              <a:buNone/>
            </a:pPr>
            <a:r>
              <a:rPr lang="en-US" dirty="0" smtClean="0"/>
              <a:t>	• </a:t>
            </a:r>
            <a:r>
              <a:rPr lang="en-US" dirty="0"/>
              <a:t>High Defect, High Reward Activities</a:t>
            </a:r>
          </a:p>
          <a:p>
            <a:r>
              <a:rPr lang="en-US" dirty="0" smtClean="0"/>
              <a:t> </a:t>
            </a:r>
            <a:r>
              <a:rPr lang="en-US" b="1" dirty="0"/>
              <a:t>Quality Controls </a:t>
            </a:r>
            <a:r>
              <a:rPr lang="en-US" dirty="0"/>
              <a:t>– reduce error rate, but can be costly</a:t>
            </a:r>
          </a:p>
          <a:p>
            <a:pPr marL="0" indent="0">
              <a:buNone/>
            </a:pPr>
            <a:r>
              <a:rPr lang="en-US" dirty="0" smtClean="0"/>
              <a:t>	• </a:t>
            </a:r>
            <a:r>
              <a:rPr lang="en-US" dirty="0"/>
              <a:t>High Skill, Time Intensive Activities</a:t>
            </a:r>
          </a:p>
          <a:p>
            <a:pPr marL="0" indent="0">
              <a:buNone/>
            </a:pPr>
            <a:r>
              <a:rPr lang="en-US" dirty="0" smtClean="0"/>
              <a:t>	• </a:t>
            </a:r>
            <a:r>
              <a:rPr lang="en-US" dirty="0"/>
              <a:t>High Complexity, Specialized Resource Activities</a:t>
            </a:r>
          </a:p>
          <a:p>
            <a:pPr marL="0" indent="0">
              <a:buNone/>
            </a:pPr>
            <a:r>
              <a:rPr lang="en-US" dirty="0" smtClean="0"/>
              <a:t>	           – </a:t>
            </a:r>
            <a:r>
              <a:rPr lang="en-US" dirty="0"/>
              <a:t>“KISS” or “keep it simple stupid”</a:t>
            </a:r>
          </a:p>
          <a:p>
            <a:r>
              <a:rPr lang="en-US" dirty="0" smtClean="0"/>
              <a:t>Process </a:t>
            </a:r>
            <a:r>
              <a:rPr lang="en-US" dirty="0"/>
              <a:t>Built around Obsolete or Changing Technology</a:t>
            </a:r>
            <a:endParaRPr lang="en-US" dirty="0"/>
          </a:p>
        </p:txBody>
      </p:sp>
      <p:sp>
        <p:nvSpPr>
          <p:cNvPr id="4" name="Slide Number Placeholder 3"/>
          <p:cNvSpPr>
            <a:spLocks noGrp="1"/>
          </p:cNvSpPr>
          <p:nvPr>
            <p:ph type="sldNum" sz="quarter" idx="12"/>
          </p:nvPr>
        </p:nvSpPr>
        <p:spPr/>
        <p:txBody>
          <a:bodyPr/>
          <a:lstStyle/>
          <a:p>
            <a:fld id="{5DA0AE2C-2E06-4700-B75C-CA9CEFB47E64}" type="slidenum">
              <a:rPr lang="en-US" smtClean="0"/>
              <a:t>19</a:t>
            </a:fld>
            <a:endParaRPr lang="en-US"/>
          </a:p>
        </p:txBody>
      </p:sp>
    </p:spTree>
    <p:extLst>
      <p:ext uri="{BB962C8B-B14F-4D97-AF65-F5344CB8AC3E}">
        <p14:creationId xmlns:p14="http://schemas.microsoft.com/office/powerpoint/2010/main" val="281517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2060620"/>
            <a:ext cx="7465505" cy="584775"/>
          </a:xfrm>
          <a:prstGeom prst="rect">
            <a:avLst/>
          </a:prstGeom>
          <a:noFill/>
        </p:spPr>
        <p:txBody>
          <a:bodyPr wrap="none" rtlCol="0">
            <a:spAutoFit/>
          </a:bodyPr>
          <a:lstStyle/>
          <a:p>
            <a:r>
              <a:rPr lang="en-US" sz="3200" i="1" u="sng" dirty="0" smtClean="0"/>
              <a:t>In todays Lecture, which things we cover up?</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2</a:t>
            </a:fld>
            <a:endParaRPr lang="en-US" dirty="0"/>
          </a:p>
        </p:txBody>
      </p:sp>
      <p:sp>
        <p:nvSpPr>
          <p:cNvPr id="14" name="Rectangle 13"/>
          <p:cNvSpPr/>
          <p:nvPr/>
        </p:nvSpPr>
        <p:spPr>
          <a:xfrm>
            <a:off x="699695" y="2645395"/>
            <a:ext cx="11290535" cy="2400657"/>
          </a:xfrm>
          <a:prstGeom prst="rect">
            <a:avLst/>
          </a:prstGeom>
        </p:spPr>
        <p:txBody>
          <a:bodyPr wrap="square">
            <a:spAutoFit/>
          </a:bodyPr>
          <a:lstStyle/>
          <a:p>
            <a:pPr marL="342900" indent="-342900">
              <a:lnSpc>
                <a:spcPct val="150000"/>
              </a:lnSpc>
              <a:buFont typeface="Arial" panose="020B0604020202020204" pitchFamily="34" charset="0"/>
              <a:buChar char="•"/>
            </a:pPr>
            <a:r>
              <a:rPr lang="en-US" sz="2000" dirty="0"/>
              <a:t>Discuss the concept of </a:t>
            </a:r>
            <a:r>
              <a:rPr lang="en-US" sz="2000" dirty="0" smtClean="0"/>
              <a:t>BPR</a:t>
            </a:r>
            <a:endParaRPr lang="en-US" sz="2000" dirty="0"/>
          </a:p>
          <a:p>
            <a:pPr marL="342900" indent="-342900">
              <a:lnSpc>
                <a:spcPct val="150000"/>
              </a:lnSpc>
              <a:buFont typeface="Arial" panose="020B0604020202020204" pitchFamily="34" charset="0"/>
              <a:buChar char="•"/>
            </a:pPr>
            <a:r>
              <a:rPr lang="en-US" sz="2000" dirty="0"/>
              <a:t>State the characteristics of </a:t>
            </a:r>
            <a:r>
              <a:rPr lang="en-US" sz="2000" dirty="0" smtClean="0"/>
              <a:t>BPR</a:t>
            </a:r>
            <a:endParaRPr lang="en-US" sz="2000" dirty="0"/>
          </a:p>
          <a:p>
            <a:pPr marL="342900" indent="-342900">
              <a:lnSpc>
                <a:spcPct val="150000"/>
              </a:lnSpc>
              <a:buFont typeface="Arial" panose="020B0604020202020204" pitchFamily="34" charset="0"/>
              <a:buChar char="•"/>
            </a:pPr>
            <a:r>
              <a:rPr lang="en-US" sz="2000" dirty="0"/>
              <a:t>Know the history of </a:t>
            </a:r>
            <a:r>
              <a:rPr lang="en-US" sz="2000" dirty="0" smtClean="0"/>
              <a:t>BPR</a:t>
            </a:r>
            <a:endParaRPr lang="en-US" sz="2000" dirty="0"/>
          </a:p>
          <a:p>
            <a:pPr marL="342900" indent="-342900">
              <a:lnSpc>
                <a:spcPct val="150000"/>
              </a:lnSpc>
              <a:buFont typeface="Arial" panose="020B0604020202020204" pitchFamily="34" charset="0"/>
              <a:buChar char="•"/>
            </a:pPr>
            <a:r>
              <a:rPr lang="en-US" sz="2000" dirty="0"/>
              <a:t>Identify elements of </a:t>
            </a:r>
            <a:r>
              <a:rPr lang="en-US" sz="2000" dirty="0" smtClean="0"/>
              <a:t>BPR</a:t>
            </a:r>
            <a:endParaRPr lang="en-US" sz="2000" dirty="0"/>
          </a:p>
          <a:p>
            <a:pPr marL="342900" indent="-342900">
              <a:lnSpc>
                <a:spcPct val="150000"/>
              </a:lnSpc>
              <a:buFont typeface="Arial" panose="020B0604020202020204" pitchFamily="34" charset="0"/>
              <a:buChar char="•"/>
            </a:pPr>
            <a:r>
              <a:rPr lang="en-US" sz="2000" dirty="0"/>
              <a:t>Discuss BPR challenges </a:t>
            </a:r>
            <a:endParaRPr lang="en-US" altLang="en-US" sz="2000" dirty="0"/>
          </a:p>
        </p:txBody>
      </p:sp>
    </p:spTree>
    <p:extLst>
      <p:ext uri="{BB962C8B-B14F-4D97-AF65-F5344CB8AC3E}">
        <p14:creationId xmlns:p14="http://schemas.microsoft.com/office/powerpoint/2010/main" val="3339640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a:solidFill>
                  <a:schemeClr val="bg1"/>
                </a:solidFill>
              </a:rPr>
              <a:t>C</a:t>
            </a:r>
            <a:r>
              <a:rPr lang="en-US" dirty="0">
                <a:solidFill>
                  <a:schemeClr val="bg1"/>
                </a:solidFill>
              </a:rPr>
              <a:t>onstituents </a:t>
            </a:r>
            <a:r>
              <a:rPr lang="en-US" b="1" u="sng" dirty="0">
                <a:solidFill>
                  <a:schemeClr val="bg1"/>
                </a:solidFill>
              </a:rPr>
              <a:t>f</a:t>
            </a:r>
            <a:r>
              <a:rPr lang="en-US" dirty="0">
                <a:solidFill>
                  <a:schemeClr val="bg1"/>
                </a:solidFill>
              </a:rPr>
              <a:t>or </a:t>
            </a:r>
            <a:r>
              <a:rPr lang="en-US" b="1" u="sng" dirty="0" smtClean="0">
                <a:solidFill>
                  <a:schemeClr val="bg1"/>
                </a:solidFill>
              </a:rPr>
              <a:t>R</a:t>
            </a:r>
            <a:r>
              <a:rPr lang="en-US" dirty="0" smtClean="0">
                <a:solidFill>
                  <a:schemeClr val="bg1"/>
                </a:solidFill>
              </a:rPr>
              <a:t>e-engineering</a:t>
            </a:r>
            <a:endParaRPr lang="en-US" dirty="0">
              <a:solidFill>
                <a:schemeClr val="bg1"/>
              </a:solidFill>
            </a:endParaRPr>
          </a:p>
        </p:txBody>
      </p:sp>
      <p:sp>
        <p:nvSpPr>
          <p:cNvPr id="13" name="Slide Number Placeholder 12"/>
          <p:cNvSpPr>
            <a:spLocks noGrp="1"/>
          </p:cNvSpPr>
          <p:nvPr>
            <p:ph type="sldNum" sz="quarter" idx="12"/>
          </p:nvPr>
        </p:nvSpPr>
        <p:spPr/>
        <p:txBody>
          <a:bodyPr/>
          <a:lstStyle/>
          <a:p>
            <a:fld id="{5DA0AE2C-2E06-4700-B75C-CA9CEFB47E64}" type="slidenum">
              <a:rPr lang="en-US" smtClean="0"/>
              <a:t>20</a:t>
            </a:fld>
            <a:endParaRPr lang="en-US" dirty="0"/>
          </a:p>
        </p:txBody>
      </p:sp>
      <p:sp>
        <p:nvSpPr>
          <p:cNvPr id="6" name="Rectangle 5"/>
          <p:cNvSpPr/>
          <p:nvPr/>
        </p:nvSpPr>
        <p:spPr>
          <a:xfrm>
            <a:off x="901465" y="2547586"/>
            <a:ext cx="11290535" cy="3046988"/>
          </a:xfrm>
          <a:prstGeom prst="rect">
            <a:avLst/>
          </a:prstGeom>
        </p:spPr>
        <p:txBody>
          <a:bodyPr wrap="square">
            <a:spAutoFit/>
          </a:bodyPr>
          <a:lstStyle/>
          <a:p>
            <a:pPr marL="342900" indent="-342900">
              <a:buFont typeface="Arial" panose="020B0604020202020204" pitchFamily="34" charset="0"/>
              <a:buChar char="•"/>
            </a:pPr>
            <a:r>
              <a:rPr lang="en-US" sz="2400" dirty="0"/>
              <a:t>Customers</a:t>
            </a:r>
          </a:p>
          <a:p>
            <a:pPr marL="342900" indent="-342900">
              <a:buFont typeface="Arial" panose="020B0604020202020204" pitchFamily="34" charset="0"/>
              <a:buChar char="•"/>
            </a:pPr>
            <a:r>
              <a:rPr lang="en-US" sz="2400" dirty="0" smtClean="0"/>
              <a:t>Employees</a:t>
            </a:r>
            <a:endParaRPr lang="en-US" sz="2400" dirty="0"/>
          </a:p>
          <a:p>
            <a:pPr marL="342900" indent="-342900">
              <a:buFont typeface="Arial" panose="020B0604020202020204" pitchFamily="34" charset="0"/>
              <a:buChar char="•"/>
            </a:pPr>
            <a:r>
              <a:rPr lang="en-US" sz="2400" dirty="0" smtClean="0"/>
              <a:t>Information </a:t>
            </a:r>
            <a:r>
              <a:rPr lang="en-US" sz="2400" dirty="0"/>
              <a:t>Technology Staff</a:t>
            </a:r>
          </a:p>
          <a:p>
            <a:pPr marL="342900" indent="-342900">
              <a:buFont typeface="Arial" panose="020B0604020202020204" pitchFamily="34" charset="0"/>
              <a:buChar char="•"/>
            </a:pPr>
            <a:r>
              <a:rPr lang="en-US" sz="2400" dirty="0" smtClean="0"/>
              <a:t>Business </a:t>
            </a:r>
            <a:r>
              <a:rPr lang="en-US" sz="2400" dirty="0"/>
              <a:t>Partners</a:t>
            </a:r>
          </a:p>
          <a:p>
            <a:pPr marL="342900" indent="-342900">
              <a:buFont typeface="Arial" panose="020B0604020202020204" pitchFamily="34" charset="0"/>
              <a:buChar char="•"/>
            </a:pPr>
            <a:r>
              <a:rPr lang="en-US" sz="2400" dirty="0" smtClean="0"/>
              <a:t>Upstream </a:t>
            </a:r>
            <a:r>
              <a:rPr lang="en-US" sz="2400" dirty="0"/>
              <a:t>Supply Chain</a:t>
            </a:r>
          </a:p>
          <a:p>
            <a:pPr marL="342900" indent="-342900">
              <a:buFont typeface="Arial" panose="020B0604020202020204" pitchFamily="34" charset="0"/>
              <a:buChar char="•"/>
            </a:pPr>
            <a:r>
              <a:rPr lang="en-US" sz="2400" dirty="0" smtClean="0"/>
              <a:t>Auditors</a:t>
            </a:r>
            <a:endParaRPr lang="en-US" sz="2400" dirty="0"/>
          </a:p>
          <a:p>
            <a:pPr marL="342900" indent="-342900">
              <a:buFont typeface="Arial" panose="020B0604020202020204" pitchFamily="34" charset="0"/>
              <a:buChar char="•"/>
            </a:pPr>
            <a:r>
              <a:rPr lang="en-US" sz="2400" dirty="0" smtClean="0"/>
              <a:t>Regulators</a:t>
            </a:r>
            <a:endParaRPr lang="en-US" sz="2400" dirty="0"/>
          </a:p>
          <a:p>
            <a:pPr marL="342900" indent="-342900">
              <a:buFont typeface="Arial" panose="020B0604020202020204" pitchFamily="34" charset="0"/>
              <a:buChar char="•"/>
            </a:pPr>
            <a:r>
              <a:rPr lang="en-US" sz="2400" dirty="0" smtClean="0"/>
              <a:t>Interested </a:t>
            </a:r>
            <a:r>
              <a:rPr lang="en-US" sz="2400" dirty="0"/>
              <a:t>Parties</a:t>
            </a:r>
            <a:endParaRPr lang="en-US" sz="2400" dirty="0" smtClean="0"/>
          </a:p>
        </p:txBody>
      </p:sp>
    </p:spTree>
    <p:extLst>
      <p:ext uri="{BB962C8B-B14F-4D97-AF65-F5344CB8AC3E}">
        <p14:creationId xmlns:p14="http://schemas.microsoft.com/office/powerpoint/2010/main" val="24201369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1880314"/>
            <a:ext cx="3368614" cy="584775"/>
          </a:xfrm>
          <a:prstGeom prst="rect">
            <a:avLst/>
          </a:prstGeom>
          <a:noFill/>
        </p:spPr>
        <p:txBody>
          <a:bodyPr wrap="none" rtlCol="0">
            <a:spAutoFit/>
          </a:bodyPr>
          <a:lstStyle/>
          <a:p>
            <a:r>
              <a:rPr lang="en-US" sz="3200" i="1" u="sng" dirty="0" smtClean="0"/>
              <a:t>Advantages of BPR</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21</a:t>
            </a:fld>
            <a:endParaRPr lang="en-US" dirty="0"/>
          </a:p>
        </p:txBody>
      </p:sp>
      <p:sp>
        <p:nvSpPr>
          <p:cNvPr id="6" name="Rectangle 5"/>
          <p:cNvSpPr/>
          <p:nvPr/>
        </p:nvSpPr>
        <p:spPr>
          <a:xfrm>
            <a:off x="661058" y="2547586"/>
            <a:ext cx="11290535" cy="1938992"/>
          </a:xfrm>
          <a:prstGeom prst="rect">
            <a:avLst/>
          </a:prstGeom>
        </p:spPr>
        <p:txBody>
          <a:bodyPr wrap="square">
            <a:spAutoFit/>
          </a:bodyPr>
          <a:lstStyle/>
          <a:p>
            <a:pPr marL="342900" indent="-342900">
              <a:buFont typeface="Arial" panose="020B0604020202020204" pitchFamily="34" charset="0"/>
              <a:buChar char="•"/>
            </a:pPr>
            <a:r>
              <a:rPr lang="en-US" sz="2000" i="1" dirty="0" smtClean="0"/>
              <a:t>Improved Customer Satisfaction</a:t>
            </a:r>
            <a:endParaRPr lang="en-US" sz="2000" i="1" dirty="0"/>
          </a:p>
          <a:p>
            <a:pPr marL="342900" indent="-342900">
              <a:buFont typeface="Arial" panose="020B0604020202020204" pitchFamily="34" charset="0"/>
              <a:buChar char="•"/>
            </a:pPr>
            <a:r>
              <a:rPr lang="en-US" sz="2000" i="1" dirty="0" smtClean="0"/>
              <a:t>Growth </a:t>
            </a:r>
            <a:r>
              <a:rPr lang="en-US" sz="2000" i="1" dirty="0"/>
              <a:t>of </a:t>
            </a:r>
            <a:r>
              <a:rPr lang="en-US" sz="2000" i="1" dirty="0" smtClean="0"/>
              <a:t>Knowledge</a:t>
            </a:r>
          </a:p>
          <a:p>
            <a:pPr marL="342900" indent="-342900">
              <a:buFont typeface="Arial" panose="020B0604020202020204" pitchFamily="34" charset="0"/>
              <a:buChar char="•"/>
            </a:pPr>
            <a:r>
              <a:rPr lang="en-US" sz="2000" i="1" dirty="0"/>
              <a:t>Solidarity to the </a:t>
            </a:r>
            <a:r>
              <a:rPr lang="en-US" sz="2000" i="1" dirty="0" smtClean="0"/>
              <a:t>Company</a:t>
            </a:r>
          </a:p>
          <a:p>
            <a:pPr marL="342900" indent="-342900">
              <a:buFont typeface="Arial" panose="020B0604020202020204" pitchFamily="34" charset="0"/>
              <a:buChar char="•"/>
            </a:pPr>
            <a:r>
              <a:rPr lang="en-US" sz="2000" i="1" dirty="0"/>
              <a:t>Demanding </a:t>
            </a:r>
            <a:r>
              <a:rPr lang="en-US" sz="2000" i="1" dirty="0" smtClean="0"/>
              <a:t>Jobs</a:t>
            </a:r>
          </a:p>
          <a:p>
            <a:pPr marL="342900" indent="-342900">
              <a:buFont typeface="Arial" panose="020B0604020202020204" pitchFamily="34" charset="0"/>
              <a:buChar char="•"/>
            </a:pPr>
            <a:r>
              <a:rPr lang="en-US" sz="2000" i="1" dirty="0" smtClean="0"/>
              <a:t>Authority</a:t>
            </a:r>
          </a:p>
          <a:p>
            <a:pPr marL="342900" indent="-342900">
              <a:buFont typeface="Arial" panose="020B0604020202020204" pitchFamily="34" charset="0"/>
              <a:buChar char="•"/>
            </a:pPr>
            <a:endParaRPr lang="en-US" sz="2000" dirty="0" smtClean="0"/>
          </a:p>
        </p:txBody>
      </p:sp>
      <p:sp>
        <p:nvSpPr>
          <p:cNvPr id="8" name="TextBox 7"/>
          <p:cNvSpPr txBox="1"/>
          <p:nvPr/>
        </p:nvSpPr>
        <p:spPr>
          <a:xfrm>
            <a:off x="399246" y="4261299"/>
            <a:ext cx="4466287" cy="584775"/>
          </a:xfrm>
          <a:prstGeom prst="rect">
            <a:avLst/>
          </a:prstGeom>
          <a:noFill/>
        </p:spPr>
        <p:txBody>
          <a:bodyPr wrap="none" rtlCol="0">
            <a:spAutoFit/>
          </a:bodyPr>
          <a:lstStyle/>
          <a:p>
            <a:r>
              <a:rPr lang="en-US" sz="3200" i="1" u="sng" dirty="0" smtClean="0"/>
              <a:t>Challenges &amp; Risks </a:t>
            </a:r>
            <a:r>
              <a:rPr lang="en-US" sz="3200" i="1" u="sng" dirty="0" smtClean="0"/>
              <a:t>of BPR</a:t>
            </a:r>
            <a:endParaRPr lang="en-US" sz="3200" i="1" u="sng" dirty="0"/>
          </a:p>
        </p:txBody>
      </p:sp>
      <p:sp>
        <p:nvSpPr>
          <p:cNvPr id="9" name="Rectangle 8"/>
          <p:cNvSpPr/>
          <p:nvPr/>
        </p:nvSpPr>
        <p:spPr>
          <a:xfrm>
            <a:off x="761943" y="5011068"/>
            <a:ext cx="3964603" cy="1631216"/>
          </a:xfrm>
          <a:prstGeom prst="rect">
            <a:avLst/>
          </a:prstGeom>
        </p:spPr>
        <p:txBody>
          <a:bodyPr wrap="square">
            <a:spAutoFit/>
          </a:bodyPr>
          <a:lstStyle/>
          <a:p>
            <a:pPr marL="342900" indent="-342900">
              <a:buFont typeface="Arial" panose="020B0604020202020204" pitchFamily="34" charset="0"/>
              <a:buChar char="•"/>
            </a:pPr>
            <a:r>
              <a:rPr lang="en-US" sz="2000" i="1" dirty="0" smtClean="0"/>
              <a:t>Resistance from employees</a:t>
            </a:r>
            <a:endParaRPr lang="en-US" sz="2000" i="1" dirty="0" smtClean="0"/>
          </a:p>
          <a:p>
            <a:pPr marL="342900" indent="-342900">
              <a:buFont typeface="Arial" panose="020B0604020202020204" pitchFamily="34" charset="0"/>
              <a:buChar char="•"/>
            </a:pPr>
            <a:r>
              <a:rPr lang="en-US" sz="2000" i="1" dirty="0" smtClean="0"/>
              <a:t>Cost</a:t>
            </a:r>
          </a:p>
          <a:p>
            <a:pPr marL="342900" indent="-342900">
              <a:buFont typeface="Arial" panose="020B0604020202020204" pitchFamily="34" charset="0"/>
              <a:buChar char="•"/>
            </a:pPr>
            <a:r>
              <a:rPr lang="en-US" sz="2000" i="1" dirty="0" smtClean="0"/>
              <a:t>Job Losses</a:t>
            </a:r>
          </a:p>
          <a:p>
            <a:pPr marL="342900" indent="-342900">
              <a:buFont typeface="Arial" panose="020B0604020202020204" pitchFamily="34" charset="0"/>
              <a:buChar char="•"/>
            </a:pPr>
            <a:r>
              <a:rPr lang="en-US" sz="2000" i="1" dirty="0" smtClean="0"/>
              <a:t>Tradition and Culture </a:t>
            </a:r>
          </a:p>
          <a:p>
            <a:pPr marL="342900" indent="-342900">
              <a:buFont typeface="Arial" panose="020B0604020202020204" pitchFamily="34" charset="0"/>
              <a:buChar char="•"/>
            </a:pPr>
            <a:r>
              <a:rPr lang="en-US" sz="2000" i="1" dirty="0" smtClean="0"/>
              <a:t>Time Requirements</a:t>
            </a:r>
            <a:endParaRPr lang="en-US" sz="2000" dirty="0" smtClean="0"/>
          </a:p>
        </p:txBody>
      </p:sp>
      <p:sp>
        <p:nvSpPr>
          <p:cNvPr id="10" name="Rectangle 9"/>
          <p:cNvSpPr/>
          <p:nvPr/>
        </p:nvSpPr>
        <p:spPr>
          <a:xfrm>
            <a:off x="5831976" y="4946884"/>
            <a:ext cx="3964603" cy="1015663"/>
          </a:xfrm>
          <a:prstGeom prst="rect">
            <a:avLst/>
          </a:prstGeom>
        </p:spPr>
        <p:txBody>
          <a:bodyPr wrap="square">
            <a:spAutoFit/>
          </a:bodyPr>
          <a:lstStyle/>
          <a:p>
            <a:pPr marL="342900" indent="-342900">
              <a:buFont typeface="Arial" panose="020B0604020202020204" pitchFamily="34" charset="0"/>
              <a:buChar char="•"/>
            </a:pPr>
            <a:r>
              <a:rPr lang="en-US" sz="2000" i="1" dirty="0"/>
              <a:t>Lack of Management Support </a:t>
            </a:r>
            <a:endParaRPr lang="en-US" sz="2000" i="1" dirty="0" smtClean="0"/>
          </a:p>
          <a:p>
            <a:pPr marL="342900" indent="-342900">
              <a:buFont typeface="Arial" panose="020B0604020202020204" pitchFamily="34" charset="0"/>
              <a:buChar char="•"/>
            </a:pPr>
            <a:r>
              <a:rPr lang="en-US" sz="2000" i="1" dirty="0"/>
              <a:t>Risks to </a:t>
            </a:r>
            <a:r>
              <a:rPr lang="en-US" sz="2000" i="1" dirty="0" smtClean="0"/>
              <a:t>Managers</a:t>
            </a:r>
          </a:p>
          <a:p>
            <a:pPr marL="342900" indent="-342900">
              <a:buFont typeface="Arial" panose="020B0604020202020204" pitchFamily="34" charset="0"/>
              <a:buChar char="•"/>
            </a:pPr>
            <a:r>
              <a:rPr lang="en-US" sz="2000" i="1" dirty="0" smtClean="0"/>
              <a:t>Retraining</a:t>
            </a:r>
          </a:p>
        </p:txBody>
      </p:sp>
      <p:sp>
        <p:nvSpPr>
          <p:cNvPr id="12" name="Rectangle 11"/>
          <p:cNvSpPr/>
          <p:nvPr/>
        </p:nvSpPr>
        <p:spPr>
          <a:xfrm>
            <a:off x="5710435" y="2465089"/>
            <a:ext cx="3964603" cy="1323439"/>
          </a:xfrm>
          <a:prstGeom prst="rect">
            <a:avLst/>
          </a:prstGeom>
        </p:spPr>
        <p:txBody>
          <a:bodyPr wrap="square">
            <a:spAutoFit/>
          </a:bodyPr>
          <a:lstStyle/>
          <a:p>
            <a:pPr marL="342900" indent="-342900">
              <a:buFont typeface="Arial" panose="020B0604020202020204" pitchFamily="34" charset="0"/>
              <a:buChar char="•"/>
            </a:pPr>
            <a:r>
              <a:rPr lang="en-US" sz="2000" i="1" dirty="0"/>
              <a:t>Cost Reductions</a:t>
            </a:r>
          </a:p>
          <a:p>
            <a:pPr marL="342900" indent="-342900">
              <a:buFont typeface="Arial" panose="020B0604020202020204" pitchFamily="34" charset="0"/>
              <a:buChar char="•"/>
            </a:pPr>
            <a:r>
              <a:rPr lang="en-US" sz="2000" i="1" dirty="0" smtClean="0"/>
              <a:t>Improved </a:t>
            </a:r>
            <a:r>
              <a:rPr lang="en-US" sz="2000" i="1" dirty="0"/>
              <a:t>Agility</a:t>
            </a:r>
          </a:p>
          <a:p>
            <a:pPr marL="342900" indent="-342900">
              <a:buFont typeface="Arial" panose="020B0604020202020204" pitchFamily="34" charset="0"/>
              <a:buChar char="•"/>
            </a:pPr>
            <a:r>
              <a:rPr lang="en-US" sz="2000" i="1" dirty="0"/>
              <a:t>Increased Profitability and Reputation</a:t>
            </a:r>
          </a:p>
        </p:txBody>
      </p:sp>
    </p:spTree>
    <p:extLst>
      <p:ext uri="{BB962C8B-B14F-4D97-AF65-F5344CB8AC3E}">
        <p14:creationId xmlns:p14="http://schemas.microsoft.com/office/powerpoint/2010/main" val="16041112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smtClean="0">
                <a:solidFill>
                  <a:schemeClr val="bg1"/>
                </a:solidFill>
              </a:rPr>
              <a:t>E</a:t>
            </a:r>
            <a:r>
              <a:rPr lang="en-US" smtClean="0">
                <a:solidFill>
                  <a:schemeClr val="bg1"/>
                </a:solidFill>
              </a:rPr>
              <a:t>xample</a:t>
            </a:r>
            <a:endParaRPr lang="en-US" dirty="0">
              <a:solidFill>
                <a:schemeClr val="bg1"/>
              </a:solidFill>
            </a:endParaRPr>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5DA0AE2C-2E06-4700-B75C-CA9CEFB47E64}" type="slidenum">
              <a:rPr lang="en-US" smtClean="0"/>
              <a:t>22</a:t>
            </a:fld>
            <a:endParaRPr lang="en-US"/>
          </a:p>
        </p:txBody>
      </p:sp>
    </p:spTree>
    <p:extLst>
      <p:ext uri="{BB962C8B-B14F-4D97-AF65-F5344CB8AC3E}">
        <p14:creationId xmlns:p14="http://schemas.microsoft.com/office/powerpoint/2010/main" val="3293772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1754981" y="5099891"/>
            <a:ext cx="8643937" cy="1238250"/>
          </a:xfrm>
          <a:noFill/>
        </p:spPr>
        <p:txBody>
          <a:bodyPr>
            <a:normAutofit fontScale="70000" lnSpcReduction="20000"/>
          </a:bodyPr>
          <a:lstStyle/>
          <a:p>
            <a:r>
              <a:rPr lang="en-US" altLang="zh-TW" sz="2400" dirty="0">
                <a:ea typeface="新細明體" pitchFamily="18" charset="-120"/>
              </a:rPr>
              <a:t>30 steps, 5 departments, 19 persons</a:t>
            </a:r>
          </a:p>
          <a:p>
            <a:r>
              <a:rPr lang="en-US" altLang="zh-TW" sz="2400" dirty="0">
                <a:ea typeface="新細明體" pitchFamily="18" charset="-120"/>
              </a:rPr>
              <a:t>Issuance application processing cycle time:                   24 hours minimum; average 22 days</a:t>
            </a:r>
          </a:p>
          <a:p>
            <a:r>
              <a:rPr lang="en-US" altLang="zh-TW" sz="2400" dirty="0">
                <a:ea typeface="新細明體" pitchFamily="18" charset="-120"/>
              </a:rPr>
              <a:t>only 17 minutes in actually processing the application</a:t>
            </a:r>
          </a:p>
        </p:txBody>
      </p:sp>
      <p:sp>
        <p:nvSpPr>
          <p:cNvPr id="16388" name="Rectangle 4"/>
          <p:cNvSpPr>
            <a:spLocks noChangeArrowheads="1"/>
          </p:cNvSpPr>
          <p:nvPr/>
        </p:nvSpPr>
        <p:spPr bwMode="auto">
          <a:xfrm>
            <a:off x="2397126" y="1907429"/>
            <a:ext cx="1362075" cy="530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400"/>
              <a:t>Department A</a:t>
            </a:r>
          </a:p>
          <a:p>
            <a:pPr algn="ctr"/>
            <a:r>
              <a:rPr lang="en-US" altLang="en-US" sz="1400"/>
              <a:t>Step 1</a:t>
            </a:r>
          </a:p>
        </p:txBody>
      </p:sp>
      <p:sp>
        <p:nvSpPr>
          <p:cNvPr id="16389" name="Line 5"/>
          <p:cNvSpPr>
            <a:spLocks noChangeShapeType="1"/>
          </p:cNvSpPr>
          <p:nvPr/>
        </p:nvSpPr>
        <p:spPr bwMode="auto">
          <a:xfrm>
            <a:off x="3752850" y="2158253"/>
            <a:ext cx="571500" cy="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6390" name="Rectangle 6"/>
          <p:cNvSpPr>
            <a:spLocks noChangeArrowheads="1"/>
          </p:cNvSpPr>
          <p:nvPr/>
        </p:nvSpPr>
        <p:spPr bwMode="auto">
          <a:xfrm>
            <a:off x="6335714" y="1907429"/>
            <a:ext cx="1430337" cy="530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400" dirty="0"/>
              <a:t>Department  A</a:t>
            </a:r>
          </a:p>
          <a:p>
            <a:pPr algn="ctr"/>
            <a:r>
              <a:rPr lang="en-US" altLang="en-US" sz="1400" dirty="0"/>
              <a:t>Step 2</a:t>
            </a:r>
          </a:p>
        </p:txBody>
      </p:sp>
      <p:sp>
        <p:nvSpPr>
          <p:cNvPr id="16391" name="Line 7"/>
          <p:cNvSpPr>
            <a:spLocks noChangeShapeType="1"/>
          </p:cNvSpPr>
          <p:nvPr/>
        </p:nvSpPr>
        <p:spPr bwMode="auto">
          <a:xfrm>
            <a:off x="5543550" y="2177303"/>
            <a:ext cx="666750" cy="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6392" name="Rectangle 8"/>
          <p:cNvSpPr>
            <a:spLocks noChangeArrowheads="1"/>
          </p:cNvSpPr>
          <p:nvPr/>
        </p:nvSpPr>
        <p:spPr bwMode="auto">
          <a:xfrm>
            <a:off x="6359526" y="3679079"/>
            <a:ext cx="1401763" cy="530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400"/>
              <a:t>Department  E</a:t>
            </a:r>
          </a:p>
          <a:p>
            <a:pPr algn="ctr"/>
            <a:r>
              <a:rPr lang="en-US" altLang="en-US" sz="1400"/>
              <a:t>Step 19</a:t>
            </a:r>
          </a:p>
        </p:txBody>
      </p:sp>
      <p:sp>
        <p:nvSpPr>
          <p:cNvPr id="16393" name="Line 9"/>
          <p:cNvSpPr>
            <a:spLocks noChangeShapeType="1"/>
          </p:cNvSpPr>
          <p:nvPr/>
        </p:nvSpPr>
        <p:spPr bwMode="auto">
          <a:xfrm>
            <a:off x="7810500" y="3948953"/>
            <a:ext cx="590550" cy="0"/>
          </a:xfrm>
          <a:prstGeom prst="line">
            <a:avLst/>
          </a:prstGeom>
          <a:noFill/>
          <a:ln w="127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6394" name="Rectangle 10"/>
          <p:cNvSpPr>
            <a:spLocks noChangeArrowheads="1"/>
          </p:cNvSpPr>
          <p:nvPr/>
        </p:nvSpPr>
        <p:spPr bwMode="auto">
          <a:xfrm>
            <a:off x="8709025" y="1737566"/>
            <a:ext cx="1130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3600"/>
              <a:t>. . . . </a:t>
            </a:r>
          </a:p>
        </p:txBody>
      </p:sp>
      <p:sp>
        <p:nvSpPr>
          <p:cNvPr id="16395" name="Line 11"/>
          <p:cNvSpPr>
            <a:spLocks noChangeShapeType="1"/>
          </p:cNvSpPr>
          <p:nvPr/>
        </p:nvSpPr>
        <p:spPr bwMode="auto">
          <a:xfrm>
            <a:off x="5791200" y="3929903"/>
            <a:ext cx="571500" cy="0"/>
          </a:xfrm>
          <a:prstGeom prst="line">
            <a:avLst/>
          </a:prstGeom>
          <a:noFill/>
          <a:ln w="127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6396" name="Line 12"/>
          <p:cNvSpPr>
            <a:spLocks noChangeShapeType="1"/>
          </p:cNvSpPr>
          <p:nvPr/>
        </p:nvSpPr>
        <p:spPr bwMode="auto">
          <a:xfrm flipV="1">
            <a:off x="2990850" y="2444003"/>
            <a:ext cx="0" cy="40005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6397" name="Rectangle 13"/>
          <p:cNvSpPr>
            <a:spLocks noChangeArrowheads="1"/>
          </p:cNvSpPr>
          <p:nvPr/>
        </p:nvSpPr>
        <p:spPr bwMode="auto">
          <a:xfrm>
            <a:off x="1927225" y="2766266"/>
            <a:ext cx="1360950"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1600"/>
              <a:t>Issuance </a:t>
            </a:r>
          </a:p>
          <a:p>
            <a:r>
              <a:rPr lang="en-US" altLang="en-US" sz="1600"/>
              <a:t>Application </a:t>
            </a:r>
          </a:p>
        </p:txBody>
      </p:sp>
      <p:sp>
        <p:nvSpPr>
          <p:cNvPr id="16398" name="Line 14"/>
          <p:cNvSpPr>
            <a:spLocks noChangeShapeType="1"/>
          </p:cNvSpPr>
          <p:nvPr/>
        </p:nvSpPr>
        <p:spPr bwMode="auto">
          <a:xfrm>
            <a:off x="9201150" y="2405903"/>
            <a:ext cx="0" cy="990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6399" name="Rectangle 15"/>
          <p:cNvSpPr>
            <a:spLocks noChangeArrowheads="1"/>
          </p:cNvSpPr>
          <p:nvPr/>
        </p:nvSpPr>
        <p:spPr bwMode="auto">
          <a:xfrm>
            <a:off x="4498976" y="3756867"/>
            <a:ext cx="1109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1600"/>
              <a:t>Issuance </a:t>
            </a:r>
          </a:p>
          <a:p>
            <a:r>
              <a:rPr lang="en-US" altLang="en-US" sz="1600"/>
              <a:t>Policy</a:t>
            </a:r>
          </a:p>
        </p:txBody>
      </p:sp>
      <p:grpSp>
        <p:nvGrpSpPr>
          <p:cNvPr id="16400" name="Group 16"/>
          <p:cNvGrpSpPr>
            <a:grpSpLocks/>
          </p:cNvGrpSpPr>
          <p:nvPr/>
        </p:nvGrpSpPr>
        <p:grpSpPr bwMode="auto">
          <a:xfrm>
            <a:off x="4419600" y="1915367"/>
            <a:ext cx="1041400" cy="465137"/>
            <a:chOff x="1824" y="495"/>
            <a:chExt cx="656" cy="293"/>
          </a:xfrm>
        </p:grpSpPr>
        <p:sp>
          <p:nvSpPr>
            <p:cNvPr id="16424" name="Freeform 17"/>
            <p:cNvSpPr>
              <a:spLocks/>
            </p:cNvSpPr>
            <p:nvPr/>
          </p:nvSpPr>
          <p:spPr bwMode="auto">
            <a:xfrm>
              <a:off x="1827" y="715"/>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A0"/>
            </a:solidFill>
            <a:ln w="12700" cap="rnd">
              <a:solidFill>
                <a:srgbClr val="000000"/>
              </a:solidFill>
              <a:round/>
              <a:headEnd/>
              <a:tailEnd/>
            </a:ln>
          </p:spPr>
          <p:txBody>
            <a:bodyPr/>
            <a:lstStyle/>
            <a:p>
              <a:endParaRPr lang="en-US"/>
            </a:p>
          </p:txBody>
        </p:sp>
        <p:sp>
          <p:nvSpPr>
            <p:cNvPr id="16425" name="Freeform 18"/>
            <p:cNvSpPr>
              <a:spLocks/>
            </p:cNvSpPr>
            <p:nvPr/>
          </p:nvSpPr>
          <p:spPr bwMode="auto">
            <a:xfrm>
              <a:off x="1829" y="700"/>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A0"/>
            </a:solidFill>
            <a:ln w="12700" cap="rnd">
              <a:solidFill>
                <a:srgbClr val="000000"/>
              </a:solidFill>
              <a:round/>
              <a:headEnd/>
              <a:tailEnd/>
            </a:ln>
          </p:spPr>
          <p:txBody>
            <a:bodyPr/>
            <a:lstStyle/>
            <a:p>
              <a:endParaRPr lang="en-US"/>
            </a:p>
          </p:txBody>
        </p:sp>
        <p:sp>
          <p:nvSpPr>
            <p:cNvPr id="16426" name="Freeform 19"/>
            <p:cNvSpPr>
              <a:spLocks/>
            </p:cNvSpPr>
            <p:nvPr/>
          </p:nvSpPr>
          <p:spPr bwMode="auto">
            <a:xfrm>
              <a:off x="1824" y="682"/>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A0"/>
            </a:solidFill>
            <a:ln w="12700" cap="rnd">
              <a:solidFill>
                <a:srgbClr val="000000"/>
              </a:solidFill>
              <a:round/>
              <a:headEnd/>
              <a:tailEnd/>
            </a:ln>
          </p:spPr>
          <p:txBody>
            <a:bodyPr/>
            <a:lstStyle/>
            <a:p>
              <a:endParaRPr lang="en-US"/>
            </a:p>
          </p:txBody>
        </p:sp>
        <p:sp>
          <p:nvSpPr>
            <p:cNvPr id="16427" name="Freeform 20"/>
            <p:cNvSpPr>
              <a:spLocks/>
            </p:cNvSpPr>
            <p:nvPr/>
          </p:nvSpPr>
          <p:spPr bwMode="auto">
            <a:xfrm>
              <a:off x="1832" y="665"/>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C0"/>
            </a:solidFill>
            <a:ln w="12700" cap="rnd">
              <a:solidFill>
                <a:srgbClr val="000000"/>
              </a:solidFill>
              <a:round/>
              <a:headEnd/>
              <a:tailEnd/>
            </a:ln>
          </p:spPr>
          <p:txBody>
            <a:bodyPr/>
            <a:lstStyle/>
            <a:p>
              <a:endParaRPr lang="en-US"/>
            </a:p>
          </p:txBody>
        </p:sp>
        <p:sp>
          <p:nvSpPr>
            <p:cNvPr id="16428" name="Freeform 21"/>
            <p:cNvSpPr>
              <a:spLocks/>
            </p:cNvSpPr>
            <p:nvPr/>
          </p:nvSpPr>
          <p:spPr bwMode="auto">
            <a:xfrm>
              <a:off x="1824" y="647"/>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C0"/>
            </a:solidFill>
            <a:ln w="12700" cap="rnd">
              <a:solidFill>
                <a:srgbClr val="000000"/>
              </a:solidFill>
              <a:round/>
              <a:headEnd/>
              <a:tailEnd/>
            </a:ln>
          </p:spPr>
          <p:txBody>
            <a:bodyPr/>
            <a:lstStyle/>
            <a:p>
              <a:endParaRPr lang="en-US"/>
            </a:p>
          </p:txBody>
        </p:sp>
        <p:sp>
          <p:nvSpPr>
            <p:cNvPr id="16429" name="Freeform 22"/>
            <p:cNvSpPr>
              <a:spLocks/>
            </p:cNvSpPr>
            <p:nvPr/>
          </p:nvSpPr>
          <p:spPr bwMode="auto">
            <a:xfrm>
              <a:off x="1839" y="625"/>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C0"/>
            </a:solidFill>
            <a:ln w="12700" cap="rnd">
              <a:solidFill>
                <a:srgbClr val="000000"/>
              </a:solidFill>
              <a:round/>
              <a:headEnd/>
              <a:tailEnd/>
            </a:ln>
          </p:spPr>
          <p:txBody>
            <a:bodyPr/>
            <a:lstStyle/>
            <a:p>
              <a:endParaRPr lang="en-US"/>
            </a:p>
          </p:txBody>
        </p:sp>
        <p:sp>
          <p:nvSpPr>
            <p:cNvPr id="16430" name="Freeform 23"/>
            <p:cNvSpPr>
              <a:spLocks/>
            </p:cNvSpPr>
            <p:nvPr/>
          </p:nvSpPr>
          <p:spPr bwMode="auto">
            <a:xfrm>
              <a:off x="1835" y="603"/>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E0"/>
            </a:solidFill>
            <a:ln w="12700" cap="rnd">
              <a:solidFill>
                <a:srgbClr val="000000"/>
              </a:solidFill>
              <a:round/>
              <a:headEnd/>
              <a:tailEnd/>
            </a:ln>
          </p:spPr>
          <p:txBody>
            <a:bodyPr/>
            <a:lstStyle/>
            <a:p>
              <a:endParaRPr lang="en-US"/>
            </a:p>
          </p:txBody>
        </p:sp>
        <p:sp>
          <p:nvSpPr>
            <p:cNvPr id="16431" name="Freeform 24"/>
            <p:cNvSpPr>
              <a:spLocks/>
            </p:cNvSpPr>
            <p:nvPr/>
          </p:nvSpPr>
          <p:spPr bwMode="auto">
            <a:xfrm>
              <a:off x="1826" y="583"/>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E0"/>
            </a:solidFill>
            <a:ln w="12700" cap="rnd">
              <a:solidFill>
                <a:srgbClr val="000000"/>
              </a:solidFill>
              <a:round/>
              <a:headEnd/>
              <a:tailEnd/>
            </a:ln>
          </p:spPr>
          <p:txBody>
            <a:bodyPr/>
            <a:lstStyle/>
            <a:p>
              <a:endParaRPr lang="en-US"/>
            </a:p>
          </p:txBody>
        </p:sp>
        <p:sp>
          <p:nvSpPr>
            <p:cNvPr id="16432" name="Freeform 25"/>
            <p:cNvSpPr>
              <a:spLocks/>
            </p:cNvSpPr>
            <p:nvPr/>
          </p:nvSpPr>
          <p:spPr bwMode="auto">
            <a:xfrm>
              <a:off x="1831" y="561"/>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E0"/>
            </a:solidFill>
            <a:ln w="12700" cap="rnd">
              <a:solidFill>
                <a:srgbClr val="000000"/>
              </a:solidFill>
              <a:round/>
              <a:headEnd/>
              <a:tailEnd/>
            </a:ln>
          </p:spPr>
          <p:txBody>
            <a:bodyPr/>
            <a:lstStyle/>
            <a:p>
              <a:endParaRPr lang="en-US"/>
            </a:p>
          </p:txBody>
        </p:sp>
        <p:sp>
          <p:nvSpPr>
            <p:cNvPr id="16433" name="Freeform 26"/>
            <p:cNvSpPr>
              <a:spLocks/>
            </p:cNvSpPr>
            <p:nvPr/>
          </p:nvSpPr>
          <p:spPr bwMode="auto">
            <a:xfrm>
              <a:off x="1831" y="540"/>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FF"/>
            </a:solidFill>
            <a:ln w="12700" cap="rnd">
              <a:solidFill>
                <a:srgbClr val="000000"/>
              </a:solidFill>
              <a:round/>
              <a:headEnd/>
              <a:tailEnd/>
            </a:ln>
          </p:spPr>
          <p:txBody>
            <a:bodyPr/>
            <a:lstStyle/>
            <a:p>
              <a:endParaRPr lang="en-US"/>
            </a:p>
          </p:txBody>
        </p:sp>
        <p:sp>
          <p:nvSpPr>
            <p:cNvPr id="16434" name="Freeform 27"/>
            <p:cNvSpPr>
              <a:spLocks/>
            </p:cNvSpPr>
            <p:nvPr/>
          </p:nvSpPr>
          <p:spPr bwMode="auto">
            <a:xfrm>
              <a:off x="1833" y="520"/>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FF"/>
            </a:solidFill>
            <a:ln w="12700" cap="rnd">
              <a:solidFill>
                <a:srgbClr val="000000"/>
              </a:solidFill>
              <a:round/>
              <a:headEnd/>
              <a:tailEnd/>
            </a:ln>
          </p:spPr>
          <p:txBody>
            <a:bodyPr/>
            <a:lstStyle/>
            <a:p>
              <a:endParaRPr lang="en-US"/>
            </a:p>
          </p:txBody>
        </p:sp>
        <p:sp>
          <p:nvSpPr>
            <p:cNvPr id="16435" name="Freeform 28"/>
            <p:cNvSpPr>
              <a:spLocks/>
            </p:cNvSpPr>
            <p:nvPr/>
          </p:nvSpPr>
          <p:spPr bwMode="auto">
            <a:xfrm>
              <a:off x="1836" y="495"/>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FF"/>
            </a:solidFill>
            <a:ln w="12700" cap="rnd">
              <a:solidFill>
                <a:srgbClr val="000000"/>
              </a:solidFill>
              <a:round/>
              <a:headEnd/>
              <a:tailEnd/>
            </a:ln>
          </p:spPr>
          <p:txBody>
            <a:bodyPr/>
            <a:lstStyle/>
            <a:p>
              <a:endParaRPr lang="en-US"/>
            </a:p>
          </p:txBody>
        </p:sp>
      </p:grpSp>
      <p:sp>
        <p:nvSpPr>
          <p:cNvPr id="16401" name="Line 29"/>
          <p:cNvSpPr>
            <a:spLocks noChangeShapeType="1"/>
          </p:cNvSpPr>
          <p:nvPr/>
        </p:nvSpPr>
        <p:spPr bwMode="auto">
          <a:xfrm>
            <a:off x="7772400" y="2158253"/>
            <a:ext cx="590550" cy="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nvGrpSpPr>
          <p:cNvPr id="16402" name="Group 30"/>
          <p:cNvGrpSpPr>
            <a:grpSpLocks/>
          </p:cNvGrpSpPr>
          <p:nvPr/>
        </p:nvGrpSpPr>
        <p:grpSpPr bwMode="auto">
          <a:xfrm>
            <a:off x="8686800" y="3744167"/>
            <a:ext cx="1041400" cy="465137"/>
            <a:chOff x="4512" y="1647"/>
            <a:chExt cx="656" cy="293"/>
          </a:xfrm>
        </p:grpSpPr>
        <p:sp>
          <p:nvSpPr>
            <p:cNvPr id="16412" name="Freeform 31"/>
            <p:cNvSpPr>
              <a:spLocks/>
            </p:cNvSpPr>
            <p:nvPr/>
          </p:nvSpPr>
          <p:spPr bwMode="auto">
            <a:xfrm>
              <a:off x="4515" y="1867"/>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A0"/>
            </a:solidFill>
            <a:ln w="12700" cap="rnd">
              <a:solidFill>
                <a:srgbClr val="000000"/>
              </a:solidFill>
              <a:round/>
              <a:headEnd/>
              <a:tailEnd/>
            </a:ln>
          </p:spPr>
          <p:txBody>
            <a:bodyPr/>
            <a:lstStyle/>
            <a:p>
              <a:endParaRPr lang="en-US"/>
            </a:p>
          </p:txBody>
        </p:sp>
        <p:sp>
          <p:nvSpPr>
            <p:cNvPr id="16413" name="Freeform 32"/>
            <p:cNvSpPr>
              <a:spLocks/>
            </p:cNvSpPr>
            <p:nvPr/>
          </p:nvSpPr>
          <p:spPr bwMode="auto">
            <a:xfrm>
              <a:off x="4517" y="1852"/>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A0"/>
            </a:solidFill>
            <a:ln w="12700" cap="rnd">
              <a:solidFill>
                <a:srgbClr val="000000"/>
              </a:solidFill>
              <a:round/>
              <a:headEnd/>
              <a:tailEnd/>
            </a:ln>
          </p:spPr>
          <p:txBody>
            <a:bodyPr/>
            <a:lstStyle/>
            <a:p>
              <a:endParaRPr lang="en-US"/>
            </a:p>
          </p:txBody>
        </p:sp>
        <p:sp>
          <p:nvSpPr>
            <p:cNvPr id="16414" name="Freeform 33"/>
            <p:cNvSpPr>
              <a:spLocks/>
            </p:cNvSpPr>
            <p:nvPr/>
          </p:nvSpPr>
          <p:spPr bwMode="auto">
            <a:xfrm>
              <a:off x="4512" y="1834"/>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A0"/>
            </a:solidFill>
            <a:ln w="12700" cap="rnd">
              <a:solidFill>
                <a:srgbClr val="000000"/>
              </a:solidFill>
              <a:round/>
              <a:headEnd/>
              <a:tailEnd/>
            </a:ln>
          </p:spPr>
          <p:txBody>
            <a:bodyPr/>
            <a:lstStyle/>
            <a:p>
              <a:endParaRPr lang="en-US"/>
            </a:p>
          </p:txBody>
        </p:sp>
        <p:sp>
          <p:nvSpPr>
            <p:cNvPr id="16415" name="Freeform 34"/>
            <p:cNvSpPr>
              <a:spLocks/>
            </p:cNvSpPr>
            <p:nvPr/>
          </p:nvSpPr>
          <p:spPr bwMode="auto">
            <a:xfrm>
              <a:off x="4520" y="1817"/>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C0"/>
            </a:solidFill>
            <a:ln w="12700" cap="rnd">
              <a:solidFill>
                <a:srgbClr val="000000"/>
              </a:solidFill>
              <a:round/>
              <a:headEnd/>
              <a:tailEnd/>
            </a:ln>
          </p:spPr>
          <p:txBody>
            <a:bodyPr/>
            <a:lstStyle/>
            <a:p>
              <a:endParaRPr lang="en-US"/>
            </a:p>
          </p:txBody>
        </p:sp>
        <p:sp>
          <p:nvSpPr>
            <p:cNvPr id="16416" name="Freeform 35"/>
            <p:cNvSpPr>
              <a:spLocks/>
            </p:cNvSpPr>
            <p:nvPr/>
          </p:nvSpPr>
          <p:spPr bwMode="auto">
            <a:xfrm>
              <a:off x="4512" y="1799"/>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C0"/>
            </a:solidFill>
            <a:ln w="12700" cap="rnd">
              <a:solidFill>
                <a:srgbClr val="000000"/>
              </a:solidFill>
              <a:round/>
              <a:headEnd/>
              <a:tailEnd/>
            </a:ln>
          </p:spPr>
          <p:txBody>
            <a:bodyPr/>
            <a:lstStyle/>
            <a:p>
              <a:endParaRPr lang="en-US"/>
            </a:p>
          </p:txBody>
        </p:sp>
        <p:sp>
          <p:nvSpPr>
            <p:cNvPr id="16417" name="Freeform 36"/>
            <p:cNvSpPr>
              <a:spLocks/>
            </p:cNvSpPr>
            <p:nvPr/>
          </p:nvSpPr>
          <p:spPr bwMode="auto">
            <a:xfrm>
              <a:off x="4527" y="1777"/>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C0"/>
            </a:solidFill>
            <a:ln w="12700" cap="rnd">
              <a:solidFill>
                <a:srgbClr val="000000"/>
              </a:solidFill>
              <a:round/>
              <a:headEnd/>
              <a:tailEnd/>
            </a:ln>
          </p:spPr>
          <p:txBody>
            <a:bodyPr/>
            <a:lstStyle/>
            <a:p>
              <a:endParaRPr lang="en-US"/>
            </a:p>
          </p:txBody>
        </p:sp>
        <p:sp>
          <p:nvSpPr>
            <p:cNvPr id="16418" name="Freeform 37"/>
            <p:cNvSpPr>
              <a:spLocks/>
            </p:cNvSpPr>
            <p:nvPr/>
          </p:nvSpPr>
          <p:spPr bwMode="auto">
            <a:xfrm>
              <a:off x="4523" y="1755"/>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E0"/>
            </a:solidFill>
            <a:ln w="12700" cap="rnd">
              <a:solidFill>
                <a:srgbClr val="000000"/>
              </a:solidFill>
              <a:round/>
              <a:headEnd/>
              <a:tailEnd/>
            </a:ln>
          </p:spPr>
          <p:txBody>
            <a:bodyPr/>
            <a:lstStyle/>
            <a:p>
              <a:endParaRPr lang="en-US"/>
            </a:p>
          </p:txBody>
        </p:sp>
        <p:sp>
          <p:nvSpPr>
            <p:cNvPr id="16419" name="Freeform 38"/>
            <p:cNvSpPr>
              <a:spLocks/>
            </p:cNvSpPr>
            <p:nvPr/>
          </p:nvSpPr>
          <p:spPr bwMode="auto">
            <a:xfrm>
              <a:off x="4514" y="1735"/>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E0"/>
            </a:solidFill>
            <a:ln w="12700" cap="rnd">
              <a:solidFill>
                <a:srgbClr val="000000"/>
              </a:solidFill>
              <a:round/>
              <a:headEnd/>
              <a:tailEnd/>
            </a:ln>
          </p:spPr>
          <p:txBody>
            <a:bodyPr/>
            <a:lstStyle/>
            <a:p>
              <a:endParaRPr lang="en-US"/>
            </a:p>
          </p:txBody>
        </p:sp>
        <p:sp>
          <p:nvSpPr>
            <p:cNvPr id="16420" name="Freeform 39"/>
            <p:cNvSpPr>
              <a:spLocks/>
            </p:cNvSpPr>
            <p:nvPr/>
          </p:nvSpPr>
          <p:spPr bwMode="auto">
            <a:xfrm>
              <a:off x="4519" y="1713"/>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E0"/>
            </a:solidFill>
            <a:ln w="12700" cap="rnd">
              <a:solidFill>
                <a:srgbClr val="000000"/>
              </a:solidFill>
              <a:round/>
              <a:headEnd/>
              <a:tailEnd/>
            </a:ln>
          </p:spPr>
          <p:txBody>
            <a:bodyPr/>
            <a:lstStyle/>
            <a:p>
              <a:endParaRPr lang="en-US"/>
            </a:p>
          </p:txBody>
        </p:sp>
        <p:sp>
          <p:nvSpPr>
            <p:cNvPr id="16421" name="Freeform 40"/>
            <p:cNvSpPr>
              <a:spLocks/>
            </p:cNvSpPr>
            <p:nvPr/>
          </p:nvSpPr>
          <p:spPr bwMode="auto">
            <a:xfrm>
              <a:off x="4519" y="1692"/>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FF"/>
            </a:solidFill>
            <a:ln w="12700" cap="rnd">
              <a:solidFill>
                <a:srgbClr val="000000"/>
              </a:solidFill>
              <a:round/>
              <a:headEnd/>
              <a:tailEnd/>
            </a:ln>
          </p:spPr>
          <p:txBody>
            <a:bodyPr/>
            <a:lstStyle/>
            <a:p>
              <a:endParaRPr lang="en-US"/>
            </a:p>
          </p:txBody>
        </p:sp>
        <p:sp>
          <p:nvSpPr>
            <p:cNvPr id="16422" name="Freeform 41"/>
            <p:cNvSpPr>
              <a:spLocks/>
            </p:cNvSpPr>
            <p:nvPr/>
          </p:nvSpPr>
          <p:spPr bwMode="auto">
            <a:xfrm>
              <a:off x="4521" y="1672"/>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FF"/>
            </a:solidFill>
            <a:ln w="12700" cap="rnd">
              <a:solidFill>
                <a:srgbClr val="000000"/>
              </a:solidFill>
              <a:round/>
              <a:headEnd/>
              <a:tailEnd/>
            </a:ln>
          </p:spPr>
          <p:txBody>
            <a:bodyPr/>
            <a:lstStyle/>
            <a:p>
              <a:endParaRPr lang="en-US"/>
            </a:p>
          </p:txBody>
        </p:sp>
        <p:sp>
          <p:nvSpPr>
            <p:cNvPr id="16423" name="Freeform 42"/>
            <p:cNvSpPr>
              <a:spLocks/>
            </p:cNvSpPr>
            <p:nvPr/>
          </p:nvSpPr>
          <p:spPr bwMode="auto">
            <a:xfrm>
              <a:off x="4524" y="1647"/>
              <a:ext cx="641" cy="73"/>
            </a:xfrm>
            <a:custGeom>
              <a:avLst/>
              <a:gdLst>
                <a:gd name="T0" fmla="*/ 0 w 641"/>
                <a:gd name="T1" fmla="*/ 72 h 73"/>
                <a:gd name="T2" fmla="*/ 640 w 641"/>
                <a:gd name="T3" fmla="*/ 72 h 73"/>
                <a:gd name="T4" fmla="*/ 592 w 641"/>
                <a:gd name="T5" fmla="*/ 0 h 73"/>
                <a:gd name="T6" fmla="*/ 278 w 641"/>
                <a:gd name="T7" fmla="*/ 0 h 73"/>
                <a:gd name="T8" fmla="*/ 0 w 641"/>
                <a:gd name="T9" fmla="*/ 72 h 73"/>
                <a:gd name="T10" fmla="*/ 0 60000 65536"/>
                <a:gd name="T11" fmla="*/ 0 60000 65536"/>
                <a:gd name="T12" fmla="*/ 0 60000 65536"/>
                <a:gd name="T13" fmla="*/ 0 60000 65536"/>
                <a:gd name="T14" fmla="*/ 0 60000 65536"/>
                <a:gd name="T15" fmla="*/ 0 w 641"/>
                <a:gd name="T16" fmla="*/ 0 h 73"/>
                <a:gd name="T17" fmla="*/ 641 w 641"/>
                <a:gd name="T18" fmla="*/ 73 h 73"/>
              </a:gdLst>
              <a:ahLst/>
              <a:cxnLst>
                <a:cxn ang="T10">
                  <a:pos x="T0" y="T1"/>
                </a:cxn>
                <a:cxn ang="T11">
                  <a:pos x="T2" y="T3"/>
                </a:cxn>
                <a:cxn ang="T12">
                  <a:pos x="T4" y="T5"/>
                </a:cxn>
                <a:cxn ang="T13">
                  <a:pos x="T6" y="T7"/>
                </a:cxn>
                <a:cxn ang="T14">
                  <a:pos x="T8" y="T9"/>
                </a:cxn>
              </a:cxnLst>
              <a:rect l="T15" t="T16" r="T17" b="T18"/>
              <a:pathLst>
                <a:path w="641" h="73">
                  <a:moveTo>
                    <a:pt x="0" y="72"/>
                  </a:moveTo>
                  <a:lnTo>
                    <a:pt x="640" y="72"/>
                  </a:lnTo>
                  <a:lnTo>
                    <a:pt x="592" y="0"/>
                  </a:lnTo>
                  <a:lnTo>
                    <a:pt x="278" y="0"/>
                  </a:lnTo>
                  <a:lnTo>
                    <a:pt x="0" y="72"/>
                  </a:lnTo>
                </a:path>
              </a:pathLst>
            </a:custGeom>
            <a:solidFill>
              <a:srgbClr val="FFFFFF"/>
            </a:solidFill>
            <a:ln w="12700" cap="rnd">
              <a:solidFill>
                <a:srgbClr val="000000"/>
              </a:solidFill>
              <a:round/>
              <a:headEnd/>
              <a:tailEnd/>
            </a:ln>
          </p:spPr>
          <p:txBody>
            <a:bodyPr/>
            <a:lstStyle/>
            <a:p>
              <a:endParaRPr lang="en-US"/>
            </a:p>
          </p:txBody>
        </p:sp>
      </p:grpSp>
      <p:pic>
        <p:nvPicPr>
          <p:cNvPr id="16403" name="Picture 4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2401" y="3734642"/>
            <a:ext cx="587375"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4" name="Line 44"/>
          <p:cNvSpPr>
            <a:spLocks noChangeShapeType="1"/>
          </p:cNvSpPr>
          <p:nvPr/>
        </p:nvSpPr>
        <p:spPr bwMode="auto">
          <a:xfrm flipV="1">
            <a:off x="2990850" y="3320303"/>
            <a:ext cx="0" cy="36195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6405" name="Rectangle 45"/>
          <p:cNvSpPr>
            <a:spLocks noGrp="1" noChangeArrowheads="1"/>
          </p:cNvSpPr>
          <p:nvPr>
            <p:ph type="title"/>
          </p:nvPr>
        </p:nvSpPr>
        <p:spPr>
          <a:xfrm>
            <a:off x="1558925" y="639811"/>
            <a:ext cx="8464550" cy="428625"/>
          </a:xfrm>
          <a:noFill/>
        </p:spPr>
        <p:txBody>
          <a:bodyPr>
            <a:noAutofit/>
          </a:bodyPr>
          <a:lstStyle/>
          <a:p>
            <a:pPr algn="ctr"/>
            <a:r>
              <a:rPr lang="en-US" altLang="zh-TW" sz="2400" b="1" dirty="0">
                <a:solidFill>
                  <a:schemeClr val="bg1"/>
                </a:solidFill>
                <a:ea typeface="新細明體" pitchFamily="18" charset="-120"/>
              </a:rPr>
              <a:t>New Life Insurance Policy Application Process at </a:t>
            </a:r>
            <a:br>
              <a:rPr lang="en-US" altLang="zh-TW" sz="2400" b="1" dirty="0">
                <a:solidFill>
                  <a:schemeClr val="bg1"/>
                </a:solidFill>
                <a:ea typeface="新細明體" pitchFamily="18" charset="-120"/>
              </a:rPr>
            </a:br>
            <a:r>
              <a:rPr lang="en-US" altLang="zh-TW" sz="2400" b="1" dirty="0">
                <a:solidFill>
                  <a:schemeClr val="bg1"/>
                </a:solidFill>
                <a:ea typeface="新細明體" pitchFamily="18" charset="-120"/>
              </a:rPr>
              <a:t>Mutual Benefits Life Before Reengineering*</a:t>
            </a:r>
          </a:p>
        </p:txBody>
      </p:sp>
      <p:sp>
        <p:nvSpPr>
          <p:cNvPr id="16406" name="Line 46"/>
          <p:cNvSpPr>
            <a:spLocks noChangeShapeType="1"/>
          </p:cNvSpPr>
          <p:nvPr/>
        </p:nvSpPr>
        <p:spPr bwMode="auto">
          <a:xfrm flipH="1">
            <a:off x="3448050" y="4044203"/>
            <a:ext cx="914400" cy="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6407" name="Rectangle 47"/>
          <p:cNvSpPr>
            <a:spLocks noChangeArrowheads="1"/>
          </p:cNvSpPr>
          <p:nvPr/>
        </p:nvSpPr>
        <p:spPr bwMode="auto">
          <a:xfrm>
            <a:off x="359569" y="6351681"/>
            <a:ext cx="6176962"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lnSpc>
                <a:spcPct val="90000"/>
              </a:lnSpc>
              <a:spcBef>
                <a:spcPct val="30000"/>
              </a:spcBef>
            </a:pPr>
            <a:r>
              <a:rPr lang="en-US" altLang="en-US" sz="1200" dirty="0"/>
              <a:t>*Source: Adapted from </a:t>
            </a:r>
            <a:r>
              <a:rPr lang="en-US" altLang="en-US" sz="1200" i="1" dirty="0"/>
              <a:t>Rethinking the Corporate Workplace: Case Manager at Mutual Benefit Life</a:t>
            </a:r>
            <a:r>
              <a:rPr lang="en-US" altLang="en-US" sz="1200" dirty="0"/>
              <a:t>, Harvard Business School case 9-492-015, 1991. </a:t>
            </a:r>
          </a:p>
        </p:txBody>
      </p:sp>
      <p:sp>
        <p:nvSpPr>
          <p:cNvPr id="16408" name="Rectangle 47"/>
          <p:cNvSpPr>
            <a:spLocks noChangeArrowheads="1"/>
          </p:cNvSpPr>
          <p:nvPr/>
        </p:nvSpPr>
        <p:spPr bwMode="auto">
          <a:xfrm>
            <a:off x="3524250" y="2701178"/>
            <a:ext cx="5214938"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lnSpc>
                <a:spcPct val="90000"/>
              </a:lnSpc>
            </a:pPr>
            <a:r>
              <a:rPr lang="en-US" altLang="zh-TW" dirty="0">
                <a:solidFill>
                  <a:srgbClr val="000000"/>
                </a:solidFill>
                <a:ea typeface="新細明體" pitchFamily="18" charset="-120"/>
              </a:rPr>
              <a:t/>
            </a:r>
            <a:br>
              <a:rPr lang="en-US" altLang="zh-TW" dirty="0">
                <a:solidFill>
                  <a:srgbClr val="000000"/>
                </a:solidFill>
                <a:ea typeface="新細明體" pitchFamily="18" charset="-120"/>
              </a:rPr>
            </a:br>
            <a:r>
              <a:rPr lang="en-US" altLang="zh-TW" dirty="0">
                <a:ea typeface="新細明體" pitchFamily="18" charset="-120"/>
              </a:rPr>
              <a:t>Mutual Benefits Life Before Reengineering</a:t>
            </a:r>
            <a:r>
              <a:rPr lang="en-US" altLang="zh-TW" dirty="0">
                <a:solidFill>
                  <a:srgbClr val="000000"/>
                </a:solidFill>
                <a:ea typeface="新細明體" pitchFamily="18" charset="-120"/>
              </a:rPr>
              <a:t>*</a:t>
            </a:r>
          </a:p>
        </p:txBody>
      </p:sp>
      <p:sp>
        <p:nvSpPr>
          <p:cNvPr id="49" name="Rounded Rectangle 48"/>
          <p:cNvSpPr/>
          <p:nvPr/>
        </p:nvSpPr>
        <p:spPr bwMode="auto">
          <a:xfrm>
            <a:off x="3595670" y="2844041"/>
            <a:ext cx="5000660" cy="500066"/>
          </a:xfrm>
          <a:prstGeom prst="roundRect">
            <a:avLst>
              <a:gd name="adj" fmla="val 50000"/>
            </a:avLst>
          </a:prstGeom>
          <a:noFill/>
          <a:ln w="12700" cap="flat" cmpd="sng" algn="ctr">
            <a:solidFill>
              <a:schemeClr val="tx1"/>
            </a:solidFill>
            <a:prstDash val="solid"/>
            <a:round/>
            <a:headEnd type="none" w="sm" len="sm"/>
            <a:tailEnd type="none" w="sm" len="sm"/>
          </a:ln>
          <a:effectLst/>
          <a:scene3d>
            <a:camera prst="orthographicFront"/>
            <a:lightRig rig="threePt" dir="t"/>
          </a:scene3d>
          <a:sp3d extrusionH="76200">
            <a:bevelT w="165100" prst="coolSlant"/>
            <a:extrusionClr>
              <a:schemeClr val="accent1"/>
            </a:extrusionClr>
          </a:sp3d>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defRPr/>
            </a:pPr>
            <a:endParaRPr lang="en-US"/>
          </a:p>
        </p:txBody>
      </p:sp>
    </p:spTree>
    <p:extLst>
      <p:ext uri="{BB962C8B-B14F-4D97-AF65-F5344CB8AC3E}">
        <p14:creationId xmlns:p14="http://schemas.microsoft.com/office/powerpoint/2010/main" val="181862894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val 2"/>
          <p:cNvSpPr>
            <a:spLocks noChangeArrowheads="1"/>
          </p:cNvSpPr>
          <p:nvPr/>
        </p:nvSpPr>
        <p:spPr bwMode="auto">
          <a:xfrm>
            <a:off x="7770813" y="2578100"/>
            <a:ext cx="2311400" cy="2368550"/>
          </a:xfrm>
          <a:prstGeom prst="ellipse">
            <a:avLst/>
          </a:prstGeom>
          <a:solidFill>
            <a:schemeClr val="bg1"/>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sp>
        <p:nvSpPr>
          <p:cNvPr id="17411" name="Oval 3"/>
          <p:cNvSpPr>
            <a:spLocks noChangeArrowheads="1"/>
          </p:cNvSpPr>
          <p:nvPr/>
        </p:nvSpPr>
        <p:spPr bwMode="auto">
          <a:xfrm>
            <a:off x="1751013" y="1073150"/>
            <a:ext cx="5213350" cy="5213350"/>
          </a:xfrm>
          <a:prstGeom prst="ellipse">
            <a:avLst/>
          </a:prstGeom>
          <a:solidFill>
            <a:schemeClr val="bg1"/>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sp>
        <p:nvSpPr>
          <p:cNvPr id="17412" name="Rectangle 4"/>
          <p:cNvSpPr>
            <a:spLocks noGrp="1" noChangeArrowheads="1"/>
          </p:cNvSpPr>
          <p:nvPr>
            <p:ph type="title"/>
          </p:nvPr>
        </p:nvSpPr>
        <p:spPr>
          <a:xfrm>
            <a:off x="84138" y="338855"/>
            <a:ext cx="11988800" cy="533400"/>
          </a:xfrm>
          <a:noFill/>
        </p:spPr>
        <p:txBody>
          <a:bodyPr>
            <a:normAutofit fontScale="90000"/>
          </a:bodyPr>
          <a:lstStyle/>
          <a:p>
            <a:pPr algn="ctr"/>
            <a:r>
              <a:rPr lang="en-US" altLang="zh-TW" sz="1800" b="1" dirty="0">
                <a:solidFill>
                  <a:schemeClr val="bg1"/>
                </a:solidFill>
                <a:ea typeface="新細明體" pitchFamily="18" charset="-120"/>
              </a:rPr>
              <a:t>The New Life Insurance Policy Application Process </a:t>
            </a:r>
            <a:br>
              <a:rPr lang="en-US" altLang="zh-TW" sz="1800" b="1" dirty="0">
                <a:solidFill>
                  <a:schemeClr val="bg1"/>
                </a:solidFill>
                <a:ea typeface="新細明體" pitchFamily="18" charset="-120"/>
              </a:rPr>
            </a:br>
            <a:r>
              <a:rPr lang="en-US" altLang="zh-TW" sz="1800" b="1" dirty="0">
                <a:solidFill>
                  <a:schemeClr val="bg1"/>
                </a:solidFill>
                <a:ea typeface="新細明體" pitchFamily="18" charset="-120"/>
              </a:rPr>
              <a:t>Handled by Case </a:t>
            </a:r>
            <a:r>
              <a:rPr lang="en-US" altLang="zh-TW" sz="1600" b="1" dirty="0">
                <a:solidFill>
                  <a:schemeClr val="bg1"/>
                </a:solidFill>
                <a:ea typeface="新細明體" pitchFamily="18" charset="-120"/>
              </a:rPr>
              <a:t>Managers</a:t>
            </a:r>
            <a:endParaRPr lang="en-US" altLang="zh-TW" sz="1800" b="1" dirty="0">
              <a:solidFill>
                <a:schemeClr val="bg1"/>
              </a:solidFill>
              <a:ea typeface="新細明體" pitchFamily="18" charset="-120"/>
            </a:endParaRPr>
          </a:p>
        </p:txBody>
      </p:sp>
      <p:sp>
        <p:nvSpPr>
          <p:cNvPr id="17413" name="Line 5"/>
          <p:cNvSpPr>
            <a:spLocks noChangeShapeType="1"/>
          </p:cNvSpPr>
          <p:nvPr/>
        </p:nvSpPr>
        <p:spPr bwMode="auto">
          <a:xfrm>
            <a:off x="4316413" y="1066800"/>
            <a:ext cx="0" cy="52197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414" name="Line 6"/>
          <p:cNvSpPr>
            <a:spLocks noChangeShapeType="1"/>
          </p:cNvSpPr>
          <p:nvPr/>
        </p:nvSpPr>
        <p:spPr bwMode="auto">
          <a:xfrm flipH="1">
            <a:off x="1744663" y="3638550"/>
            <a:ext cx="37147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415" name="Line 7"/>
          <p:cNvSpPr>
            <a:spLocks noChangeShapeType="1"/>
          </p:cNvSpPr>
          <p:nvPr/>
        </p:nvSpPr>
        <p:spPr bwMode="auto">
          <a:xfrm flipH="1" flipV="1">
            <a:off x="2373313" y="1981200"/>
            <a:ext cx="3962400" cy="33909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416" name="Line 8"/>
          <p:cNvSpPr>
            <a:spLocks noChangeShapeType="1"/>
          </p:cNvSpPr>
          <p:nvPr/>
        </p:nvSpPr>
        <p:spPr bwMode="auto">
          <a:xfrm flipH="1">
            <a:off x="2278063" y="2019300"/>
            <a:ext cx="4076700" cy="32194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417" name="Oval 9"/>
          <p:cNvSpPr>
            <a:spLocks noChangeArrowheads="1"/>
          </p:cNvSpPr>
          <p:nvPr/>
        </p:nvSpPr>
        <p:spPr bwMode="auto">
          <a:xfrm>
            <a:off x="3160713" y="2349500"/>
            <a:ext cx="2559050" cy="2559050"/>
          </a:xfrm>
          <a:prstGeom prst="ellipse">
            <a:avLst/>
          </a:prstGeom>
          <a:solidFill>
            <a:schemeClr val="bg1"/>
          </a:solidFill>
          <a:ln w="127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grpSp>
        <p:nvGrpSpPr>
          <p:cNvPr id="17418" name="Group 10"/>
          <p:cNvGrpSpPr>
            <a:grpSpLocks/>
          </p:cNvGrpSpPr>
          <p:nvPr/>
        </p:nvGrpSpPr>
        <p:grpSpPr bwMode="auto">
          <a:xfrm>
            <a:off x="1997075" y="3773488"/>
            <a:ext cx="463550" cy="1871662"/>
            <a:chOff x="298" y="2377"/>
            <a:chExt cx="292" cy="1179"/>
          </a:xfrm>
        </p:grpSpPr>
        <p:grpSp>
          <p:nvGrpSpPr>
            <p:cNvPr id="17591" name="Group 11"/>
            <p:cNvGrpSpPr>
              <a:grpSpLocks/>
            </p:cNvGrpSpPr>
            <p:nvPr/>
          </p:nvGrpSpPr>
          <p:grpSpPr bwMode="auto">
            <a:xfrm>
              <a:off x="365" y="2377"/>
              <a:ext cx="155" cy="186"/>
              <a:chOff x="365" y="2377"/>
              <a:chExt cx="155" cy="186"/>
            </a:xfrm>
          </p:grpSpPr>
          <p:sp>
            <p:nvSpPr>
              <p:cNvPr id="17600" name="Freeform 12"/>
              <p:cNvSpPr>
                <a:spLocks/>
              </p:cNvSpPr>
              <p:nvPr/>
            </p:nvSpPr>
            <p:spPr bwMode="auto">
              <a:xfrm>
                <a:off x="385" y="2386"/>
                <a:ext cx="119" cy="177"/>
              </a:xfrm>
              <a:custGeom>
                <a:avLst/>
                <a:gdLst>
                  <a:gd name="T0" fmla="*/ 28 w 119"/>
                  <a:gd name="T1" fmla="*/ 164 h 177"/>
                  <a:gd name="T2" fmla="*/ 28 w 119"/>
                  <a:gd name="T3" fmla="*/ 138 h 177"/>
                  <a:gd name="T4" fmla="*/ 19 w 119"/>
                  <a:gd name="T5" fmla="*/ 123 h 177"/>
                  <a:gd name="T6" fmla="*/ 14 w 119"/>
                  <a:gd name="T7" fmla="*/ 112 h 177"/>
                  <a:gd name="T8" fmla="*/ 6 w 119"/>
                  <a:gd name="T9" fmla="*/ 98 h 177"/>
                  <a:gd name="T10" fmla="*/ 3 w 119"/>
                  <a:gd name="T11" fmla="*/ 86 h 177"/>
                  <a:gd name="T12" fmla="*/ 1 w 119"/>
                  <a:gd name="T13" fmla="*/ 77 h 177"/>
                  <a:gd name="T14" fmla="*/ 0 w 119"/>
                  <a:gd name="T15" fmla="*/ 53 h 177"/>
                  <a:gd name="T16" fmla="*/ 3 w 119"/>
                  <a:gd name="T17" fmla="*/ 37 h 177"/>
                  <a:gd name="T18" fmla="*/ 10 w 119"/>
                  <a:gd name="T19" fmla="*/ 23 h 177"/>
                  <a:gd name="T20" fmla="*/ 18 w 119"/>
                  <a:gd name="T21" fmla="*/ 13 h 177"/>
                  <a:gd name="T22" fmla="*/ 25 w 119"/>
                  <a:gd name="T23" fmla="*/ 8 h 177"/>
                  <a:gd name="T24" fmla="*/ 37 w 119"/>
                  <a:gd name="T25" fmla="*/ 3 h 177"/>
                  <a:gd name="T26" fmla="*/ 54 w 119"/>
                  <a:gd name="T27" fmla="*/ 0 h 177"/>
                  <a:gd name="T28" fmla="*/ 73 w 119"/>
                  <a:gd name="T29" fmla="*/ 1 h 177"/>
                  <a:gd name="T30" fmla="*/ 87 w 119"/>
                  <a:gd name="T31" fmla="*/ 4 h 177"/>
                  <a:gd name="T32" fmla="*/ 102 w 119"/>
                  <a:gd name="T33" fmla="*/ 14 h 177"/>
                  <a:gd name="T34" fmla="*/ 110 w 119"/>
                  <a:gd name="T35" fmla="*/ 23 h 177"/>
                  <a:gd name="T36" fmla="*/ 115 w 119"/>
                  <a:gd name="T37" fmla="*/ 32 h 177"/>
                  <a:gd name="T38" fmla="*/ 118 w 119"/>
                  <a:gd name="T39" fmla="*/ 43 h 177"/>
                  <a:gd name="T40" fmla="*/ 117 w 119"/>
                  <a:gd name="T41" fmla="*/ 64 h 177"/>
                  <a:gd name="T42" fmla="*/ 112 w 119"/>
                  <a:gd name="T43" fmla="*/ 83 h 177"/>
                  <a:gd name="T44" fmla="*/ 104 w 119"/>
                  <a:gd name="T45" fmla="*/ 102 h 177"/>
                  <a:gd name="T46" fmla="*/ 98 w 119"/>
                  <a:gd name="T47" fmla="*/ 114 h 177"/>
                  <a:gd name="T48" fmla="*/ 92 w 119"/>
                  <a:gd name="T49" fmla="*/ 125 h 177"/>
                  <a:gd name="T50" fmla="*/ 85 w 119"/>
                  <a:gd name="T51" fmla="*/ 138 h 177"/>
                  <a:gd name="T52" fmla="*/ 83 w 119"/>
                  <a:gd name="T53" fmla="*/ 158 h 177"/>
                  <a:gd name="T54" fmla="*/ 82 w 119"/>
                  <a:gd name="T55" fmla="*/ 168 h 177"/>
                  <a:gd name="T56" fmla="*/ 71 w 119"/>
                  <a:gd name="T57" fmla="*/ 174 h 177"/>
                  <a:gd name="T58" fmla="*/ 58 w 119"/>
                  <a:gd name="T59" fmla="*/ 176 h 177"/>
                  <a:gd name="T60" fmla="*/ 42 w 119"/>
                  <a:gd name="T61" fmla="*/ 174 h 177"/>
                  <a:gd name="T62" fmla="*/ 33 w 119"/>
                  <a:gd name="T63" fmla="*/ 170 h 177"/>
                  <a:gd name="T64" fmla="*/ 28 w 119"/>
                  <a:gd name="T65" fmla="*/ 164 h 17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9"/>
                  <a:gd name="T100" fmla="*/ 0 h 177"/>
                  <a:gd name="T101" fmla="*/ 119 w 119"/>
                  <a:gd name="T102" fmla="*/ 177 h 17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9" h="177">
                    <a:moveTo>
                      <a:pt x="28" y="164"/>
                    </a:moveTo>
                    <a:lnTo>
                      <a:pt x="28" y="138"/>
                    </a:lnTo>
                    <a:lnTo>
                      <a:pt x="19" y="123"/>
                    </a:lnTo>
                    <a:lnTo>
                      <a:pt x="14" y="112"/>
                    </a:lnTo>
                    <a:lnTo>
                      <a:pt x="6" y="98"/>
                    </a:lnTo>
                    <a:lnTo>
                      <a:pt x="3" y="86"/>
                    </a:lnTo>
                    <a:lnTo>
                      <a:pt x="1" y="77"/>
                    </a:lnTo>
                    <a:lnTo>
                      <a:pt x="0" y="53"/>
                    </a:lnTo>
                    <a:lnTo>
                      <a:pt x="3" y="37"/>
                    </a:lnTo>
                    <a:lnTo>
                      <a:pt x="10" y="23"/>
                    </a:lnTo>
                    <a:lnTo>
                      <a:pt x="18" y="13"/>
                    </a:lnTo>
                    <a:lnTo>
                      <a:pt x="25" y="8"/>
                    </a:lnTo>
                    <a:lnTo>
                      <a:pt x="37" y="3"/>
                    </a:lnTo>
                    <a:lnTo>
                      <a:pt x="54" y="0"/>
                    </a:lnTo>
                    <a:lnTo>
                      <a:pt x="73" y="1"/>
                    </a:lnTo>
                    <a:lnTo>
                      <a:pt x="87" y="4"/>
                    </a:lnTo>
                    <a:lnTo>
                      <a:pt x="102" y="14"/>
                    </a:lnTo>
                    <a:lnTo>
                      <a:pt x="110" y="23"/>
                    </a:lnTo>
                    <a:lnTo>
                      <a:pt x="115" y="32"/>
                    </a:lnTo>
                    <a:lnTo>
                      <a:pt x="118" y="43"/>
                    </a:lnTo>
                    <a:lnTo>
                      <a:pt x="117" y="64"/>
                    </a:lnTo>
                    <a:lnTo>
                      <a:pt x="112" y="83"/>
                    </a:lnTo>
                    <a:lnTo>
                      <a:pt x="104" y="102"/>
                    </a:lnTo>
                    <a:lnTo>
                      <a:pt x="98" y="114"/>
                    </a:lnTo>
                    <a:lnTo>
                      <a:pt x="92" y="125"/>
                    </a:lnTo>
                    <a:lnTo>
                      <a:pt x="85" y="138"/>
                    </a:lnTo>
                    <a:lnTo>
                      <a:pt x="83" y="158"/>
                    </a:lnTo>
                    <a:lnTo>
                      <a:pt x="82" y="168"/>
                    </a:lnTo>
                    <a:lnTo>
                      <a:pt x="71" y="174"/>
                    </a:lnTo>
                    <a:lnTo>
                      <a:pt x="58" y="176"/>
                    </a:lnTo>
                    <a:lnTo>
                      <a:pt x="42" y="174"/>
                    </a:lnTo>
                    <a:lnTo>
                      <a:pt x="33" y="170"/>
                    </a:lnTo>
                    <a:lnTo>
                      <a:pt x="28" y="164"/>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601" name="Freeform 13"/>
              <p:cNvSpPr>
                <a:spLocks/>
              </p:cNvSpPr>
              <p:nvPr/>
            </p:nvSpPr>
            <p:spPr bwMode="auto">
              <a:xfrm>
                <a:off x="365" y="2377"/>
                <a:ext cx="155" cy="120"/>
              </a:xfrm>
              <a:custGeom>
                <a:avLst/>
                <a:gdLst>
                  <a:gd name="T0" fmla="*/ 11 w 155"/>
                  <a:gd name="T1" fmla="*/ 102 h 120"/>
                  <a:gd name="T2" fmla="*/ 2 w 155"/>
                  <a:gd name="T3" fmla="*/ 91 h 120"/>
                  <a:gd name="T4" fmla="*/ 0 w 155"/>
                  <a:gd name="T5" fmla="*/ 78 h 120"/>
                  <a:gd name="T6" fmla="*/ 1 w 155"/>
                  <a:gd name="T7" fmla="*/ 61 h 120"/>
                  <a:gd name="T8" fmla="*/ 1 w 155"/>
                  <a:gd name="T9" fmla="*/ 49 h 120"/>
                  <a:gd name="T10" fmla="*/ 8 w 155"/>
                  <a:gd name="T11" fmla="*/ 34 h 120"/>
                  <a:gd name="T12" fmla="*/ 17 w 155"/>
                  <a:gd name="T13" fmla="*/ 24 h 120"/>
                  <a:gd name="T14" fmla="*/ 26 w 155"/>
                  <a:gd name="T15" fmla="*/ 15 h 120"/>
                  <a:gd name="T16" fmla="*/ 41 w 155"/>
                  <a:gd name="T17" fmla="*/ 5 h 120"/>
                  <a:gd name="T18" fmla="*/ 52 w 155"/>
                  <a:gd name="T19" fmla="*/ 2 h 120"/>
                  <a:gd name="T20" fmla="*/ 76 w 155"/>
                  <a:gd name="T21" fmla="*/ 0 h 120"/>
                  <a:gd name="T22" fmla="*/ 96 w 155"/>
                  <a:gd name="T23" fmla="*/ 1 h 120"/>
                  <a:gd name="T24" fmla="*/ 111 w 155"/>
                  <a:gd name="T25" fmla="*/ 5 h 120"/>
                  <a:gd name="T26" fmla="*/ 123 w 155"/>
                  <a:gd name="T27" fmla="*/ 9 h 120"/>
                  <a:gd name="T28" fmla="*/ 135 w 155"/>
                  <a:gd name="T29" fmla="*/ 20 h 120"/>
                  <a:gd name="T30" fmla="*/ 143 w 155"/>
                  <a:gd name="T31" fmla="*/ 30 h 120"/>
                  <a:gd name="T32" fmla="*/ 150 w 155"/>
                  <a:gd name="T33" fmla="*/ 40 h 120"/>
                  <a:gd name="T34" fmla="*/ 154 w 155"/>
                  <a:gd name="T35" fmla="*/ 51 h 120"/>
                  <a:gd name="T36" fmla="*/ 154 w 155"/>
                  <a:gd name="T37" fmla="*/ 73 h 120"/>
                  <a:gd name="T38" fmla="*/ 154 w 155"/>
                  <a:gd name="T39" fmla="*/ 88 h 120"/>
                  <a:gd name="T40" fmla="*/ 148 w 155"/>
                  <a:gd name="T41" fmla="*/ 94 h 120"/>
                  <a:gd name="T42" fmla="*/ 140 w 155"/>
                  <a:gd name="T43" fmla="*/ 104 h 120"/>
                  <a:gd name="T44" fmla="*/ 135 w 155"/>
                  <a:gd name="T45" fmla="*/ 112 h 120"/>
                  <a:gd name="T46" fmla="*/ 120 w 155"/>
                  <a:gd name="T47" fmla="*/ 116 h 120"/>
                  <a:gd name="T48" fmla="*/ 106 w 155"/>
                  <a:gd name="T49" fmla="*/ 119 h 120"/>
                  <a:gd name="T50" fmla="*/ 117 w 155"/>
                  <a:gd name="T51" fmla="*/ 104 h 120"/>
                  <a:gd name="T52" fmla="*/ 128 w 155"/>
                  <a:gd name="T53" fmla="*/ 79 h 120"/>
                  <a:gd name="T54" fmla="*/ 129 w 155"/>
                  <a:gd name="T55" fmla="*/ 69 h 120"/>
                  <a:gd name="T56" fmla="*/ 128 w 155"/>
                  <a:gd name="T57" fmla="*/ 60 h 120"/>
                  <a:gd name="T58" fmla="*/ 123 w 155"/>
                  <a:gd name="T59" fmla="*/ 49 h 120"/>
                  <a:gd name="T60" fmla="*/ 99 w 155"/>
                  <a:gd name="T61" fmla="*/ 55 h 120"/>
                  <a:gd name="T62" fmla="*/ 71 w 155"/>
                  <a:gd name="T63" fmla="*/ 55 h 120"/>
                  <a:gd name="T64" fmla="*/ 50 w 155"/>
                  <a:gd name="T65" fmla="*/ 54 h 120"/>
                  <a:gd name="T66" fmla="*/ 34 w 155"/>
                  <a:gd name="T67" fmla="*/ 50 h 120"/>
                  <a:gd name="T68" fmla="*/ 29 w 155"/>
                  <a:gd name="T69" fmla="*/ 56 h 120"/>
                  <a:gd name="T70" fmla="*/ 25 w 155"/>
                  <a:gd name="T71" fmla="*/ 69 h 120"/>
                  <a:gd name="T72" fmla="*/ 25 w 155"/>
                  <a:gd name="T73" fmla="*/ 80 h 120"/>
                  <a:gd name="T74" fmla="*/ 36 w 155"/>
                  <a:gd name="T75" fmla="*/ 105 h 120"/>
                  <a:gd name="T76" fmla="*/ 43 w 155"/>
                  <a:gd name="T77" fmla="*/ 119 h 120"/>
                  <a:gd name="T78" fmla="*/ 25 w 155"/>
                  <a:gd name="T79" fmla="*/ 111 h 120"/>
                  <a:gd name="T80" fmla="*/ 11 w 155"/>
                  <a:gd name="T81" fmla="*/ 102 h 1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55"/>
                  <a:gd name="T124" fmla="*/ 0 h 120"/>
                  <a:gd name="T125" fmla="*/ 155 w 155"/>
                  <a:gd name="T126" fmla="*/ 120 h 1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55" h="120">
                    <a:moveTo>
                      <a:pt x="11" y="102"/>
                    </a:moveTo>
                    <a:lnTo>
                      <a:pt x="2" y="91"/>
                    </a:lnTo>
                    <a:lnTo>
                      <a:pt x="0" y="78"/>
                    </a:lnTo>
                    <a:lnTo>
                      <a:pt x="1" y="61"/>
                    </a:lnTo>
                    <a:lnTo>
                      <a:pt x="1" y="49"/>
                    </a:lnTo>
                    <a:lnTo>
                      <a:pt x="8" y="34"/>
                    </a:lnTo>
                    <a:lnTo>
                      <a:pt x="17" y="24"/>
                    </a:lnTo>
                    <a:lnTo>
                      <a:pt x="26" y="15"/>
                    </a:lnTo>
                    <a:lnTo>
                      <a:pt x="41" y="5"/>
                    </a:lnTo>
                    <a:lnTo>
                      <a:pt x="52" y="2"/>
                    </a:lnTo>
                    <a:lnTo>
                      <a:pt x="76" y="0"/>
                    </a:lnTo>
                    <a:lnTo>
                      <a:pt x="96" y="1"/>
                    </a:lnTo>
                    <a:lnTo>
                      <a:pt x="111" y="5"/>
                    </a:lnTo>
                    <a:lnTo>
                      <a:pt x="123" y="9"/>
                    </a:lnTo>
                    <a:lnTo>
                      <a:pt x="135" y="20"/>
                    </a:lnTo>
                    <a:lnTo>
                      <a:pt x="143" y="30"/>
                    </a:lnTo>
                    <a:lnTo>
                      <a:pt x="150" y="40"/>
                    </a:lnTo>
                    <a:lnTo>
                      <a:pt x="154" y="51"/>
                    </a:lnTo>
                    <a:lnTo>
                      <a:pt x="154" y="73"/>
                    </a:lnTo>
                    <a:lnTo>
                      <a:pt x="154" y="88"/>
                    </a:lnTo>
                    <a:lnTo>
                      <a:pt x="148" y="94"/>
                    </a:lnTo>
                    <a:lnTo>
                      <a:pt x="140" y="104"/>
                    </a:lnTo>
                    <a:lnTo>
                      <a:pt x="135" y="112"/>
                    </a:lnTo>
                    <a:lnTo>
                      <a:pt x="120" y="116"/>
                    </a:lnTo>
                    <a:lnTo>
                      <a:pt x="106" y="119"/>
                    </a:lnTo>
                    <a:lnTo>
                      <a:pt x="117" y="104"/>
                    </a:lnTo>
                    <a:lnTo>
                      <a:pt x="128" y="79"/>
                    </a:lnTo>
                    <a:lnTo>
                      <a:pt x="129" y="69"/>
                    </a:lnTo>
                    <a:lnTo>
                      <a:pt x="128" y="60"/>
                    </a:lnTo>
                    <a:lnTo>
                      <a:pt x="123" y="49"/>
                    </a:lnTo>
                    <a:lnTo>
                      <a:pt x="99" y="55"/>
                    </a:lnTo>
                    <a:lnTo>
                      <a:pt x="71" y="55"/>
                    </a:lnTo>
                    <a:lnTo>
                      <a:pt x="50" y="54"/>
                    </a:lnTo>
                    <a:lnTo>
                      <a:pt x="34" y="50"/>
                    </a:lnTo>
                    <a:lnTo>
                      <a:pt x="29" y="56"/>
                    </a:lnTo>
                    <a:lnTo>
                      <a:pt x="25" y="69"/>
                    </a:lnTo>
                    <a:lnTo>
                      <a:pt x="25" y="80"/>
                    </a:lnTo>
                    <a:lnTo>
                      <a:pt x="36" y="105"/>
                    </a:lnTo>
                    <a:lnTo>
                      <a:pt x="43" y="119"/>
                    </a:lnTo>
                    <a:lnTo>
                      <a:pt x="25" y="111"/>
                    </a:lnTo>
                    <a:lnTo>
                      <a:pt x="11" y="102"/>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602" name="Group 14"/>
              <p:cNvGrpSpPr>
                <a:grpSpLocks/>
              </p:cNvGrpSpPr>
              <p:nvPr/>
            </p:nvGrpSpPr>
            <p:grpSpPr bwMode="auto">
              <a:xfrm>
                <a:off x="383" y="2471"/>
                <a:ext cx="120" cy="13"/>
                <a:chOff x="383" y="2471"/>
                <a:chExt cx="120" cy="13"/>
              </a:xfrm>
            </p:grpSpPr>
            <p:sp>
              <p:nvSpPr>
                <p:cNvPr id="17603" name="Oval 15"/>
                <p:cNvSpPr>
                  <a:spLocks noChangeArrowheads="1"/>
                </p:cNvSpPr>
                <p:nvPr/>
              </p:nvSpPr>
              <p:spPr bwMode="auto">
                <a:xfrm>
                  <a:off x="383" y="2471"/>
                  <a:ext cx="9" cy="10"/>
                </a:xfrm>
                <a:prstGeom prst="ellipse">
                  <a:avLst/>
                </a:prstGeom>
                <a:solidFill>
                  <a:srgbClr val="006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sp>
              <p:nvSpPr>
                <p:cNvPr id="17604" name="Oval 16"/>
                <p:cNvSpPr>
                  <a:spLocks noChangeArrowheads="1"/>
                </p:cNvSpPr>
                <p:nvPr/>
              </p:nvSpPr>
              <p:spPr bwMode="auto">
                <a:xfrm>
                  <a:off x="493" y="2473"/>
                  <a:ext cx="10" cy="11"/>
                </a:xfrm>
                <a:prstGeom prst="ellipse">
                  <a:avLst/>
                </a:prstGeom>
                <a:solidFill>
                  <a:srgbClr val="006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grpSp>
        </p:grpSp>
        <p:sp>
          <p:nvSpPr>
            <p:cNvPr id="17592" name="Freeform 17"/>
            <p:cNvSpPr>
              <a:spLocks/>
            </p:cNvSpPr>
            <p:nvPr/>
          </p:nvSpPr>
          <p:spPr bwMode="auto">
            <a:xfrm>
              <a:off x="358" y="3178"/>
              <a:ext cx="147" cy="343"/>
            </a:xfrm>
            <a:custGeom>
              <a:avLst/>
              <a:gdLst>
                <a:gd name="T0" fmla="*/ 33 w 147"/>
                <a:gd name="T1" fmla="*/ 0 h 343"/>
                <a:gd name="T2" fmla="*/ 29 w 147"/>
                <a:gd name="T3" fmla="*/ 41 h 343"/>
                <a:gd name="T4" fmla="*/ 27 w 147"/>
                <a:gd name="T5" fmla="*/ 86 h 343"/>
                <a:gd name="T6" fmla="*/ 27 w 147"/>
                <a:gd name="T7" fmla="*/ 132 h 343"/>
                <a:gd name="T8" fmla="*/ 29 w 147"/>
                <a:gd name="T9" fmla="*/ 174 h 343"/>
                <a:gd name="T10" fmla="*/ 30 w 147"/>
                <a:gd name="T11" fmla="*/ 207 h 343"/>
                <a:gd name="T12" fmla="*/ 30 w 147"/>
                <a:gd name="T13" fmla="*/ 251 h 343"/>
                <a:gd name="T14" fmla="*/ 28 w 147"/>
                <a:gd name="T15" fmla="*/ 268 h 343"/>
                <a:gd name="T16" fmla="*/ 7 w 147"/>
                <a:gd name="T17" fmla="*/ 322 h 343"/>
                <a:gd name="T18" fmla="*/ 0 w 147"/>
                <a:gd name="T19" fmla="*/ 341 h 343"/>
                <a:gd name="T20" fmla="*/ 32 w 147"/>
                <a:gd name="T21" fmla="*/ 342 h 343"/>
                <a:gd name="T22" fmla="*/ 46 w 147"/>
                <a:gd name="T23" fmla="*/ 318 h 343"/>
                <a:gd name="T24" fmla="*/ 55 w 147"/>
                <a:gd name="T25" fmla="*/ 291 h 343"/>
                <a:gd name="T26" fmla="*/ 61 w 147"/>
                <a:gd name="T27" fmla="*/ 248 h 343"/>
                <a:gd name="T28" fmla="*/ 79 w 147"/>
                <a:gd name="T29" fmla="*/ 132 h 343"/>
                <a:gd name="T30" fmla="*/ 85 w 147"/>
                <a:gd name="T31" fmla="*/ 99 h 343"/>
                <a:gd name="T32" fmla="*/ 81 w 147"/>
                <a:gd name="T33" fmla="*/ 162 h 343"/>
                <a:gd name="T34" fmla="*/ 86 w 147"/>
                <a:gd name="T35" fmla="*/ 201 h 343"/>
                <a:gd name="T36" fmla="*/ 88 w 147"/>
                <a:gd name="T37" fmla="*/ 237 h 343"/>
                <a:gd name="T38" fmla="*/ 84 w 147"/>
                <a:gd name="T39" fmla="*/ 270 h 343"/>
                <a:gd name="T40" fmla="*/ 87 w 147"/>
                <a:gd name="T41" fmla="*/ 286 h 343"/>
                <a:gd name="T42" fmla="*/ 107 w 147"/>
                <a:gd name="T43" fmla="*/ 336 h 343"/>
                <a:gd name="T44" fmla="*/ 126 w 147"/>
                <a:gd name="T45" fmla="*/ 337 h 343"/>
                <a:gd name="T46" fmla="*/ 135 w 147"/>
                <a:gd name="T47" fmla="*/ 337 h 343"/>
                <a:gd name="T48" fmla="*/ 146 w 147"/>
                <a:gd name="T49" fmla="*/ 327 h 343"/>
                <a:gd name="T50" fmla="*/ 118 w 147"/>
                <a:gd name="T51" fmla="*/ 270 h 343"/>
                <a:gd name="T52" fmla="*/ 132 w 147"/>
                <a:gd name="T53" fmla="*/ 152 h 343"/>
                <a:gd name="T54" fmla="*/ 138 w 147"/>
                <a:gd name="T55" fmla="*/ 97 h 343"/>
                <a:gd name="T56" fmla="*/ 138 w 147"/>
                <a:gd name="T57" fmla="*/ 2 h 343"/>
                <a:gd name="T58" fmla="*/ 33 w 147"/>
                <a:gd name="T59" fmla="*/ 0 h 34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7"/>
                <a:gd name="T91" fmla="*/ 0 h 343"/>
                <a:gd name="T92" fmla="*/ 147 w 147"/>
                <a:gd name="T93" fmla="*/ 343 h 34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7" h="343">
                  <a:moveTo>
                    <a:pt x="33" y="0"/>
                  </a:moveTo>
                  <a:lnTo>
                    <a:pt x="29" y="41"/>
                  </a:lnTo>
                  <a:lnTo>
                    <a:pt x="27" y="86"/>
                  </a:lnTo>
                  <a:lnTo>
                    <a:pt x="27" y="132"/>
                  </a:lnTo>
                  <a:lnTo>
                    <a:pt x="29" y="174"/>
                  </a:lnTo>
                  <a:lnTo>
                    <a:pt x="30" y="207"/>
                  </a:lnTo>
                  <a:lnTo>
                    <a:pt x="30" y="251"/>
                  </a:lnTo>
                  <a:lnTo>
                    <a:pt x="28" y="268"/>
                  </a:lnTo>
                  <a:lnTo>
                    <a:pt x="7" y="322"/>
                  </a:lnTo>
                  <a:lnTo>
                    <a:pt x="0" y="341"/>
                  </a:lnTo>
                  <a:lnTo>
                    <a:pt x="32" y="342"/>
                  </a:lnTo>
                  <a:lnTo>
                    <a:pt x="46" y="318"/>
                  </a:lnTo>
                  <a:lnTo>
                    <a:pt x="55" y="291"/>
                  </a:lnTo>
                  <a:lnTo>
                    <a:pt x="61" y="248"/>
                  </a:lnTo>
                  <a:lnTo>
                    <a:pt x="79" y="132"/>
                  </a:lnTo>
                  <a:lnTo>
                    <a:pt x="85" y="99"/>
                  </a:lnTo>
                  <a:lnTo>
                    <a:pt x="81" y="162"/>
                  </a:lnTo>
                  <a:lnTo>
                    <a:pt x="86" y="201"/>
                  </a:lnTo>
                  <a:lnTo>
                    <a:pt x="88" y="237"/>
                  </a:lnTo>
                  <a:lnTo>
                    <a:pt x="84" y="270"/>
                  </a:lnTo>
                  <a:lnTo>
                    <a:pt x="87" y="286"/>
                  </a:lnTo>
                  <a:lnTo>
                    <a:pt x="107" y="336"/>
                  </a:lnTo>
                  <a:lnTo>
                    <a:pt x="126" y="337"/>
                  </a:lnTo>
                  <a:lnTo>
                    <a:pt x="135" y="337"/>
                  </a:lnTo>
                  <a:lnTo>
                    <a:pt x="146" y="327"/>
                  </a:lnTo>
                  <a:lnTo>
                    <a:pt x="118" y="270"/>
                  </a:lnTo>
                  <a:lnTo>
                    <a:pt x="132" y="152"/>
                  </a:lnTo>
                  <a:lnTo>
                    <a:pt x="138" y="97"/>
                  </a:lnTo>
                  <a:lnTo>
                    <a:pt x="138" y="2"/>
                  </a:lnTo>
                  <a:lnTo>
                    <a:pt x="33" y="0"/>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593" name="Group 18"/>
            <p:cNvGrpSpPr>
              <a:grpSpLocks/>
            </p:cNvGrpSpPr>
            <p:nvPr/>
          </p:nvGrpSpPr>
          <p:grpSpPr bwMode="auto">
            <a:xfrm>
              <a:off x="302" y="2746"/>
              <a:ext cx="277" cy="342"/>
              <a:chOff x="302" y="2746"/>
              <a:chExt cx="277" cy="342"/>
            </a:xfrm>
          </p:grpSpPr>
          <p:sp>
            <p:nvSpPr>
              <p:cNvPr id="17598" name="Freeform 19"/>
              <p:cNvSpPr>
                <a:spLocks/>
              </p:cNvSpPr>
              <p:nvPr/>
            </p:nvSpPr>
            <p:spPr bwMode="auto">
              <a:xfrm>
                <a:off x="302" y="2755"/>
                <a:ext cx="72" cy="333"/>
              </a:xfrm>
              <a:custGeom>
                <a:avLst/>
                <a:gdLst>
                  <a:gd name="T0" fmla="*/ 4 w 72"/>
                  <a:gd name="T1" fmla="*/ 0 h 333"/>
                  <a:gd name="T2" fmla="*/ 0 w 72"/>
                  <a:gd name="T3" fmla="*/ 75 h 333"/>
                  <a:gd name="T4" fmla="*/ 12 w 72"/>
                  <a:gd name="T5" fmla="*/ 178 h 333"/>
                  <a:gd name="T6" fmla="*/ 21 w 72"/>
                  <a:gd name="T7" fmla="*/ 268 h 333"/>
                  <a:gd name="T8" fmla="*/ 39 w 72"/>
                  <a:gd name="T9" fmla="*/ 322 h 333"/>
                  <a:gd name="T10" fmla="*/ 47 w 72"/>
                  <a:gd name="T11" fmla="*/ 332 h 333"/>
                  <a:gd name="T12" fmla="*/ 52 w 72"/>
                  <a:gd name="T13" fmla="*/ 317 h 333"/>
                  <a:gd name="T14" fmla="*/ 55 w 72"/>
                  <a:gd name="T15" fmla="*/ 279 h 333"/>
                  <a:gd name="T16" fmla="*/ 71 w 72"/>
                  <a:gd name="T17" fmla="*/ 268 h 333"/>
                  <a:gd name="T18" fmla="*/ 50 w 72"/>
                  <a:gd name="T19" fmla="*/ 238 h 333"/>
                  <a:gd name="T20" fmla="*/ 36 w 72"/>
                  <a:gd name="T21" fmla="*/ 220 h 333"/>
                  <a:gd name="T22" fmla="*/ 37 w 72"/>
                  <a:gd name="T23" fmla="*/ 68 h 333"/>
                  <a:gd name="T24" fmla="*/ 44 w 72"/>
                  <a:gd name="T25" fmla="*/ 6 h 333"/>
                  <a:gd name="T26" fmla="*/ 4 w 72"/>
                  <a:gd name="T27" fmla="*/ 0 h 3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2"/>
                  <a:gd name="T43" fmla="*/ 0 h 333"/>
                  <a:gd name="T44" fmla="*/ 72 w 72"/>
                  <a:gd name="T45" fmla="*/ 333 h 33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2" h="333">
                    <a:moveTo>
                      <a:pt x="4" y="0"/>
                    </a:moveTo>
                    <a:lnTo>
                      <a:pt x="0" y="75"/>
                    </a:lnTo>
                    <a:lnTo>
                      <a:pt x="12" y="178"/>
                    </a:lnTo>
                    <a:lnTo>
                      <a:pt x="21" y="268"/>
                    </a:lnTo>
                    <a:lnTo>
                      <a:pt x="39" y="322"/>
                    </a:lnTo>
                    <a:lnTo>
                      <a:pt x="47" y="332"/>
                    </a:lnTo>
                    <a:lnTo>
                      <a:pt x="52" y="317"/>
                    </a:lnTo>
                    <a:lnTo>
                      <a:pt x="55" y="279"/>
                    </a:lnTo>
                    <a:lnTo>
                      <a:pt x="71" y="268"/>
                    </a:lnTo>
                    <a:lnTo>
                      <a:pt x="50" y="238"/>
                    </a:lnTo>
                    <a:lnTo>
                      <a:pt x="36" y="220"/>
                    </a:lnTo>
                    <a:lnTo>
                      <a:pt x="37" y="68"/>
                    </a:lnTo>
                    <a:lnTo>
                      <a:pt x="44" y="6"/>
                    </a:lnTo>
                    <a:lnTo>
                      <a:pt x="4" y="0"/>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99" name="Freeform 20"/>
              <p:cNvSpPr>
                <a:spLocks/>
              </p:cNvSpPr>
              <p:nvPr/>
            </p:nvSpPr>
            <p:spPr bwMode="auto">
              <a:xfrm>
                <a:off x="517" y="2746"/>
                <a:ext cx="62" cy="310"/>
              </a:xfrm>
              <a:custGeom>
                <a:avLst/>
                <a:gdLst>
                  <a:gd name="T0" fmla="*/ 17 w 62"/>
                  <a:gd name="T1" fmla="*/ 8 h 310"/>
                  <a:gd name="T2" fmla="*/ 26 w 62"/>
                  <a:gd name="T3" fmla="*/ 64 h 310"/>
                  <a:gd name="T4" fmla="*/ 25 w 62"/>
                  <a:gd name="T5" fmla="*/ 196 h 310"/>
                  <a:gd name="T6" fmla="*/ 0 w 62"/>
                  <a:gd name="T7" fmla="*/ 252 h 310"/>
                  <a:gd name="T8" fmla="*/ 6 w 62"/>
                  <a:gd name="T9" fmla="*/ 257 h 310"/>
                  <a:gd name="T10" fmla="*/ 0 w 62"/>
                  <a:gd name="T11" fmla="*/ 285 h 310"/>
                  <a:gd name="T12" fmla="*/ 5 w 62"/>
                  <a:gd name="T13" fmla="*/ 309 h 310"/>
                  <a:gd name="T14" fmla="*/ 25 w 62"/>
                  <a:gd name="T15" fmla="*/ 271 h 310"/>
                  <a:gd name="T16" fmla="*/ 44 w 62"/>
                  <a:gd name="T17" fmla="*/ 203 h 310"/>
                  <a:gd name="T18" fmla="*/ 61 w 62"/>
                  <a:gd name="T19" fmla="*/ 52 h 310"/>
                  <a:gd name="T20" fmla="*/ 53 w 62"/>
                  <a:gd name="T21" fmla="*/ 0 h 310"/>
                  <a:gd name="T22" fmla="*/ 17 w 62"/>
                  <a:gd name="T23" fmla="*/ 8 h 3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
                  <a:gd name="T37" fmla="*/ 0 h 310"/>
                  <a:gd name="T38" fmla="*/ 62 w 62"/>
                  <a:gd name="T39" fmla="*/ 310 h 31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 h="310">
                    <a:moveTo>
                      <a:pt x="17" y="8"/>
                    </a:moveTo>
                    <a:lnTo>
                      <a:pt x="26" y="64"/>
                    </a:lnTo>
                    <a:lnTo>
                      <a:pt x="25" y="196"/>
                    </a:lnTo>
                    <a:lnTo>
                      <a:pt x="0" y="252"/>
                    </a:lnTo>
                    <a:lnTo>
                      <a:pt x="6" y="257"/>
                    </a:lnTo>
                    <a:lnTo>
                      <a:pt x="0" y="285"/>
                    </a:lnTo>
                    <a:lnTo>
                      <a:pt x="5" y="309"/>
                    </a:lnTo>
                    <a:lnTo>
                      <a:pt x="25" y="271"/>
                    </a:lnTo>
                    <a:lnTo>
                      <a:pt x="44" y="203"/>
                    </a:lnTo>
                    <a:lnTo>
                      <a:pt x="61" y="52"/>
                    </a:lnTo>
                    <a:lnTo>
                      <a:pt x="53" y="0"/>
                    </a:lnTo>
                    <a:lnTo>
                      <a:pt x="17" y="8"/>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17594" name="Group 21"/>
            <p:cNvGrpSpPr>
              <a:grpSpLocks/>
            </p:cNvGrpSpPr>
            <p:nvPr/>
          </p:nvGrpSpPr>
          <p:grpSpPr bwMode="auto">
            <a:xfrm>
              <a:off x="350" y="3455"/>
              <a:ext cx="166" cy="101"/>
              <a:chOff x="350" y="3455"/>
              <a:chExt cx="166" cy="101"/>
            </a:xfrm>
          </p:grpSpPr>
          <p:sp>
            <p:nvSpPr>
              <p:cNvPr id="17596" name="Freeform 22"/>
              <p:cNvSpPr>
                <a:spLocks/>
              </p:cNvSpPr>
              <p:nvPr/>
            </p:nvSpPr>
            <p:spPr bwMode="auto">
              <a:xfrm>
                <a:off x="350" y="3465"/>
                <a:ext cx="62" cy="91"/>
              </a:xfrm>
              <a:custGeom>
                <a:avLst/>
                <a:gdLst>
                  <a:gd name="T0" fmla="*/ 11 w 62"/>
                  <a:gd name="T1" fmla="*/ 45 h 91"/>
                  <a:gd name="T2" fmla="*/ 3 w 62"/>
                  <a:gd name="T3" fmla="*/ 58 h 91"/>
                  <a:gd name="T4" fmla="*/ 0 w 62"/>
                  <a:gd name="T5" fmla="*/ 69 h 91"/>
                  <a:gd name="T6" fmla="*/ 0 w 62"/>
                  <a:gd name="T7" fmla="*/ 77 h 91"/>
                  <a:gd name="T8" fmla="*/ 2 w 62"/>
                  <a:gd name="T9" fmla="*/ 83 h 91"/>
                  <a:gd name="T10" fmla="*/ 6 w 62"/>
                  <a:gd name="T11" fmla="*/ 88 h 91"/>
                  <a:gd name="T12" fmla="*/ 14 w 62"/>
                  <a:gd name="T13" fmla="*/ 90 h 91"/>
                  <a:gd name="T14" fmla="*/ 24 w 62"/>
                  <a:gd name="T15" fmla="*/ 89 h 91"/>
                  <a:gd name="T16" fmla="*/ 35 w 62"/>
                  <a:gd name="T17" fmla="*/ 85 h 91"/>
                  <a:gd name="T18" fmla="*/ 43 w 62"/>
                  <a:gd name="T19" fmla="*/ 76 h 91"/>
                  <a:gd name="T20" fmla="*/ 50 w 62"/>
                  <a:gd name="T21" fmla="*/ 64 h 91"/>
                  <a:gd name="T22" fmla="*/ 54 w 62"/>
                  <a:gd name="T23" fmla="*/ 40 h 91"/>
                  <a:gd name="T24" fmla="*/ 61 w 62"/>
                  <a:gd name="T25" fmla="*/ 15 h 91"/>
                  <a:gd name="T26" fmla="*/ 60 w 62"/>
                  <a:gd name="T27" fmla="*/ 0 h 91"/>
                  <a:gd name="T28" fmla="*/ 48 w 62"/>
                  <a:gd name="T29" fmla="*/ 35 h 91"/>
                  <a:gd name="T30" fmla="*/ 37 w 62"/>
                  <a:gd name="T31" fmla="*/ 57 h 91"/>
                  <a:gd name="T32" fmla="*/ 22 w 62"/>
                  <a:gd name="T33" fmla="*/ 57 h 91"/>
                  <a:gd name="T34" fmla="*/ 9 w 62"/>
                  <a:gd name="T35" fmla="*/ 55 h 91"/>
                  <a:gd name="T36" fmla="*/ 11 w 62"/>
                  <a:gd name="T37" fmla="*/ 45 h 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2"/>
                  <a:gd name="T58" fmla="*/ 0 h 91"/>
                  <a:gd name="T59" fmla="*/ 62 w 62"/>
                  <a:gd name="T60" fmla="*/ 91 h 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2" h="91">
                    <a:moveTo>
                      <a:pt x="11" y="45"/>
                    </a:moveTo>
                    <a:lnTo>
                      <a:pt x="3" y="58"/>
                    </a:lnTo>
                    <a:lnTo>
                      <a:pt x="0" y="69"/>
                    </a:lnTo>
                    <a:lnTo>
                      <a:pt x="0" y="77"/>
                    </a:lnTo>
                    <a:lnTo>
                      <a:pt x="2" y="83"/>
                    </a:lnTo>
                    <a:lnTo>
                      <a:pt x="6" y="88"/>
                    </a:lnTo>
                    <a:lnTo>
                      <a:pt x="14" y="90"/>
                    </a:lnTo>
                    <a:lnTo>
                      <a:pt x="24" y="89"/>
                    </a:lnTo>
                    <a:lnTo>
                      <a:pt x="35" y="85"/>
                    </a:lnTo>
                    <a:lnTo>
                      <a:pt x="43" y="76"/>
                    </a:lnTo>
                    <a:lnTo>
                      <a:pt x="50" y="64"/>
                    </a:lnTo>
                    <a:lnTo>
                      <a:pt x="54" y="40"/>
                    </a:lnTo>
                    <a:lnTo>
                      <a:pt x="61" y="15"/>
                    </a:lnTo>
                    <a:lnTo>
                      <a:pt x="60" y="0"/>
                    </a:lnTo>
                    <a:lnTo>
                      <a:pt x="48" y="35"/>
                    </a:lnTo>
                    <a:lnTo>
                      <a:pt x="37" y="57"/>
                    </a:lnTo>
                    <a:lnTo>
                      <a:pt x="22" y="57"/>
                    </a:lnTo>
                    <a:lnTo>
                      <a:pt x="9" y="55"/>
                    </a:lnTo>
                    <a:lnTo>
                      <a:pt x="11" y="45"/>
                    </a:lnTo>
                  </a:path>
                </a:pathLst>
              </a:custGeom>
              <a:solidFill>
                <a:srgbClr val="FF2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97" name="Freeform 23"/>
              <p:cNvSpPr>
                <a:spLocks/>
              </p:cNvSpPr>
              <p:nvPr/>
            </p:nvSpPr>
            <p:spPr bwMode="auto">
              <a:xfrm>
                <a:off x="445" y="3455"/>
                <a:ext cx="71" cy="100"/>
              </a:xfrm>
              <a:custGeom>
                <a:avLst/>
                <a:gdLst>
                  <a:gd name="T0" fmla="*/ 1 w 71"/>
                  <a:gd name="T1" fmla="*/ 0 h 100"/>
                  <a:gd name="T2" fmla="*/ 0 w 71"/>
                  <a:gd name="T3" fmla="*/ 10 h 100"/>
                  <a:gd name="T4" fmla="*/ 9 w 71"/>
                  <a:gd name="T5" fmla="*/ 35 h 100"/>
                  <a:gd name="T6" fmla="*/ 15 w 71"/>
                  <a:gd name="T7" fmla="*/ 56 h 100"/>
                  <a:gd name="T8" fmla="*/ 22 w 71"/>
                  <a:gd name="T9" fmla="*/ 75 h 100"/>
                  <a:gd name="T10" fmla="*/ 29 w 71"/>
                  <a:gd name="T11" fmla="*/ 86 h 100"/>
                  <a:gd name="T12" fmla="*/ 36 w 71"/>
                  <a:gd name="T13" fmla="*/ 94 h 100"/>
                  <a:gd name="T14" fmla="*/ 46 w 71"/>
                  <a:gd name="T15" fmla="*/ 97 h 100"/>
                  <a:gd name="T16" fmla="*/ 57 w 71"/>
                  <a:gd name="T17" fmla="*/ 99 h 100"/>
                  <a:gd name="T18" fmla="*/ 62 w 71"/>
                  <a:gd name="T19" fmla="*/ 96 h 100"/>
                  <a:gd name="T20" fmla="*/ 67 w 71"/>
                  <a:gd name="T21" fmla="*/ 93 h 100"/>
                  <a:gd name="T22" fmla="*/ 70 w 71"/>
                  <a:gd name="T23" fmla="*/ 83 h 100"/>
                  <a:gd name="T24" fmla="*/ 68 w 71"/>
                  <a:gd name="T25" fmla="*/ 70 h 100"/>
                  <a:gd name="T26" fmla="*/ 62 w 71"/>
                  <a:gd name="T27" fmla="*/ 55 h 100"/>
                  <a:gd name="T28" fmla="*/ 58 w 71"/>
                  <a:gd name="T29" fmla="*/ 47 h 100"/>
                  <a:gd name="T30" fmla="*/ 56 w 71"/>
                  <a:gd name="T31" fmla="*/ 54 h 100"/>
                  <a:gd name="T32" fmla="*/ 53 w 71"/>
                  <a:gd name="T33" fmla="*/ 57 h 100"/>
                  <a:gd name="T34" fmla="*/ 44 w 71"/>
                  <a:gd name="T35" fmla="*/ 60 h 100"/>
                  <a:gd name="T36" fmla="*/ 37 w 71"/>
                  <a:gd name="T37" fmla="*/ 61 h 100"/>
                  <a:gd name="T38" fmla="*/ 23 w 71"/>
                  <a:gd name="T39" fmla="*/ 58 h 100"/>
                  <a:gd name="T40" fmla="*/ 9 w 71"/>
                  <a:gd name="T41" fmla="*/ 20 h 100"/>
                  <a:gd name="T42" fmla="*/ 1 w 71"/>
                  <a:gd name="T43" fmla="*/ 0 h 1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1"/>
                  <a:gd name="T67" fmla="*/ 0 h 100"/>
                  <a:gd name="T68" fmla="*/ 71 w 71"/>
                  <a:gd name="T69" fmla="*/ 100 h 10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1" h="100">
                    <a:moveTo>
                      <a:pt x="1" y="0"/>
                    </a:moveTo>
                    <a:lnTo>
                      <a:pt x="0" y="10"/>
                    </a:lnTo>
                    <a:lnTo>
                      <a:pt x="9" y="35"/>
                    </a:lnTo>
                    <a:lnTo>
                      <a:pt x="15" y="56"/>
                    </a:lnTo>
                    <a:lnTo>
                      <a:pt x="22" y="75"/>
                    </a:lnTo>
                    <a:lnTo>
                      <a:pt x="29" y="86"/>
                    </a:lnTo>
                    <a:lnTo>
                      <a:pt x="36" y="94"/>
                    </a:lnTo>
                    <a:lnTo>
                      <a:pt x="46" y="97"/>
                    </a:lnTo>
                    <a:lnTo>
                      <a:pt x="57" y="99"/>
                    </a:lnTo>
                    <a:lnTo>
                      <a:pt x="62" y="96"/>
                    </a:lnTo>
                    <a:lnTo>
                      <a:pt x="67" y="93"/>
                    </a:lnTo>
                    <a:lnTo>
                      <a:pt x="70" y="83"/>
                    </a:lnTo>
                    <a:lnTo>
                      <a:pt x="68" y="70"/>
                    </a:lnTo>
                    <a:lnTo>
                      <a:pt x="62" y="55"/>
                    </a:lnTo>
                    <a:lnTo>
                      <a:pt x="58" y="47"/>
                    </a:lnTo>
                    <a:lnTo>
                      <a:pt x="56" y="54"/>
                    </a:lnTo>
                    <a:lnTo>
                      <a:pt x="53" y="57"/>
                    </a:lnTo>
                    <a:lnTo>
                      <a:pt x="44" y="60"/>
                    </a:lnTo>
                    <a:lnTo>
                      <a:pt x="37" y="61"/>
                    </a:lnTo>
                    <a:lnTo>
                      <a:pt x="23" y="58"/>
                    </a:lnTo>
                    <a:lnTo>
                      <a:pt x="9" y="20"/>
                    </a:lnTo>
                    <a:lnTo>
                      <a:pt x="1" y="0"/>
                    </a:lnTo>
                  </a:path>
                </a:pathLst>
              </a:custGeom>
              <a:solidFill>
                <a:srgbClr val="FF2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595" name="Freeform 24"/>
            <p:cNvSpPr>
              <a:spLocks/>
            </p:cNvSpPr>
            <p:nvPr/>
          </p:nvSpPr>
          <p:spPr bwMode="auto">
            <a:xfrm>
              <a:off x="298" y="2549"/>
              <a:ext cx="292" cy="663"/>
            </a:xfrm>
            <a:custGeom>
              <a:avLst/>
              <a:gdLst>
                <a:gd name="T0" fmla="*/ 115 w 292"/>
                <a:gd name="T1" fmla="*/ 0 h 663"/>
                <a:gd name="T2" fmla="*/ 46 w 292"/>
                <a:gd name="T3" fmla="*/ 34 h 663"/>
                <a:gd name="T4" fmla="*/ 37 w 292"/>
                <a:gd name="T5" fmla="*/ 46 h 663"/>
                <a:gd name="T6" fmla="*/ 0 w 292"/>
                <a:gd name="T7" fmla="*/ 208 h 663"/>
                <a:gd name="T8" fmla="*/ 56 w 292"/>
                <a:gd name="T9" fmla="*/ 215 h 663"/>
                <a:gd name="T10" fmla="*/ 63 w 292"/>
                <a:gd name="T11" fmla="*/ 174 h 663"/>
                <a:gd name="T12" fmla="*/ 85 w 292"/>
                <a:gd name="T13" fmla="*/ 261 h 663"/>
                <a:gd name="T14" fmla="*/ 49 w 292"/>
                <a:gd name="T15" fmla="*/ 371 h 663"/>
                <a:gd name="T16" fmla="*/ 49 w 292"/>
                <a:gd name="T17" fmla="*/ 452 h 663"/>
                <a:gd name="T18" fmla="*/ 56 w 292"/>
                <a:gd name="T19" fmla="*/ 509 h 663"/>
                <a:gd name="T20" fmla="*/ 74 w 292"/>
                <a:gd name="T21" fmla="*/ 591 h 663"/>
                <a:gd name="T22" fmla="*/ 90 w 292"/>
                <a:gd name="T23" fmla="*/ 653 h 663"/>
                <a:gd name="T24" fmla="*/ 144 w 292"/>
                <a:gd name="T25" fmla="*/ 662 h 663"/>
                <a:gd name="T26" fmla="*/ 150 w 292"/>
                <a:gd name="T27" fmla="*/ 652 h 663"/>
                <a:gd name="T28" fmla="*/ 201 w 292"/>
                <a:gd name="T29" fmla="*/ 650 h 663"/>
                <a:gd name="T30" fmla="*/ 218 w 292"/>
                <a:gd name="T31" fmla="*/ 573 h 663"/>
                <a:gd name="T32" fmla="*/ 234 w 292"/>
                <a:gd name="T33" fmla="*/ 471 h 663"/>
                <a:gd name="T34" fmla="*/ 247 w 292"/>
                <a:gd name="T35" fmla="*/ 368 h 663"/>
                <a:gd name="T36" fmla="*/ 214 w 292"/>
                <a:gd name="T37" fmla="*/ 251 h 663"/>
                <a:gd name="T38" fmla="*/ 227 w 292"/>
                <a:gd name="T39" fmla="*/ 186 h 663"/>
                <a:gd name="T40" fmla="*/ 234 w 292"/>
                <a:gd name="T41" fmla="*/ 210 h 663"/>
                <a:gd name="T42" fmla="*/ 291 w 292"/>
                <a:gd name="T43" fmla="*/ 196 h 663"/>
                <a:gd name="T44" fmla="*/ 248 w 292"/>
                <a:gd name="T45" fmla="*/ 44 h 663"/>
                <a:gd name="T46" fmla="*/ 174 w 292"/>
                <a:gd name="T47" fmla="*/ 0 h 663"/>
                <a:gd name="T48" fmla="*/ 172 w 292"/>
                <a:gd name="T49" fmla="*/ 5 h 663"/>
                <a:gd name="T50" fmla="*/ 162 w 292"/>
                <a:gd name="T51" fmla="*/ 11 h 663"/>
                <a:gd name="T52" fmla="*/ 155 w 292"/>
                <a:gd name="T53" fmla="*/ 13 h 663"/>
                <a:gd name="T54" fmla="*/ 147 w 292"/>
                <a:gd name="T55" fmla="*/ 13 h 663"/>
                <a:gd name="T56" fmla="*/ 137 w 292"/>
                <a:gd name="T57" fmla="*/ 12 h 663"/>
                <a:gd name="T58" fmla="*/ 129 w 292"/>
                <a:gd name="T59" fmla="*/ 10 h 663"/>
                <a:gd name="T60" fmla="*/ 119 w 292"/>
                <a:gd name="T61" fmla="*/ 5 h 663"/>
                <a:gd name="T62" fmla="*/ 115 w 292"/>
                <a:gd name="T63" fmla="*/ 0 h 66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92"/>
                <a:gd name="T97" fmla="*/ 0 h 663"/>
                <a:gd name="T98" fmla="*/ 292 w 292"/>
                <a:gd name="T99" fmla="*/ 663 h 66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92" h="663">
                  <a:moveTo>
                    <a:pt x="115" y="0"/>
                  </a:moveTo>
                  <a:lnTo>
                    <a:pt x="46" y="34"/>
                  </a:lnTo>
                  <a:lnTo>
                    <a:pt x="37" y="46"/>
                  </a:lnTo>
                  <a:lnTo>
                    <a:pt x="0" y="208"/>
                  </a:lnTo>
                  <a:lnTo>
                    <a:pt x="56" y="215"/>
                  </a:lnTo>
                  <a:lnTo>
                    <a:pt x="63" y="174"/>
                  </a:lnTo>
                  <a:lnTo>
                    <a:pt x="85" y="261"/>
                  </a:lnTo>
                  <a:lnTo>
                    <a:pt x="49" y="371"/>
                  </a:lnTo>
                  <a:lnTo>
                    <a:pt x="49" y="452"/>
                  </a:lnTo>
                  <a:lnTo>
                    <a:pt x="56" y="509"/>
                  </a:lnTo>
                  <a:lnTo>
                    <a:pt x="74" y="591"/>
                  </a:lnTo>
                  <a:lnTo>
                    <a:pt x="90" y="653"/>
                  </a:lnTo>
                  <a:lnTo>
                    <a:pt x="144" y="662"/>
                  </a:lnTo>
                  <a:lnTo>
                    <a:pt x="150" y="652"/>
                  </a:lnTo>
                  <a:lnTo>
                    <a:pt x="201" y="650"/>
                  </a:lnTo>
                  <a:lnTo>
                    <a:pt x="218" y="573"/>
                  </a:lnTo>
                  <a:lnTo>
                    <a:pt x="234" y="471"/>
                  </a:lnTo>
                  <a:lnTo>
                    <a:pt x="247" y="368"/>
                  </a:lnTo>
                  <a:lnTo>
                    <a:pt x="214" y="251"/>
                  </a:lnTo>
                  <a:lnTo>
                    <a:pt x="227" y="186"/>
                  </a:lnTo>
                  <a:lnTo>
                    <a:pt x="234" y="210"/>
                  </a:lnTo>
                  <a:lnTo>
                    <a:pt x="291" y="196"/>
                  </a:lnTo>
                  <a:lnTo>
                    <a:pt x="248" y="44"/>
                  </a:lnTo>
                  <a:lnTo>
                    <a:pt x="174" y="0"/>
                  </a:lnTo>
                  <a:lnTo>
                    <a:pt x="172" y="5"/>
                  </a:lnTo>
                  <a:lnTo>
                    <a:pt x="162" y="11"/>
                  </a:lnTo>
                  <a:lnTo>
                    <a:pt x="155" y="13"/>
                  </a:lnTo>
                  <a:lnTo>
                    <a:pt x="147" y="13"/>
                  </a:lnTo>
                  <a:lnTo>
                    <a:pt x="137" y="12"/>
                  </a:lnTo>
                  <a:lnTo>
                    <a:pt x="129" y="10"/>
                  </a:lnTo>
                  <a:lnTo>
                    <a:pt x="119" y="5"/>
                  </a:lnTo>
                  <a:lnTo>
                    <a:pt x="115" y="0"/>
                  </a:lnTo>
                </a:path>
              </a:pathLst>
            </a:custGeom>
            <a:solidFill>
              <a:srgbClr val="FF2040"/>
            </a:solidFill>
            <a:ln w="12700" cap="rnd">
              <a:solidFill>
                <a:srgbClr val="FF2040"/>
              </a:solidFill>
              <a:round/>
              <a:headEnd/>
              <a:tailEnd/>
            </a:ln>
          </p:spPr>
          <p:txBody>
            <a:bodyPr/>
            <a:lstStyle/>
            <a:p>
              <a:endParaRPr lang="en-US"/>
            </a:p>
          </p:txBody>
        </p:sp>
      </p:grpSp>
      <p:grpSp>
        <p:nvGrpSpPr>
          <p:cNvPr id="17419" name="Group 25"/>
          <p:cNvGrpSpPr>
            <a:grpSpLocks/>
          </p:cNvGrpSpPr>
          <p:nvPr/>
        </p:nvGrpSpPr>
        <p:grpSpPr bwMode="auto">
          <a:xfrm>
            <a:off x="3136900" y="4675189"/>
            <a:ext cx="457200" cy="1912937"/>
            <a:chOff x="1016" y="2945"/>
            <a:chExt cx="288" cy="1205"/>
          </a:xfrm>
        </p:grpSpPr>
        <p:grpSp>
          <p:nvGrpSpPr>
            <p:cNvPr id="17568" name="Group 26"/>
            <p:cNvGrpSpPr>
              <a:grpSpLocks/>
            </p:cNvGrpSpPr>
            <p:nvPr/>
          </p:nvGrpSpPr>
          <p:grpSpPr bwMode="auto">
            <a:xfrm>
              <a:off x="1079" y="2945"/>
              <a:ext cx="149" cy="287"/>
              <a:chOff x="1079" y="2945"/>
              <a:chExt cx="149" cy="287"/>
            </a:xfrm>
          </p:grpSpPr>
          <p:sp>
            <p:nvSpPr>
              <p:cNvPr id="17588" name="Freeform 27"/>
              <p:cNvSpPr>
                <a:spLocks/>
              </p:cNvSpPr>
              <p:nvPr/>
            </p:nvSpPr>
            <p:spPr bwMode="auto">
              <a:xfrm>
                <a:off x="1079" y="2945"/>
                <a:ext cx="149" cy="221"/>
              </a:xfrm>
              <a:custGeom>
                <a:avLst/>
                <a:gdLst>
                  <a:gd name="T0" fmla="*/ 56 w 149"/>
                  <a:gd name="T1" fmla="*/ 3 h 221"/>
                  <a:gd name="T2" fmla="*/ 41 w 149"/>
                  <a:gd name="T3" fmla="*/ 10 h 221"/>
                  <a:gd name="T4" fmla="*/ 29 w 149"/>
                  <a:gd name="T5" fmla="*/ 20 h 221"/>
                  <a:gd name="T6" fmla="*/ 22 w 149"/>
                  <a:gd name="T7" fmla="*/ 31 h 221"/>
                  <a:gd name="T8" fmla="*/ 14 w 149"/>
                  <a:gd name="T9" fmla="*/ 54 h 221"/>
                  <a:gd name="T10" fmla="*/ 5 w 149"/>
                  <a:gd name="T11" fmla="*/ 86 h 221"/>
                  <a:gd name="T12" fmla="*/ 0 w 149"/>
                  <a:gd name="T13" fmla="*/ 115 h 221"/>
                  <a:gd name="T14" fmla="*/ 1 w 149"/>
                  <a:gd name="T15" fmla="*/ 128 h 221"/>
                  <a:gd name="T16" fmla="*/ 4 w 149"/>
                  <a:gd name="T17" fmla="*/ 140 h 221"/>
                  <a:gd name="T18" fmla="*/ 5 w 149"/>
                  <a:gd name="T19" fmla="*/ 157 h 221"/>
                  <a:gd name="T20" fmla="*/ 17 w 149"/>
                  <a:gd name="T21" fmla="*/ 220 h 221"/>
                  <a:gd name="T22" fmla="*/ 25 w 149"/>
                  <a:gd name="T23" fmla="*/ 207 h 221"/>
                  <a:gd name="T24" fmla="*/ 35 w 149"/>
                  <a:gd name="T25" fmla="*/ 206 h 221"/>
                  <a:gd name="T26" fmla="*/ 43 w 149"/>
                  <a:gd name="T27" fmla="*/ 202 h 221"/>
                  <a:gd name="T28" fmla="*/ 54 w 149"/>
                  <a:gd name="T29" fmla="*/ 194 h 221"/>
                  <a:gd name="T30" fmla="*/ 51 w 149"/>
                  <a:gd name="T31" fmla="*/ 161 h 221"/>
                  <a:gd name="T32" fmla="*/ 51 w 149"/>
                  <a:gd name="T33" fmla="*/ 151 h 221"/>
                  <a:gd name="T34" fmla="*/ 40 w 149"/>
                  <a:gd name="T35" fmla="*/ 128 h 221"/>
                  <a:gd name="T36" fmla="*/ 37 w 149"/>
                  <a:gd name="T37" fmla="*/ 93 h 221"/>
                  <a:gd name="T38" fmla="*/ 40 w 149"/>
                  <a:gd name="T39" fmla="*/ 62 h 221"/>
                  <a:gd name="T40" fmla="*/ 60 w 149"/>
                  <a:gd name="T41" fmla="*/ 42 h 221"/>
                  <a:gd name="T42" fmla="*/ 96 w 149"/>
                  <a:gd name="T43" fmla="*/ 39 h 221"/>
                  <a:gd name="T44" fmla="*/ 113 w 149"/>
                  <a:gd name="T45" fmla="*/ 59 h 221"/>
                  <a:gd name="T46" fmla="*/ 111 w 149"/>
                  <a:gd name="T47" fmla="*/ 125 h 221"/>
                  <a:gd name="T48" fmla="*/ 96 w 149"/>
                  <a:gd name="T49" fmla="*/ 152 h 221"/>
                  <a:gd name="T50" fmla="*/ 93 w 149"/>
                  <a:gd name="T51" fmla="*/ 194 h 221"/>
                  <a:gd name="T52" fmla="*/ 101 w 149"/>
                  <a:gd name="T53" fmla="*/ 188 h 221"/>
                  <a:gd name="T54" fmla="*/ 108 w 149"/>
                  <a:gd name="T55" fmla="*/ 195 h 221"/>
                  <a:gd name="T56" fmla="*/ 117 w 149"/>
                  <a:gd name="T57" fmla="*/ 200 h 221"/>
                  <a:gd name="T58" fmla="*/ 123 w 149"/>
                  <a:gd name="T59" fmla="*/ 204 h 221"/>
                  <a:gd name="T60" fmla="*/ 133 w 149"/>
                  <a:gd name="T61" fmla="*/ 210 h 221"/>
                  <a:gd name="T62" fmla="*/ 141 w 149"/>
                  <a:gd name="T63" fmla="*/ 165 h 221"/>
                  <a:gd name="T64" fmla="*/ 144 w 149"/>
                  <a:gd name="T65" fmla="*/ 137 h 221"/>
                  <a:gd name="T66" fmla="*/ 147 w 149"/>
                  <a:gd name="T67" fmla="*/ 120 h 221"/>
                  <a:gd name="T68" fmla="*/ 148 w 149"/>
                  <a:gd name="T69" fmla="*/ 108 h 221"/>
                  <a:gd name="T70" fmla="*/ 147 w 149"/>
                  <a:gd name="T71" fmla="*/ 93 h 221"/>
                  <a:gd name="T72" fmla="*/ 144 w 149"/>
                  <a:gd name="T73" fmla="*/ 83 h 221"/>
                  <a:gd name="T74" fmla="*/ 141 w 149"/>
                  <a:gd name="T75" fmla="*/ 71 h 221"/>
                  <a:gd name="T76" fmla="*/ 138 w 149"/>
                  <a:gd name="T77" fmla="*/ 61 h 221"/>
                  <a:gd name="T78" fmla="*/ 138 w 149"/>
                  <a:gd name="T79" fmla="*/ 53 h 221"/>
                  <a:gd name="T80" fmla="*/ 136 w 149"/>
                  <a:gd name="T81" fmla="*/ 41 h 221"/>
                  <a:gd name="T82" fmla="*/ 130 w 149"/>
                  <a:gd name="T83" fmla="*/ 27 h 221"/>
                  <a:gd name="T84" fmla="*/ 121 w 149"/>
                  <a:gd name="T85" fmla="*/ 14 h 221"/>
                  <a:gd name="T86" fmla="*/ 106 w 149"/>
                  <a:gd name="T87" fmla="*/ 5 h 221"/>
                  <a:gd name="T88" fmla="*/ 91 w 149"/>
                  <a:gd name="T89" fmla="*/ 1 h 221"/>
                  <a:gd name="T90" fmla="*/ 76 w 149"/>
                  <a:gd name="T91" fmla="*/ 0 h 221"/>
                  <a:gd name="T92" fmla="*/ 56 w 149"/>
                  <a:gd name="T93" fmla="*/ 3 h 22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49"/>
                  <a:gd name="T142" fmla="*/ 0 h 221"/>
                  <a:gd name="T143" fmla="*/ 149 w 149"/>
                  <a:gd name="T144" fmla="*/ 221 h 22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49" h="221">
                    <a:moveTo>
                      <a:pt x="56" y="3"/>
                    </a:moveTo>
                    <a:lnTo>
                      <a:pt x="41" y="10"/>
                    </a:lnTo>
                    <a:lnTo>
                      <a:pt x="29" y="20"/>
                    </a:lnTo>
                    <a:lnTo>
                      <a:pt x="22" y="31"/>
                    </a:lnTo>
                    <a:lnTo>
                      <a:pt x="14" y="54"/>
                    </a:lnTo>
                    <a:lnTo>
                      <a:pt x="5" y="86"/>
                    </a:lnTo>
                    <a:lnTo>
                      <a:pt x="0" y="115"/>
                    </a:lnTo>
                    <a:lnTo>
                      <a:pt x="1" y="128"/>
                    </a:lnTo>
                    <a:lnTo>
                      <a:pt x="4" y="140"/>
                    </a:lnTo>
                    <a:lnTo>
                      <a:pt x="5" y="157"/>
                    </a:lnTo>
                    <a:lnTo>
                      <a:pt x="17" y="220"/>
                    </a:lnTo>
                    <a:lnTo>
                      <a:pt x="25" y="207"/>
                    </a:lnTo>
                    <a:lnTo>
                      <a:pt x="35" y="206"/>
                    </a:lnTo>
                    <a:lnTo>
                      <a:pt x="43" y="202"/>
                    </a:lnTo>
                    <a:lnTo>
                      <a:pt x="54" y="194"/>
                    </a:lnTo>
                    <a:lnTo>
                      <a:pt x="51" y="161"/>
                    </a:lnTo>
                    <a:lnTo>
                      <a:pt x="51" y="151"/>
                    </a:lnTo>
                    <a:lnTo>
                      <a:pt x="40" y="128"/>
                    </a:lnTo>
                    <a:lnTo>
                      <a:pt x="37" y="93"/>
                    </a:lnTo>
                    <a:lnTo>
                      <a:pt x="40" y="62"/>
                    </a:lnTo>
                    <a:lnTo>
                      <a:pt x="60" y="42"/>
                    </a:lnTo>
                    <a:lnTo>
                      <a:pt x="96" y="39"/>
                    </a:lnTo>
                    <a:lnTo>
                      <a:pt x="113" y="59"/>
                    </a:lnTo>
                    <a:lnTo>
                      <a:pt x="111" y="125"/>
                    </a:lnTo>
                    <a:lnTo>
                      <a:pt x="96" y="152"/>
                    </a:lnTo>
                    <a:lnTo>
                      <a:pt x="93" y="194"/>
                    </a:lnTo>
                    <a:lnTo>
                      <a:pt x="101" y="188"/>
                    </a:lnTo>
                    <a:lnTo>
                      <a:pt x="108" y="195"/>
                    </a:lnTo>
                    <a:lnTo>
                      <a:pt x="117" y="200"/>
                    </a:lnTo>
                    <a:lnTo>
                      <a:pt x="123" y="204"/>
                    </a:lnTo>
                    <a:lnTo>
                      <a:pt x="133" y="210"/>
                    </a:lnTo>
                    <a:lnTo>
                      <a:pt x="141" y="165"/>
                    </a:lnTo>
                    <a:lnTo>
                      <a:pt x="144" y="137"/>
                    </a:lnTo>
                    <a:lnTo>
                      <a:pt x="147" y="120"/>
                    </a:lnTo>
                    <a:lnTo>
                      <a:pt x="148" y="108"/>
                    </a:lnTo>
                    <a:lnTo>
                      <a:pt x="147" y="93"/>
                    </a:lnTo>
                    <a:lnTo>
                      <a:pt x="144" y="83"/>
                    </a:lnTo>
                    <a:lnTo>
                      <a:pt x="141" y="71"/>
                    </a:lnTo>
                    <a:lnTo>
                      <a:pt x="138" y="61"/>
                    </a:lnTo>
                    <a:lnTo>
                      <a:pt x="138" y="53"/>
                    </a:lnTo>
                    <a:lnTo>
                      <a:pt x="136" y="41"/>
                    </a:lnTo>
                    <a:lnTo>
                      <a:pt x="130" y="27"/>
                    </a:lnTo>
                    <a:lnTo>
                      <a:pt x="121" y="14"/>
                    </a:lnTo>
                    <a:lnTo>
                      <a:pt x="106" y="5"/>
                    </a:lnTo>
                    <a:lnTo>
                      <a:pt x="91" y="1"/>
                    </a:lnTo>
                    <a:lnTo>
                      <a:pt x="76" y="0"/>
                    </a:lnTo>
                    <a:lnTo>
                      <a:pt x="56" y="3"/>
                    </a:lnTo>
                  </a:path>
                </a:pathLst>
              </a:custGeom>
              <a:solidFill>
                <a:srgbClr val="C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89" name="Freeform 28"/>
              <p:cNvSpPr>
                <a:spLocks/>
              </p:cNvSpPr>
              <p:nvPr/>
            </p:nvSpPr>
            <p:spPr bwMode="auto">
              <a:xfrm>
                <a:off x="1095" y="2980"/>
                <a:ext cx="122" cy="252"/>
              </a:xfrm>
              <a:custGeom>
                <a:avLst/>
                <a:gdLst>
                  <a:gd name="T0" fmla="*/ 44 w 122"/>
                  <a:gd name="T1" fmla="*/ 3 h 252"/>
                  <a:gd name="T2" fmla="*/ 34 w 122"/>
                  <a:gd name="T3" fmla="*/ 8 h 252"/>
                  <a:gd name="T4" fmla="*/ 26 w 122"/>
                  <a:gd name="T5" fmla="*/ 17 h 252"/>
                  <a:gd name="T6" fmla="*/ 22 w 122"/>
                  <a:gd name="T7" fmla="*/ 27 h 252"/>
                  <a:gd name="T8" fmla="*/ 20 w 122"/>
                  <a:gd name="T9" fmla="*/ 39 h 252"/>
                  <a:gd name="T10" fmla="*/ 19 w 122"/>
                  <a:gd name="T11" fmla="*/ 58 h 252"/>
                  <a:gd name="T12" fmla="*/ 22 w 122"/>
                  <a:gd name="T13" fmla="*/ 90 h 252"/>
                  <a:gd name="T14" fmla="*/ 26 w 122"/>
                  <a:gd name="T15" fmla="*/ 101 h 252"/>
                  <a:gd name="T16" fmla="*/ 34 w 122"/>
                  <a:gd name="T17" fmla="*/ 117 h 252"/>
                  <a:gd name="T18" fmla="*/ 34 w 122"/>
                  <a:gd name="T19" fmla="*/ 156 h 252"/>
                  <a:gd name="T20" fmla="*/ 0 w 122"/>
                  <a:gd name="T21" fmla="*/ 177 h 252"/>
                  <a:gd name="T22" fmla="*/ 63 w 122"/>
                  <a:gd name="T23" fmla="*/ 251 h 252"/>
                  <a:gd name="T24" fmla="*/ 121 w 122"/>
                  <a:gd name="T25" fmla="*/ 172 h 252"/>
                  <a:gd name="T26" fmla="*/ 79 w 122"/>
                  <a:gd name="T27" fmla="*/ 148 h 252"/>
                  <a:gd name="T28" fmla="*/ 79 w 122"/>
                  <a:gd name="T29" fmla="*/ 118 h 252"/>
                  <a:gd name="T30" fmla="*/ 92 w 122"/>
                  <a:gd name="T31" fmla="*/ 101 h 252"/>
                  <a:gd name="T32" fmla="*/ 95 w 122"/>
                  <a:gd name="T33" fmla="*/ 91 h 252"/>
                  <a:gd name="T34" fmla="*/ 98 w 122"/>
                  <a:gd name="T35" fmla="*/ 60 h 252"/>
                  <a:gd name="T36" fmla="*/ 99 w 122"/>
                  <a:gd name="T37" fmla="*/ 43 h 252"/>
                  <a:gd name="T38" fmla="*/ 99 w 122"/>
                  <a:gd name="T39" fmla="*/ 31 h 252"/>
                  <a:gd name="T40" fmla="*/ 95 w 122"/>
                  <a:gd name="T41" fmla="*/ 19 h 252"/>
                  <a:gd name="T42" fmla="*/ 88 w 122"/>
                  <a:gd name="T43" fmla="*/ 10 h 252"/>
                  <a:gd name="T44" fmla="*/ 79 w 122"/>
                  <a:gd name="T45" fmla="*/ 4 h 252"/>
                  <a:gd name="T46" fmla="*/ 68 w 122"/>
                  <a:gd name="T47" fmla="*/ 0 h 252"/>
                  <a:gd name="T48" fmla="*/ 56 w 122"/>
                  <a:gd name="T49" fmla="*/ 0 h 252"/>
                  <a:gd name="T50" fmla="*/ 44 w 122"/>
                  <a:gd name="T51" fmla="*/ 3 h 2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2"/>
                  <a:gd name="T79" fmla="*/ 0 h 252"/>
                  <a:gd name="T80" fmla="*/ 122 w 122"/>
                  <a:gd name="T81" fmla="*/ 252 h 2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2" h="252">
                    <a:moveTo>
                      <a:pt x="44" y="3"/>
                    </a:moveTo>
                    <a:lnTo>
                      <a:pt x="34" y="8"/>
                    </a:lnTo>
                    <a:lnTo>
                      <a:pt x="26" y="17"/>
                    </a:lnTo>
                    <a:lnTo>
                      <a:pt x="22" y="27"/>
                    </a:lnTo>
                    <a:lnTo>
                      <a:pt x="20" y="39"/>
                    </a:lnTo>
                    <a:lnTo>
                      <a:pt x="19" y="58"/>
                    </a:lnTo>
                    <a:lnTo>
                      <a:pt x="22" y="90"/>
                    </a:lnTo>
                    <a:lnTo>
                      <a:pt x="26" y="101"/>
                    </a:lnTo>
                    <a:lnTo>
                      <a:pt x="34" y="117"/>
                    </a:lnTo>
                    <a:lnTo>
                      <a:pt x="34" y="156"/>
                    </a:lnTo>
                    <a:lnTo>
                      <a:pt x="0" y="177"/>
                    </a:lnTo>
                    <a:lnTo>
                      <a:pt x="63" y="251"/>
                    </a:lnTo>
                    <a:lnTo>
                      <a:pt x="121" y="172"/>
                    </a:lnTo>
                    <a:lnTo>
                      <a:pt x="79" y="148"/>
                    </a:lnTo>
                    <a:lnTo>
                      <a:pt x="79" y="118"/>
                    </a:lnTo>
                    <a:lnTo>
                      <a:pt x="92" y="101"/>
                    </a:lnTo>
                    <a:lnTo>
                      <a:pt x="95" y="91"/>
                    </a:lnTo>
                    <a:lnTo>
                      <a:pt x="98" y="60"/>
                    </a:lnTo>
                    <a:lnTo>
                      <a:pt x="99" y="43"/>
                    </a:lnTo>
                    <a:lnTo>
                      <a:pt x="99" y="31"/>
                    </a:lnTo>
                    <a:lnTo>
                      <a:pt x="95" y="19"/>
                    </a:lnTo>
                    <a:lnTo>
                      <a:pt x="88" y="10"/>
                    </a:lnTo>
                    <a:lnTo>
                      <a:pt x="79" y="4"/>
                    </a:lnTo>
                    <a:lnTo>
                      <a:pt x="68" y="0"/>
                    </a:lnTo>
                    <a:lnTo>
                      <a:pt x="56" y="0"/>
                    </a:lnTo>
                    <a:lnTo>
                      <a:pt x="44" y="3"/>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90" name="Freeform 29"/>
              <p:cNvSpPr>
                <a:spLocks/>
              </p:cNvSpPr>
              <p:nvPr/>
            </p:nvSpPr>
            <p:spPr bwMode="auto">
              <a:xfrm>
                <a:off x="1122" y="3025"/>
                <a:ext cx="37" cy="44"/>
              </a:xfrm>
              <a:custGeom>
                <a:avLst/>
                <a:gdLst>
                  <a:gd name="T0" fmla="*/ 4 w 37"/>
                  <a:gd name="T1" fmla="*/ 1 h 44"/>
                  <a:gd name="T2" fmla="*/ 14 w 37"/>
                  <a:gd name="T3" fmla="*/ 0 h 44"/>
                  <a:gd name="T4" fmla="*/ 22 w 37"/>
                  <a:gd name="T5" fmla="*/ 3 h 44"/>
                  <a:gd name="T6" fmla="*/ 26 w 37"/>
                  <a:gd name="T7" fmla="*/ 4 h 44"/>
                  <a:gd name="T8" fmla="*/ 26 w 37"/>
                  <a:gd name="T9" fmla="*/ 38 h 44"/>
                  <a:gd name="T10" fmla="*/ 36 w 37"/>
                  <a:gd name="T11" fmla="*/ 38 h 44"/>
                  <a:gd name="T12" fmla="*/ 29 w 37"/>
                  <a:gd name="T13" fmla="*/ 43 h 44"/>
                  <a:gd name="T14" fmla="*/ 23 w 37"/>
                  <a:gd name="T15" fmla="*/ 38 h 44"/>
                  <a:gd name="T16" fmla="*/ 23 w 37"/>
                  <a:gd name="T17" fmla="*/ 12 h 44"/>
                  <a:gd name="T18" fmla="*/ 10 w 37"/>
                  <a:gd name="T19" fmla="*/ 15 h 44"/>
                  <a:gd name="T20" fmla="*/ 18 w 37"/>
                  <a:gd name="T21" fmla="*/ 10 h 44"/>
                  <a:gd name="T22" fmla="*/ 7 w 37"/>
                  <a:gd name="T23" fmla="*/ 11 h 44"/>
                  <a:gd name="T24" fmla="*/ 0 w 37"/>
                  <a:gd name="T25" fmla="*/ 8 h 44"/>
                  <a:gd name="T26" fmla="*/ 4 w 37"/>
                  <a:gd name="T27" fmla="*/ 1 h 4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
                  <a:gd name="T43" fmla="*/ 0 h 44"/>
                  <a:gd name="T44" fmla="*/ 37 w 37"/>
                  <a:gd name="T45" fmla="*/ 44 h 4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 h="44">
                    <a:moveTo>
                      <a:pt x="4" y="1"/>
                    </a:moveTo>
                    <a:lnTo>
                      <a:pt x="14" y="0"/>
                    </a:lnTo>
                    <a:lnTo>
                      <a:pt x="22" y="3"/>
                    </a:lnTo>
                    <a:lnTo>
                      <a:pt x="26" y="4"/>
                    </a:lnTo>
                    <a:lnTo>
                      <a:pt x="26" y="38"/>
                    </a:lnTo>
                    <a:lnTo>
                      <a:pt x="36" y="38"/>
                    </a:lnTo>
                    <a:lnTo>
                      <a:pt x="29" y="43"/>
                    </a:lnTo>
                    <a:lnTo>
                      <a:pt x="23" y="38"/>
                    </a:lnTo>
                    <a:lnTo>
                      <a:pt x="23" y="12"/>
                    </a:lnTo>
                    <a:lnTo>
                      <a:pt x="10" y="15"/>
                    </a:lnTo>
                    <a:lnTo>
                      <a:pt x="18" y="10"/>
                    </a:lnTo>
                    <a:lnTo>
                      <a:pt x="7" y="11"/>
                    </a:lnTo>
                    <a:lnTo>
                      <a:pt x="0" y="8"/>
                    </a:lnTo>
                    <a:lnTo>
                      <a:pt x="4" y="1"/>
                    </a:lnTo>
                  </a:path>
                </a:pathLst>
              </a:custGeom>
              <a:solidFill>
                <a:srgbClr val="C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17569" name="Group 30"/>
            <p:cNvGrpSpPr>
              <a:grpSpLocks/>
            </p:cNvGrpSpPr>
            <p:nvPr/>
          </p:nvGrpSpPr>
          <p:grpSpPr bwMode="auto">
            <a:xfrm>
              <a:off x="1063" y="3529"/>
              <a:ext cx="235" cy="569"/>
              <a:chOff x="1063" y="3529"/>
              <a:chExt cx="235" cy="569"/>
            </a:xfrm>
          </p:grpSpPr>
          <p:grpSp>
            <p:nvGrpSpPr>
              <p:cNvPr id="17584" name="Group 31"/>
              <p:cNvGrpSpPr>
                <a:grpSpLocks/>
              </p:cNvGrpSpPr>
              <p:nvPr/>
            </p:nvGrpSpPr>
            <p:grpSpPr bwMode="auto">
              <a:xfrm>
                <a:off x="1063" y="3529"/>
                <a:ext cx="235" cy="569"/>
                <a:chOff x="1063" y="3529"/>
                <a:chExt cx="235" cy="569"/>
              </a:xfrm>
            </p:grpSpPr>
            <p:sp>
              <p:nvSpPr>
                <p:cNvPr id="17586" name="Freeform 32"/>
                <p:cNvSpPr>
                  <a:spLocks/>
                </p:cNvSpPr>
                <p:nvPr/>
              </p:nvSpPr>
              <p:spPr bwMode="auto">
                <a:xfrm>
                  <a:off x="1063" y="3654"/>
                  <a:ext cx="167" cy="444"/>
                </a:xfrm>
                <a:custGeom>
                  <a:avLst/>
                  <a:gdLst>
                    <a:gd name="T0" fmla="*/ 30 w 167"/>
                    <a:gd name="T1" fmla="*/ 10 h 444"/>
                    <a:gd name="T2" fmla="*/ 32 w 167"/>
                    <a:gd name="T3" fmla="*/ 137 h 444"/>
                    <a:gd name="T4" fmla="*/ 31 w 167"/>
                    <a:gd name="T5" fmla="*/ 244 h 444"/>
                    <a:gd name="T6" fmla="*/ 38 w 167"/>
                    <a:gd name="T7" fmla="*/ 348 h 444"/>
                    <a:gd name="T8" fmla="*/ 20 w 167"/>
                    <a:gd name="T9" fmla="*/ 394 h 444"/>
                    <a:gd name="T10" fmla="*/ 4 w 167"/>
                    <a:gd name="T11" fmla="*/ 424 h 444"/>
                    <a:gd name="T12" fmla="*/ 0 w 167"/>
                    <a:gd name="T13" fmla="*/ 432 h 444"/>
                    <a:gd name="T14" fmla="*/ 7 w 167"/>
                    <a:gd name="T15" fmla="*/ 443 h 444"/>
                    <a:gd name="T16" fmla="*/ 37 w 167"/>
                    <a:gd name="T17" fmla="*/ 441 h 444"/>
                    <a:gd name="T18" fmla="*/ 62 w 167"/>
                    <a:gd name="T19" fmla="*/ 382 h 444"/>
                    <a:gd name="T20" fmla="*/ 64 w 167"/>
                    <a:gd name="T21" fmla="*/ 345 h 444"/>
                    <a:gd name="T22" fmla="*/ 84 w 167"/>
                    <a:gd name="T23" fmla="*/ 223 h 444"/>
                    <a:gd name="T24" fmla="*/ 87 w 167"/>
                    <a:gd name="T25" fmla="*/ 194 h 444"/>
                    <a:gd name="T26" fmla="*/ 86 w 167"/>
                    <a:gd name="T27" fmla="*/ 251 h 444"/>
                    <a:gd name="T28" fmla="*/ 95 w 167"/>
                    <a:gd name="T29" fmla="*/ 333 h 444"/>
                    <a:gd name="T30" fmla="*/ 92 w 167"/>
                    <a:gd name="T31" fmla="*/ 371 h 444"/>
                    <a:gd name="T32" fmla="*/ 105 w 167"/>
                    <a:gd name="T33" fmla="*/ 409 h 444"/>
                    <a:gd name="T34" fmla="*/ 123 w 167"/>
                    <a:gd name="T35" fmla="*/ 437 h 444"/>
                    <a:gd name="T36" fmla="*/ 150 w 167"/>
                    <a:gd name="T37" fmla="*/ 438 h 444"/>
                    <a:gd name="T38" fmla="*/ 158 w 167"/>
                    <a:gd name="T39" fmla="*/ 428 h 444"/>
                    <a:gd name="T40" fmla="*/ 129 w 167"/>
                    <a:gd name="T41" fmla="*/ 369 h 444"/>
                    <a:gd name="T42" fmla="*/ 127 w 167"/>
                    <a:gd name="T43" fmla="*/ 342 h 444"/>
                    <a:gd name="T44" fmla="*/ 132 w 167"/>
                    <a:gd name="T45" fmla="*/ 283 h 444"/>
                    <a:gd name="T46" fmla="*/ 143 w 167"/>
                    <a:gd name="T47" fmla="*/ 186 h 444"/>
                    <a:gd name="T48" fmla="*/ 166 w 167"/>
                    <a:gd name="T49" fmla="*/ 0 h 444"/>
                    <a:gd name="T50" fmla="*/ 30 w 167"/>
                    <a:gd name="T51" fmla="*/ 10 h 4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7"/>
                    <a:gd name="T79" fmla="*/ 0 h 444"/>
                    <a:gd name="T80" fmla="*/ 167 w 167"/>
                    <a:gd name="T81" fmla="*/ 444 h 4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7" h="444">
                      <a:moveTo>
                        <a:pt x="30" y="10"/>
                      </a:moveTo>
                      <a:lnTo>
                        <a:pt x="32" y="137"/>
                      </a:lnTo>
                      <a:lnTo>
                        <a:pt x="31" y="244"/>
                      </a:lnTo>
                      <a:lnTo>
                        <a:pt x="38" y="348"/>
                      </a:lnTo>
                      <a:lnTo>
                        <a:pt x="20" y="394"/>
                      </a:lnTo>
                      <a:lnTo>
                        <a:pt x="4" y="424"/>
                      </a:lnTo>
                      <a:lnTo>
                        <a:pt x="0" y="432"/>
                      </a:lnTo>
                      <a:lnTo>
                        <a:pt x="7" y="443"/>
                      </a:lnTo>
                      <a:lnTo>
                        <a:pt x="37" y="441"/>
                      </a:lnTo>
                      <a:lnTo>
                        <a:pt x="62" y="382"/>
                      </a:lnTo>
                      <a:lnTo>
                        <a:pt x="64" y="345"/>
                      </a:lnTo>
                      <a:lnTo>
                        <a:pt x="84" y="223"/>
                      </a:lnTo>
                      <a:lnTo>
                        <a:pt x="87" y="194"/>
                      </a:lnTo>
                      <a:lnTo>
                        <a:pt x="86" y="251"/>
                      </a:lnTo>
                      <a:lnTo>
                        <a:pt x="95" y="333"/>
                      </a:lnTo>
                      <a:lnTo>
                        <a:pt x="92" y="371"/>
                      </a:lnTo>
                      <a:lnTo>
                        <a:pt x="105" y="409"/>
                      </a:lnTo>
                      <a:lnTo>
                        <a:pt x="123" y="437"/>
                      </a:lnTo>
                      <a:lnTo>
                        <a:pt x="150" y="438"/>
                      </a:lnTo>
                      <a:lnTo>
                        <a:pt x="158" y="428"/>
                      </a:lnTo>
                      <a:lnTo>
                        <a:pt x="129" y="369"/>
                      </a:lnTo>
                      <a:lnTo>
                        <a:pt x="127" y="342"/>
                      </a:lnTo>
                      <a:lnTo>
                        <a:pt x="132" y="283"/>
                      </a:lnTo>
                      <a:lnTo>
                        <a:pt x="143" y="186"/>
                      </a:lnTo>
                      <a:lnTo>
                        <a:pt x="166" y="0"/>
                      </a:lnTo>
                      <a:lnTo>
                        <a:pt x="30" y="10"/>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87" name="Freeform 33"/>
                <p:cNvSpPr>
                  <a:spLocks/>
                </p:cNvSpPr>
                <p:nvPr/>
              </p:nvSpPr>
              <p:spPr bwMode="auto">
                <a:xfrm>
                  <a:off x="1262" y="3529"/>
                  <a:ext cx="36" cy="53"/>
                </a:xfrm>
                <a:custGeom>
                  <a:avLst/>
                  <a:gdLst>
                    <a:gd name="T0" fmla="*/ 35 w 36"/>
                    <a:gd name="T1" fmla="*/ 0 h 53"/>
                    <a:gd name="T2" fmla="*/ 35 w 36"/>
                    <a:gd name="T3" fmla="*/ 27 h 53"/>
                    <a:gd name="T4" fmla="*/ 0 w 36"/>
                    <a:gd name="T5" fmla="*/ 52 h 53"/>
                    <a:gd name="T6" fmla="*/ 16 w 36"/>
                    <a:gd name="T7" fmla="*/ 4 h 53"/>
                    <a:gd name="T8" fmla="*/ 35 w 36"/>
                    <a:gd name="T9" fmla="*/ 0 h 53"/>
                    <a:gd name="T10" fmla="*/ 0 60000 65536"/>
                    <a:gd name="T11" fmla="*/ 0 60000 65536"/>
                    <a:gd name="T12" fmla="*/ 0 60000 65536"/>
                    <a:gd name="T13" fmla="*/ 0 60000 65536"/>
                    <a:gd name="T14" fmla="*/ 0 60000 65536"/>
                    <a:gd name="T15" fmla="*/ 0 w 36"/>
                    <a:gd name="T16" fmla="*/ 0 h 53"/>
                    <a:gd name="T17" fmla="*/ 36 w 36"/>
                    <a:gd name="T18" fmla="*/ 53 h 53"/>
                  </a:gdLst>
                  <a:ahLst/>
                  <a:cxnLst>
                    <a:cxn ang="T10">
                      <a:pos x="T0" y="T1"/>
                    </a:cxn>
                    <a:cxn ang="T11">
                      <a:pos x="T2" y="T3"/>
                    </a:cxn>
                    <a:cxn ang="T12">
                      <a:pos x="T4" y="T5"/>
                    </a:cxn>
                    <a:cxn ang="T13">
                      <a:pos x="T6" y="T7"/>
                    </a:cxn>
                    <a:cxn ang="T14">
                      <a:pos x="T8" y="T9"/>
                    </a:cxn>
                  </a:cxnLst>
                  <a:rect l="T15" t="T16" r="T17" b="T18"/>
                  <a:pathLst>
                    <a:path w="36" h="53">
                      <a:moveTo>
                        <a:pt x="35" y="0"/>
                      </a:moveTo>
                      <a:lnTo>
                        <a:pt x="35" y="27"/>
                      </a:lnTo>
                      <a:lnTo>
                        <a:pt x="0" y="52"/>
                      </a:lnTo>
                      <a:lnTo>
                        <a:pt x="16" y="4"/>
                      </a:lnTo>
                      <a:lnTo>
                        <a:pt x="35" y="0"/>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585" name="Freeform 34"/>
              <p:cNvSpPr>
                <a:spLocks/>
              </p:cNvSpPr>
              <p:nvPr/>
            </p:nvSpPr>
            <p:spPr bwMode="auto">
              <a:xfrm>
                <a:off x="1152" y="3658"/>
                <a:ext cx="17" cy="199"/>
              </a:xfrm>
              <a:custGeom>
                <a:avLst/>
                <a:gdLst>
                  <a:gd name="T0" fmla="*/ 16 w 17"/>
                  <a:gd name="T1" fmla="*/ 0 h 199"/>
                  <a:gd name="T2" fmla="*/ 16 w 17"/>
                  <a:gd name="T3" fmla="*/ 65 h 199"/>
                  <a:gd name="T4" fmla="*/ 12 w 17"/>
                  <a:gd name="T5" fmla="*/ 105 h 199"/>
                  <a:gd name="T6" fmla="*/ 8 w 17"/>
                  <a:gd name="T7" fmla="*/ 147 h 199"/>
                  <a:gd name="T8" fmla="*/ 0 w 17"/>
                  <a:gd name="T9" fmla="*/ 188 h 199"/>
                  <a:gd name="T10" fmla="*/ 2 w 17"/>
                  <a:gd name="T11" fmla="*/ 198 h 199"/>
                  <a:gd name="T12" fmla="*/ 16 w 17"/>
                  <a:gd name="T13" fmla="*/ 0 h 199"/>
                  <a:gd name="T14" fmla="*/ 0 60000 65536"/>
                  <a:gd name="T15" fmla="*/ 0 60000 65536"/>
                  <a:gd name="T16" fmla="*/ 0 60000 65536"/>
                  <a:gd name="T17" fmla="*/ 0 60000 65536"/>
                  <a:gd name="T18" fmla="*/ 0 60000 65536"/>
                  <a:gd name="T19" fmla="*/ 0 60000 65536"/>
                  <a:gd name="T20" fmla="*/ 0 60000 65536"/>
                  <a:gd name="T21" fmla="*/ 0 w 17"/>
                  <a:gd name="T22" fmla="*/ 0 h 199"/>
                  <a:gd name="T23" fmla="*/ 17 w 17"/>
                  <a:gd name="T24" fmla="*/ 199 h 1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199">
                    <a:moveTo>
                      <a:pt x="16" y="0"/>
                    </a:moveTo>
                    <a:lnTo>
                      <a:pt x="16" y="65"/>
                    </a:lnTo>
                    <a:lnTo>
                      <a:pt x="12" y="105"/>
                    </a:lnTo>
                    <a:lnTo>
                      <a:pt x="8" y="147"/>
                    </a:lnTo>
                    <a:lnTo>
                      <a:pt x="0" y="188"/>
                    </a:lnTo>
                    <a:lnTo>
                      <a:pt x="2" y="198"/>
                    </a:lnTo>
                    <a:lnTo>
                      <a:pt x="16" y="0"/>
                    </a:lnTo>
                  </a:path>
                </a:pathLst>
              </a:custGeom>
              <a:solidFill>
                <a:srgbClr val="FF6020"/>
              </a:solidFill>
              <a:ln w="12700" cap="rnd">
                <a:solidFill>
                  <a:srgbClr val="FF6020"/>
                </a:solidFill>
                <a:round/>
                <a:headEnd/>
                <a:tailEnd/>
              </a:ln>
            </p:spPr>
            <p:txBody>
              <a:bodyPr/>
              <a:lstStyle/>
              <a:p>
                <a:endParaRPr lang="en-US"/>
              </a:p>
            </p:txBody>
          </p:sp>
        </p:grpSp>
        <p:grpSp>
          <p:nvGrpSpPr>
            <p:cNvPr id="17570" name="Group 35"/>
            <p:cNvGrpSpPr>
              <a:grpSpLocks/>
            </p:cNvGrpSpPr>
            <p:nvPr/>
          </p:nvGrpSpPr>
          <p:grpSpPr bwMode="auto">
            <a:xfrm>
              <a:off x="1054" y="4028"/>
              <a:ext cx="178" cy="122"/>
              <a:chOff x="1054" y="4028"/>
              <a:chExt cx="178" cy="122"/>
            </a:xfrm>
          </p:grpSpPr>
          <p:sp>
            <p:nvSpPr>
              <p:cNvPr id="17582" name="Freeform 36"/>
              <p:cNvSpPr>
                <a:spLocks/>
              </p:cNvSpPr>
              <p:nvPr/>
            </p:nvSpPr>
            <p:spPr bwMode="auto">
              <a:xfrm>
                <a:off x="1154" y="4028"/>
                <a:ext cx="78" cy="115"/>
              </a:xfrm>
              <a:custGeom>
                <a:avLst/>
                <a:gdLst>
                  <a:gd name="T0" fmla="*/ 5 w 78"/>
                  <a:gd name="T1" fmla="*/ 0 h 115"/>
                  <a:gd name="T2" fmla="*/ 0 w 78"/>
                  <a:gd name="T3" fmla="*/ 17 h 115"/>
                  <a:gd name="T4" fmla="*/ 0 w 78"/>
                  <a:gd name="T5" fmla="*/ 51 h 115"/>
                  <a:gd name="T6" fmla="*/ 8 w 78"/>
                  <a:gd name="T7" fmla="*/ 39 h 115"/>
                  <a:gd name="T8" fmla="*/ 16 w 78"/>
                  <a:gd name="T9" fmla="*/ 55 h 115"/>
                  <a:gd name="T10" fmla="*/ 19 w 78"/>
                  <a:gd name="T11" fmla="*/ 78 h 115"/>
                  <a:gd name="T12" fmla="*/ 31 w 78"/>
                  <a:gd name="T13" fmla="*/ 99 h 115"/>
                  <a:gd name="T14" fmla="*/ 50 w 78"/>
                  <a:gd name="T15" fmla="*/ 111 h 115"/>
                  <a:gd name="T16" fmla="*/ 64 w 78"/>
                  <a:gd name="T17" fmla="*/ 114 h 115"/>
                  <a:gd name="T18" fmla="*/ 77 w 78"/>
                  <a:gd name="T19" fmla="*/ 112 h 115"/>
                  <a:gd name="T20" fmla="*/ 77 w 78"/>
                  <a:gd name="T21" fmla="*/ 89 h 115"/>
                  <a:gd name="T22" fmla="*/ 67 w 78"/>
                  <a:gd name="T23" fmla="*/ 56 h 115"/>
                  <a:gd name="T24" fmla="*/ 61 w 78"/>
                  <a:gd name="T25" fmla="*/ 64 h 115"/>
                  <a:gd name="T26" fmla="*/ 50 w 78"/>
                  <a:gd name="T27" fmla="*/ 64 h 115"/>
                  <a:gd name="T28" fmla="*/ 34 w 78"/>
                  <a:gd name="T29" fmla="*/ 63 h 115"/>
                  <a:gd name="T30" fmla="*/ 24 w 78"/>
                  <a:gd name="T31" fmla="*/ 48 h 115"/>
                  <a:gd name="T32" fmla="*/ 15 w 78"/>
                  <a:gd name="T33" fmla="*/ 30 h 115"/>
                  <a:gd name="T34" fmla="*/ 5 w 78"/>
                  <a:gd name="T35" fmla="*/ 0 h 1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8"/>
                  <a:gd name="T55" fmla="*/ 0 h 115"/>
                  <a:gd name="T56" fmla="*/ 78 w 78"/>
                  <a:gd name="T57" fmla="*/ 115 h 1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8" h="115">
                    <a:moveTo>
                      <a:pt x="5" y="0"/>
                    </a:moveTo>
                    <a:lnTo>
                      <a:pt x="0" y="17"/>
                    </a:lnTo>
                    <a:lnTo>
                      <a:pt x="0" y="51"/>
                    </a:lnTo>
                    <a:lnTo>
                      <a:pt x="8" y="39"/>
                    </a:lnTo>
                    <a:lnTo>
                      <a:pt x="16" y="55"/>
                    </a:lnTo>
                    <a:lnTo>
                      <a:pt x="19" y="78"/>
                    </a:lnTo>
                    <a:lnTo>
                      <a:pt x="31" y="99"/>
                    </a:lnTo>
                    <a:lnTo>
                      <a:pt x="50" y="111"/>
                    </a:lnTo>
                    <a:lnTo>
                      <a:pt x="64" y="114"/>
                    </a:lnTo>
                    <a:lnTo>
                      <a:pt x="77" y="112"/>
                    </a:lnTo>
                    <a:lnTo>
                      <a:pt x="77" y="89"/>
                    </a:lnTo>
                    <a:lnTo>
                      <a:pt x="67" y="56"/>
                    </a:lnTo>
                    <a:lnTo>
                      <a:pt x="61" y="64"/>
                    </a:lnTo>
                    <a:lnTo>
                      <a:pt x="50" y="64"/>
                    </a:lnTo>
                    <a:lnTo>
                      <a:pt x="34" y="63"/>
                    </a:lnTo>
                    <a:lnTo>
                      <a:pt x="24" y="48"/>
                    </a:lnTo>
                    <a:lnTo>
                      <a:pt x="15" y="30"/>
                    </a:lnTo>
                    <a:lnTo>
                      <a:pt x="5" y="0"/>
                    </a:lnTo>
                  </a:path>
                </a:pathLst>
              </a:custGeom>
              <a:solidFill>
                <a:srgbClr val="806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83" name="Freeform 37"/>
              <p:cNvSpPr>
                <a:spLocks/>
              </p:cNvSpPr>
              <p:nvPr/>
            </p:nvSpPr>
            <p:spPr bwMode="auto">
              <a:xfrm>
                <a:off x="1054" y="4031"/>
                <a:ext cx="71" cy="119"/>
              </a:xfrm>
              <a:custGeom>
                <a:avLst/>
                <a:gdLst>
                  <a:gd name="T0" fmla="*/ 69 w 71"/>
                  <a:gd name="T1" fmla="*/ 0 h 119"/>
                  <a:gd name="T2" fmla="*/ 70 w 71"/>
                  <a:gd name="T3" fmla="*/ 47 h 119"/>
                  <a:gd name="T4" fmla="*/ 66 w 71"/>
                  <a:gd name="T5" fmla="*/ 35 h 119"/>
                  <a:gd name="T6" fmla="*/ 60 w 71"/>
                  <a:gd name="T7" fmla="*/ 50 h 119"/>
                  <a:gd name="T8" fmla="*/ 55 w 71"/>
                  <a:gd name="T9" fmla="*/ 72 h 119"/>
                  <a:gd name="T10" fmla="*/ 49 w 71"/>
                  <a:gd name="T11" fmla="*/ 91 h 119"/>
                  <a:gd name="T12" fmla="*/ 35 w 71"/>
                  <a:gd name="T13" fmla="*/ 106 h 119"/>
                  <a:gd name="T14" fmla="*/ 22 w 71"/>
                  <a:gd name="T15" fmla="*/ 115 h 119"/>
                  <a:gd name="T16" fmla="*/ 9 w 71"/>
                  <a:gd name="T17" fmla="*/ 118 h 119"/>
                  <a:gd name="T18" fmla="*/ 5 w 71"/>
                  <a:gd name="T19" fmla="*/ 112 h 119"/>
                  <a:gd name="T20" fmla="*/ 1 w 71"/>
                  <a:gd name="T21" fmla="*/ 101 h 119"/>
                  <a:gd name="T22" fmla="*/ 0 w 71"/>
                  <a:gd name="T23" fmla="*/ 90 h 119"/>
                  <a:gd name="T24" fmla="*/ 2 w 71"/>
                  <a:gd name="T25" fmla="*/ 78 h 119"/>
                  <a:gd name="T26" fmla="*/ 8 w 71"/>
                  <a:gd name="T27" fmla="*/ 58 h 119"/>
                  <a:gd name="T28" fmla="*/ 18 w 71"/>
                  <a:gd name="T29" fmla="*/ 65 h 119"/>
                  <a:gd name="T30" fmla="*/ 33 w 71"/>
                  <a:gd name="T31" fmla="*/ 65 h 119"/>
                  <a:gd name="T32" fmla="*/ 44 w 71"/>
                  <a:gd name="T33" fmla="*/ 65 h 119"/>
                  <a:gd name="T34" fmla="*/ 61 w 71"/>
                  <a:gd name="T35" fmla="*/ 24 h 119"/>
                  <a:gd name="T36" fmla="*/ 69 w 71"/>
                  <a:gd name="T37" fmla="*/ 0 h 1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119"/>
                  <a:gd name="T59" fmla="*/ 71 w 71"/>
                  <a:gd name="T60" fmla="*/ 119 h 1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119">
                    <a:moveTo>
                      <a:pt x="69" y="0"/>
                    </a:moveTo>
                    <a:lnTo>
                      <a:pt x="70" y="47"/>
                    </a:lnTo>
                    <a:lnTo>
                      <a:pt x="66" y="35"/>
                    </a:lnTo>
                    <a:lnTo>
                      <a:pt x="60" y="50"/>
                    </a:lnTo>
                    <a:lnTo>
                      <a:pt x="55" y="72"/>
                    </a:lnTo>
                    <a:lnTo>
                      <a:pt x="49" y="91"/>
                    </a:lnTo>
                    <a:lnTo>
                      <a:pt x="35" y="106"/>
                    </a:lnTo>
                    <a:lnTo>
                      <a:pt x="22" y="115"/>
                    </a:lnTo>
                    <a:lnTo>
                      <a:pt x="9" y="118"/>
                    </a:lnTo>
                    <a:lnTo>
                      <a:pt x="5" y="112"/>
                    </a:lnTo>
                    <a:lnTo>
                      <a:pt x="1" y="101"/>
                    </a:lnTo>
                    <a:lnTo>
                      <a:pt x="0" y="90"/>
                    </a:lnTo>
                    <a:lnTo>
                      <a:pt x="2" y="78"/>
                    </a:lnTo>
                    <a:lnTo>
                      <a:pt x="8" y="58"/>
                    </a:lnTo>
                    <a:lnTo>
                      <a:pt x="18" y="65"/>
                    </a:lnTo>
                    <a:lnTo>
                      <a:pt x="33" y="65"/>
                    </a:lnTo>
                    <a:lnTo>
                      <a:pt x="44" y="65"/>
                    </a:lnTo>
                    <a:lnTo>
                      <a:pt x="61" y="24"/>
                    </a:lnTo>
                    <a:lnTo>
                      <a:pt x="69" y="0"/>
                    </a:lnTo>
                  </a:path>
                </a:pathLst>
              </a:custGeom>
              <a:solidFill>
                <a:srgbClr val="806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17571" name="Group 38"/>
            <p:cNvGrpSpPr>
              <a:grpSpLocks/>
            </p:cNvGrpSpPr>
            <p:nvPr/>
          </p:nvGrpSpPr>
          <p:grpSpPr bwMode="auto">
            <a:xfrm>
              <a:off x="1016" y="3147"/>
              <a:ext cx="288" cy="873"/>
              <a:chOff x="1016" y="3147"/>
              <a:chExt cx="288" cy="873"/>
            </a:xfrm>
          </p:grpSpPr>
          <p:grpSp>
            <p:nvGrpSpPr>
              <p:cNvPr id="17573" name="Group 39"/>
              <p:cNvGrpSpPr>
                <a:grpSpLocks/>
              </p:cNvGrpSpPr>
              <p:nvPr/>
            </p:nvGrpSpPr>
            <p:grpSpPr bwMode="auto">
              <a:xfrm>
                <a:off x="1016" y="3147"/>
                <a:ext cx="288" cy="873"/>
                <a:chOff x="1016" y="3147"/>
                <a:chExt cx="288" cy="873"/>
              </a:xfrm>
            </p:grpSpPr>
            <p:sp>
              <p:nvSpPr>
                <p:cNvPr id="17578" name="Freeform 40"/>
                <p:cNvSpPr>
                  <a:spLocks/>
                </p:cNvSpPr>
                <p:nvPr/>
              </p:nvSpPr>
              <p:spPr bwMode="auto">
                <a:xfrm>
                  <a:off x="1016" y="3147"/>
                  <a:ext cx="288" cy="873"/>
                </a:xfrm>
                <a:custGeom>
                  <a:avLst/>
                  <a:gdLst>
                    <a:gd name="T0" fmla="*/ 81 w 288"/>
                    <a:gd name="T1" fmla="*/ 9 h 873"/>
                    <a:gd name="T2" fmla="*/ 25 w 288"/>
                    <a:gd name="T3" fmla="*/ 38 h 873"/>
                    <a:gd name="T4" fmla="*/ 11 w 288"/>
                    <a:gd name="T5" fmla="*/ 61 h 873"/>
                    <a:gd name="T6" fmla="*/ 0 w 288"/>
                    <a:gd name="T7" fmla="*/ 262 h 873"/>
                    <a:gd name="T8" fmla="*/ 5 w 288"/>
                    <a:gd name="T9" fmla="*/ 309 h 873"/>
                    <a:gd name="T10" fmla="*/ 39 w 288"/>
                    <a:gd name="T11" fmla="*/ 305 h 873"/>
                    <a:gd name="T12" fmla="*/ 37 w 288"/>
                    <a:gd name="T13" fmla="*/ 424 h 873"/>
                    <a:gd name="T14" fmla="*/ 53 w 288"/>
                    <a:gd name="T15" fmla="*/ 424 h 873"/>
                    <a:gd name="T16" fmla="*/ 73 w 288"/>
                    <a:gd name="T17" fmla="*/ 671 h 873"/>
                    <a:gd name="T18" fmla="*/ 75 w 288"/>
                    <a:gd name="T19" fmla="*/ 801 h 873"/>
                    <a:gd name="T20" fmla="*/ 78 w 288"/>
                    <a:gd name="T21" fmla="*/ 861 h 873"/>
                    <a:gd name="T22" fmla="*/ 91 w 288"/>
                    <a:gd name="T23" fmla="*/ 872 h 873"/>
                    <a:gd name="T24" fmla="*/ 116 w 288"/>
                    <a:gd name="T25" fmla="*/ 862 h 873"/>
                    <a:gd name="T26" fmla="*/ 129 w 288"/>
                    <a:gd name="T27" fmla="*/ 761 h 873"/>
                    <a:gd name="T28" fmla="*/ 139 w 288"/>
                    <a:gd name="T29" fmla="*/ 866 h 873"/>
                    <a:gd name="T30" fmla="*/ 160 w 288"/>
                    <a:gd name="T31" fmla="*/ 871 h 873"/>
                    <a:gd name="T32" fmla="*/ 179 w 288"/>
                    <a:gd name="T33" fmla="*/ 864 h 873"/>
                    <a:gd name="T34" fmla="*/ 200 w 288"/>
                    <a:gd name="T35" fmla="*/ 666 h 873"/>
                    <a:gd name="T36" fmla="*/ 225 w 288"/>
                    <a:gd name="T37" fmla="*/ 520 h 873"/>
                    <a:gd name="T38" fmla="*/ 264 w 288"/>
                    <a:gd name="T39" fmla="*/ 386 h 873"/>
                    <a:gd name="T40" fmla="*/ 287 w 288"/>
                    <a:gd name="T41" fmla="*/ 383 h 873"/>
                    <a:gd name="T42" fmla="*/ 266 w 288"/>
                    <a:gd name="T43" fmla="*/ 197 h 873"/>
                    <a:gd name="T44" fmla="*/ 265 w 288"/>
                    <a:gd name="T45" fmla="*/ 52 h 873"/>
                    <a:gd name="T46" fmla="*/ 253 w 288"/>
                    <a:gd name="T47" fmla="*/ 36 h 873"/>
                    <a:gd name="T48" fmla="*/ 193 w 288"/>
                    <a:gd name="T49" fmla="*/ 0 h 873"/>
                    <a:gd name="T50" fmla="*/ 142 w 288"/>
                    <a:gd name="T51" fmla="*/ 78 h 873"/>
                    <a:gd name="T52" fmla="*/ 81 w 288"/>
                    <a:gd name="T53" fmla="*/ 9 h 87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8"/>
                    <a:gd name="T82" fmla="*/ 0 h 873"/>
                    <a:gd name="T83" fmla="*/ 288 w 288"/>
                    <a:gd name="T84" fmla="*/ 873 h 87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8" h="873">
                      <a:moveTo>
                        <a:pt x="81" y="9"/>
                      </a:moveTo>
                      <a:lnTo>
                        <a:pt x="25" y="38"/>
                      </a:lnTo>
                      <a:lnTo>
                        <a:pt x="11" y="61"/>
                      </a:lnTo>
                      <a:lnTo>
                        <a:pt x="0" y="262"/>
                      </a:lnTo>
                      <a:lnTo>
                        <a:pt x="5" y="309"/>
                      </a:lnTo>
                      <a:lnTo>
                        <a:pt x="39" y="305"/>
                      </a:lnTo>
                      <a:lnTo>
                        <a:pt x="37" y="424"/>
                      </a:lnTo>
                      <a:lnTo>
                        <a:pt x="53" y="424"/>
                      </a:lnTo>
                      <a:lnTo>
                        <a:pt x="73" y="671"/>
                      </a:lnTo>
                      <a:lnTo>
                        <a:pt x="75" y="801"/>
                      </a:lnTo>
                      <a:lnTo>
                        <a:pt x="78" y="861"/>
                      </a:lnTo>
                      <a:lnTo>
                        <a:pt x="91" y="872"/>
                      </a:lnTo>
                      <a:lnTo>
                        <a:pt x="116" y="862"/>
                      </a:lnTo>
                      <a:lnTo>
                        <a:pt x="129" y="761"/>
                      </a:lnTo>
                      <a:lnTo>
                        <a:pt x="139" y="866"/>
                      </a:lnTo>
                      <a:lnTo>
                        <a:pt x="160" y="871"/>
                      </a:lnTo>
                      <a:lnTo>
                        <a:pt x="179" y="864"/>
                      </a:lnTo>
                      <a:lnTo>
                        <a:pt x="200" y="666"/>
                      </a:lnTo>
                      <a:lnTo>
                        <a:pt x="225" y="520"/>
                      </a:lnTo>
                      <a:lnTo>
                        <a:pt x="264" y="386"/>
                      </a:lnTo>
                      <a:lnTo>
                        <a:pt x="287" y="383"/>
                      </a:lnTo>
                      <a:lnTo>
                        <a:pt x="266" y="197"/>
                      </a:lnTo>
                      <a:lnTo>
                        <a:pt x="265" y="52"/>
                      </a:lnTo>
                      <a:lnTo>
                        <a:pt x="253" y="36"/>
                      </a:lnTo>
                      <a:lnTo>
                        <a:pt x="193" y="0"/>
                      </a:lnTo>
                      <a:lnTo>
                        <a:pt x="142" y="78"/>
                      </a:lnTo>
                      <a:lnTo>
                        <a:pt x="81" y="9"/>
                      </a:lnTo>
                    </a:path>
                  </a:pathLst>
                </a:custGeom>
                <a:solidFill>
                  <a:srgbClr val="806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579" name="Group 41"/>
                <p:cNvGrpSpPr>
                  <a:grpSpLocks/>
                </p:cNvGrpSpPr>
                <p:nvPr/>
              </p:nvGrpSpPr>
              <p:grpSpPr bwMode="auto">
                <a:xfrm>
                  <a:off x="1060" y="3389"/>
                  <a:ext cx="129" cy="185"/>
                  <a:chOff x="1060" y="3389"/>
                  <a:chExt cx="129" cy="185"/>
                </a:xfrm>
              </p:grpSpPr>
              <p:sp>
                <p:nvSpPr>
                  <p:cNvPr id="17580" name="Freeform 42"/>
                  <p:cNvSpPr>
                    <a:spLocks/>
                  </p:cNvSpPr>
                  <p:nvPr/>
                </p:nvSpPr>
                <p:spPr bwMode="auto">
                  <a:xfrm>
                    <a:off x="1077" y="3389"/>
                    <a:ext cx="112" cy="185"/>
                  </a:xfrm>
                  <a:custGeom>
                    <a:avLst/>
                    <a:gdLst>
                      <a:gd name="T0" fmla="*/ 0 w 112"/>
                      <a:gd name="T1" fmla="*/ 184 h 185"/>
                      <a:gd name="T2" fmla="*/ 108 w 112"/>
                      <a:gd name="T3" fmla="*/ 174 h 185"/>
                      <a:gd name="T4" fmla="*/ 111 w 112"/>
                      <a:gd name="T5" fmla="*/ 0 h 185"/>
                      <a:gd name="T6" fmla="*/ 0 60000 65536"/>
                      <a:gd name="T7" fmla="*/ 0 60000 65536"/>
                      <a:gd name="T8" fmla="*/ 0 60000 65536"/>
                      <a:gd name="T9" fmla="*/ 0 w 112"/>
                      <a:gd name="T10" fmla="*/ 0 h 185"/>
                      <a:gd name="T11" fmla="*/ 112 w 112"/>
                      <a:gd name="T12" fmla="*/ 185 h 185"/>
                    </a:gdLst>
                    <a:ahLst/>
                    <a:cxnLst>
                      <a:cxn ang="T6">
                        <a:pos x="T0" y="T1"/>
                      </a:cxn>
                      <a:cxn ang="T7">
                        <a:pos x="T2" y="T3"/>
                      </a:cxn>
                      <a:cxn ang="T8">
                        <a:pos x="T4" y="T5"/>
                      </a:cxn>
                    </a:cxnLst>
                    <a:rect l="T9" t="T10" r="T11" b="T12"/>
                    <a:pathLst>
                      <a:path w="112" h="185">
                        <a:moveTo>
                          <a:pt x="0" y="184"/>
                        </a:moveTo>
                        <a:lnTo>
                          <a:pt x="108" y="174"/>
                        </a:lnTo>
                        <a:lnTo>
                          <a:pt x="111" y="0"/>
                        </a:lnTo>
                      </a:path>
                    </a:pathLst>
                  </a:custGeom>
                  <a:noFill/>
                  <a:ln w="12700" cap="rnd">
                    <a:solidFill>
                      <a:srgbClr val="60402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581" name="Freeform 43"/>
                  <p:cNvSpPr>
                    <a:spLocks/>
                  </p:cNvSpPr>
                  <p:nvPr/>
                </p:nvSpPr>
                <p:spPr bwMode="auto">
                  <a:xfrm>
                    <a:off x="1060" y="3411"/>
                    <a:ext cx="126" cy="47"/>
                  </a:xfrm>
                  <a:custGeom>
                    <a:avLst/>
                    <a:gdLst>
                      <a:gd name="T0" fmla="*/ 0 w 126"/>
                      <a:gd name="T1" fmla="*/ 46 h 47"/>
                      <a:gd name="T2" fmla="*/ 44 w 126"/>
                      <a:gd name="T3" fmla="*/ 34 h 47"/>
                      <a:gd name="T4" fmla="*/ 125 w 126"/>
                      <a:gd name="T5" fmla="*/ 0 h 47"/>
                      <a:gd name="T6" fmla="*/ 0 60000 65536"/>
                      <a:gd name="T7" fmla="*/ 0 60000 65536"/>
                      <a:gd name="T8" fmla="*/ 0 60000 65536"/>
                      <a:gd name="T9" fmla="*/ 0 w 126"/>
                      <a:gd name="T10" fmla="*/ 0 h 47"/>
                      <a:gd name="T11" fmla="*/ 126 w 126"/>
                      <a:gd name="T12" fmla="*/ 47 h 47"/>
                    </a:gdLst>
                    <a:ahLst/>
                    <a:cxnLst>
                      <a:cxn ang="T6">
                        <a:pos x="T0" y="T1"/>
                      </a:cxn>
                      <a:cxn ang="T7">
                        <a:pos x="T2" y="T3"/>
                      </a:cxn>
                      <a:cxn ang="T8">
                        <a:pos x="T4" y="T5"/>
                      </a:cxn>
                    </a:cxnLst>
                    <a:rect l="T9" t="T10" r="T11" b="T12"/>
                    <a:pathLst>
                      <a:path w="126" h="47">
                        <a:moveTo>
                          <a:pt x="0" y="46"/>
                        </a:moveTo>
                        <a:lnTo>
                          <a:pt x="44" y="34"/>
                        </a:lnTo>
                        <a:lnTo>
                          <a:pt x="125" y="0"/>
                        </a:lnTo>
                      </a:path>
                    </a:pathLst>
                  </a:custGeom>
                  <a:noFill/>
                  <a:ln w="12700" cap="rnd">
                    <a:solidFill>
                      <a:srgbClr val="60402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17574" name="Group 44"/>
              <p:cNvGrpSpPr>
                <a:grpSpLocks/>
              </p:cNvGrpSpPr>
              <p:nvPr/>
            </p:nvGrpSpPr>
            <p:grpSpPr bwMode="auto">
              <a:xfrm>
                <a:off x="1055" y="3237"/>
                <a:ext cx="175" cy="213"/>
                <a:chOff x="1055" y="3237"/>
                <a:chExt cx="175" cy="213"/>
              </a:xfrm>
            </p:grpSpPr>
            <p:sp>
              <p:nvSpPr>
                <p:cNvPr id="17575" name="Freeform 45"/>
                <p:cNvSpPr>
                  <a:spLocks/>
                </p:cNvSpPr>
                <p:nvPr/>
              </p:nvSpPr>
              <p:spPr bwMode="auto">
                <a:xfrm>
                  <a:off x="1069" y="3237"/>
                  <a:ext cx="149" cy="161"/>
                </a:xfrm>
                <a:custGeom>
                  <a:avLst/>
                  <a:gdLst>
                    <a:gd name="T0" fmla="*/ 0 w 149"/>
                    <a:gd name="T1" fmla="*/ 57 h 161"/>
                    <a:gd name="T2" fmla="*/ 95 w 149"/>
                    <a:gd name="T3" fmla="*/ 0 h 161"/>
                    <a:gd name="T4" fmla="*/ 148 w 149"/>
                    <a:gd name="T5" fmla="*/ 107 h 161"/>
                    <a:gd name="T6" fmla="*/ 52 w 149"/>
                    <a:gd name="T7" fmla="*/ 160 h 161"/>
                    <a:gd name="T8" fmla="*/ 0 w 149"/>
                    <a:gd name="T9" fmla="*/ 57 h 161"/>
                    <a:gd name="T10" fmla="*/ 0 60000 65536"/>
                    <a:gd name="T11" fmla="*/ 0 60000 65536"/>
                    <a:gd name="T12" fmla="*/ 0 60000 65536"/>
                    <a:gd name="T13" fmla="*/ 0 60000 65536"/>
                    <a:gd name="T14" fmla="*/ 0 60000 65536"/>
                    <a:gd name="T15" fmla="*/ 0 w 149"/>
                    <a:gd name="T16" fmla="*/ 0 h 161"/>
                    <a:gd name="T17" fmla="*/ 149 w 149"/>
                    <a:gd name="T18" fmla="*/ 161 h 161"/>
                  </a:gdLst>
                  <a:ahLst/>
                  <a:cxnLst>
                    <a:cxn ang="T10">
                      <a:pos x="T0" y="T1"/>
                    </a:cxn>
                    <a:cxn ang="T11">
                      <a:pos x="T2" y="T3"/>
                    </a:cxn>
                    <a:cxn ang="T12">
                      <a:pos x="T4" y="T5"/>
                    </a:cxn>
                    <a:cxn ang="T13">
                      <a:pos x="T6" y="T7"/>
                    </a:cxn>
                    <a:cxn ang="T14">
                      <a:pos x="T8" y="T9"/>
                    </a:cxn>
                  </a:cxnLst>
                  <a:rect l="T15" t="T16" r="T17" b="T18"/>
                  <a:pathLst>
                    <a:path w="149" h="161">
                      <a:moveTo>
                        <a:pt x="0" y="57"/>
                      </a:moveTo>
                      <a:lnTo>
                        <a:pt x="95" y="0"/>
                      </a:lnTo>
                      <a:lnTo>
                        <a:pt x="148" y="107"/>
                      </a:lnTo>
                      <a:lnTo>
                        <a:pt x="52" y="160"/>
                      </a:lnTo>
                      <a:lnTo>
                        <a:pt x="0" y="57"/>
                      </a:lnTo>
                    </a:path>
                  </a:pathLst>
                </a:custGeom>
                <a:solidFill>
                  <a:srgbClr val="E0E0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76" name="Freeform 46"/>
                <p:cNvSpPr>
                  <a:spLocks/>
                </p:cNvSpPr>
                <p:nvPr/>
              </p:nvSpPr>
              <p:spPr bwMode="auto">
                <a:xfrm>
                  <a:off x="1167" y="3306"/>
                  <a:ext cx="63" cy="85"/>
                </a:xfrm>
                <a:custGeom>
                  <a:avLst/>
                  <a:gdLst>
                    <a:gd name="T0" fmla="*/ 0 w 63"/>
                    <a:gd name="T1" fmla="*/ 51 h 85"/>
                    <a:gd name="T2" fmla="*/ 15 w 63"/>
                    <a:gd name="T3" fmla="*/ 39 h 85"/>
                    <a:gd name="T4" fmla="*/ 24 w 63"/>
                    <a:gd name="T5" fmla="*/ 14 h 85"/>
                    <a:gd name="T6" fmla="*/ 36 w 63"/>
                    <a:gd name="T7" fmla="*/ 6 h 85"/>
                    <a:gd name="T8" fmla="*/ 42 w 63"/>
                    <a:gd name="T9" fmla="*/ 0 h 85"/>
                    <a:gd name="T10" fmla="*/ 46 w 63"/>
                    <a:gd name="T11" fmla="*/ 2 h 85"/>
                    <a:gd name="T12" fmla="*/ 47 w 63"/>
                    <a:gd name="T13" fmla="*/ 9 h 85"/>
                    <a:gd name="T14" fmla="*/ 59 w 63"/>
                    <a:gd name="T15" fmla="*/ 20 h 85"/>
                    <a:gd name="T16" fmla="*/ 62 w 63"/>
                    <a:gd name="T17" fmla="*/ 41 h 85"/>
                    <a:gd name="T18" fmla="*/ 59 w 63"/>
                    <a:gd name="T19" fmla="*/ 56 h 85"/>
                    <a:gd name="T20" fmla="*/ 41 w 63"/>
                    <a:gd name="T21" fmla="*/ 72 h 85"/>
                    <a:gd name="T22" fmla="*/ 6 w 63"/>
                    <a:gd name="T23" fmla="*/ 84 h 85"/>
                    <a:gd name="T24" fmla="*/ 0 w 63"/>
                    <a:gd name="T25" fmla="*/ 51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3"/>
                    <a:gd name="T40" fmla="*/ 0 h 85"/>
                    <a:gd name="T41" fmla="*/ 63 w 63"/>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3" h="85">
                      <a:moveTo>
                        <a:pt x="0" y="51"/>
                      </a:moveTo>
                      <a:lnTo>
                        <a:pt x="15" y="39"/>
                      </a:lnTo>
                      <a:lnTo>
                        <a:pt x="24" y="14"/>
                      </a:lnTo>
                      <a:lnTo>
                        <a:pt x="36" y="6"/>
                      </a:lnTo>
                      <a:lnTo>
                        <a:pt x="42" y="0"/>
                      </a:lnTo>
                      <a:lnTo>
                        <a:pt x="46" y="2"/>
                      </a:lnTo>
                      <a:lnTo>
                        <a:pt x="47" y="9"/>
                      </a:lnTo>
                      <a:lnTo>
                        <a:pt x="59" y="20"/>
                      </a:lnTo>
                      <a:lnTo>
                        <a:pt x="62" y="41"/>
                      </a:lnTo>
                      <a:lnTo>
                        <a:pt x="59" y="56"/>
                      </a:lnTo>
                      <a:lnTo>
                        <a:pt x="41" y="72"/>
                      </a:lnTo>
                      <a:lnTo>
                        <a:pt x="6" y="84"/>
                      </a:lnTo>
                      <a:lnTo>
                        <a:pt x="0" y="51"/>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77" name="Freeform 47"/>
                <p:cNvSpPr>
                  <a:spLocks/>
                </p:cNvSpPr>
                <p:nvPr/>
              </p:nvSpPr>
              <p:spPr bwMode="auto">
                <a:xfrm>
                  <a:off x="1055" y="3357"/>
                  <a:ext cx="120" cy="93"/>
                </a:xfrm>
                <a:custGeom>
                  <a:avLst/>
                  <a:gdLst>
                    <a:gd name="T0" fmla="*/ 0 w 120"/>
                    <a:gd name="T1" fmla="*/ 92 h 93"/>
                    <a:gd name="T2" fmla="*/ 48 w 120"/>
                    <a:gd name="T3" fmla="*/ 77 h 93"/>
                    <a:gd name="T4" fmla="*/ 85 w 120"/>
                    <a:gd name="T5" fmla="*/ 58 h 93"/>
                    <a:gd name="T6" fmla="*/ 119 w 120"/>
                    <a:gd name="T7" fmla="*/ 40 h 93"/>
                    <a:gd name="T8" fmla="*/ 106 w 120"/>
                    <a:gd name="T9" fmla="*/ 0 h 93"/>
                    <a:gd name="T10" fmla="*/ 43 w 120"/>
                    <a:gd name="T11" fmla="*/ 26 h 93"/>
                    <a:gd name="T12" fmla="*/ 5 w 120"/>
                    <a:gd name="T13" fmla="*/ 38 h 93"/>
                    <a:gd name="T14" fmla="*/ 4 w 120"/>
                    <a:gd name="T15" fmla="*/ 31 h 93"/>
                    <a:gd name="T16" fmla="*/ 0 w 120"/>
                    <a:gd name="T17" fmla="*/ 92 h 9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0"/>
                    <a:gd name="T28" fmla="*/ 0 h 93"/>
                    <a:gd name="T29" fmla="*/ 120 w 120"/>
                    <a:gd name="T30" fmla="*/ 93 h 9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0" h="93">
                      <a:moveTo>
                        <a:pt x="0" y="92"/>
                      </a:moveTo>
                      <a:lnTo>
                        <a:pt x="48" y="77"/>
                      </a:lnTo>
                      <a:lnTo>
                        <a:pt x="85" y="58"/>
                      </a:lnTo>
                      <a:lnTo>
                        <a:pt x="119" y="40"/>
                      </a:lnTo>
                      <a:lnTo>
                        <a:pt x="106" y="0"/>
                      </a:lnTo>
                      <a:lnTo>
                        <a:pt x="43" y="26"/>
                      </a:lnTo>
                      <a:lnTo>
                        <a:pt x="5" y="38"/>
                      </a:lnTo>
                      <a:lnTo>
                        <a:pt x="4" y="31"/>
                      </a:lnTo>
                      <a:lnTo>
                        <a:pt x="0" y="92"/>
                      </a:lnTo>
                    </a:path>
                  </a:pathLst>
                </a:custGeom>
                <a:solidFill>
                  <a:srgbClr val="806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sp>
          <p:nvSpPr>
            <p:cNvPr id="17572" name="Freeform 48"/>
            <p:cNvSpPr>
              <a:spLocks/>
            </p:cNvSpPr>
            <p:nvPr/>
          </p:nvSpPr>
          <p:spPr bwMode="auto">
            <a:xfrm>
              <a:off x="1149" y="3600"/>
              <a:ext cx="17" cy="320"/>
            </a:xfrm>
            <a:custGeom>
              <a:avLst/>
              <a:gdLst>
                <a:gd name="T0" fmla="*/ 16 w 17"/>
                <a:gd name="T1" fmla="*/ 0 h 320"/>
                <a:gd name="T2" fmla="*/ 11 w 17"/>
                <a:gd name="T3" fmla="*/ 172 h 320"/>
                <a:gd name="T4" fmla="*/ 0 w 17"/>
                <a:gd name="T5" fmla="*/ 319 h 320"/>
                <a:gd name="T6" fmla="*/ 0 60000 65536"/>
                <a:gd name="T7" fmla="*/ 0 60000 65536"/>
                <a:gd name="T8" fmla="*/ 0 60000 65536"/>
                <a:gd name="T9" fmla="*/ 0 w 17"/>
                <a:gd name="T10" fmla="*/ 0 h 320"/>
                <a:gd name="T11" fmla="*/ 17 w 17"/>
                <a:gd name="T12" fmla="*/ 320 h 320"/>
              </a:gdLst>
              <a:ahLst/>
              <a:cxnLst>
                <a:cxn ang="T6">
                  <a:pos x="T0" y="T1"/>
                </a:cxn>
                <a:cxn ang="T7">
                  <a:pos x="T2" y="T3"/>
                </a:cxn>
                <a:cxn ang="T8">
                  <a:pos x="T4" y="T5"/>
                </a:cxn>
              </a:cxnLst>
              <a:rect l="T9" t="T10" r="T11" b="T12"/>
              <a:pathLst>
                <a:path w="17" h="320">
                  <a:moveTo>
                    <a:pt x="16" y="0"/>
                  </a:moveTo>
                  <a:lnTo>
                    <a:pt x="11" y="172"/>
                  </a:lnTo>
                  <a:lnTo>
                    <a:pt x="0" y="319"/>
                  </a:lnTo>
                </a:path>
              </a:pathLst>
            </a:custGeom>
            <a:noFill/>
            <a:ln w="12700" cap="rnd">
              <a:solidFill>
                <a:srgbClr val="60402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7420" name="Group 49"/>
          <p:cNvGrpSpPr>
            <a:grpSpLocks/>
          </p:cNvGrpSpPr>
          <p:nvPr/>
        </p:nvGrpSpPr>
        <p:grpSpPr bwMode="auto">
          <a:xfrm>
            <a:off x="4954589" y="4718051"/>
            <a:ext cx="687387" cy="1916113"/>
            <a:chOff x="2161" y="2972"/>
            <a:chExt cx="433" cy="1207"/>
          </a:xfrm>
        </p:grpSpPr>
        <p:grpSp>
          <p:nvGrpSpPr>
            <p:cNvPr id="17545" name="Group 50"/>
            <p:cNvGrpSpPr>
              <a:grpSpLocks/>
            </p:cNvGrpSpPr>
            <p:nvPr/>
          </p:nvGrpSpPr>
          <p:grpSpPr bwMode="auto">
            <a:xfrm>
              <a:off x="2161" y="3128"/>
              <a:ext cx="433" cy="1051"/>
              <a:chOff x="2161" y="3128"/>
              <a:chExt cx="433" cy="1051"/>
            </a:xfrm>
          </p:grpSpPr>
          <p:grpSp>
            <p:nvGrpSpPr>
              <p:cNvPr id="17556" name="Group 51"/>
              <p:cNvGrpSpPr>
                <a:grpSpLocks/>
              </p:cNvGrpSpPr>
              <p:nvPr/>
            </p:nvGrpSpPr>
            <p:grpSpPr bwMode="auto">
              <a:xfrm>
                <a:off x="2176" y="4074"/>
                <a:ext cx="382" cy="105"/>
                <a:chOff x="2176" y="4074"/>
                <a:chExt cx="382" cy="105"/>
              </a:xfrm>
            </p:grpSpPr>
            <p:sp>
              <p:nvSpPr>
                <p:cNvPr id="17566" name="Freeform 52"/>
                <p:cNvSpPr>
                  <a:spLocks/>
                </p:cNvSpPr>
                <p:nvPr/>
              </p:nvSpPr>
              <p:spPr bwMode="auto">
                <a:xfrm>
                  <a:off x="2176" y="4097"/>
                  <a:ext cx="117" cy="82"/>
                </a:xfrm>
                <a:custGeom>
                  <a:avLst/>
                  <a:gdLst>
                    <a:gd name="T0" fmla="*/ 44 w 117"/>
                    <a:gd name="T1" fmla="*/ 17 h 82"/>
                    <a:gd name="T2" fmla="*/ 18 w 117"/>
                    <a:gd name="T3" fmla="*/ 39 h 82"/>
                    <a:gd name="T4" fmla="*/ 0 w 117"/>
                    <a:gd name="T5" fmla="*/ 60 h 82"/>
                    <a:gd name="T6" fmla="*/ 2 w 117"/>
                    <a:gd name="T7" fmla="*/ 75 h 82"/>
                    <a:gd name="T8" fmla="*/ 15 w 117"/>
                    <a:gd name="T9" fmla="*/ 81 h 82"/>
                    <a:gd name="T10" fmla="*/ 52 w 117"/>
                    <a:gd name="T11" fmla="*/ 79 h 82"/>
                    <a:gd name="T12" fmla="*/ 73 w 117"/>
                    <a:gd name="T13" fmla="*/ 69 h 82"/>
                    <a:gd name="T14" fmla="*/ 83 w 117"/>
                    <a:gd name="T15" fmla="*/ 53 h 82"/>
                    <a:gd name="T16" fmla="*/ 115 w 117"/>
                    <a:gd name="T17" fmla="*/ 41 h 82"/>
                    <a:gd name="T18" fmla="*/ 116 w 117"/>
                    <a:gd name="T19" fmla="*/ 19 h 82"/>
                    <a:gd name="T20" fmla="*/ 111 w 117"/>
                    <a:gd name="T21" fmla="*/ 0 h 82"/>
                    <a:gd name="T22" fmla="*/ 79 w 117"/>
                    <a:gd name="T23" fmla="*/ 14 h 82"/>
                    <a:gd name="T24" fmla="*/ 44 w 117"/>
                    <a:gd name="T25" fmla="*/ 17 h 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7"/>
                    <a:gd name="T40" fmla="*/ 0 h 82"/>
                    <a:gd name="T41" fmla="*/ 117 w 117"/>
                    <a:gd name="T42" fmla="*/ 82 h 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7" h="82">
                      <a:moveTo>
                        <a:pt x="44" y="17"/>
                      </a:moveTo>
                      <a:lnTo>
                        <a:pt x="18" y="39"/>
                      </a:lnTo>
                      <a:lnTo>
                        <a:pt x="0" y="60"/>
                      </a:lnTo>
                      <a:lnTo>
                        <a:pt x="2" y="75"/>
                      </a:lnTo>
                      <a:lnTo>
                        <a:pt x="15" y="81"/>
                      </a:lnTo>
                      <a:lnTo>
                        <a:pt x="52" y="79"/>
                      </a:lnTo>
                      <a:lnTo>
                        <a:pt x="73" y="69"/>
                      </a:lnTo>
                      <a:lnTo>
                        <a:pt x="83" y="53"/>
                      </a:lnTo>
                      <a:lnTo>
                        <a:pt x="115" y="41"/>
                      </a:lnTo>
                      <a:lnTo>
                        <a:pt x="116" y="19"/>
                      </a:lnTo>
                      <a:lnTo>
                        <a:pt x="111" y="0"/>
                      </a:lnTo>
                      <a:lnTo>
                        <a:pt x="79" y="14"/>
                      </a:lnTo>
                      <a:lnTo>
                        <a:pt x="44" y="17"/>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67" name="Freeform 53"/>
                <p:cNvSpPr>
                  <a:spLocks/>
                </p:cNvSpPr>
                <p:nvPr/>
              </p:nvSpPr>
              <p:spPr bwMode="auto">
                <a:xfrm>
                  <a:off x="2427" y="4074"/>
                  <a:ext cx="131" cy="84"/>
                </a:xfrm>
                <a:custGeom>
                  <a:avLst/>
                  <a:gdLst>
                    <a:gd name="T0" fmla="*/ 2 w 131"/>
                    <a:gd name="T1" fmla="*/ 6 h 84"/>
                    <a:gd name="T2" fmla="*/ 0 w 131"/>
                    <a:gd name="T3" fmla="*/ 38 h 84"/>
                    <a:gd name="T4" fmla="*/ 18 w 131"/>
                    <a:gd name="T5" fmla="*/ 51 h 84"/>
                    <a:gd name="T6" fmla="*/ 36 w 131"/>
                    <a:gd name="T7" fmla="*/ 56 h 84"/>
                    <a:gd name="T8" fmla="*/ 48 w 131"/>
                    <a:gd name="T9" fmla="*/ 63 h 84"/>
                    <a:gd name="T10" fmla="*/ 69 w 131"/>
                    <a:gd name="T11" fmla="*/ 74 h 84"/>
                    <a:gd name="T12" fmla="*/ 106 w 131"/>
                    <a:gd name="T13" fmla="*/ 83 h 84"/>
                    <a:gd name="T14" fmla="*/ 119 w 131"/>
                    <a:gd name="T15" fmla="*/ 81 h 84"/>
                    <a:gd name="T16" fmla="*/ 130 w 131"/>
                    <a:gd name="T17" fmla="*/ 76 h 84"/>
                    <a:gd name="T18" fmla="*/ 130 w 131"/>
                    <a:gd name="T19" fmla="*/ 67 h 84"/>
                    <a:gd name="T20" fmla="*/ 117 w 131"/>
                    <a:gd name="T21" fmla="*/ 48 h 84"/>
                    <a:gd name="T22" fmla="*/ 87 w 131"/>
                    <a:gd name="T23" fmla="*/ 29 h 84"/>
                    <a:gd name="T24" fmla="*/ 64 w 131"/>
                    <a:gd name="T25" fmla="*/ 12 h 84"/>
                    <a:gd name="T26" fmla="*/ 56 w 131"/>
                    <a:gd name="T27" fmla="*/ 0 h 84"/>
                    <a:gd name="T28" fmla="*/ 2 w 131"/>
                    <a:gd name="T29" fmla="*/ 6 h 8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1"/>
                    <a:gd name="T46" fmla="*/ 0 h 84"/>
                    <a:gd name="T47" fmla="*/ 131 w 131"/>
                    <a:gd name="T48" fmla="*/ 84 h 8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1" h="84">
                      <a:moveTo>
                        <a:pt x="2" y="6"/>
                      </a:moveTo>
                      <a:lnTo>
                        <a:pt x="0" y="38"/>
                      </a:lnTo>
                      <a:lnTo>
                        <a:pt x="18" y="51"/>
                      </a:lnTo>
                      <a:lnTo>
                        <a:pt x="36" y="56"/>
                      </a:lnTo>
                      <a:lnTo>
                        <a:pt x="48" y="63"/>
                      </a:lnTo>
                      <a:lnTo>
                        <a:pt x="69" y="74"/>
                      </a:lnTo>
                      <a:lnTo>
                        <a:pt x="106" y="83"/>
                      </a:lnTo>
                      <a:lnTo>
                        <a:pt x="119" y="81"/>
                      </a:lnTo>
                      <a:lnTo>
                        <a:pt x="130" y="76"/>
                      </a:lnTo>
                      <a:lnTo>
                        <a:pt x="130" y="67"/>
                      </a:lnTo>
                      <a:lnTo>
                        <a:pt x="117" y="48"/>
                      </a:lnTo>
                      <a:lnTo>
                        <a:pt x="87" y="29"/>
                      </a:lnTo>
                      <a:lnTo>
                        <a:pt x="64" y="12"/>
                      </a:lnTo>
                      <a:lnTo>
                        <a:pt x="56" y="0"/>
                      </a:lnTo>
                      <a:lnTo>
                        <a:pt x="2" y="6"/>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17557" name="Group 54"/>
              <p:cNvGrpSpPr>
                <a:grpSpLocks/>
              </p:cNvGrpSpPr>
              <p:nvPr/>
            </p:nvGrpSpPr>
            <p:grpSpPr bwMode="auto">
              <a:xfrm>
                <a:off x="2161" y="3128"/>
                <a:ext cx="433" cy="992"/>
                <a:chOff x="2161" y="3128"/>
                <a:chExt cx="433" cy="992"/>
              </a:xfrm>
            </p:grpSpPr>
            <p:grpSp>
              <p:nvGrpSpPr>
                <p:cNvPr id="17558" name="Group 55"/>
                <p:cNvGrpSpPr>
                  <a:grpSpLocks/>
                </p:cNvGrpSpPr>
                <p:nvPr/>
              </p:nvGrpSpPr>
              <p:grpSpPr bwMode="auto">
                <a:xfrm>
                  <a:off x="2217" y="3128"/>
                  <a:ext cx="272" cy="315"/>
                  <a:chOff x="2217" y="3128"/>
                  <a:chExt cx="272" cy="315"/>
                </a:xfrm>
              </p:grpSpPr>
              <p:sp>
                <p:nvSpPr>
                  <p:cNvPr id="17563" name="Freeform 56"/>
                  <p:cNvSpPr>
                    <a:spLocks/>
                  </p:cNvSpPr>
                  <p:nvPr/>
                </p:nvSpPr>
                <p:spPr bwMode="auto">
                  <a:xfrm>
                    <a:off x="2217" y="3146"/>
                    <a:ext cx="272" cy="297"/>
                  </a:xfrm>
                  <a:custGeom>
                    <a:avLst/>
                    <a:gdLst>
                      <a:gd name="T0" fmla="*/ 0 w 272"/>
                      <a:gd name="T1" fmla="*/ 57 h 297"/>
                      <a:gd name="T2" fmla="*/ 82 w 272"/>
                      <a:gd name="T3" fmla="*/ 0 h 297"/>
                      <a:gd name="T4" fmla="*/ 171 w 272"/>
                      <a:gd name="T5" fmla="*/ 129 h 297"/>
                      <a:gd name="T6" fmla="*/ 187 w 272"/>
                      <a:gd name="T7" fmla="*/ 7 h 297"/>
                      <a:gd name="T8" fmla="*/ 241 w 272"/>
                      <a:gd name="T9" fmla="*/ 23 h 297"/>
                      <a:gd name="T10" fmla="*/ 271 w 272"/>
                      <a:gd name="T11" fmla="*/ 68 h 297"/>
                      <a:gd name="T12" fmla="*/ 266 w 272"/>
                      <a:gd name="T13" fmla="*/ 296 h 297"/>
                      <a:gd name="T14" fmla="*/ 30 w 272"/>
                      <a:gd name="T15" fmla="*/ 296 h 297"/>
                      <a:gd name="T16" fmla="*/ 0 w 272"/>
                      <a:gd name="T17" fmla="*/ 57 h 2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2"/>
                      <a:gd name="T28" fmla="*/ 0 h 297"/>
                      <a:gd name="T29" fmla="*/ 272 w 272"/>
                      <a:gd name="T30" fmla="*/ 297 h 2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2" h="297">
                        <a:moveTo>
                          <a:pt x="0" y="57"/>
                        </a:moveTo>
                        <a:lnTo>
                          <a:pt x="82" y="0"/>
                        </a:lnTo>
                        <a:lnTo>
                          <a:pt x="171" y="129"/>
                        </a:lnTo>
                        <a:lnTo>
                          <a:pt x="187" y="7"/>
                        </a:lnTo>
                        <a:lnTo>
                          <a:pt x="241" y="23"/>
                        </a:lnTo>
                        <a:lnTo>
                          <a:pt x="271" y="68"/>
                        </a:lnTo>
                        <a:lnTo>
                          <a:pt x="266" y="296"/>
                        </a:lnTo>
                        <a:lnTo>
                          <a:pt x="30" y="296"/>
                        </a:lnTo>
                        <a:lnTo>
                          <a:pt x="0" y="57"/>
                        </a:lnTo>
                      </a:path>
                    </a:pathLst>
                  </a:custGeom>
                  <a:solidFill>
                    <a:srgbClr val="8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64" name="Freeform 57"/>
                  <p:cNvSpPr>
                    <a:spLocks/>
                  </p:cNvSpPr>
                  <p:nvPr/>
                </p:nvSpPr>
                <p:spPr bwMode="auto">
                  <a:xfrm>
                    <a:off x="2297" y="3128"/>
                    <a:ext cx="106" cy="172"/>
                  </a:xfrm>
                  <a:custGeom>
                    <a:avLst/>
                    <a:gdLst>
                      <a:gd name="T0" fmla="*/ 0 w 106"/>
                      <a:gd name="T1" fmla="*/ 17 h 172"/>
                      <a:gd name="T2" fmla="*/ 9 w 106"/>
                      <a:gd name="T3" fmla="*/ 0 h 172"/>
                      <a:gd name="T4" fmla="*/ 74 w 106"/>
                      <a:gd name="T5" fmla="*/ 30 h 172"/>
                      <a:gd name="T6" fmla="*/ 89 w 106"/>
                      <a:gd name="T7" fmla="*/ 10 h 172"/>
                      <a:gd name="T8" fmla="*/ 101 w 106"/>
                      <a:gd name="T9" fmla="*/ 17 h 172"/>
                      <a:gd name="T10" fmla="*/ 105 w 106"/>
                      <a:gd name="T11" fmla="*/ 118 h 172"/>
                      <a:gd name="T12" fmla="*/ 103 w 106"/>
                      <a:gd name="T13" fmla="*/ 171 h 172"/>
                      <a:gd name="T14" fmla="*/ 0 w 106"/>
                      <a:gd name="T15" fmla="*/ 17 h 172"/>
                      <a:gd name="T16" fmla="*/ 0 60000 65536"/>
                      <a:gd name="T17" fmla="*/ 0 60000 65536"/>
                      <a:gd name="T18" fmla="*/ 0 60000 65536"/>
                      <a:gd name="T19" fmla="*/ 0 60000 65536"/>
                      <a:gd name="T20" fmla="*/ 0 60000 65536"/>
                      <a:gd name="T21" fmla="*/ 0 60000 65536"/>
                      <a:gd name="T22" fmla="*/ 0 60000 65536"/>
                      <a:gd name="T23" fmla="*/ 0 60000 65536"/>
                      <a:gd name="T24" fmla="*/ 0 w 106"/>
                      <a:gd name="T25" fmla="*/ 0 h 172"/>
                      <a:gd name="T26" fmla="*/ 106 w 106"/>
                      <a:gd name="T27" fmla="*/ 172 h 1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6" h="172">
                        <a:moveTo>
                          <a:pt x="0" y="17"/>
                        </a:moveTo>
                        <a:lnTo>
                          <a:pt x="9" y="0"/>
                        </a:lnTo>
                        <a:lnTo>
                          <a:pt x="74" y="30"/>
                        </a:lnTo>
                        <a:lnTo>
                          <a:pt x="89" y="10"/>
                        </a:lnTo>
                        <a:lnTo>
                          <a:pt x="101" y="17"/>
                        </a:lnTo>
                        <a:lnTo>
                          <a:pt x="105" y="118"/>
                        </a:lnTo>
                        <a:lnTo>
                          <a:pt x="103" y="171"/>
                        </a:lnTo>
                        <a:lnTo>
                          <a:pt x="0" y="17"/>
                        </a:lnTo>
                      </a:path>
                    </a:pathLst>
                  </a:custGeom>
                  <a:solidFill>
                    <a:srgbClr val="FFE0C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65" name="Freeform 58"/>
                  <p:cNvSpPr>
                    <a:spLocks/>
                  </p:cNvSpPr>
                  <p:nvPr/>
                </p:nvSpPr>
                <p:spPr bwMode="auto">
                  <a:xfrm>
                    <a:off x="2333" y="3164"/>
                    <a:ext cx="71" cy="36"/>
                  </a:xfrm>
                  <a:custGeom>
                    <a:avLst/>
                    <a:gdLst>
                      <a:gd name="T0" fmla="*/ 0 w 71"/>
                      <a:gd name="T1" fmla="*/ 35 h 36"/>
                      <a:gd name="T2" fmla="*/ 40 w 71"/>
                      <a:gd name="T3" fmla="*/ 0 h 36"/>
                      <a:gd name="T4" fmla="*/ 70 w 71"/>
                      <a:gd name="T5" fmla="*/ 28 h 36"/>
                      <a:gd name="T6" fmla="*/ 0 60000 65536"/>
                      <a:gd name="T7" fmla="*/ 0 60000 65536"/>
                      <a:gd name="T8" fmla="*/ 0 60000 65536"/>
                      <a:gd name="T9" fmla="*/ 0 w 71"/>
                      <a:gd name="T10" fmla="*/ 0 h 36"/>
                      <a:gd name="T11" fmla="*/ 71 w 71"/>
                      <a:gd name="T12" fmla="*/ 36 h 36"/>
                    </a:gdLst>
                    <a:ahLst/>
                    <a:cxnLst>
                      <a:cxn ang="T6">
                        <a:pos x="T0" y="T1"/>
                      </a:cxn>
                      <a:cxn ang="T7">
                        <a:pos x="T2" y="T3"/>
                      </a:cxn>
                      <a:cxn ang="T8">
                        <a:pos x="T4" y="T5"/>
                      </a:cxn>
                    </a:cxnLst>
                    <a:rect l="T9" t="T10" r="T11" b="T12"/>
                    <a:pathLst>
                      <a:path w="71" h="36">
                        <a:moveTo>
                          <a:pt x="0" y="35"/>
                        </a:moveTo>
                        <a:lnTo>
                          <a:pt x="40" y="0"/>
                        </a:lnTo>
                        <a:lnTo>
                          <a:pt x="70" y="28"/>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7559" name="Group 59"/>
                <p:cNvGrpSpPr>
                  <a:grpSpLocks/>
                </p:cNvGrpSpPr>
                <p:nvPr/>
              </p:nvGrpSpPr>
              <p:grpSpPr bwMode="auto">
                <a:xfrm>
                  <a:off x="2161" y="3143"/>
                  <a:ext cx="433" cy="977"/>
                  <a:chOff x="2161" y="3143"/>
                  <a:chExt cx="433" cy="977"/>
                </a:xfrm>
              </p:grpSpPr>
              <p:sp>
                <p:nvSpPr>
                  <p:cNvPr id="17560" name="Freeform 60"/>
                  <p:cNvSpPr>
                    <a:spLocks/>
                  </p:cNvSpPr>
                  <p:nvPr/>
                </p:nvSpPr>
                <p:spPr bwMode="auto">
                  <a:xfrm>
                    <a:off x="2161" y="3143"/>
                    <a:ext cx="433" cy="977"/>
                  </a:xfrm>
                  <a:custGeom>
                    <a:avLst/>
                    <a:gdLst>
                      <a:gd name="T0" fmla="*/ 137 w 433"/>
                      <a:gd name="T1" fmla="*/ 0 h 977"/>
                      <a:gd name="T2" fmla="*/ 33 w 433"/>
                      <a:gd name="T3" fmla="*/ 71 h 977"/>
                      <a:gd name="T4" fmla="*/ 0 w 433"/>
                      <a:gd name="T5" fmla="*/ 302 h 977"/>
                      <a:gd name="T6" fmla="*/ 81 w 433"/>
                      <a:gd name="T7" fmla="*/ 454 h 977"/>
                      <a:gd name="T8" fmla="*/ 82 w 433"/>
                      <a:gd name="T9" fmla="*/ 483 h 977"/>
                      <a:gd name="T10" fmla="*/ 87 w 433"/>
                      <a:gd name="T11" fmla="*/ 519 h 977"/>
                      <a:gd name="T12" fmla="*/ 98 w 433"/>
                      <a:gd name="T13" fmla="*/ 542 h 977"/>
                      <a:gd name="T14" fmla="*/ 85 w 433"/>
                      <a:gd name="T15" fmla="*/ 708 h 977"/>
                      <a:gd name="T16" fmla="*/ 57 w 433"/>
                      <a:gd name="T17" fmla="*/ 973 h 977"/>
                      <a:gd name="T18" fmla="*/ 86 w 433"/>
                      <a:gd name="T19" fmla="*/ 976 h 977"/>
                      <a:gd name="T20" fmla="*/ 131 w 433"/>
                      <a:gd name="T21" fmla="*/ 962 h 977"/>
                      <a:gd name="T22" fmla="*/ 164 w 433"/>
                      <a:gd name="T23" fmla="*/ 782 h 977"/>
                      <a:gd name="T24" fmla="*/ 180 w 433"/>
                      <a:gd name="T25" fmla="*/ 717 h 977"/>
                      <a:gd name="T26" fmla="*/ 229 w 433"/>
                      <a:gd name="T27" fmla="*/ 545 h 977"/>
                      <a:gd name="T28" fmla="*/ 235 w 433"/>
                      <a:gd name="T29" fmla="*/ 727 h 977"/>
                      <a:gd name="T30" fmla="*/ 261 w 433"/>
                      <a:gd name="T31" fmla="*/ 946 h 977"/>
                      <a:gd name="T32" fmla="*/ 329 w 433"/>
                      <a:gd name="T33" fmla="*/ 949 h 977"/>
                      <a:gd name="T34" fmla="*/ 336 w 433"/>
                      <a:gd name="T35" fmla="*/ 712 h 977"/>
                      <a:gd name="T36" fmla="*/ 330 w 433"/>
                      <a:gd name="T37" fmla="*/ 476 h 977"/>
                      <a:gd name="T38" fmla="*/ 333 w 433"/>
                      <a:gd name="T39" fmla="*/ 356 h 977"/>
                      <a:gd name="T40" fmla="*/ 346 w 433"/>
                      <a:gd name="T41" fmla="*/ 318 h 977"/>
                      <a:gd name="T42" fmla="*/ 354 w 433"/>
                      <a:gd name="T43" fmla="*/ 321 h 977"/>
                      <a:gd name="T44" fmla="*/ 426 w 433"/>
                      <a:gd name="T45" fmla="*/ 282 h 977"/>
                      <a:gd name="T46" fmla="*/ 432 w 433"/>
                      <a:gd name="T47" fmla="*/ 206 h 977"/>
                      <a:gd name="T48" fmla="*/ 316 w 433"/>
                      <a:gd name="T49" fmla="*/ 26 h 977"/>
                      <a:gd name="T50" fmla="*/ 235 w 433"/>
                      <a:gd name="T51" fmla="*/ 0 h 977"/>
                      <a:gd name="T52" fmla="*/ 252 w 433"/>
                      <a:gd name="T53" fmla="*/ 121 h 977"/>
                      <a:gd name="T54" fmla="*/ 232 w 433"/>
                      <a:gd name="T55" fmla="*/ 241 h 977"/>
                      <a:gd name="T56" fmla="*/ 201 w 433"/>
                      <a:gd name="T57" fmla="*/ 128 h 977"/>
                      <a:gd name="T58" fmla="*/ 137 w 433"/>
                      <a:gd name="T59" fmla="*/ 0 h 9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33"/>
                      <a:gd name="T91" fmla="*/ 0 h 977"/>
                      <a:gd name="T92" fmla="*/ 433 w 433"/>
                      <a:gd name="T93" fmla="*/ 977 h 9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33" h="977">
                        <a:moveTo>
                          <a:pt x="137" y="0"/>
                        </a:moveTo>
                        <a:lnTo>
                          <a:pt x="33" y="71"/>
                        </a:lnTo>
                        <a:lnTo>
                          <a:pt x="0" y="302"/>
                        </a:lnTo>
                        <a:lnTo>
                          <a:pt x="81" y="454"/>
                        </a:lnTo>
                        <a:lnTo>
                          <a:pt x="82" y="483"/>
                        </a:lnTo>
                        <a:lnTo>
                          <a:pt x="87" y="519"/>
                        </a:lnTo>
                        <a:lnTo>
                          <a:pt x="98" y="542"/>
                        </a:lnTo>
                        <a:lnTo>
                          <a:pt x="85" y="708"/>
                        </a:lnTo>
                        <a:lnTo>
                          <a:pt x="57" y="973"/>
                        </a:lnTo>
                        <a:lnTo>
                          <a:pt x="86" y="976"/>
                        </a:lnTo>
                        <a:lnTo>
                          <a:pt x="131" y="962"/>
                        </a:lnTo>
                        <a:lnTo>
                          <a:pt x="164" y="782"/>
                        </a:lnTo>
                        <a:lnTo>
                          <a:pt x="180" y="717"/>
                        </a:lnTo>
                        <a:lnTo>
                          <a:pt x="229" y="545"/>
                        </a:lnTo>
                        <a:lnTo>
                          <a:pt x="235" y="727"/>
                        </a:lnTo>
                        <a:lnTo>
                          <a:pt x="261" y="946"/>
                        </a:lnTo>
                        <a:lnTo>
                          <a:pt x="329" y="949"/>
                        </a:lnTo>
                        <a:lnTo>
                          <a:pt x="336" y="712"/>
                        </a:lnTo>
                        <a:lnTo>
                          <a:pt x="330" y="476"/>
                        </a:lnTo>
                        <a:lnTo>
                          <a:pt x="333" y="356"/>
                        </a:lnTo>
                        <a:lnTo>
                          <a:pt x="346" y="318"/>
                        </a:lnTo>
                        <a:lnTo>
                          <a:pt x="354" y="321"/>
                        </a:lnTo>
                        <a:lnTo>
                          <a:pt x="426" y="282"/>
                        </a:lnTo>
                        <a:lnTo>
                          <a:pt x="432" y="206"/>
                        </a:lnTo>
                        <a:lnTo>
                          <a:pt x="316" y="26"/>
                        </a:lnTo>
                        <a:lnTo>
                          <a:pt x="235" y="0"/>
                        </a:lnTo>
                        <a:lnTo>
                          <a:pt x="252" y="121"/>
                        </a:lnTo>
                        <a:lnTo>
                          <a:pt x="232" y="241"/>
                        </a:lnTo>
                        <a:lnTo>
                          <a:pt x="201" y="128"/>
                        </a:lnTo>
                        <a:lnTo>
                          <a:pt x="137" y="0"/>
                        </a:lnTo>
                      </a:path>
                    </a:pathLst>
                  </a:custGeom>
                  <a:solidFill>
                    <a:srgbClr val="60402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61" name="Freeform 61"/>
                  <p:cNvSpPr>
                    <a:spLocks/>
                  </p:cNvSpPr>
                  <p:nvPr/>
                </p:nvSpPr>
                <p:spPr bwMode="auto">
                  <a:xfrm>
                    <a:off x="2185" y="3248"/>
                    <a:ext cx="106" cy="252"/>
                  </a:xfrm>
                  <a:custGeom>
                    <a:avLst/>
                    <a:gdLst>
                      <a:gd name="T0" fmla="*/ 53 w 106"/>
                      <a:gd name="T1" fmla="*/ 0 h 252"/>
                      <a:gd name="T2" fmla="*/ 63 w 106"/>
                      <a:gd name="T3" fmla="*/ 60 h 252"/>
                      <a:gd name="T4" fmla="*/ 58 w 106"/>
                      <a:gd name="T5" fmla="*/ 151 h 252"/>
                      <a:gd name="T6" fmla="*/ 0 w 106"/>
                      <a:gd name="T7" fmla="*/ 166 h 252"/>
                      <a:gd name="T8" fmla="*/ 58 w 106"/>
                      <a:gd name="T9" fmla="*/ 171 h 252"/>
                      <a:gd name="T10" fmla="*/ 74 w 106"/>
                      <a:gd name="T11" fmla="*/ 226 h 252"/>
                      <a:gd name="T12" fmla="*/ 105 w 106"/>
                      <a:gd name="T13" fmla="*/ 251 h 252"/>
                      <a:gd name="T14" fmla="*/ 95 w 106"/>
                      <a:gd name="T15" fmla="*/ 207 h 252"/>
                      <a:gd name="T16" fmla="*/ 84 w 106"/>
                      <a:gd name="T17" fmla="*/ 181 h 252"/>
                      <a:gd name="T18" fmla="*/ 79 w 106"/>
                      <a:gd name="T19" fmla="*/ 121 h 252"/>
                      <a:gd name="T20" fmla="*/ 53 w 106"/>
                      <a:gd name="T21" fmla="*/ 0 h 25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
                      <a:gd name="T34" fmla="*/ 0 h 252"/>
                      <a:gd name="T35" fmla="*/ 106 w 106"/>
                      <a:gd name="T36" fmla="*/ 252 h 25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 h="252">
                        <a:moveTo>
                          <a:pt x="53" y="0"/>
                        </a:moveTo>
                        <a:lnTo>
                          <a:pt x="63" y="60"/>
                        </a:lnTo>
                        <a:lnTo>
                          <a:pt x="58" y="151"/>
                        </a:lnTo>
                        <a:lnTo>
                          <a:pt x="0" y="166"/>
                        </a:lnTo>
                        <a:lnTo>
                          <a:pt x="58" y="171"/>
                        </a:lnTo>
                        <a:lnTo>
                          <a:pt x="74" y="226"/>
                        </a:lnTo>
                        <a:lnTo>
                          <a:pt x="105" y="251"/>
                        </a:lnTo>
                        <a:lnTo>
                          <a:pt x="95" y="207"/>
                        </a:lnTo>
                        <a:lnTo>
                          <a:pt x="84" y="181"/>
                        </a:lnTo>
                        <a:lnTo>
                          <a:pt x="79" y="121"/>
                        </a:lnTo>
                        <a:lnTo>
                          <a:pt x="53" y="0"/>
                        </a:lnTo>
                      </a:path>
                    </a:pathLst>
                  </a:custGeom>
                  <a:solidFill>
                    <a:srgbClr val="402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62" name="Freeform 62"/>
                  <p:cNvSpPr>
                    <a:spLocks/>
                  </p:cNvSpPr>
                  <p:nvPr/>
                </p:nvSpPr>
                <p:spPr bwMode="auto">
                  <a:xfrm>
                    <a:off x="2286" y="3263"/>
                    <a:ext cx="34" cy="31"/>
                  </a:xfrm>
                  <a:custGeom>
                    <a:avLst/>
                    <a:gdLst>
                      <a:gd name="T0" fmla="*/ 0 w 34"/>
                      <a:gd name="T1" fmla="*/ 30 h 31"/>
                      <a:gd name="T2" fmla="*/ 7 w 34"/>
                      <a:gd name="T3" fmla="*/ 0 h 31"/>
                      <a:gd name="T4" fmla="*/ 33 w 34"/>
                      <a:gd name="T5" fmla="*/ 26 h 31"/>
                      <a:gd name="T6" fmla="*/ 0 w 34"/>
                      <a:gd name="T7" fmla="*/ 30 h 31"/>
                      <a:gd name="T8" fmla="*/ 0 60000 65536"/>
                      <a:gd name="T9" fmla="*/ 0 60000 65536"/>
                      <a:gd name="T10" fmla="*/ 0 60000 65536"/>
                      <a:gd name="T11" fmla="*/ 0 60000 65536"/>
                      <a:gd name="T12" fmla="*/ 0 w 34"/>
                      <a:gd name="T13" fmla="*/ 0 h 31"/>
                      <a:gd name="T14" fmla="*/ 34 w 34"/>
                      <a:gd name="T15" fmla="*/ 31 h 31"/>
                    </a:gdLst>
                    <a:ahLst/>
                    <a:cxnLst>
                      <a:cxn ang="T8">
                        <a:pos x="T0" y="T1"/>
                      </a:cxn>
                      <a:cxn ang="T9">
                        <a:pos x="T2" y="T3"/>
                      </a:cxn>
                      <a:cxn ang="T10">
                        <a:pos x="T4" y="T5"/>
                      </a:cxn>
                      <a:cxn ang="T11">
                        <a:pos x="T6" y="T7"/>
                      </a:cxn>
                    </a:cxnLst>
                    <a:rect l="T12" t="T13" r="T14" b="T15"/>
                    <a:pathLst>
                      <a:path w="34" h="31">
                        <a:moveTo>
                          <a:pt x="0" y="30"/>
                        </a:moveTo>
                        <a:lnTo>
                          <a:pt x="7" y="0"/>
                        </a:lnTo>
                        <a:lnTo>
                          <a:pt x="33" y="26"/>
                        </a:lnTo>
                        <a:lnTo>
                          <a:pt x="0" y="30"/>
                        </a:lnTo>
                      </a:path>
                    </a:pathLst>
                  </a:custGeom>
                  <a:solidFill>
                    <a:srgbClr val="FFE0C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grpSp>
        <p:grpSp>
          <p:nvGrpSpPr>
            <p:cNvPr id="17546" name="Group 63"/>
            <p:cNvGrpSpPr>
              <a:grpSpLocks/>
            </p:cNvGrpSpPr>
            <p:nvPr/>
          </p:nvGrpSpPr>
          <p:grpSpPr bwMode="auto">
            <a:xfrm>
              <a:off x="2284" y="2972"/>
              <a:ext cx="230" cy="489"/>
              <a:chOff x="2284" y="2972"/>
              <a:chExt cx="230" cy="489"/>
            </a:xfrm>
          </p:grpSpPr>
          <p:grpSp>
            <p:nvGrpSpPr>
              <p:cNvPr id="17547" name="Group 64"/>
              <p:cNvGrpSpPr>
                <a:grpSpLocks/>
              </p:cNvGrpSpPr>
              <p:nvPr/>
            </p:nvGrpSpPr>
            <p:grpSpPr bwMode="auto">
              <a:xfrm>
                <a:off x="2284" y="2972"/>
                <a:ext cx="135" cy="187"/>
                <a:chOff x="2284" y="2972"/>
                <a:chExt cx="135" cy="187"/>
              </a:xfrm>
            </p:grpSpPr>
            <p:grpSp>
              <p:nvGrpSpPr>
                <p:cNvPr id="17549" name="Group 65"/>
                <p:cNvGrpSpPr>
                  <a:grpSpLocks/>
                </p:cNvGrpSpPr>
                <p:nvPr/>
              </p:nvGrpSpPr>
              <p:grpSpPr bwMode="auto">
                <a:xfrm>
                  <a:off x="2288" y="2975"/>
                  <a:ext cx="124" cy="184"/>
                  <a:chOff x="2288" y="2975"/>
                  <a:chExt cx="124" cy="184"/>
                </a:xfrm>
              </p:grpSpPr>
              <p:sp>
                <p:nvSpPr>
                  <p:cNvPr id="17551" name="Freeform 66"/>
                  <p:cNvSpPr>
                    <a:spLocks/>
                  </p:cNvSpPr>
                  <p:nvPr/>
                </p:nvSpPr>
                <p:spPr bwMode="auto">
                  <a:xfrm>
                    <a:off x="2288" y="2975"/>
                    <a:ext cx="119" cy="184"/>
                  </a:xfrm>
                  <a:custGeom>
                    <a:avLst/>
                    <a:gdLst>
                      <a:gd name="T0" fmla="*/ 116 w 119"/>
                      <a:gd name="T1" fmla="*/ 31 h 184"/>
                      <a:gd name="T2" fmla="*/ 118 w 119"/>
                      <a:gd name="T3" fmla="*/ 60 h 184"/>
                      <a:gd name="T4" fmla="*/ 114 w 119"/>
                      <a:gd name="T5" fmla="*/ 70 h 184"/>
                      <a:gd name="T6" fmla="*/ 118 w 119"/>
                      <a:gd name="T7" fmla="*/ 80 h 184"/>
                      <a:gd name="T8" fmla="*/ 117 w 119"/>
                      <a:gd name="T9" fmla="*/ 91 h 184"/>
                      <a:gd name="T10" fmla="*/ 115 w 119"/>
                      <a:gd name="T11" fmla="*/ 106 h 184"/>
                      <a:gd name="T12" fmla="*/ 114 w 119"/>
                      <a:gd name="T13" fmla="*/ 121 h 184"/>
                      <a:gd name="T14" fmla="*/ 114 w 119"/>
                      <a:gd name="T15" fmla="*/ 137 h 184"/>
                      <a:gd name="T16" fmla="*/ 107 w 119"/>
                      <a:gd name="T17" fmla="*/ 147 h 184"/>
                      <a:gd name="T18" fmla="*/ 97 w 119"/>
                      <a:gd name="T19" fmla="*/ 153 h 184"/>
                      <a:gd name="T20" fmla="*/ 100 w 119"/>
                      <a:gd name="T21" fmla="*/ 162 h 184"/>
                      <a:gd name="T22" fmla="*/ 81 w 119"/>
                      <a:gd name="T23" fmla="*/ 183 h 184"/>
                      <a:gd name="T24" fmla="*/ 17 w 119"/>
                      <a:gd name="T25" fmla="*/ 152 h 184"/>
                      <a:gd name="T26" fmla="*/ 14 w 119"/>
                      <a:gd name="T27" fmla="*/ 112 h 184"/>
                      <a:gd name="T28" fmla="*/ 12 w 119"/>
                      <a:gd name="T29" fmla="*/ 107 h 184"/>
                      <a:gd name="T30" fmla="*/ 9 w 119"/>
                      <a:gd name="T31" fmla="*/ 100 h 184"/>
                      <a:gd name="T32" fmla="*/ 4 w 119"/>
                      <a:gd name="T33" fmla="*/ 89 h 184"/>
                      <a:gd name="T34" fmla="*/ 0 w 119"/>
                      <a:gd name="T35" fmla="*/ 68 h 184"/>
                      <a:gd name="T36" fmla="*/ 7 w 119"/>
                      <a:gd name="T37" fmla="*/ 65 h 184"/>
                      <a:gd name="T38" fmla="*/ 5 w 119"/>
                      <a:gd name="T39" fmla="*/ 57 h 184"/>
                      <a:gd name="T40" fmla="*/ 5 w 119"/>
                      <a:gd name="T41" fmla="*/ 43 h 184"/>
                      <a:gd name="T42" fmla="*/ 6 w 119"/>
                      <a:gd name="T43" fmla="*/ 33 h 184"/>
                      <a:gd name="T44" fmla="*/ 12 w 119"/>
                      <a:gd name="T45" fmla="*/ 22 h 184"/>
                      <a:gd name="T46" fmla="*/ 18 w 119"/>
                      <a:gd name="T47" fmla="*/ 13 h 184"/>
                      <a:gd name="T48" fmla="*/ 29 w 119"/>
                      <a:gd name="T49" fmla="*/ 5 h 184"/>
                      <a:gd name="T50" fmla="*/ 42 w 119"/>
                      <a:gd name="T51" fmla="*/ 2 h 184"/>
                      <a:gd name="T52" fmla="*/ 55 w 119"/>
                      <a:gd name="T53" fmla="*/ 0 h 184"/>
                      <a:gd name="T54" fmla="*/ 68 w 119"/>
                      <a:gd name="T55" fmla="*/ 0 h 184"/>
                      <a:gd name="T56" fmla="*/ 82 w 119"/>
                      <a:gd name="T57" fmla="*/ 1 h 184"/>
                      <a:gd name="T58" fmla="*/ 92 w 119"/>
                      <a:gd name="T59" fmla="*/ 2 h 184"/>
                      <a:gd name="T60" fmla="*/ 104 w 119"/>
                      <a:gd name="T61" fmla="*/ 7 h 184"/>
                      <a:gd name="T62" fmla="*/ 110 w 119"/>
                      <a:gd name="T63" fmla="*/ 14 h 184"/>
                      <a:gd name="T64" fmla="*/ 113 w 119"/>
                      <a:gd name="T65" fmla="*/ 20 h 184"/>
                      <a:gd name="T66" fmla="*/ 116 w 119"/>
                      <a:gd name="T67" fmla="*/ 31 h 1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9"/>
                      <a:gd name="T103" fmla="*/ 0 h 184"/>
                      <a:gd name="T104" fmla="*/ 119 w 119"/>
                      <a:gd name="T105" fmla="*/ 184 h 1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9" h="184">
                        <a:moveTo>
                          <a:pt x="116" y="31"/>
                        </a:moveTo>
                        <a:lnTo>
                          <a:pt x="118" y="60"/>
                        </a:lnTo>
                        <a:lnTo>
                          <a:pt x="114" y="70"/>
                        </a:lnTo>
                        <a:lnTo>
                          <a:pt x="118" y="80"/>
                        </a:lnTo>
                        <a:lnTo>
                          <a:pt x="117" y="91"/>
                        </a:lnTo>
                        <a:lnTo>
                          <a:pt x="115" y="106"/>
                        </a:lnTo>
                        <a:lnTo>
                          <a:pt x="114" y="121"/>
                        </a:lnTo>
                        <a:lnTo>
                          <a:pt x="114" y="137"/>
                        </a:lnTo>
                        <a:lnTo>
                          <a:pt x="107" y="147"/>
                        </a:lnTo>
                        <a:lnTo>
                          <a:pt x="97" y="153"/>
                        </a:lnTo>
                        <a:lnTo>
                          <a:pt x="100" y="162"/>
                        </a:lnTo>
                        <a:lnTo>
                          <a:pt x="81" y="183"/>
                        </a:lnTo>
                        <a:lnTo>
                          <a:pt x="17" y="152"/>
                        </a:lnTo>
                        <a:lnTo>
                          <a:pt x="14" y="112"/>
                        </a:lnTo>
                        <a:lnTo>
                          <a:pt x="12" y="107"/>
                        </a:lnTo>
                        <a:lnTo>
                          <a:pt x="9" y="100"/>
                        </a:lnTo>
                        <a:lnTo>
                          <a:pt x="4" y="89"/>
                        </a:lnTo>
                        <a:lnTo>
                          <a:pt x="0" y="68"/>
                        </a:lnTo>
                        <a:lnTo>
                          <a:pt x="7" y="65"/>
                        </a:lnTo>
                        <a:lnTo>
                          <a:pt x="5" y="57"/>
                        </a:lnTo>
                        <a:lnTo>
                          <a:pt x="5" y="43"/>
                        </a:lnTo>
                        <a:lnTo>
                          <a:pt x="6" y="33"/>
                        </a:lnTo>
                        <a:lnTo>
                          <a:pt x="12" y="22"/>
                        </a:lnTo>
                        <a:lnTo>
                          <a:pt x="18" y="13"/>
                        </a:lnTo>
                        <a:lnTo>
                          <a:pt x="29" y="5"/>
                        </a:lnTo>
                        <a:lnTo>
                          <a:pt x="42" y="2"/>
                        </a:lnTo>
                        <a:lnTo>
                          <a:pt x="55" y="0"/>
                        </a:lnTo>
                        <a:lnTo>
                          <a:pt x="68" y="0"/>
                        </a:lnTo>
                        <a:lnTo>
                          <a:pt x="82" y="1"/>
                        </a:lnTo>
                        <a:lnTo>
                          <a:pt x="92" y="2"/>
                        </a:lnTo>
                        <a:lnTo>
                          <a:pt x="104" y="7"/>
                        </a:lnTo>
                        <a:lnTo>
                          <a:pt x="110" y="14"/>
                        </a:lnTo>
                        <a:lnTo>
                          <a:pt x="113" y="20"/>
                        </a:lnTo>
                        <a:lnTo>
                          <a:pt x="116" y="31"/>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552" name="Group 67"/>
                  <p:cNvGrpSpPr>
                    <a:grpSpLocks/>
                  </p:cNvGrpSpPr>
                  <p:nvPr/>
                </p:nvGrpSpPr>
                <p:grpSpPr bwMode="auto">
                  <a:xfrm>
                    <a:off x="2301" y="3038"/>
                    <a:ext cx="111" cy="88"/>
                    <a:chOff x="2301" y="3038"/>
                    <a:chExt cx="111" cy="88"/>
                  </a:xfrm>
                </p:grpSpPr>
                <p:sp>
                  <p:nvSpPr>
                    <p:cNvPr id="17553" name="Freeform 68"/>
                    <p:cNvSpPr>
                      <a:spLocks/>
                    </p:cNvSpPr>
                    <p:nvPr/>
                  </p:nvSpPr>
                  <p:spPr bwMode="auto">
                    <a:xfrm>
                      <a:off x="2339" y="3038"/>
                      <a:ext cx="40" cy="17"/>
                    </a:xfrm>
                    <a:custGeom>
                      <a:avLst/>
                      <a:gdLst>
                        <a:gd name="T0" fmla="*/ 0 w 40"/>
                        <a:gd name="T1" fmla="*/ 2 h 17"/>
                        <a:gd name="T2" fmla="*/ 18 w 40"/>
                        <a:gd name="T3" fmla="*/ 0 h 17"/>
                        <a:gd name="T4" fmla="*/ 30 w 40"/>
                        <a:gd name="T5" fmla="*/ 1 h 17"/>
                        <a:gd name="T6" fmla="*/ 35 w 40"/>
                        <a:gd name="T7" fmla="*/ 4 h 17"/>
                        <a:gd name="T8" fmla="*/ 39 w 40"/>
                        <a:gd name="T9" fmla="*/ 5 h 17"/>
                        <a:gd name="T10" fmla="*/ 37 w 40"/>
                        <a:gd name="T11" fmla="*/ 9 h 17"/>
                        <a:gd name="T12" fmla="*/ 33 w 40"/>
                        <a:gd name="T13" fmla="*/ 13 h 17"/>
                        <a:gd name="T14" fmla="*/ 35 w 40"/>
                        <a:gd name="T15" fmla="*/ 16 h 17"/>
                        <a:gd name="T16" fmla="*/ 23 w 40"/>
                        <a:gd name="T17" fmla="*/ 13 h 17"/>
                        <a:gd name="T18" fmla="*/ 10 w 40"/>
                        <a:gd name="T19" fmla="*/ 14 h 17"/>
                        <a:gd name="T20" fmla="*/ 16 w 40"/>
                        <a:gd name="T21" fmla="*/ 12 h 17"/>
                        <a:gd name="T22" fmla="*/ 9 w 40"/>
                        <a:gd name="T23" fmla="*/ 9 h 17"/>
                        <a:gd name="T24" fmla="*/ 0 w 40"/>
                        <a:gd name="T25" fmla="*/ 2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
                        <a:gd name="T40" fmla="*/ 0 h 17"/>
                        <a:gd name="T41" fmla="*/ 40 w 40"/>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 h="17">
                          <a:moveTo>
                            <a:pt x="0" y="2"/>
                          </a:moveTo>
                          <a:lnTo>
                            <a:pt x="18" y="0"/>
                          </a:lnTo>
                          <a:lnTo>
                            <a:pt x="30" y="1"/>
                          </a:lnTo>
                          <a:lnTo>
                            <a:pt x="35" y="4"/>
                          </a:lnTo>
                          <a:lnTo>
                            <a:pt x="39" y="5"/>
                          </a:lnTo>
                          <a:lnTo>
                            <a:pt x="37" y="9"/>
                          </a:lnTo>
                          <a:lnTo>
                            <a:pt x="33" y="13"/>
                          </a:lnTo>
                          <a:lnTo>
                            <a:pt x="35" y="16"/>
                          </a:lnTo>
                          <a:lnTo>
                            <a:pt x="23" y="13"/>
                          </a:lnTo>
                          <a:lnTo>
                            <a:pt x="10" y="14"/>
                          </a:lnTo>
                          <a:lnTo>
                            <a:pt x="16" y="12"/>
                          </a:lnTo>
                          <a:lnTo>
                            <a:pt x="9" y="9"/>
                          </a:lnTo>
                          <a:lnTo>
                            <a:pt x="0" y="2"/>
                          </a:lnTo>
                        </a:path>
                      </a:pathLst>
                    </a:custGeom>
                    <a:solidFill>
                      <a:srgbClr val="806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54" name="Freeform 69"/>
                    <p:cNvSpPr>
                      <a:spLocks/>
                    </p:cNvSpPr>
                    <p:nvPr/>
                  </p:nvSpPr>
                  <p:spPr bwMode="auto">
                    <a:xfrm>
                      <a:off x="2395" y="3081"/>
                      <a:ext cx="17" cy="17"/>
                    </a:xfrm>
                    <a:custGeom>
                      <a:avLst/>
                      <a:gdLst>
                        <a:gd name="T0" fmla="*/ 0 w 17"/>
                        <a:gd name="T1" fmla="*/ 0 h 17"/>
                        <a:gd name="T2" fmla="*/ 16 w 17"/>
                        <a:gd name="T3" fmla="*/ 0 h 17"/>
                        <a:gd name="T4" fmla="*/ 13 w 17"/>
                        <a:gd name="T5" fmla="*/ 16 h 17"/>
                        <a:gd name="T6" fmla="*/ 0 w 17"/>
                        <a:gd name="T7" fmla="*/ 0 h 17"/>
                        <a:gd name="T8" fmla="*/ 0 60000 65536"/>
                        <a:gd name="T9" fmla="*/ 0 60000 65536"/>
                        <a:gd name="T10" fmla="*/ 0 60000 65536"/>
                        <a:gd name="T11" fmla="*/ 0 60000 65536"/>
                        <a:gd name="T12" fmla="*/ 0 w 17"/>
                        <a:gd name="T13" fmla="*/ 0 h 17"/>
                        <a:gd name="T14" fmla="*/ 17 w 17"/>
                        <a:gd name="T15" fmla="*/ 17 h 17"/>
                      </a:gdLst>
                      <a:ahLst/>
                      <a:cxnLst>
                        <a:cxn ang="T8">
                          <a:pos x="T0" y="T1"/>
                        </a:cxn>
                        <a:cxn ang="T9">
                          <a:pos x="T2" y="T3"/>
                        </a:cxn>
                        <a:cxn ang="T10">
                          <a:pos x="T4" y="T5"/>
                        </a:cxn>
                        <a:cxn ang="T11">
                          <a:pos x="T6" y="T7"/>
                        </a:cxn>
                      </a:cxnLst>
                      <a:rect l="T12" t="T13" r="T14" b="T15"/>
                      <a:pathLst>
                        <a:path w="17" h="17">
                          <a:moveTo>
                            <a:pt x="0" y="0"/>
                          </a:moveTo>
                          <a:lnTo>
                            <a:pt x="16" y="0"/>
                          </a:lnTo>
                          <a:lnTo>
                            <a:pt x="13" y="16"/>
                          </a:lnTo>
                          <a:lnTo>
                            <a:pt x="0" y="0"/>
                          </a:lnTo>
                        </a:path>
                      </a:pathLst>
                    </a:custGeom>
                    <a:solidFill>
                      <a:srgbClr val="806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55" name="Freeform 70"/>
                    <p:cNvSpPr>
                      <a:spLocks/>
                    </p:cNvSpPr>
                    <p:nvPr/>
                  </p:nvSpPr>
                  <p:spPr bwMode="auto">
                    <a:xfrm>
                      <a:off x="2301" y="3082"/>
                      <a:ext cx="63" cy="44"/>
                    </a:xfrm>
                    <a:custGeom>
                      <a:avLst/>
                      <a:gdLst>
                        <a:gd name="T0" fmla="*/ 5 w 63"/>
                        <a:gd name="T1" fmla="*/ 5 h 44"/>
                        <a:gd name="T2" fmla="*/ 12 w 63"/>
                        <a:gd name="T3" fmla="*/ 4 h 44"/>
                        <a:gd name="T4" fmla="*/ 26 w 63"/>
                        <a:gd name="T5" fmla="*/ 28 h 44"/>
                        <a:gd name="T6" fmla="*/ 62 w 63"/>
                        <a:gd name="T7" fmla="*/ 43 h 44"/>
                        <a:gd name="T8" fmla="*/ 25 w 63"/>
                        <a:gd name="T9" fmla="*/ 32 h 44"/>
                        <a:gd name="T10" fmla="*/ 11 w 63"/>
                        <a:gd name="T11" fmla="*/ 19 h 44"/>
                        <a:gd name="T12" fmla="*/ 3 w 63"/>
                        <a:gd name="T13" fmla="*/ 25 h 44"/>
                        <a:gd name="T14" fmla="*/ 0 w 63"/>
                        <a:gd name="T15" fmla="*/ 0 h 44"/>
                        <a:gd name="T16" fmla="*/ 5 w 63"/>
                        <a:gd name="T17" fmla="*/ 5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3"/>
                        <a:gd name="T28" fmla="*/ 0 h 44"/>
                        <a:gd name="T29" fmla="*/ 63 w 63"/>
                        <a:gd name="T30" fmla="*/ 44 h 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3" h="44">
                          <a:moveTo>
                            <a:pt x="5" y="5"/>
                          </a:moveTo>
                          <a:lnTo>
                            <a:pt x="12" y="4"/>
                          </a:lnTo>
                          <a:lnTo>
                            <a:pt x="26" y="28"/>
                          </a:lnTo>
                          <a:lnTo>
                            <a:pt x="62" y="43"/>
                          </a:lnTo>
                          <a:lnTo>
                            <a:pt x="25" y="32"/>
                          </a:lnTo>
                          <a:lnTo>
                            <a:pt x="11" y="19"/>
                          </a:lnTo>
                          <a:lnTo>
                            <a:pt x="3" y="25"/>
                          </a:lnTo>
                          <a:lnTo>
                            <a:pt x="0" y="0"/>
                          </a:lnTo>
                          <a:lnTo>
                            <a:pt x="5" y="5"/>
                          </a:lnTo>
                        </a:path>
                      </a:pathLst>
                    </a:custGeom>
                    <a:solidFill>
                      <a:srgbClr val="806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sp>
              <p:nvSpPr>
                <p:cNvPr id="17550" name="Freeform 71"/>
                <p:cNvSpPr>
                  <a:spLocks/>
                </p:cNvSpPr>
                <p:nvPr/>
              </p:nvSpPr>
              <p:spPr bwMode="auto">
                <a:xfrm>
                  <a:off x="2284" y="2972"/>
                  <a:ext cx="135" cy="117"/>
                </a:xfrm>
                <a:custGeom>
                  <a:avLst/>
                  <a:gdLst>
                    <a:gd name="T0" fmla="*/ 20 w 135"/>
                    <a:gd name="T1" fmla="*/ 116 h 117"/>
                    <a:gd name="T2" fmla="*/ 9 w 135"/>
                    <a:gd name="T3" fmla="*/ 103 h 117"/>
                    <a:gd name="T4" fmla="*/ 4 w 135"/>
                    <a:gd name="T5" fmla="*/ 86 h 117"/>
                    <a:gd name="T6" fmla="*/ 0 w 135"/>
                    <a:gd name="T7" fmla="*/ 61 h 117"/>
                    <a:gd name="T8" fmla="*/ 0 w 135"/>
                    <a:gd name="T9" fmla="*/ 38 h 117"/>
                    <a:gd name="T10" fmla="*/ 4 w 135"/>
                    <a:gd name="T11" fmla="*/ 20 h 117"/>
                    <a:gd name="T12" fmla="*/ 18 w 135"/>
                    <a:gd name="T13" fmla="*/ 8 h 117"/>
                    <a:gd name="T14" fmla="*/ 32 w 135"/>
                    <a:gd name="T15" fmla="*/ 2 h 117"/>
                    <a:gd name="T16" fmla="*/ 59 w 135"/>
                    <a:gd name="T17" fmla="*/ 0 h 117"/>
                    <a:gd name="T18" fmla="*/ 93 w 135"/>
                    <a:gd name="T19" fmla="*/ 2 h 117"/>
                    <a:gd name="T20" fmla="*/ 114 w 135"/>
                    <a:gd name="T21" fmla="*/ 8 h 117"/>
                    <a:gd name="T22" fmla="*/ 128 w 135"/>
                    <a:gd name="T23" fmla="*/ 11 h 117"/>
                    <a:gd name="T24" fmla="*/ 134 w 135"/>
                    <a:gd name="T25" fmla="*/ 11 h 117"/>
                    <a:gd name="T26" fmla="*/ 126 w 135"/>
                    <a:gd name="T27" fmla="*/ 18 h 117"/>
                    <a:gd name="T28" fmla="*/ 121 w 135"/>
                    <a:gd name="T29" fmla="*/ 30 h 117"/>
                    <a:gd name="T30" fmla="*/ 121 w 135"/>
                    <a:gd name="T31" fmla="*/ 35 h 117"/>
                    <a:gd name="T32" fmla="*/ 109 w 135"/>
                    <a:gd name="T33" fmla="*/ 28 h 117"/>
                    <a:gd name="T34" fmla="*/ 93 w 135"/>
                    <a:gd name="T35" fmla="*/ 27 h 117"/>
                    <a:gd name="T36" fmla="*/ 74 w 135"/>
                    <a:gd name="T37" fmla="*/ 25 h 117"/>
                    <a:gd name="T38" fmla="*/ 60 w 135"/>
                    <a:gd name="T39" fmla="*/ 25 h 117"/>
                    <a:gd name="T40" fmla="*/ 45 w 135"/>
                    <a:gd name="T41" fmla="*/ 25 h 117"/>
                    <a:gd name="T42" fmla="*/ 52 w 135"/>
                    <a:gd name="T43" fmla="*/ 29 h 117"/>
                    <a:gd name="T44" fmla="*/ 52 w 135"/>
                    <a:gd name="T45" fmla="*/ 36 h 117"/>
                    <a:gd name="T46" fmla="*/ 48 w 135"/>
                    <a:gd name="T47" fmla="*/ 44 h 117"/>
                    <a:gd name="T48" fmla="*/ 40 w 135"/>
                    <a:gd name="T49" fmla="*/ 56 h 117"/>
                    <a:gd name="T50" fmla="*/ 35 w 135"/>
                    <a:gd name="T51" fmla="*/ 69 h 117"/>
                    <a:gd name="T52" fmla="*/ 35 w 135"/>
                    <a:gd name="T53" fmla="*/ 86 h 117"/>
                    <a:gd name="T54" fmla="*/ 24 w 135"/>
                    <a:gd name="T55" fmla="*/ 76 h 117"/>
                    <a:gd name="T56" fmla="*/ 23 w 135"/>
                    <a:gd name="T57" fmla="*/ 69 h 117"/>
                    <a:gd name="T58" fmla="*/ 16 w 135"/>
                    <a:gd name="T59" fmla="*/ 66 h 117"/>
                    <a:gd name="T60" fmla="*/ 8 w 135"/>
                    <a:gd name="T61" fmla="*/ 67 h 117"/>
                    <a:gd name="T62" fmla="*/ 6 w 135"/>
                    <a:gd name="T63" fmla="*/ 71 h 117"/>
                    <a:gd name="T64" fmla="*/ 9 w 135"/>
                    <a:gd name="T65" fmla="*/ 93 h 117"/>
                    <a:gd name="T66" fmla="*/ 15 w 135"/>
                    <a:gd name="T67" fmla="*/ 103 h 117"/>
                    <a:gd name="T68" fmla="*/ 20 w 135"/>
                    <a:gd name="T69" fmla="*/ 116 h 11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5"/>
                    <a:gd name="T106" fmla="*/ 0 h 117"/>
                    <a:gd name="T107" fmla="*/ 135 w 135"/>
                    <a:gd name="T108" fmla="*/ 117 h 11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5" h="117">
                      <a:moveTo>
                        <a:pt x="20" y="116"/>
                      </a:moveTo>
                      <a:lnTo>
                        <a:pt x="9" y="103"/>
                      </a:lnTo>
                      <a:lnTo>
                        <a:pt x="4" y="86"/>
                      </a:lnTo>
                      <a:lnTo>
                        <a:pt x="0" y="61"/>
                      </a:lnTo>
                      <a:lnTo>
                        <a:pt x="0" y="38"/>
                      </a:lnTo>
                      <a:lnTo>
                        <a:pt x="4" y="20"/>
                      </a:lnTo>
                      <a:lnTo>
                        <a:pt x="18" y="8"/>
                      </a:lnTo>
                      <a:lnTo>
                        <a:pt x="32" y="2"/>
                      </a:lnTo>
                      <a:lnTo>
                        <a:pt x="59" y="0"/>
                      </a:lnTo>
                      <a:lnTo>
                        <a:pt x="93" y="2"/>
                      </a:lnTo>
                      <a:lnTo>
                        <a:pt x="114" y="8"/>
                      </a:lnTo>
                      <a:lnTo>
                        <a:pt x="128" y="11"/>
                      </a:lnTo>
                      <a:lnTo>
                        <a:pt x="134" y="11"/>
                      </a:lnTo>
                      <a:lnTo>
                        <a:pt x="126" y="18"/>
                      </a:lnTo>
                      <a:lnTo>
                        <a:pt x="121" y="30"/>
                      </a:lnTo>
                      <a:lnTo>
                        <a:pt x="121" y="35"/>
                      </a:lnTo>
                      <a:lnTo>
                        <a:pt x="109" y="28"/>
                      </a:lnTo>
                      <a:lnTo>
                        <a:pt x="93" y="27"/>
                      </a:lnTo>
                      <a:lnTo>
                        <a:pt x="74" y="25"/>
                      </a:lnTo>
                      <a:lnTo>
                        <a:pt x="60" y="25"/>
                      </a:lnTo>
                      <a:lnTo>
                        <a:pt x="45" y="25"/>
                      </a:lnTo>
                      <a:lnTo>
                        <a:pt x="52" y="29"/>
                      </a:lnTo>
                      <a:lnTo>
                        <a:pt x="52" y="36"/>
                      </a:lnTo>
                      <a:lnTo>
                        <a:pt x="48" y="44"/>
                      </a:lnTo>
                      <a:lnTo>
                        <a:pt x="40" y="56"/>
                      </a:lnTo>
                      <a:lnTo>
                        <a:pt x="35" y="69"/>
                      </a:lnTo>
                      <a:lnTo>
                        <a:pt x="35" y="86"/>
                      </a:lnTo>
                      <a:lnTo>
                        <a:pt x="24" y="76"/>
                      </a:lnTo>
                      <a:lnTo>
                        <a:pt x="23" y="69"/>
                      </a:lnTo>
                      <a:lnTo>
                        <a:pt x="16" y="66"/>
                      </a:lnTo>
                      <a:lnTo>
                        <a:pt x="8" y="67"/>
                      </a:lnTo>
                      <a:lnTo>
                        <a:pt x="6" y="71"/>
                      </a:lnTo>
                      <a:lnTo>
                        <a:pt x="9" y="93"/>
                      </a:lnTo>
                      <a:lnTo>
                        <a:pt x="15" y="103"/>
                      </a:lnTo>
                      <a:lnTo>
                        <a:pt x="20" y="116"/>
                      </a:lnTo>
                    </a:path>
                  </a:pathLst>
                </a:custGeom>
                <a:solidFill>
                  <a:srgbClr val="C0802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548" name="Freeform 72"/>
              <p:cNvSpPr>
                <a:spLocks/>
              </p:cNvSpPr>
              <p:nvPr/>
            </p:nvSpPr>
            <p:spPr bwMode="auto">
              <a:xfrm>
                <a:off x="2399" y="3404"/>
                <a:ext cx="115" cy="57"/>
              </a:xfrm>
              <a:custGeom>
                <a:avLst/>
                <a:gdLst>
                  <a:gd name="T0" fmla="*/ 114 w 115"/>
                  <a:gd name="T1" fmla="*/ 50 h 57"/>
                  <a:gd name="T2" fmla="*/ 87 w 115"/>
                  <a:gd name="T3" fmla="*/ 56 h 57"/>
                  <a:gd name="T4" fmla="*/ 49 w 115"/>
                  <a:gd name="T5" fmla="*/ 51 h 57"/>
                  <a:gd name="T6" fmla="*/ 19 w 115"/>
                  <a:gd name="T7" fmla="*/ 43 h 57"/>
                  <a:gd name="T8" fmla="*/ 0 w 115"/>
                  <a:gd name="T9" fmla="*/ 10 h 57"/>
                  <a:gd name="T10" fmla="*/ 52 w 115"/>
                  <a:gd name="T11" fmla="*/ 14 h 57"/>
                  <a:gd name="T12" fmla="*/ 48 w 115"/>
                  <a:gd name="T13" fmla="*/ 0 h 57"/>
                  <a:gd name="T14" fmla="*/ 72 w 115"/>
                  <a:gd name="T15" fmla="*/ 3 h 57"/>
                  <a:gd name="T16" fmla="*/ 95 w 115"/>
                  <a:gd name="T17" fmla="*/ 14 h 57"/>
                  <a:gd name="T18" fmla="*/ 105 w 115"/>
                  <a:gd name="T19" fmla="*/ 19 h 57"/>
                  <a:gd name="T20" fmla="*/ 114 w 115"/>
                  <a:gd name="T21" fmla="*/ 50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5"/>
                  <a:gd name="T34" fmla="*/ 0 h 57"/>
                  <a:gd name="T35" fmla="*/ 115 w 115"/>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5" h="57">
                    <a:moveTo>
                      <a:pt x="114" y="50"/>
                    </a:moveTo>
                    <a:lnTo>
                      <a:pt x="87" y="56"/>
                    </a:lnTo>
                    <a:lnTo>
                      <a:pt x="49" y="51"/>
                    </a:lnTo>
                    <a:lnTo>
                      <a:pt x="19" y="43"/>
                    </a:lnTo>
                    <a:lnTo>
                      <a:pt x="0" y="10"/>
                    </a:lnTo>
                    <a:lnTo>
                      <a:pt x="52" y="14"/>
                    </a:lnTo>
                    <a:lnTo>
                      <a:pt x="48" y="0"/>
                    </a:lnTo>
                    <a:lnTo>
                      <a:pt x="72" y="3"/>
                    </a:lnTo>
                    <a:lnTo>
                      <a:pt x="95" y="14"/>
                    </a:lnTo>
                    <a:lnTo>
                      <a:pt x="105" y="19"/>
                    </a:lnTo>
                    <a:lnTo>
                      <a:pt x="114" y="50"/>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grpSp>
        <p:nvGrpSpPr>
          <p:cNvPr id="17421" name="Group 73"/>
          <p:cNvGrpSpPr>
            <a:grpSpLocks/>
          </p:cNvGrpSpPr>
          <p:nvPr/>
        </p:nvGrpSpPr>
        <p:grpSpPr bwMode="auto">
          <a:xfrm>
            <a:off x="6078538" y="3929063"/>
            <a:ext cx="436562" cy="1714500"/>
            <a:chOff x="2869" y="2475"/>
            <a:chExt cx="275" cy="1080"/>
          </a:xfrm>
        </p:grpSpPr>
        <p:sp>
          <p:nvSpPr>
            <p:cNvPr id="17530" name="Freeform 74"/>
            <p:cNvSpPr>
              <a:spLocks/>
            </p:cNvSpPr>
            <p:nvPr/>
          </p:nvSpPr>
          <p:spPr bwMode="auto">
            <a:xfrm>
              <a:off x="2926" y="3212"/>
              <a:ext cx="144" cy="311"/>
            </a:xfrm>
            <a:custGeom>
              <a:avLst/>
              <a:gdLst>
                <a:gd name="T0" fmla="*/ 31 w 144"/>
                <a:gd name="T1" fmla="*/ 0 h 311"/>
                <a:gd name="T2" fmla="*/ 28 w 144"/>
                <a:gd name="T3" fmla="*/ 37 h 311"/>
                <a:gd name="T4" fmla="*/ 26 w 144"/>
                <a:gd name="T5" fmla="*/ 78 h 311"/>
                <a:gd name="T6" fmla="*/ 26 w 144"/>
                <a:gd name="T7" fmla="*/ 119 h 311"/>
                <a:gd name="T8" fmla="*/ 28 w 144"/>
                <a:gd name="T9" fmla="*/ 158 h 311"/>
                <a:gd name="T10" fmla="*/ 28 w 144"/>
                <a:gd name="T11" fmla="*/ 188 h 311"/>
                <a:gd name="T12" fmla="*/ 28 w 144"/>
                <a:gd name="T13" fmla="*/ 228 h 311"/>
                <a:gd name="T14" fmla="*/ 26 w 144"/>
                <a:gd name="T15" fmla="*/ 244 h 311"/>
                <a:gd name="T16" fmla="*/ 7 w 144"/>
                <a:gd name="T17" fmla="*/ 292 h 311"/>
                <a:gd name="T18" fmla="*/ 0 w 144"/>
                <a:gd name="T19" fmla="*/ 309 h 311"/>
                <a:gd name="T20" fmla="*/ 30 w 144"/>
                <a:gd name="T21" fmla="*/ 310 h 311"/>
                <a:gd name="T22" fmla="*/ 44 w 144"/>
                <a:gd name="T23" fmla="*/ 288 h 311"/>
                <a:gd name="T24" fmla="*/ 52 w 144"/>
                <a:gd name="T25" fmla="*/ 264 h 311"/>
                <a:gd name="T26" fmla="*/ 58 w 144"/>
                <a:gd name="T27" fmla="*/ 225 h 311"/>
                <a:gd name="T28" fmla="*/ 75 w 144"/>
                <a:gd name="T29" fmla="*/ 119 h 311"/>
                <a:gd name="T30" fmla="*/ 82 w 144"/>
                <a:gd name="T31" fmla="*/ 89 h 311"/>
                <a:gd name="T32" fmla="*/ 77 w 144"/>
                <a:gd name="T33" fmla="*/ 147 h 311"/>
                <a:gd name="T34" fmla="*/ 83 w 144"/>
                <a:gd name="T35" fmla="*/ 182 h 311"/>
                <a:gd name="T36" fmla="*/ 84 w 144"/>
                <a:gd name="T37" fmla="*/ 215 h 311"/>
                <a:gd name="T38" fmla="*/ 81 w 144"/>
                <a:gd name="T39" fmla="*/ 245 h 311"/>
                <a:gd name="T40" fmla="*/ 83 w 144"/>
                <a:gd name="T41" fmla="*/ 260 h 311"/>
                <a:gd name="T42" fmla="*/ 103 w 144"/>
                <a:gd name="T43" fmla="*/ 305 h 311"/>
                <a:gd name="T44" fmla="*/ 121 w 144"/>
                <a:gd name="T45" fmla="*/ 305 h 311"/>
                <a:gd name="T46" fmla="*/ 130 w 144"/>
                <a:gd name="T47" fmla="*/ 305 h 311"/>
                <a:gd name="T48" fmla="*/ 140 w 144"/>
                <a:gd name="T49" fmla="*/ 296 h 311"/>
                <a:gd name="T50" fmla="*/ 114 w 144"/>
                <a:gd name="T51" fmla="*/ 245 h 311"/>
                <a:gd name="T52" fmla="*/ 127 w 144"/>
                <a:gd name="T53" fmla="*/ 138 h 311"/>
                <a:gd name="T54" fmla="*/ 132 w 144"/>
                <a:gd name="T55" fmla="*/ 87 h 311"/>
                <a:gd name="T56" fmla="*/ 143 w 144"/>
                <a:gd name="T57" fmla="*/ 2 h 311"/>
                <a:gd name="T58" fmla="*/ 31 w 144"/>
                <a:gd name="T59" fmla="*/ 0 h 31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4"/>
                <a:gd name="T91" fmla="*/ 0 h 311"/>
                <a:gd name="T92" fmla="*/ 144 w 144"/>
                <a:gd name="T93" fmla="*/ 311 h 31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4" h="311">
                  <a:moveTo>
                    <a:pt x="31" y="0"/>
                  </a:moveTo>
                  <a:lnTo>
                    <a:pt x="28" y="37"/>
                  </a:lnTo>
                  <a:lnTo>
                    <a:pt x="26" y="78"/>
                  </a:lnTo>
                  <a:lnTo>
                    <a:pt x="26" y="119"/>
                  </a:lnTo>
                  <a:lnTo>
                    <a:pt x="28" y="158"/>
                  </a:lnTo>
                  <a:lnTo>
                    <a:pt x="28" y="188"/>
                  </a:lnTo>
                  <a:lnTo>
                    <a:pt x="28" y="228"/>
                  </a:lnTo>
                  <a:lnTo>
                    <a:pt x="26" y="244"/>
                  </a:lnTo>
                  <a:lnTo>
                    <a:pt x="7" y="292"/>
                  </a:lnTo>
                  <a:lnTo>
                    <a:pt x="0" y="309"/>
                  </a:lnTo>
                  <a:lnTo>
                    <a:pt x="30" y="310"/>
                  </a:lnTo>
                  <a:lnTo>
                    <a:pt x="44" y="288"/>
                  </a:lnTo>
                  <a:lnTo>
                    <a:pt x="52" y="264"/>
                  </a:lnTo>
                  <a:lnTo>
                    <a:pt x="58" y="225"/>
                  </a:lnTo>
                  <a:lnTo>
                    <a:pt x="75" y="119"/>
                  </a:lnTo>
                  <a:lnTo>
                    <a:pt x="82" y="89"/>
                  </a:lnTo>
                  <a:lnTo>
                    <a:pt x="77" y="147"/>
                  </a:lnTo>
                  <a:lnTo>
                    <a:pt x="83" y="182"/>
                  </a:lnTo>
                  <a:lnTo>
                    <a:pt x="84" y="215"/>
                  </a:lnTo>
                  <a:lnTo>
                    <a:pt x="81" y="245"/>
                  </a:lnTo>
                  <a:lnTo>
                    <a:pt x="83" y="260"/>
                  </a:lnTo>
                  <a:lnTo>
                    <a:pt x="103" y="305"/>
                  </a:lnTo>
                  <a:lnTo>
                    <a:pt x="121" y="305"/>
                  </a:lnTo>
                  <a:lnTo>
                    <a:pt x="130" y="305"/>
                  </a:lnTo>
                  <a:lnTo>
                    <a:pt x="140" y="296"/>
                  </a:lnTo>
                  <a:lnTo>
                    <a:pt x="114" y="245"/>
                  </a:lnTo>
                  <a:lnTo>
                    <a:pt x="127" y="138"/>
                  </a:lnTo>
                  <a:lnTo>
                    <a:pt x="132" y="87"/>
                  </a:lnTo>
                  <a:lnTo>
                    <a:pt x="143" y="2"/>
                  </a:lnTo>
                  <a:lnTo>
                    <a:pt x="31" y="0"/>
                  </a:lnTo>
                </a:path>
              </a:pathLst>
            </a:custGeom>
            <a:solidFill>
              <a:srgbClr val="8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531" name="Group 75"/>
            <p:cNvGrpSpPr>
              <a:grpSpLocks/>
            </p:cNvGrpSpPr>
            <p:nvPr/>
          </p:nvGrpSpPr>
          <p:grpSpPr bwMode="auto">
            <a:xfrm>
              <a:off x="2873" y="2818"/>
              <a:ext cx="265" cy="312"/>
              <a:chOff x="2873" y="2818"/>
              <a:chExt cx="265" cy="312"/>
            </a:xfrm>
          </p:grpSpPr>
          <p:sp>
            <p:nvSpPr>
              <p:cNvPr id="17543" name="Freeform 76"/>
              <p:cNvSpPr>
                <a:spLocks/>
              </p:cNvSpPr>
              <p:nvPr/>
            </p:nvSpPr>
            <p:spPr bwMode="auto">
              <a:xfrm>
                <a:off x="2873" y="2827"/>
                <a:ext cx="69" cy="303"/>
              </a:xfrm>
              <a:custGeom>
                <a:avLst/>
                <a:gdLst>
                  <a:gd name="T0" fmla="*/ 3 w 69"/>
                  <a:gd name="T1" fmla="*/ 0 h 303"/>
                  <a:gd name="T2" fmla="*/ 0 w 69"/>
                  <a:gd name="T3" fmla="*/ 68 h 303"/>
                  <a:gd name="T4" fmla="*/ 11 w 69"/>
                  <a:gd name="T5" fmla="*/ 162 h 303"/>
                  <a:gd name="T6" fmla="*/ 20 w 69"/>
                  <a:gd name="T7" fmla="*/ 243 h 303"/>
                  <a:gd name="T8" fmla="*/ 37 w 69"/>
                  <a:gd name="T9" fmla="*/ 293 h 303"/>
                  <a:gd name="T10" fmla="*/ 45 w 69"/>
                  <a:gd name="T11" fmla="*/ 302 h 303"/>
                  <a:gd name="T12" fmla="*/ 50 w 69"/>
                  <a:gd name="T13" fmla="*/ 288 h 303"/>
                  <a:gd name="T14" fmla="*/ 53 w 69"/>
                  <a:gd name="T15" fmla="*/ 253 h 303"/>
                  <a:gd name="T16" fmla="*/ 68 w 69"/>
                  <a:gd name="T17" fmla="*/ 244 h 303"/>
                  <a:gd name="T18" fmla="*/ 48 w 69"/>
                  <a:gd name="T19" fmla="*/ 217 h 303"/>
                  <a:gd name="T20" fmla="*/ 34 w 69"/>
                  <a:gd name="T21" fmla="*/ 201 h 303"/>
                  <a:gd name="T22" fmla="*/ 36 w 69"/>
                  <a:gd name="T23" fmla="*/ 61 h 303"/>
                  <a:gd name="T24" fmla="*/ 43 w 69"/>
                  <a:gd name="T25" fmla="*/ 5 h 303"/>
                  <a:gd name="T26" fmla="*/ 3 w 69"/>
                  <a:gd name="T27" fmla="*/ 0 h 30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9"/>
                  <a:gd name="T43" fmla="*/ 0 h 303"/>
                  <a:gd name="T44" fmla="*/ 69 w 69"/>
                  <a:gd name="T45" fmla="*/ 303 h 30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9" h="303">
                    <a:moveTo>
                      <a:pt x="3" y="0"/>
                    </a:moveTo>
                    <a:lnTo>
                      <a:pt x="0" y="68"/>
                    </a:lnTo>
                    <a:lnTo>
                      <a:pt x="11" y="162"/>
                    </a:lnTo>
                    <a:lnTo>
                      <a:pt x="20" y="243"/>
                    </a:lnTo>
                    <a:lnTo>
                      <a:pt x="37" y="293"/>
                    </a:lnTo>
                    <a:lnTo>
                      <a:pt x="45" y="302"/>
                    </a:lnTo>
                    <a:lnTo>
                      <a:pt x="50" y="288"/>
                    </a:lnTo>
                    <a:lnTo>
                      <a:pt x="53" y="253"/>
                    </a:lnTo>
                    <a:lnTo>
                      <a:pt x="68" y="244"/>
                    </a:lnTo>
                    <a:lnTo>
                      <a:pt x="48" y="217"/>
                    </a:lnTo>
                    <a:lnTo>
                      <a:pt x="34" y="201"/>
                    </a:lnTo>
                    <a:lnTo>
                      <a:pt x="36" y="61"/>
                    </a:lnTo>
                    <a:lnTo>
                      <a:pt x="43" y="5"/>
                    </a:lnTo>
                    <a:lnTo>
                      <a:pt x="3" y="0"/>
                    </a:lnTo>
                  </a:path>
                </a:pathLst>
              </a:custGeom>
              <a:solidFill>
                <a:srgbClr val="8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44" name="Freeform 77"/>
              <p:cNvSpPr>
                <a:spLocks/>
              </p:cNvSpPr>
              <p:nvPr/>
            </p:nvSpPr>
            <p:spPr bwMode="auto">
              <a:xfrm>
                <a:off x="3078" y="2818"/>
                <a:ext cx="60" cy="283"/>
              </a:xfrm>
              <a:custGeom>
                <a:avLst/>
                <a:gdLst>
                  <a:gd name="T0" fmla="*/ 17 w 60"/>
                  <a:gd name="T1" fmla="*/ 8 h 283"/>
                  <a:gd name="T2" fmla="*/ 25 w 60"/>
                  <a:gd name="T3" fmla="*/ 58 h 283"/>
                  <a:gd name="T4" fmla="*/ 24 w 60"/>
                  <a:gd name="T5" fmla="*/ 179 h 283"/>
                  <a:gd name="T6" fmla="*/ 0 w 60"/>
                  <a:gd name="T7" fmla="*/ 230 h 283"/>
                  <a:gd name="T8" fmla="*/ 6 w 60"/>
                  <a:gd name="T9" fmla="*/ 235 h 283"/>
                  <a:gd name="T10" fmla="*/ 0 w 60"/>
                  <a:gd name="T11" fmla="*/ 260 h 283"/>
                  <a:gd name="T12" fmla="*/ 5 w 60"/>
                  <a:gd name="T13" fmla="*/ 282 h 283"/>
                  <a:gd name="T14" fmla="*/ 24 w 60"/>
                  <a:gd name="T15" fmla="*/ 247 h 283"/>
                  <a:gd name="T16" fmla="*/ 42 w 60"/>
                  <a:gd name="T17" fmla="*/ 185 h 283"/>
                  <a:gd name="T18" fmla="*/ 59 w 60"/>
                  <a:gd name="T19" fmla="*/ 46 h 283"/>
                  <a:gd name="T20" fmla="*/ 51 w 60"/>
                  <a:gd name="T21" fmla="*/ 0 h 283"/>
                  <a:gd name="T22" fmla="*/ 17 w 60"/>
                  <a:gd name="T23" fmla="*/ 8 h 28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283"/>
                  <a:gd name="T38" fmla="*/ 60 w 60"/>
                  <a:gd name="T39" fmla="*/ 283 h 28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283">
                    <a:moveTo>
                      <a:pt x="17" y="8"/>
                    </a:moveTo>
                    <a:lnTo>
                      <a:pt x="25" y="58"/>
                    </a:lnTo>
                    <a:lnTo>
                      <a:pt x="24" y="179"/>
                    </a:lnTo>
                    <a:lnTo>
                      <a:pt x="0" y="230"/>
                    </a:lnTo>
                    <a:lnTo>
                      <a:pt x="6" y="235"/>
                    </a:lnTo>
                    <a:lnTo>
                      <a:pt x="0" y="260"/>
                    </a:lnTo>
                    <a:lnTo>
                      <a:pt x="5" y="282"/>
                    </a:lnTo>
                    <a:lnTo>
                      <a:pt x="24" y="247"/>
                    </a:lnTo>
                    <a:lnTo>
                      <a:pt x="42" y="185"/>
                    </a:lnTo>
                    <a:lnTo>
                      <a:pt x="59" y="46"/>
                    </a:lnTo>
                    <a:lnTo>
                      <a:pt x="51" y="0"/>
                    </a:lnTo>
                    <a:lnTo>
                      <a:pt x="17" y="8"/>
                    </a:lnTo>
                  </a:path>
                </a:pathLst>
              </a:custGeom>
              <a:solidFill>
                <a:srgbClr val="8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532" name="Freeform 78"/>
            <p:cNvSpPr>
              <a:spLocks/>
            </p:cNvSpPr>
            <p:nvPr/>
          </p:nvSpPr>
          <p:spPr bwMode="auto">
            <a:xfrm>
              <a:off x="2970" y="2495"/>
              <a:ext cx="88" cy="142"/>
            </a:xfrm>
            <a:custGeom>
              <a:avLst/>
              <a:gdLst>
                <a:gd name="T0" fmla="*/ 13 w 88"/>
                <a:gd name="T1" fmla="*/ 141 h 142"/>
                <a:gd name="T2" fmla="*/ 13 w 88"/>
                <a:gd name="T3" fmla="*/ 120 h 142"/>
                <a:gd name="T4" fmla="*/ 3 w 88"/>
                <a:gd name="T5" fmla="*/ 95 h 142"/>
                <a:gd name="T6" fmla="*/ 0 w 88"/>
                <a:gd name="T7" fmla="*/ 78 h 142"/>
                <a:gd name="T8" fmla="*/ 0 w 88"/>
                <a:gd name="T9" fmla="*/ 66 h 142"/>
                <a:gd name="T10" fmla="*/ 0 w 88"/>
                <a:gd name="T11" fmla="*/ 47 h 142"/>
                <a:gd name="T12" fmla="*/ 3 w 88"/>
                <a:gd name="T13" fmla="*/ 32 h 142"/>
                <a:gd name="T14" fmla="*/ 7 w 88"/>
                <a:gd name="T15" fmla="*/ 22 h 142"/>
                <a:gd name="T16" fmla="*/ 13 w 88"/>
                <a:gd name="T17" fmla="*/ 13 h 142"/>
                <a:gd name="T18" fmla="*/ 21 w 88"/>
                <a:gd name="T19" fmla="*/ 6 h 142"/>
                <a:gd name="T20" fmla="*/ 33 w 88"/>
                <a:gd name="T21" fmla="*/ 1 h 142"/>
                <a:gd name="T22" fmla="*/ 47 w 88"/>
                <a:gd name="T23" fmla="*/ 0 h 142"/>
                <a:gd name="T24" fmla="*/ 59 w 88"/>
                <a:gd name="T25" fmla="*/ 2 h 142"/>
                <a:gd name="T26" fmla="*/ 69 w 88"/>
                <a:gd name="T27" fmla="*/ 5 h 142"/>
                <a:gd name="T28" fmla="*/ 77 w 88"/>
                <a:gd name="T29" fmla="*/ 13 h 142"/>
                <a:gd name="T30" fmla="*/ 83 w 88"/>
                <a:gd name="T31" fmla="*/ 22 h 142"/>
                <a:gd name="T32" fmla="*/ 87 w 88"/>
                <a:gd name="T33" fmla="*/ 33 h 142"/>
                <a:gd name="T34" fmla="*/ 86 w 88"/>
                <a:gd name="T35" fmla="*/ 57 h 142"/>
                <a:gd name="T36" fmla="*/ 83 w 88"/>
                <a:gd name="T37" fmla="*/ 76 h 142"/>
                <a:gd name="T38" fmla="*/ 79 w 88"/>
                <a:gd name="T39" fmla="*/ 98 h 142"/>
                <a:gd name="T40" fmla="*/ 72 w 88"/>
                <a:gd name="T41" fmla="*/ 108 h 142"/>
                <a:gd name="T42" fmla="*/ 66 w 88"/>
                <a:gd name="T43" fmla="*/ 117 h 142"/>
                <a:gd name="T44" fmla="*/ 63 w 88"/>
                <a:gd name="T45" fmla="*/ 123 h 142"/>
                <a:gd name="T46" fmla="*/ 59 w 88"/>
                <a:gd name="T47" fmla="*/ 141 h 142"/>
                <a:gd name="T48" fmla="*/ 13 w 88"/>
                <a:gd name="T49" fmla="*/ 141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8"/>
                <a:gd name="T76" fmla="*/ 0 h 142"/>
                <a:gd name="T77" fmla="*/ 88 w 88"/>
                <a:gd name="T78" fmla="*/ 142 h 14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8" h="142">
                  <a:moveTo>
                    <a:pt x="13" y="141"/>
                  </a:moveTo>
                  <a:lnTo>
                    <a:pt x="13" y="120"/>
                  </a:lnTo>
                  <a:lnTo>
                    <a:pt x="3" y="95"/>
                  </a:lnTo>
                  <a:lnTo>
                    <a:pt x="0" y="78"/>
                  </a:lnTo>
                  <a:lnTo>
                    <a:pt x="0" y="66"/>
                  </a:lnTo>
                  <a:lnTo>
                    <a:pt x="0" y="47"/>
                  </a:lnTo>
                  <a:lnTo>
                    <a:pt x="3" y="32"/>
                  </a:lnTo>
                  <a:lnTo>
                    <a:pt x="7" y="22"/>
                  </a:lnTo>
                  <a:lnTo>
                    <a:pt x="13" y="13"/>
                  </a:lnTo>
                  <a:lnTo>
                    <a:pt x="21" y="6"/>
                  </a:lnTo>
                  <a:lnTo>
                    <a:pt x="33" y="1"/>
                  </a:lnTo>
                  <a:lnTo>
                    <a:pt x="47" y="0"/>
                  </a:lnTo>
                  <a:lnTo>
                    <a:pt x="59" y="2"/>
                  </a:lnTo>
                  <a:lnTo>
                    <a:pt x="69" y="5"/>
                  </a:lnTo>
                  <a:lnTo>
                    <a:pt x="77" y="13"/>
                  </a:lnTo>
                  <a:lnTo>
                    <a:pt x="83" y="22"/>
                  </a:lnTo>
                  <a:lnTo>
                    <a:pt x="87" y="33"/>
                  </a:lnTo>
                  <a:lnTo>
                    <a:pt x="86" y="57"/>
                  </a:lnTo>
                  <a:lnTo>
                    <a:pt x="83" y="76"/>
                  </a:lnTo>
                  <a:lnTo>
                    <a:pt x="79" y="98"/>
                  </a:lnTo>
                  <a:lnTo>
                    <a:pt x="72" y="108"/>
                  </a:lnTo>
                  <a:lnTo>
                    <a:pt x="66" y="117"/>
                  </a:lnTo>
                  <a:lnTo>
                    <a:pt x="63" y="123"/>
                  </a:lnTo>
                  <a:lnTo>
                    <a:pt x="59" y="141"/>
                  </a:lnTo>
                  <a:lnTo>
                    <a:pt x="13" y="141"/>
                  </a:lnTo>
                </a:path>
              </a:pathLst>
            </a:custGeom>
            <a:solidFill>
              <a:srgbClr val="8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33" name="Freeform 79"/>
            <p:cNvSpPr>
              <a:spLocks/>
            </p:cNvSpPr>
            <p:nvPr/>
          </p:nvSpPr>
          <p:spPr bwMode="auto">
            <a:xfrm>
              <a:off x="2931" y="2475"/>
              <a:ext cx="164" cy="116"/>
            </a:xfrm>
            <a:custGeom>
              <a:avLst/>
              <a:gdLst>
                <a:gd name="T0" fmla="*/ 17 w 164"/>
                <a:gd name="T1" fmla="*/ 113 h 116"/>
                <a:gd name="T2" fmla="*/ 10 w 164"/>
                <a:gd name="T3" fmla="*/ 115 h 116"/>
                <a:gd name="T4" fmla="*/ 0 w 164"/>
                <a:gd name="T5" fmla="*/ 111 h 116"/>
                <a:gd name="T6" fmla="*/ 4 w 164"/>
                <a:gd name="T7" fmla="*/ 92 h 116"/>
                <a:gd name="T8" fmla="*/ 10 w 164"/>
                <a:gd name="T9" fmla="*/ 70 h 116"/>
                <a:gd name="T10" fmla="*/ 20 w 164"/>
                <a:gd name="T11" fmla="*/ 44 h 116"/>
                <a:gd name="T12" fmla="*/ 26 w 164"/>
                <a:gd name="T13" fmla="*/ 30 h 116"/>
                <a:gd name="T14" fmla="*/ 32 w 164"/>
                <a:gd name="T15" fmla="*/ 18 h 116"/>
                <a:gd name="T16" fmla="*/ 46 w 164"/>
                <a:gd name="T17" fmla="*/ 7 h 116"/>
                <a:gd name="T18" fmla="*/ 72 w 164"/>
                <a:gd name="T19" fmla="*/ 2 h 116"/>
                <a:gd name="T20" fmla="*/ 93 w 164"/>
                <a:gd name="T21" fmla="*/ 0 h 116"/>
                <a:gd name="T22" fmla="*/ 125 w 164"/>
                <a:gd name="T23" fmla="*/ 11 h 116"/>
                <a:gd name="T24" fmla="*/ 137 w 164"/>
                <a:gd name="T25" fmla="*/ 24 h 116"/>
                <a:gd name="T26" fmla="*/ 148 w 164"/>
                <a:gd name="T27" fmla="*/ 47 h 116"/>
                <a:gd name="T28" fmla="*/ 159 w 164"/>
                <a:gd name="T29" fmla="*/ 74 h 116"/>
                <a:gd name="T30" fmla="*/ 163 w 164"/>
                <a:gd name="T31" fmla="*/ 98 h 116"/>
                <a:gd name="T32" fmla="*/ 161 w 164"/>
                <a:gd name="T33" fmla="*/ 107 h 116"/>
                <a:gd name="T34" fmla="*/ 146 w 164"/>
                <a:gd name="T35" fmla="*/ 109 h 116"/>
                <a:gd name="T36" fmla="*/ 135 w 164"/>
                <a:gd name="T37" fmla="*/ 111 h 116"/>
                <a:gd name="T38" fmla="*/ 119 w 164"/>
                <a:gd name="T39" fmla="*/ 113 h 116"/>
                <a:gd name="T40" fmla="*/ 123 w 164"/>
                <a:gd name="T41" fmla="*/ 90 h 116"/>
                <a:gd name="T42" fmla="*/ 123 w 164"/>
                <a:gd name="T43" fmla="*/ 77 h 116"/>
                <a:gd name="T44" fmla="*/ 122 w 164"/>
                <a:gd name="T45" fmla="*/ 65 h 116"/>
                <a:gd name="T46" fmla="*/ 123 w 164"/>
                <a:gd name="T47" fmla="*/ 48 h 116"/>
                <a:gd name="T48" fmla="*/ 105 w 164"/>
                <a:gd name="T49" fmla="*/ 41 h 116"/>
                <a:gd name="T50" fmla="*/ 99 w 164"/>
                <a:gd name="T51" fmla="*/ 27 h 116"/>
                <a:gd name="T52" fmla="*/ 83 w 164"/>
                <a:gd name="T53" fmla="*/ 37 h 116"/>
                <a:gd name="T54" fmla="*/ 61 w 164"/>
                <a:gd name="T55" fmla="*/ 55 h 116"/>
                <a:gd name="T56" fmla="*/ 70 w 164"/>
                <a:gd name="T57" fmla="*/ 46 h 116"/>
                <a:gd name="T58" fmla="*/ 51 w 164"/>
                <a:gd name="T59" fmla="*/ 59 h 116"/>
                <a:gd name="T60" fmla="*/ 51 w 164"/>
                <a:gd name="T61" fmla="*/ 81 h 116"/>
                <a:gd name="T62" fmla="*/ 56 w 164"/>
                <a:gd name="T63" fmla="*/ 92 h 116"/>
                <a:gd name="T64" fmla="*/ 61 w 164"/>
                <a:gd name="T65" fmla="*/ 101 h 116"/>
                <a:gd name="T66" fmla="*/ 66 w 164"/>
                <a:gd name="T67" fmla="*/ 114 h 116"/>
                <a:gd name="T68" fmla="*/ 46 w 164"/>
                <a:gd name="T69" fmla="*/ 114 h 116"/>
                <a:gd name="T70" fmla="*/ 55 w 164"/>
                <a:gd name="T71" fmla="*/ 114 h 116"/>
                <a:gd name="T72" fmla="*/ 27 w 164"/>
                <a:gd name="T73" fmla="*/ 111 h 116"/>
                <a:gd name="T74" fmla="*/ 26 w 164"/>
                <a:gd name="T75" fmla="*/ 111 h 116"/>
                <a:gd name="T76" fmla="*/ 17 w 164"/>
                <a:gd name="T77" fmla="*/ 113 h 11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4"/>
                <a:gd name="T118" fmla="*/ 0 h 116"/>
                <a:gd name="T119" fmla="*/ 164 w 164"/>
                <a:gd name="T120" fmla="*/ 116 h 11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4" h="116">
                  <a:moveTo>
                    <a:pt x="17" y="113"/>
                  </a:moveTo>
                  <a:lnTo>
                    <a:pt x="10" y="115"/>
                  </a:lnTo>
                  <a:lnTo>
                    <a:pt x="0" y="111"/>
                  </a:lnTo>
                  <a:lnTo>
                    <a:pt x="4" y="92"/>
                  </a:lnTo>
                  <a:lnTo>
                    <a:pt x="10" y="70"/>
                  </a:lnTo>
                  <a:lnTo>
                    <a:pt x="20" y="44"/>
                  </a:lnTo>
                  <a:lnTo>
                    <a:pt x="26" y="30"/>
                  </a:lnTo>
                  <a:lnTo>
                    <a:pt x="32" y="18"/>
                  </a:lnTo>
                  <a:lnTo>
                    <a:pt x="46" y="7"/>
                  </a:lnTo>
                  <a:lnTo>
                    <a:pt x="72" y="2"/>
                  </a:lnTo>
                  <a:lnTo>
                    <a:pt x="93" y="0"/>
                  </a:lnTo>
                  <a:lnTo>
                    <a:pt x="125" y="11"/>
                  </a:lnTo>
                  <a:lnTo>
                    <a:pt x="137" y="24"/>
                  </a:lnTo>
                  <a:lnTo>
                    <a:pt x="148" y="47"/>
                  </a:lnTo>
                  <a:lnTo>
                    <a:pt x="159" y="74"/>
                  </a:lnTo>
                  <a:lnTo>
                    <a:pt x="163" y="98"/>
                  </a:lnTo>
                  <a:lnTo>
                    <a:pt x="161" y="107"/>
                  </a:lnTo>
                  <a:lnTo>
                    <a:pt x="146" y="109"/>
                  </a:lnTo>
                  <a:lnTo>
                    <a:pt x="135" y="111"/>
                  </a:lnTo>
                  <a:lnTo>
                    <a:pt x="119" y="113"/>
                  </a:lnTo>
                  <a:lnTo>
                    <a:pt x="123" y="90"/>
                  </a:lnTo>
                  <a:lnTo>
                    <a:pt x="123" y="77"/>
                  </a:lnTo>
                  <a:lnTo>
                    <a:pt x="122" y="65"/>
                  </a:lnTo>
                  <a:lnTo>
                    <a:pt x="123" y="48"/>
                  </a:lnTo>
                  <a:lnTo>
                    <a:pt x="105" y="41"/>
                  </a:lnTo>
                  <a:lnTo>
                    <a:pt x="99" y="27"/>
                  </a:lnTo>
                  <a:lnTo>
                    <a:pt x="83" y="37"/>
                  </a:lnTo>
                  <a:lnTo>
                    <a:pt x="61" y="55"/>
                  </a:lnTo>
                  <a:lnTo>
                    <a:pt x="70" y="46"/>
                  </a:lnTo>
                  <a:lnTo>
                    <a:pt x="51" y="59"/>
                  </a:lnTo>
                  <a:lnTo>
                    <a:pt x="51" y="81"/>
                  </a:lnTo>
                  <a:lnTo>
                    <a:pt x="56" y="92"/>
                  </a:lnTo>
                  <a:lnTo>
                    <a:pt x="61" y="101"/>
                  </a:lnTo>
                  <a:lnTo>
                    <a:pt x="66" y="114"/>
                  </a:lnTo>
                  <a:lnTo>
                    <a:pt x="46" y="114"/>
                  </a:lnTo>
                  <a:lnTo>
                    <a:pt x="55" y="114"/>
                  </a:lnTo>
                  <a:lnTo>
                    <a:pt x="27" y="111"/>
                  </a:lnTo>
                  <a:lnTo>
                    <a:pt x="26" y="111"/>
                  </a:lnTo>
                  <a:lnTo>
                    <a:pt x="17" y="113"/>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34" name="Freeform 80"/>
            <p:cNvSpPr>
              <a:spLocks/>
            </p:cNvSpPr>
            <p:nvPr/>
          </p:nvSpPr>
          <p:spPr bwMode="auto">
            <a:xfrm>
              <a:off x="2869" y="2639"/>
              <a:ext cx="275" cy="579"/>
            </a:xfrm>
            <a:custGeom>
              <a:avLst/>
              <a:gdLst>
                <a:gd name="T0" fmla="*/ 110 w 275"/>
                <a:gd name="T1" fmla="*/ 0 h 579"/>
                <a:gd name="T2" fmla="*/ 43 w 275"/>
                <a:gd name="T3" fmla="*/ 30 h 579"/>
                <a:gd name="T4" fmla="*/ 35 w 275"/>
                <a:gd name="T5" fmla="*/ 40 h 579"/>
                <a:gd name="T6" fmla="*/ 0 w 275"/>
                <a:gd name="T7" fmla="*/ 188 h 579"/>
                <a:gd name="T8" fmla="*/ 52 w 275"/>
                <a:gd name="T9" fmla="*/ 194 h 579"/>
                <a:gd name="T10" fmla="*/ 59 w 275"/>
                <a:gd name="T11" fmla="*/ 157 h 579"/>
                <a:gd name="T12" fmla="*/ 79 w 275"/>
                <a:gd name="T13" fmla="*/ 235 h 579"/>
                <a:gd name="T14" fmla="*/ 46 w 275"/>
                <a:gd name="T15" fmla="*/ 409 h 579"/>
                <a:gd name="T16" fmla="*/ 63 w 275"/>
                <a:gd name="T17" fmla="*/ 576 h 579"/>
                <a:gd name="T18" fmla="*/ 82 w 275"/>
                <a:gd name="T19" fmla="*/ 578 h 579"/>
                <a:gd name="T20" fmla="*/ 111 w 275"/>
                <a:gd name="T21" fmla="*/ 576 h 579"/>
                <a:gd name="T22" fmla="*/ 152 w 275"/>
                <a:gd name="T23" fmla="*/ 573 h 579"/>
                <a:gd name="T24" fmla="*/ 188 w 275"/>
                <a:gd name="T25" fmla="*/ 573 h 579"/>
                <a:gd name="T26" fmla="*/ 219 w 275"/>
                <a:gd name="T27" fmla="*/ 574 h 579"/>
                <a:gd name="T28" fmla="*/ 231 w 275"/>
                <a:gd name="T29" fmla="*/ 333 h 579"/>
                <a:gd name="T30" fmla="*/ 200 w 275"/>
                <a:gd name="T31" fmla="*/ 226 h 579"/>
                <a:gd name="T32" fmla="*/ 212 w 275"/>
                <a:gd name="T33" fmla="*/ 168 h 579"/>
                <a:gd name="T34" fmla="*/ 219 w 275"/>
                <a:gd name="T35" fmla="*/ 190 h 579"/>
                <a:gd name="T36" fmla="*/ 274 w 275"/>
                <a:gd name="T37" fmla="*/ 177 h 579"/>
                <a:gd name="T38" fmla="*/ 232 w 275"/>
                <a:gd name="T39" fmla="*/ 39 h 579"/>
                <a:gd name="T40" fmla="*/ 162 w 275"/>
                <a:gd name="T41" fmla="*/ 0 h 579"/>
                <a:gd name="T42" fmla="*/ 110 w 275"/>
                <a:gd name="T43" fmla="*/ 0 h 57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75"/>
                <a:gd name="T67" fmla="*/ 0 h 579"/>
                <a:gd name="T68" fmla="*/ 275 w 275"/>
                <a:gd name="T69" fmla="*/ 579 h 57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75" h="579">
                  <a:moveTo>
                    <a:pt x="110" y="0"/>
                  </a:moveTo>
                  <a:lnTo>
                    <a:pt x="43" y="30"/>
                  </a:lnTo>
                  <a:lnTo>
                    <a:pt x="35" y="40"/>
                  </a:lnTo>
                  <a:lnTo>
                    <a:pt x="0" y="188"/>
                  </a:lnTo>
                  <a:lnTo>
                    <a:pt x="52" y="194"/>
                  </a:lnTo>
                  <a:lnTo>
                    <a:pt x="59" y="157"/>
                  </a:lnTo>
                  <a:lnTo>
                    <a:pt x="79" y="235"/>
                  </a:lnTo>
                  <a:lnTo>
                    <a:pt x="46" y="409"/>
                  </a:lnTo>
                  <a:lnTo>
                    <a:pt x="63" y="576"/>
                  </a:lnTo>
                  <a:lnTo>
                    <a:pt x="82" y="578"/>
                  </a:lnTo>
                  <a:lnTo>
                    <a:pt x="111" y="576"/>
                  </a:lnTo>
                  <a:lnTo>
                    <a:pt x="152" y="573"/>
                  </a:lnTo>
                  <a:lnTo>
                    <a:pt x="188" y="573"/>
                  </a:lnTo>
                  <a:lnTo>
                    <a:pt x="219" y="574"/>
                  </a:lnTo>
                  <a:lnTo>
                    <a:pt x="231" y="333"/>
                  </a:lnTo>
                  <a:lnTo>
                    <a:pt x="200" y="226"/>
                  </a:lnTo>
                  <a:lnTo>
                    <a:pt x="212" y="168"/>
                  </a:lnTo>
                  <a:lnTo>
                    <a:pt x="219" y="190"/>
                  </a:lnTo>
                  <a:lnTo>
                    <a:pt x="274" y="177"/>
                  </a:lnTo>
                  <a:lnTo>
                    <a:pt x="232" y="39"/>
                  </a:lnTo>
                  <a:lnTo>
                    <a:pt x="162" y="0"/>
                  </a:lnTo>
                  <a:lnTo>
                    <a:pt x="110" y="0"/>
                  </a:lnTo>
                </a:path>
              </a:pathLst>
            </a:custGeom>
            <a:solidFill>
              <a:srgbClr val="0020A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535" name="Group 81"/>
            <p:cNvGrpSpPr>
              <a:grpSpLocks/>
            </p:cNvGrpSpPr>
            <p:nvPr/>
          </p:nvGrpSpPr>
          <p:grpSpPr bwMode="auto">
            <a:xfrm>
              <a:off x="2951" y="2641"/>
              <a:ext cx="121" cy="248"/>
              <a:chOff x="2951" y="2641"/>
              <a:chExt cx="121" cy="248"/>
            </a:xfrm>
          </p:grpSpPr>
          <p:sp>
            <p:nvSpPr>
              <p:cNvPr id="17540" name="Freeform 82"/>
              <p:cNvSpPr>
                <a:spLocks/>
              </p:cNvSpPr>
              <p:nvPr/>
            </p:nvSpPr>
            <p:spPr bwMode="auto">
              <a:xfrm>
                <a:off x="2977" y="2641"/>
                <a:ext cx="64" cy="27"/>
              </a:xfrm>
              <a:custGeom>
                <a:avLst/>
                <a:gdLst>
                  <a:gd name="T0" fmla="*/ 0 w 64"/>
                  <a:gd name="T1" fmla="*/ 2 h 27"/>
                  <a:gd name="T2" fmla="*/ 14 w 64"/>
                  <a:gd name="T3" fmla="*/ 26 h 27"/>
                  <a:gd name="T4" fmla="*/ 32 w 64"/>
                  <a:gd name="T5" fmla="*/ 0 h 27"/>
                  <a:gd name="T6" fmla="*/ 51 w 64"/>
                  <a:gd name="T7" fmla="*/ 26 h 27"/>
                  <a:gd name="T8" fmla="*/ 63 w 64"/>
                  <a:gd name="T9" fmla="*/ 3 h 27"/>
                  <a:gd name="T10" fmla="*/ 0 w 64"/>
                  <a:gd name="T11" fmla="*/ 2 h 27"/>
                  <a:gd name="T12" fmla="*/ 0 60000 65536"/>
                  <a:gd name="T13" fmla="*/ 0 60000 65536"/>
                  <a:gd name="T14" fmla="*/ 0 60000 65536"/>
                  <a:gd name="T15" fmla="*/ 0 60000 65536"/>
                  <a:gd name="T16" fmla="*/ 0 60000 65536"/>
                  <a:gd name="T17" fmla="*/ 0 60000 65536"/>
                  <a:gd name="T18" fmla="*/ 0 w 64"/>
                  <a:gd name="T19" fmla="*/ 0 h 27"/>
                  <a:gd name="T20" fmla="*/ 64 w 64"/>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64" h="27">
                    <a:moveTo>
                      <a:pt x="0" y="2"/>
                    </a:moveTo>
                    <a:lnTo>
                      <a:pt x="14" y="26"/>
                    </a:lnTo>
                    <a:lnTo>
                      <a:pt x="32" y="0"/>
                    </a:lnTo>
                    <a:lnTo>
                      <a:pt x="51" y="26"/>
                    </a:lnTo>
                    <a:lnTo>
                      <a:pt x="63" y="3"/>
                    </a:lnTo>
                    <a:lnTo>
                      <a:pt x="0" y="2"/>
                    </a:lnTo>
                  </a:path>
                </a:pathLst>
              </a:custGeom>
              <a:solidFill>
                <a:srgbClr val="000080"/>
              </a:solidFill>
              <a:ln w="12700" cap="rnd">
                <a:solidFill>
                  <a:srgbClr val="000080"/>
                </a:solidFill>
                <a:round/>
                <a:headEnd/>
                <a:tailEnd/>
              </a:ln>
            </p:spPr>
            <p:txBody>
              <a:bodyPr/>
              <a:lstStyle/>
              <a:p>
                <a:endParaRPr lang="en-US"/>
              </a:p>
            </p:txBody>
          </p:sp>
          <p:sp>
            <p:nvSpPr>
              <p:cNvPr id="17541" name="Freeform 83"/>
              <p:cNvSpPr>
                <a:spLocks/>
              </p:cNvSpPr>
              <p:nvPr/>
            </p:nvSpPr>
            <p:spPr bwMode="auto">
              <a:xfrm>
                <a:off x="3010" y="2647"/>
                <a:ext cx="17" cy="227"/>
              </a:xfrm>
              <a:custGeom>
                <a:avLst/>
                <a:gdLst>
                  <a:gd name="T0" fmla="*/ 0 w 17"/>
                  <a:gd name="T1" fmla="*/ 0 h 227"/>
                  <a:gd name="T2" fmla="*/ 16 w 17"/>
                  <a:gd name="T3" fmla="*/ 93 h 227"/>
                  <a:gd name="T4" fmla="*/ 16 w 17"/>
                  <a:gd name="T5" fmla="*/ 226 h 227"/>
                  <a:gd name="T6" fmla="*/ 0 w 17"/>
                  <a:gd name="T7" fmla="*/ 0 h 227"/>
                  <a:gd name="T8" fmla="*/ 0 60000 65536"/>
                  <a:gd name="T9" fmla="*/ 0 60000 65536"/>
                  <a:gd name="T10" fmla="*/ 0 60000 65536"/>
                  <a:gd name="T11" fmla="*/ 0 60000 65536"/>
                  <a:gd name="T12" fmla="*/ 0 w 17"/>
                  <a:gd name="T13" fmla="*/ 0 h 227"/>
                  <a:gd name="T14" fmla="*/ 17 w 17"/>
                  <a:gd name="T15" fmla="*/ 227 h 227"/>
                </a:gdLst>
                <a:ahLst/>
                <a:cxnLst>
                  <a:cxn ang="T8">
                    <a:pos x="T0" y="T1"/>
                  </a:cxn>
                  <a:cxn ang="T9">
                    <a:pos x="T2" y="T3"/>
                  </a:cxn>
                  <a:cxn ang="T10">
                    <a:pos x="T4" y="T5"/>
                  </a:cxn>
                  <a:cxn ang="T11">
                    <a:pos x="T6" y="T7"/>
                  </a:cxn>
                </a:cxnLst>
                <a:rect l="T12" t="T13" r="T14" b="T15"/>
                <a:pathLst>
                  <a:path w="17" h="227">
                    <a:moveTo>
                      <a:pt x="0" y="0"/>
                    </a:moveTo>
                    <a:lnTo>
                      <a:pt x="16" y="93"/>
                    </a:lnTo>
                    <a:lnTo>
                      <a:pt x="16" y="226"/>
                    </a:lnTo>
                    <a:lnTo>
                      <a:pt x="0" y="0"/>
                    </a:lnTo>
                  </a:path>
                </a:pathLst>
              </a:custGeom>
              <a:solidFill>
                <a:srgbClr val="000080"/>
              </a:solidFill>
              <a:ln w="12700" cap="rnd">
                <a:solidFill>
                  <a:srgbClr val="000080"/>
                </a:solidFill>
                <a:round/>
                <a:headEnd/>
                <a:tailEnd/>
              </a:ln>
            </p:spPr>
            <p:txBody>
              <a:bodyPr/>
              <a:lstStyle/>
              <a:p>
                <a:endParaRPr lang="en-US"/>
              </a:p>
            </p:txBody>
          </p:sp>
          <p:sp>
            <p:nvSpPr>
              <p:cNvPr id="17542" name="Freeform 84"/>
              <p:cNvSpPr>
                <a:spLocks/>
              </p:cNvSpPr>
              <p:nvPr/>
            </p:nvSpPr>
            <p:spPr bwMode="auto">
              <a:xfrm>
                <a:off x="2951" y="2872"/>
                <a:ext cx="121" cy="17"/>
              </a:xfrm>
              <a:custGeom>
                <a:avLst/>
                <a:gdLst>
                  <a:gd name="T0" fmla="*/ 0 w 121"/>
                  <a:gd name="T1" fmla="*/ 16 h 17"/>
                  <a:gd name="T2" fmla="*/ 65 w 121"/>
                  <a:gd name="T3" fmla="*/ 0 h 17"/>
                  <a:gd name="T4" fmla="*/ 120 w 121"/>
                  <a:gd name="T5" fmla="*/ 8 h 17"/>
                  <a:gd name="T6" fmla="*/ 0 w 121"/>
                  <a:gd name="T7" fmla="*/ 16 h 17"/>
                  <a:gd name="T8" fmla="*/ 0 60000 65536"/>
                  <a:gd name="T9" fmla="*/ 0 60000 65536"/>
                  <a:gd name="T10" fmla="*/ 0 60000 65536"/>
                  <a:gd name="T11" fmla="*/ 0 60000 65536"/>
                  <a:gd name="T12" fmla="*/ 0 w 121"/>
                  <a:gd name="T13" fmla="*/ 0 h 17"/>
                  <a:gd name="T14" fmla="*/ 121 w 121"/>
                  <a:gd name="T15" fmla="*/ 17 h 17"/>
                </a:gdLst>
                <a:ahLst/>
                <a:cxnLst>
                  <a:cxn ang="T8">
                    <a:pos x="T0" y="T1"/>
                  </a:cxn>
                  <a:cxn ang="T9">
                    <a:pos x="T2" y="T3"/>
                  </a:cxn>
                  <a:cxn ang="T10">
                    <a:pos x="T4" y="T5"/>
                  </a:cxn>
                  <a:cxn ang="T11">
                    <a:pos x="T6" y="T7"/>
                  </a:cxn>
                </a:cxnLst>
                <a:rect l="T12" t="T13" r="T14" b="T15"/>
                <a:pathLst>
                  <a:path w="121" h="17">
                    <a:moveTo>
                      <a:pt x="0" y="16"/>
                    </a:moveTo>
                    <a:lnTo>
                      <a:pt x="65" y="0"/>
                    </a:lnTo>
                    <a:lnTo>
                      <a:pt x="120" y="8"/>
                    </a:lnTo>
                    <a:lnTo>
                      <a:pt x="0" y="16"/>
                    </a:lnTo>
                  </a:path>
                </a:pathLst>
              </a:custGeom>
              <a:solidFill>
                <a:srgbClr val="000080"/>
              </a:solidFill>
              <a:ln w="12700" cap="rnd">
                <a:solidFill>
                  <a:srgbClr val="000080"/>
                </a:solidFill>
                <a:round/>
                <a:headEnd/>
                <a:tailEnd/>
              </a:ln>
            </p:spPr>
            <p:txBody>
              <a:bodyPr/>
              <a:lstStyle/>
              <a:p>
                <a:endParaRPr lang="en-US"/>
              </a:p>
            </p:txBody>
          </p:sp>
        </p:grpSp>
        <p:grpSp>
          <p:nvGrpSpPr>
            <p:cNvPr id="17536" name="Group 85"/>
            <p:cNvGrpSpPr>
              <a:grpSpLocks/>
            </p:cNvGrpSpPr>
            <p:nvPr/>
          </p:nvGrpSpPr>
          <p:grpSpPr bwMode="auto">
            <a:xfrm>
              <a:off x="2919" y="3464"/>
              <a:ext cx="158" cy="91"/>
              <a:chOff x="2919" y="3464"/>
              <a:chExt cx="158" cy="91"/>
            </a:xfrm>
          </p:grpSpPr>
          <p:sp>
            <p:nvSpPr>
              <p:cNvPr id="17538" name="Freeform 86"/>
              <p:cNvSpPr>
                <a:spLocks/>
              </p:cNvSpPr>
              <p:nvPr/>
            </p:nvSpPr>
            <p:spPr bwMode="auto">
              <a:xfrm>
                <a:off x="2919" y="3473"/>
                <a:ext cx="59" cy="82"/>
              </a:xfrm>
              <a:custGeom>
                <a:avLst/>
                <a:gdLst>
                  <a:gd name="T0" fmla="*/ 11 w 59"/>
                  <a:gd name="T1" fmla="*/ 40 h 82"/>
                  <a:gd name="T2" fmla="*/ 3 w 59"/>
                  <a:gd name="T3" fmla="*/ 52 h 82"/>
                  <a:gd name="T4" fmla="*/ 0 w 59"/>
                  <a:gd name="T5" fmla="*/ 62 h 82"/>
                  <a:gd name="T6" fmla="*/ 0 w 59"/>
                  <a:gd name="T7" fmla="*/ 69 h 82"/>
                  <a:gd name="T8" fmla="*/ 2 w 59"/>
                  <a:gd name="T9" fmla="*/ 74 h 82"/>
                  <a:gd name="T10" fmla="*/ 6 w 59"/>
                  <a:gd name="T11" fmla="*/ 79 h 82"/>
                  <a:gd name="T12" fmla="*/ 13 w 59"/>
                  <a:gd name="T13" fmla="*/ 81 h 82"/>
                  <a:gd name="T14" fmla="*/ 24 w 59"/>
                  <a:gd name="T15" fmla="*/ 80 h 82"/>
                  <a:gd name="T16" fmla="*/ 33 w 59"/>
                  <a:gd name="T17" fmla="*/ 77 h 82"/>
                  <a:gd name="T18" fmla="*/ 40 w 59"/>
                  <a:gd name="T19" fmla="*/ 68 h 82"/>
                  <a:gd name="T20" fmla="*/ 47 w 59"/>
                  <a:gd name="T21" fmla="*/ 57 h 82"/>
                  <a:gd name="T22" fmla="*/ 51 w 59"/>
                  <a:gd name="T23" fmla="*/ 35 h 82"/>
                  <a:gd name="T24" fmla="*/ 58 w 59"/>
                  <a:gd name="T25" fmla="*/ 13 h 82"/>
                  <a:gd name="T26" fmla="*/ 57 w 59"/>
                  <a:gd name="T27" fmla="*/ 0 h 82"/>
                  <a:gd name="T28" fmla="*/ 45 w 59"/>
                  <a:gd name="T29" fmla="*/ 31 h 82"/>
                  <a:gd name="T30" fmla="*/ 35 w 59"/>
                  <a:gd name="T31" fmla="*/ 51 h 82"/>
                  <a:gd name="T32" fmla="*/ 21 w 59"/>
                  <a:gd name="T33" fmla="*/ 51 h 82"/>
                  <a:gd name="T34" fmla="*/ 8 w 59"/>
                  <a:gd name="T35" fmla="*/ 49 h 82"/>
                  <a:gd name="T36" fmla="*/ 11 w 59"/>
                  <a:gd name="T37" fmla="*/ 40 h 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9"/>
                  <a:gd name="T58" fmla="*/ 0 h 82"/>
                  <a:gd name="T59" fmla="*/ 59 w 59"/>
                  <a:gd name="T60" fmla="*/ 82 h 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9" h="82">
                    <a:moveTo>
                      <a:pt x="11" y="40"/>
                    </a:moveTo>
                    <a:lnTo>
                      <a:pt x="3" y="52"/>
                    </a:lnTo>
                    <a:lnTo>
                      <a:pt x="0" y="62"/>
                    </a:lnTo>
                    <a:lnTo>
                      <a:pt x="0" y="69"/>
                    </a:lnTo>
                    <a:lnTo>
                      <a:pt x="2" y="74"/>
                    </a:lnTo>
                    <a:lnTo>
                      <a:pt x="6" y="79"/>
                    </a:lnTo>
                    <a:lnTo>
                      <a:pt x="13" y="81"/>
                    </a:lnTo>
                    <a:lnTo>
                      <a:pt x="24" y="80"/>
                    </a:lnTo>
                    <a:lnTo>
                      <a:pt x="33" y="77"/>
                    </a:lnTo>
                    <a:lnTo>
                      <a:pt x="40" y="68"/>
                    </a:lnTo>
                    <a:lnTo>
                      <a:pt x="47" y="57"/>
                    </a:lnTo>
                    <a:lnTo>
                      <a:pt x="51" y="35"/>
                    </a:lnTo>
                    <a:lnTo>
                      <a:pt x="58" y="13"/>
                    </a:lnTo>
                    <a:lnTo>
                      <a:pt x="57" y="0"/>
                    </a:lnTo>
                    <a:lnTo>
                      <a:pt x="45" y="31"/>
                    </a:lnTo>
                    <a:lnTo>
                      <a:pt x="35" y="51"/>
                    </a:lnTo>
                    <a:lnTo>
                      <a:pt x="21" y="51"/>
                    </a:lnTo>
                    <a:lnTo>
                      <a:pt x="8" y="49"/>
                    </a:lnTo>
                    <a:lnTo>
                      <a:pt x="11" y="4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39" name="Freeform 87"/>
              <p:cNvSpPr>
                <a:spLocks/>
              </p:cNvSpPr>
              <p:nvPr/>
            </p:nvSpPr>
            <p:spPr bwMode="auto">
              <a:xfrm>
                <a:off x="3009" y="3464"/>
                <a:ext cx="68" cy="90"/>
              </a:xfrm>
              <a:custGeom>
                <a:avLst/>
                <a:gdLst>
                  <a:gd name="T0" fmla="*/ 1 w 68"/>
                  <a:gd name="T1" fmla="*/ 0 h 90"/>
                  <a:gd name="T2" fmla="*/ 0 w 68"/>
                  <a:gd name="T3" fmla="*/ 9 h 90"/>
                  <a:gd name="T4" fmla="*/ 8 w 68"/>
                  <a:gd name="T5" fmla="*/ 31 h 90"/>
                  <a:gd name="T6" fmla="*/ 14 w 68"/>
                  <a:gd name="T7" fmla="*/ 50 h 90"/>
                  <a:gd name="T8" fmla="*/ 21 w 68"/>
                  <a:gd name="T9" fmla="*/ 67 h 90"/>
                  <a:gd name="T10" fmla="*/ 28 w 68"/>
                  <a:gd name="T11" fmla="*/ 77 h 90"/>
                  <a:gd name="T12" fmla="*/ 35 w 68"/>
                  <a:gd name="T13" fmla="*/ 85 h 90"/>
                  <a:gd name="T14" fmla="*/ 44 w 68"/>
                  <a:gd name="T15" fmla="*/ 88 h 90"/>
                  <a:gd name="T16" fmla="*/ 54 w 68"/>
                  <a:gd name="T17" fmla="*/ 89 h 90"/>
                  <a:gd name="T18" fmla="*/ 59 w 68"/>
                  <a:gd name="T19" fmla="*/ 86 h 90"/>
                  <a:gd name="T20" fmla="*/ 64 w 68"/>
                  <a:gd name="T21" fmla="*/ 84 h 90"/>
                  <a:gd name="T22" fmla="*/ 67 w 68"/>
                  <a:gd name="T23" fmla="*/ 75 h 90"/>
                  <a:gd name="T24" fmla="*/ 65 w 68"/>
                  <a:gd name="T25" fmla="*/ 63 h 90"/>
                  <a:gd name="T26" fmla="*/ 59 w 68"/>
                  <a:gd name="T27" fmla="*/ 49 h 90"/>
                  <a:gd name="T28" fmla="*/ 55 w 68"/>
                  <a:gd name="T29" fmla="*/ 42 h 90"/>
                  <a:gd name="T30" fmla="*/ 53 w 68"/>
                  <a:gd name="T31" fmla="*/ 48 h 90"/>
                  <a:gd name="T32" fmla="*/ 51 w 68"/>
                  <a:gd name="T33" fmla="*/ 51 h 90"/>
                  <a:gd name="T34" fmla="*/ 42 w 68"/>
                  <a:gd name="T35" fmla="*/ 53 h 90"/>
                  <a:gd name="T36" fmla="*/ 36 w 68"/>
                  <a:gd name="T37" fmla="*/ 54 h 90"/>
                  <a:gd name="T38" fmla="*/ 22 w 68"/>
                  <a:gd name="T39" fmla="*/ 52 h 90"/>
                  <a:gd name="T40" fmla="*/ 8 w 68"/>
                  <a:gd name="T41" fmla="*/ 17 h 90"/>
                  <a:gd name="T42" fmla="*/ 1 w 68"/>
                  <a:gd name="T43" fmla="*/ 0 h 9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8"/>
                  <a:gd name="T67" fmla="*/ 0 h 90"/>
                  <a:gd name="T68" fmla="*/ 68 w 68"/>
                  <a:gd name="T69" fmla="*/ 90 h 9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8" h="90">
                    <a:moveTo>
                      <a:pt x="1" y="0"/>
                    </a:moveTo>
                    <a:lnTo>
                      <a:pt x="0" y="9"/>
                    </a:lnTo>
                    <a:lnTo>
                      <a:pt x="8" y="31"/>
                    </a:lnTo>
                    <a:lnTo>
                      <a:pt x="14" y="50"/>
                    </a:lnTo>
                    <a:lnTo>
                      <a:pt x="21" y="67"/>
                    </a:lnTo>
                    <a:lnTo>
                      <a:pt x="28" y="77"/>
                    </a:lnTo>
                    <a:lnTo>
                      <a:pt x="35" y="85"/>
                    </a:lnTo>
                    <a:lnTo>
                      <a:pt x="44" y="88"/>
                    </a:lnTo>
                    <a:lnTo>
                      <a:pt x="54" y="89"/>
                    </a:lnTo>
                    <a:lnTo>
                      <a:pt x="59" y="86"/>
                    </a:lnTo>
                    <a:lnTo>
                      <a:pt x="64" y="84"/>
                    </a:lnTo>
                    <a:lnTo>
                      <a:pt x="67" y="75"/>
                    </a:lnTo>
                    <a:lnTo>
                      <a:pt x="65" y="63"/>
                    </a:lnTo>
                    <a:lnTo>
                      <a:pt x="59" y="49"/>
                    </a:lnTo>
                    <a:lnTo>
                      <a:pt x="55" y="42"/>
                    </a:lnTo>
                    <a:lnTo>
                      <a:pt x="53" y="48"/>
                    </a:lnTo>
                    <a:lnTo>
                      <a:pt x="51" y="51"/>
                    </a:lnTo>
                    <a:lnTo>
                      <a:pt x="42" y="53"/>
                    </a:lnTo>
                    <a:lnTo>
                      <a:pt x="36" y="54"/>
                    </a:lnTo>
                    <a:lnTo>
                      <a:pt x="22" y="52"/>
                    </a:lnTo>
                    <a:lnTo>
                      <a:pt x="8" y="17"/>
                    </a:lnTo>
                    <a:lnTo>
                      <a:pt x="1"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537" name="Freeform 88"/>
            <p:cNvSpPr>
              <a:spLocks/>
            </p:cNvSpPr>
            <p:nvPr/>
          </p:nvSpPr>
          <p:spPr bwMode="auto">
            <a:xfrm>
              <a:off x="3008" y="2586"/>
              <a:ext cx="25" cy="17"/>
            </a:xfrm>
            <a:custGeom>
              <a:avLst/>
              <a:gdLst>
                <a:gd name="T0" fmla="*/ 0 w 25"/>
                <a:gd name="T1" fmla="*/ 12 h 17"/>
                <a:gd name="T2" fmla="*/ 7 w 25"/>
                <a:gd name="T3" fmla="*/ 0 h 17"/>
                <a:gd name="T4" fmla="*/ 11 w 25"/>
                <a:gd name="T5" fmla="*/ 6 h 17"/>
                <a:gd name="T6" fmla="*/ 19 w 25"/>
                <a:gd name="T7" fmla="*/ 0 h 17"/>
                <a:gd name="T8" fmla="*/ 24 w 25"/>
                <a:gd name="T9" fmla="*/ 16 h 17"/>
                <a:gd name="T10" fmla="*/ 0 60000 65536"/>
                <a:gd name="T11" fmla="*/ 0 60000 65536"/>
                <a:gd name="T12" fmla="*/ 0 60000 65536"/>
                <a:gd name="T13" fmla="*/ 0 60000 65536"/>
                <a:gd name="T14" fmla="*/ 0 60000 65536"/>
                <a:gd name="T15" fmla="*/ 0 w 25"/>
                <a:gd name="T16" fmla="*/ 0 h 17"/>
                <a:gd name="T17" fmla="*/ 25 w 25"/>
                <a:gd name="T18" fmla="*/ 17 h 17"/>
              </a:gdLst>
              <a:ahLst/>
              <a:cxnLst>
                <a:cxn ang="T10">
                  <a:pos x="T0" y="T1"/>
                </a:cxn>
                <a:cxn ang="T11">
                  <a:pos x="T2" y="T3"/>
                </a:cxn>
                <a:cxn ang="T12">
                  <a:pos x="T4" y="T5"/>
                </a:cxn>
                <a:cxn ang="T13">
                  <a:pos x="T6" y="T7"/>
                </a:cxn>
                <a:cxn ang="T14">
                  <a:pos x="T8" y="T9"/>
                </a:cxn>
              </a:cxnLst>
              <a:rect l="T15" t="T16" r="T17" b="T18"/>
              <a:pathLst>
                <a:path w="25" h="17">
                  <a:moveTo>
                    <a:pt x="0" y="12"/>
                  </a:moveTo>
                  <a:lnTo>
                    <a:pt x="7" y="0"/>
                  </a:lnTo>
                  <a:lnTo>
                    <a:pt x="11" y="6"/>
                  </a:lnTo>
                  <a:lnTo>
                    <a:pt x="19" y="0"/>
                  </a:lnTo>
                  <a:lnTo>
                    <a:pt x="24" y="16"/>
                  </a:lnTo>
                </a:path>
              </a:pathLst>
            </a:custGeom>
            <a:noFill/>
            <a:ln w="12700" cap="rnd">
              <a:solidFill>
                <a:srgbClr val="FF00A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7422" name="Group 89"/>
          <p:cNvGrpSpPr>
            <a:grpSpLocks/>
          </p:cNvGrpSpPr>
          <p:nvPr/>
        </p:nvGrpSpPr>
        <p:grpSpPr bwMode="auto">
          <a:xfrm>
            <a:off x="1524000" y="1328738"/>
            <a:ext cx="482600" cy="2057400"/>
            <a:chOff x="0" y="837"/>
            <a:chExt cx="304" cy="1296"/>
          </a:xfrm>
        </p:grpSpPr>
        <p:grpSp>
          <p:nvGrpSpPr>
            <p:cNvPr id="17511" name="Group 90"/>
            <p:cNvGrpSpPr>
              <a:grpSpLocks/>
            </p:cNvGrpSpPr>
            <p:nvPr/>
          </p:nvGrpSpPr>
          <p:grpSpPr bwMode="auto">
            <a:xfrm>
              <a:off x="4" y="1242"/>
              <a:ext cx="288" cy="376"/>
              <a:chOff x="4" y="1242"/>
              <a:chExt cx="288" cy="376"/>
            </a:xfrm>
          </p:grpSpPr>
          <p:sp>
            <p:nvSpPr>
              <p:cNvPr id="17528" name="Freeform 91"/>
              <p:cNvSpPr>
                <a:spLocks/>
              </p:cNvSpPr>
              <p:nvPr/>
            </p:nvSpPr>
            <p:spPr bwMode="auto">
              <a:xfrm>
                <a:off x="4" y="1252"/>
                <a:ext cx="75" cy="366"/>
              </a:xfrm>
              <a:custGeom>
                <a:avLst/>
                <a:gdLst>
                  <a:gd name="T0" fmla="*/ 4 w 75"/>
                  <a:gd name="T1" fmla="*/ 0 h 366"/>
                  <a:gd name="T2" fmla="*/ 0 w 75"/>
                  <a:gd name="T3" fmla="*/ 82 h 366"/>
                  <a:gd name="T4" fmla="*/ 12 w 75"/>
                  <a:gd name="T5" fmla="*/ 196 h 366"/>
                  <a:gd name="T6" fmla="*/ 22 w 75"/>
                  <a:gd name="T7" fmla="*/ 295 h 366"/>
                  <a:gd name="T8" fmla="*/ 41 w 75"/>
                  <a:gd name="T9" fmla="*/ 354 h 366"/>
                  <a:gd name="T10" fmla="*/ 49 w 75"/>
                  <a:gd name="T11" fmla="*/ 365 h 366"/>
                  <a:gd name="T12" fmla="*/ 55 w 75"/>
                  <a:gd name="T13" fmla="*/ 348 h 366"/>
                  <a:gd name="T14" fmla="*/ 57 w 75"/>
                  <a:gd name="T15" fmla="*/ 307 h 366"/>
                  <a:gd name="T16" fmla="*/ 74 w 75"/>
                  <a:gd name="T17" fmla="*/ 296 h 366"/>
                  <a:gd name="T18" fmla="*/ 52 w 75"/>
                  <a:gd name="T19" fmla="*/ 262 h 366"/>
                  <a:gd name="T20" fmla="*/ 37 w 75"/>
                  <a:gd name="T21" fmla="*/ 243 h 366"/>
                  <a:gd name="T22" fmla="*/ 39 w 75"/>
                  <a:gd name="T23" fmla="*/ 74 h 366"/>
                  <a:gd name="T24" fmla="*/ 46 w 75"/>
                  <a:gd name="T25" fmla="*/ 7 h 366"/>
                  <a:gd name="T26" fmla="*/ 4 w 75"/>
                  <a:gd name="T27" fmla="*/ 0 h 3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
                  <a:gd name="T43" fmla="*/ 0 h 366"/>
                  <a:gd name="T44" fmla="*/ 75 w 75"/>
                  <a:gd name="T45" fmla="*/ 366 h 36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 h="366">
                    <a:moveTo>
                      <a:pt x="4" y="0"/>
                    </a:moveTo>
                    <a:lnTo>
                      <a:pt x="0" y="82"/>
                    </a:lnTo>
                    <a:lnTo>
                      <a:pt x="12" y="196"/>
                    </a:lnTo>
                    <a:lnTo>
                      <a:pt x="22" y="295"/>
                    </a:lnTo>
                    <a:lnTo>
                      <a:pt x="41" y="354"/>
                    </a:lnTo>
                    <a:lnTo>
                      <a:pt x="49" y="365"/>
                    </a:lnTo>
                    <a:lnTo>
                      <a:pt x="55" y="348"/>
                    </a:lnTo>
                    <a:lnTo>
                      <a:pt x="57" y="307"/>
                    </a:lnTo>
                    <a:lnTo>
                      <a:pt x="74" y="296"/>
                    </a:lnTo>
                    <a:lnTo>
                      <a:pt x="52" y="262"/>
                    </a:lnTo>
                    <a:lnTo>
                      <a:pt x="37" y="243"/>
                    </a:lnTo>
                    <a:lnTo>
                      <a:pt x="39" y="74"/>
                    </a:lnTo>
                    <a:lnTo>
                      <a:pt x="46" y="7"/>
                    </a:lnTo>
                    <a:lnTo>
                      <a:pt x="4" y="0"/>
                    </a:lnTo>
                  </a:path>
                </a:pathLst>
              </a:custGeom>
              <a:solidFill>
                <a:srgbClr val="FFC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29" name="Freeform 92"/>
              <p:cNvSpPr>
                <a:spLocks/>
              </p:cNvSpPr>
              <p:nvPr/>
            </p:nvSpPr>
            <p:spPr bwMode="auto">
              <a:xfrm>
                <a:off x="227" y="1242"/>
                <a:ext cx="65" cy="341"/>
              </a:xfrm>
              <a:custGeom>
                <a:avLst/>
                <a:gdLst>
                  <a:gd name="T0" fmla="*/ 18 w 65"/>
                  <a:gd name="T1" fmla="*/ 9 h 341"/>
                  <a:gd name="T2" fmla="*/ 27 w 65"/>
                  <a:gd name="T3" fmla="*/ 71 h 341"/>
                  <a:gd name="T4" fmla="*/ 27 w 65"/>
                  <a:gd name="T5" fmla="*/ 216 h 341"/>
                  <a:gd name="T6" fmla="*/ 0 w 65"/>
                  <a:gd name="T7" fmla="*/ 278 h 341"/>
                  <a:gd name="T8" fmla="*/ 6 w 65"/>
                  <a:gd name="T9" fmla="*/ 283 h 341"/>
                  <a:gd name="T10" fmla="*/ 0 w 65"/>
                  <a:gd name="T11" fmla="*/ 315 h 341"/>
                  <a:gd name="T12" fmla="*/ 5 w 65"/>
                  <a:gd name="T13" fmla="*/ 340 h 341"/>
                  <a:gd name="T14" fmla="*/ 27 w 65"/>
                  <a:gd name="T15" fmla="*/ 299 h 341"/>
                  <a:gd name="T16" fmla="*/ 46 w 65"/>
                  <a:gd name="T17" fmla="*/ 224 h 341"/>
                  <a:gd name="T18" fmla="*/ 64 w 65"/>
                  <a:gd name="T19" fmla="*/ 57 h 341"/>
                  <a:gd name="T20" fmla="*/ 56 w 65"/>
                  <a:gd name="T21" fmla="*/ 0 h 341"/>
                  <a:gd name="T22" fmla="*/ 18 w 65"/>
                  <a:gd name="T23" fmla="*/ 9 h 34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5"/>
                  <a:gd name="T37" fmla="*/ 0 h 341"/>
                  <a:gd name="T38" fmla="*/ 65 w 65"/>
                  <a:gd name="T39" fmla="*/ 341 h 34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5" h="341">
                    <a:moveTo>
                      <a:pt x="18" y="9"/>
                    </a:moveTo>
                    <a:lnTo>
                      <a:pt x="27" y="71"/>
                    </a:lnTo>
                    <a:lnTo>
                      <a:pt x="27" y="216"/>
                    </a:lnTo>
                    <a:lnTo>
                      <a:pt x="0" y="278"/>
                    </a:lnTo>
                    <a:lnTo>
                      <a:pt x="6" y="283"/>
                    </a:lnTo>
                    <a:lnTo>
                      <a:pt x="0" y="315"/>
                    </a:lnTo>
                    <a:lnTo>
                      <a:pt x="5" y="340"/>
                    </a:lnTo>
                    <a:lnTo>
                      <a:pt x="27" y="299"/>
                    </a:lnTo>
                    <a:lnTo>
                      <a:pt x="46" y="224"/>
                    </a:lnTo>
                    <a:lnTo>
                      <a:pt x="64" y="57"/>
                    </a:lnTo>
                    <a:lnTo>
                      <a:pt x="56" y="0"/>
                    </a:lnTo>
                    <a:lnTo>
                      <a:pt x="18" y="9"/>
                    </a:lnTo>
                  </a:path>
                </a:pathLst>
              </a:custGeom>
              <a:solidFill>
                <a:srgbClr val="FFC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512" name="Freeform 93"/>
            <p:cNvSpPr>
              <a:spLocks/>
            </p:cNvSpPr>
            <p:nvPr/>
          </p:nvSpPr>
          <p:spPr bwMode="auto">
            <a:xfrm>
              <a:off x="0" y="1025"/>
              <a:ext cx="304" cy="560"/>
            </a:xfrm>
            <a:custGeom>
              <a:avLst/>
              <a:gdLst>
                <a:gd name="T0" fmla="*/ 123 w 304"/>
                <a:gd name="T1" fmla="*/ 0 h 560"/>
                <a:gd name="T2" fmla="*/ 48 w 304"/>
                <a:gd name="T3" fmla="*/ 38 h 560"/>
                <a:gd name="T4" fmla="*/ 39 w 304"/>
                <a:gd name="T5" fmla="*/ 50 h 560"/>
                <a:gd name="T6" fmla="*/ 0 w 304"/>
                <a:gd name="T7" fmla="*/ 229 h 560"/>
                <a:gd name="T8" fmla="*/ 6 w 304"/>
                <a:gd name="T9" fmla="*/ 419 h 560"/>
                <a:gd name="T10" fmla="*/ 54 w 304"/>
                <a:gd name="T11" fmla="*/ 405 h 560"/>
                <a:gd name="T12" fmla="*/ 58 w 304"/>
                <a:gd name="T13" fmla="*/ 236 h 560"/>
                <a:gd name="T14" fmla="*/ 66 w 304"/>
                <a:gd name="T15" fmla="*/ 191 h 560"/>
                <a:gd name="T16" fmla="*/ 67 w 304"/>
                <a:gd name="T17" fmla="*/ 289 h 560"/>
                <a:gd name="T18" fmla="*/ 54 w 304"/>
                <a:gd name="T19" fmla="*/ 461 h 560"/>
                <a:gd name="T20" fmla="*/ 76 w 304"/>
                <a:gd name="T21" fmla="*/ 462 h 560"/>
                <a:gd name="T22" fmla="*/ 74 w 304"/>
                <a:gd name="T23" fmla="*/ 520 h 560"/>
                <a:gd name="T24" fmla="*/ 76 w 304"/>
                <a:gd name="T25" fmla="*/ 553 h 560"/>
                <a:gd name="T26" fmla="*/ 155 w 304"/>
                <a:gd name="T27" fmla="*/ 559 h 560"/>
                <a:gd name="T28" fmla="*/ 218 w 304"/>
                <a:gd name="T29" fmla="*/ 546 h 560"/>
                <a:gd name="T30" fmla="*/ 255 w 304"/>
                <a:gd name="T31" fmla="*/ 544 h 560"/>
                <a:gd name="T32" fmla="*/ 251 w 304"/>
                <a:gd name="T33" fmla="*/ 450 h 560"/>
                <a:gd name="T34" fmla="*/ 256 w 304"/>
                <a:gd name="T35" fmla="*/ 405 h 560"/>
                <a:gd name="T36" fmla="*/ 237 w 304"/>
                <a:gd name="T37" fmla="*/ 273 h 560"/>
                <a:gd name="T38" fmla="*/ 235 w 304"/>
                <a:gd name="T39" fmla="*/ 204 h 560"/>
                <a:gd name="T40" fmla="*/ 243 w 304"/>
                <a:gd name="T41" fmla="*/ 231 h 560"/>
                <a:gd name="T42" fmla="*/ 251 w 304"/>
                <a:gd name="T43" fmla="*/ 382 h 560"/>
                <a:gd name="T44" fmla="*/ 290 w 304"/>
                <a:gd name="T45" fmla="*/ 391 h 560"/>
                <a:gd name="T46" fmla="*/ 303 w 304"/>
                <a:gd name="T47" fmla="*/ 216 h 560"/>
                <a:gd name="T48" fmla="*/ 257 w 304"/>
                <a:gd name="T49" fmla="*/ 48 h 560"/>
                <a:gd name="T50" fmla="*/ 181 w 304"/>
                <a:gd name="T51" fmla="*/ 0 h 560"/>
                <a:gd name="T52" fmla="*/ 123 w 304"/>
                <a:gd name="T53" fmla="*/ 0 h 56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4"/>
                <a:gd name="T82" fmla="*/ 0 h 560"/>
                <a:gd name="T83" fmla="*/ 304 w 304"/>
                <a:gd name="T84" fmla="*/ 560 h 56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4" h="560">
                  <a:moveTo>
                    <a:pt x="123" y="0"/>
                  </a:moveTo>
                  <a:lnTo>
                    <a:pt x="48" y="38"/>
                  </a:lnTo>
                  <a:lnTo>
                    <a:pt x="39" y="50"/>
                  </a:lnTo>
                  <a:lnTo>
                    <a:pt x="0" y="229"/>
                  </a:lnTo>
                  <a:lnTo>
                    <a:pt x="6" y="419"/>
                  </a:lnTo>
                  <a:lnTo>
                    <a:pt x="54" y="405"/>
                  </a:lnTo>
                  <a:lnTo>
                    <a:pt x="58" y="236"/>
                  </a:lnTo>
                  <a:lnTo>
                    <a:pt x="66" y="191"/>
                  </a:lnTo>
                  <a:lnTo>
                    <a:pt x="67" y="289"/>
                  </a:lnTo>
                  <a:lnTo>
                    <a:pt x="54" y="461"/>
                  </a:lnTo>
                  <a:lnTo>
                    <a:pt x="76" y="462"/>
                  </a:lnTo>
                  <a:lnTo>
                    <a:pt x="74" y="520"/>
                  </a:lnTo>
                  <a:lnTo>
                    <a:pt x="76" y="553"/>
                  </a:lnTo>
                  <a:lnTo>
                    <a:pt x="155" y="559"/>
                  </a:lnTo>
                  <a:lnTo>
                    <a:pt x="218" y="546"/>
                  </a:lnTo>
                  <a:lnTo>
                    <a:pt x="255" y="544"/>
                  </a:lnTo>
                  <a:lnTo>
                    <a:pt x="251" y="450"/>
                  </a:lnTo>
                  <a:lnTo>
                    <a:pt x="256" y="405"/>
                  </a:lnTo>
                  <a:lnTo>
                    <a:pt x="237" y="273"/>
                  </a:lnTo>
                  <a:lnTo>
                    <a:pt x="235" y="204"/>
                  </a:lnTo>
                  <a:lnTo>
                    <a:pt x="243" y="231"/>
                  </a:lnTo>
                  <a:lnTo>
                    <a:pt x="251" y="382"/>
                  </a:lnTo>
                  <a:lnTo>
                    <a:pt x="290" y="391"/>
                  </a:lnTo>
                  <a:lnTo>
                    <a:pt x="303" y="216"/>
                  </a:lnTo>
                  <a:lnTo>
                    <a:pt x="257" y="48"/>
                  </a:lnTo>
                  <a:lnTo>
                    <a:pt x="181" y="0"/>
                  </a:lnTo>
                  <a:lnTo>
                    <a:pt x="123" y="0"/>
                  </a:lnTo>
                </a:path>
              </a:pathLst>
            </a:custGeom>
            <a:solidFill>
              <a:srgbClr val="A0C0FF"/>
            </a:solidFill>
            <a:ln w="12700" cap="rnd">
              <a:solidFill>
                <a:srgbClr val="A0C0FF"/>
              </a:solidFill>
              <a:round/>
              <a:headEnd/>
              <a:tailEnd/>
            </a:ln>
          </p:spPr>
          <p:txBody>
            <a:bodyPr/>
            <a:lstStyle/>
            <a:p>
              <a:endParaRPr lang="en-US"/>
            </a:p>
          </p:txBody>
        </p:sp>
        <p:grpSp>
          <p:nvGrpSpPr>
            <p:cNvPr id="17513" name="Group 94"/>
            <p:cNvGrpSpPr>
              <a:grpSpLocks/>
            </p:cNvGrpSpPr>
            <p:nvPr/>
          </p:nvGrpSpPr>
          <p:grpSpPr bwMode="auto">
            <a:xfrm>
              <a:off x="54" y="837"/>
              <a:ext cx="182" cy="1296"/>
              <a:chOff x="54" y="837"/>
              <a:chExt cx="182" cy="1296"/>
            </a:xfrm>
          </p:grpSpPr>
          <p:sp>
            <p:nvSpPr>
              <p:cNvPr id="17514" name="Freeform 95"/>
              <p:cNvSpPr>
                <a:spLocks/>
              </p:cNvSpPr>
              <p:nvPr/>
            </p:nvSpPr>
            <p:spPr bwMode="auto">
              <a:xfrm>
                <a:off x="62" y="1567"/>
                <a:ext cx="171" cy="527"/>
              </a:xfrm>
              <a:custGeom>
                <a:avLst/>
                <a:gdLst>
                  <a:gd name="T0" fmla="*/ 23 w 171"/>
                  <a:gd name="T1" fmla="*/ 8 h 527"/>
                  <a:gd name="T2" fmla="*/ 31 w 171"/>
                  <a:gd name="T3" fmla="*/ 193 h 527"/>
                  <a:gd name="T4" fmla="*/ 28 w 171"/>
                  <a:gd name="T5" fmla="*/ 244 h 527"/>
                  <a:gd name="T6" fmla="*/ 28 w 171"/>
                  <a:gd name="T7" fmla="*/ 293 h 527"/>
                  <a:gd name="T8" fmla="*/ 31 w 171"/>
                  <a:gd name="T9" fmla="*/ 340 h 527"/>
                  <a:gd name="T10" fmla="*/ 32 w 171"/>
                  <a:gd name="T11" fmla="*/ 378 h 527"/>
                  <a:gd name="T12" fmla="*/ 32 w 171"/>
                  <a:gd name="T13" fmla="*/ 426 h 527"/>
                  <a:gd name="T14" fmla="*/ 29 w 171"/>
                  <a:gd name="T15" fmla="*/ 445 h 527"/>
                  <a:gd name="T16" fmla="*/ 8 w 171"/>
                  <a:gd name="T17" fmla="*/ 504 h 527"/>
                  <a:gd name="T18" fmla="*/ 0 w 171"/>
                  <a:gd name="T19" fmla="*/ 525 h 527"/>
                  <a:gd name="T20" fmla="*/ 34 w 171"/>
                  <a:gd name="T21" fmla="*/ 526 h 527"/>
                  <a:gd name="T22" fmla="*/ 48 w 171"/>
                  <a:gd name="T23" fmla="*/ 501 h 527"/>
                  <a:gd name="T24" fmla="*/ 58 w 171"/>
                  <a:gd name="T25" fmla="*/ 471 h 527"/>
                  <a:gd name="T26" fmla="*/ 64 w 171"/>
                  <a:gd name="T27" fmla="*/ 423 h 527"/>
                  <a:gd name="T28" fmla="*/ 83 w 171"/>
                  <a:gd name="T29" fmla="*/ 293 h 527"/>
                  <a:gd name="T30" fmla="*/ 90 w 171"/>
                  <a:gd name="T31" fmla="*/ 258 h 527"/>
                  <a:gd name="T32" fmla="*/ 85 w 171"/>
                  <a:gd name="T33" fmla="*/ 327 h 527"/>
                  <a:gd name="T34" fmla="*/ 91 w 171"/>
                  <a:gd name="T35" fmla="*/ 370 h 527"/>
                  <a:gd name="T36" fmla="*/ 93 w 171"/>
                  <a:gd name="T37" fmla="*/ 411 h 527"/>
                  <a:gd name="T38" fmla="*/ 89 w 171"/>
                  <a:gd name="T39" fmla="*/ 447 h 527"/>
                  <a:gd name="T40" fmla="*/ 92 w 171"/>
                  <a:gd name="T41" fmla="*/ 465 h 527"/>
                  <a:gd name="T42" fmla="*/ 113 w 171"/>
                  <a:gd name="T43" fmla="*/ 519 h 527"/>
                  <a:gd name="T44" fmla="*/ 132 w 171"/>
                  <a:gd name="T45" fmla="*/ 520 h 527"/>
                  <a:gd name="T46" fmla="*/ 141 w 171"/>
                  <a:gd name="T47" fmla="*/ 520 h 527"/>
                  <a:gd name="T48" fmla="*/ 153 w 171"/>
                  <a:gd name="T49" fmla="*/ 509 h 527"/>
                  <a:gd name="T50" fmla="*/ 125 w 171"/>
                  <a:gd name="T51" fmla="*/ 447 h 527"/>
                  <a:gd name="T52" fmla="*/ 138 w 171"/>
                  <a:gd name="T53" fmla="*/ 316 h 527"/>
                  <a:gd name="T54" fmla="*/ 144 w 171"/>
                  <a:gd name="T55" fmla="*/ 255 h 527"/>
                  <a:gd name="T56" fmla="*/ 170 w 171"/>
                  <a:gd name="T57" fmla="*/ 0 h 527"/>
                  <a:gd name="T58" fmla="*/ 23 w 171"/>
                  <a:gd name="T59" fmla="*/ 8 h 52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71"/>
                  <a:gd name="T91" fmla="*/ 0 h 527"/>
                  <a:gd name="T92" fmla="*/ 171 w 171"/>
                  <a:gd name="T93" fmla="*/ 527 h 52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71" h="527">
                    <a:moveTo>
                      <a:pt x="23" y="8"/>
                    </a:moveTo>
                    <a:lnTo>
                      <a:pt x="31" y="193"/>
                    </a:lnTo>
                    <a:lnTo>
                      <a:pt x="28" y="244"/>
                    </a:lnTo>
                    <a:lnTo>
                      <a:pt x="28" y="293"/>
                    </a:lnTo>
                    <a:lnTo>
                      <a:pt x="31" y="340"/>
                    </a:lnTo>
                    <a:lnTo>
                      <a:pt x="32" y="378"/>
                    </a:lnTo>
                    <a:lnTo>
                      <a:pt x="32" y="426"/>
                    </a:lnTo>
                    <a:lnTo>
                      <a:pt x="29" y="445"/>
                    </a:lnTo>
                    <a:lnTo>
                      <a:pt x="8" y="504"/>
                    </a:lnTo>
                    <a:lnTo>
                      <a:pt x="0" y="525"/>
                    </a:lnTo>
                    <a:lnTo>
                      <a:pt x="34" y="526"/>
                    </a:lnTo>
                    <a:lnTo>
                      <a:pt x="48" y="501"/>
                    </a:lnTo>
                    <a:lnTo>
                      <a:pt x="58" y="471"/>
                    </a:lnTo>
                    <a:lnTo>
                      <a:pt x="64" y="423"/>
                    </a:lnTo>
                    <a:lnTo>
                      <a:pt x="83" y="293"/>
                    </a:lnTo>
                    <a:lnTo>
                      <a:pt x="90" y="258"/>
                    </a:lnTo>
                    <a:lnTo>
                      <a:pt x="85" y="327"/>
                    </a:lnTo>
                    <a:lnTo>
                      <a:pt x="91" y="370"/>
                    </a:lnTo>
                    <a:lnTo>
                      <a:pt x="93" y="411"/>
                    </a:lnTo>
                    <a:lnTo>
                      <a:pt x="89" y="447"/>
                    </a:lnTo>
                    <a:lnTo>
                      <a:pt x="92" y="465"/>
                    </a:lnTo>
                    <a:lnTo>
                      <a:pt x="113" y="519"/>
                    </a:lnTo>
                    <a:lnTo>
                      <a:pt x="132" y="520"/>
                    </a:lnTo>
                    <a:lnTo>
                      <a:pt x="141" y="520"/>
                    </a:lnTo>
                    <a:lnTo>
                      <a:pt x="153" y="509"/>
                    </a:lnTo>
                    <a:lnTo>
                      <a:pt x="125" y="447"/>
                    </a:lnTo>
                    <a:lnTo>
                      <a:pt x="138" y="316"/>
                    </a:lnTo>
                    <a:lnTo>
                      <a:pt x="144" y="255"/>
                    </a:lnTo>
                    <a:lnTo>
                      <a:pt x="170" y="0"/>
                    </a:lnTo>
                    <a:lnTo>
                      <a:pt x="23" y="8"/>
                    </a:lnTo>
                  </a:path>
                </a:pathLst>
              </a:custGeom>
              <a:solidFill>
                <a:srgbClr val="FFC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515" name="Group 96"/>
              <p:cNvGrpSpPr>
                <a:grpSpLocks/>
              </p:cNvGrpSpPr>
              <p:nvPr/>
            </p:nvGrpSpPr>
            <p:grpSpPr bwMode="auto">
              <a:xfrm>
                <a:off x="89" y="1026"/>
                <a:ext cx="132" cy="298"/>
                <a:chOff x="89" y="1026"/>
                <a:chExt cx="132" cy="298"/>
              </a:xfrm>
            </p:grpSpPr>
            <p:sp>
              <p:nvSpPr>
                <p:cNvPr id="17525" name="Freeform 97"/>
                <p:cNvSpPr>
                  <a:spLocks/>
                </p:cNvSpPr>
                <p:nvPr/>
              </p:nvSpPr>
              <p:spPr bwMode="auto">
                <a:xfrm>
                  <a:off x="119" y="1026"/>
                  <a:ext cx="69" cy="35"/>
                </a:xfrm>
                <a:custGeom>
                  <a:avLst/>
                  <a:gdLst>
                    <a:gd name="T0" fmla="*/ 0 w 69"/>
                    <a:gd name="T1" fmla="*/ 3 h 35"/>
                    <a:gd name="T2" fmla="*/ 15 w 69"/>
                    <a:gd name="T3" fmla="*/ 34 h 35"/>
                    <a:gd name="T4" fmla="*/ 35 w 69"/>
                    <a:gd name="T5" fmla="*/ 0 h 35"/>
                    <a:gd name="T6" fmla="*/ 55 w 69"/>
                    <a:gd name="T7" fmla="*/ 34 h 35"/>
                    <a:gd name="T8" fmla="*/ 68 w 69"/>
                    <a:gd name="T9" fmla="*/ 4 h 35"/>
                    <a:gd name="T10" fmla="*/ 0 60000 65536"/>
                    <a:gd name="T11" fmla="*/ 0 60000 65536"/>
                    <a:gd name="T12" fmla="*/ 0 60000 65536"/>
                    <a:gd name="T13" fmla="*/ 0 60000 65536"/>
                    <a:gd name="T14" fmla="*/ 0 60000 65536"/>
                    <a:gd name="T15" fmla="*/ 0 w 69"/>
                    <a:gd name="T16" fmla="*/ 0 h 35"/>
                    <a:gd name="T17" fmla="*/ 69 w 69"/>
                    <a:gd name="T18" fmla="*/ 35 h 35"/>
                  </a:gdLst>
                  <a:ahLst/>
                  <a:cxnLst>
                    <a:cxn ang="T10">
                      <a:pos x="T0" y="T1"/>
                    </a:cxn>
                    <a:cxn ang="T11">
                      <a:pos x="T2" y="T3"/>
                    </a:cxn>
                    <a:cxn ang="T12">
                      <a:pos x="T4" y="T5"/>
                    </a:cxn>
                    <a:cxn ang="T13">
                      <a:pos x="T6" y="T7"/>
                    </a:cxn>
                    <a:cxn ang="T14">
                      <a:pos x="T8" y="T9"/>
                    </a:cxn>
                  </a:cxnLst>
                  <a:rect l="T15" t="T16" r="T17" b="T18"/>
                  <a:pathLst>
                    <a:path w="69" h="35">
                      <a:moveTo>
                        <a:pt x="0" y="3"/>
                      </a:moveTo>
                      <a:lnTo>
                        <a:pt x="15" y="34"/>
                      </a:lnTo>
                      <a:lnTo>
                        <a:pt x="35" y="0"/>
                      </a:lnTo>
                      <a:lnTo>
                        <a:pt x="55" y="34"/>
                      </a:lnTo>
                      <a:lnTo>
                        <a:pt x="68" y="4"/>
                      </a:lnTo>
                    </a:path>
                  </a:pathLst>
                </a:custGeom>
                <a:noFill/>
                <a:ln w="12700" cap="rnd">
                  <a:solidFill>
                    <a:srgbClr val="4080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526" name="Freeform 98"/>
                <p:cNvSpPr>
                  <a:spLocks/>
                </p:cNvSpPr>
                <p:nvPr/>
              </p:nvSpPr>
              <p:spPr bwMode="auto">
                <a:xfrm>
                  <a:off x="154" y="1034"/>
                  <a:ext cx="17" cy="276"/>
                </a:xfrm>
                <a:custGeom>
                  <a:avLst/>
                  <a:gdLst>
                    <a:gd name="T0" fmla="*/ 0 w 17"/>
                    <a:gd name="T1" fmla="*/ 0 h 276"/>
                    <a:gd name="T2" fmla="*/ 16 w 17"/>
                    <a:gd name="T3" fmla="*/ 113 h 276"/>
                    <a:gd name="T4" fmla="*/ 16 w 17"/>
                    <a:gd name="T5" fmla="*/ 275 h 276"/>
                    <a:gd name="T6" fmla="*/ 0 60000 65536"/>
                    <a:gd name="T7" fmla="*/ 0 60000 65536"/>
                    <a:gd name="T8" fmla="*/ 0 60000 65536"/>
                    <a:gd name="T9" fmla="*/ 0 w 17"/>
                    <a:gd name="T10" fmla="*/ 0 h 276"/>
                    <a:gd name="T11" fmla="*/ 17 w 17"/>
                    <a:gd name="T12" fmla="*/ 276 h 276"/>
                  </a:gdLst>
                  <a:ahLst/>
                  <a:cxnLst>
                    <a:cxn ang="T6">
                      <a:pos x="T0" y="T1"/>
                    </a:cxn>
                    <a:cxn ang="T7">
                      <a:pos x="T2" y="T3"/>
                    </a:cxn>
                    <a:cxn ang="T8">
                      <a:pos x="T4" y="T5"/>
                    </a:cxn>
                  </a:cxnLst>
                  <a:rect l="T9" t="T10" r="T11" b="T12"/>
                  <a:pathLst>
                    <a:path w="17" h="276">
                      <a:moveTo>
                        <a:pt x="0" y="0"/>
                      </a:moveTo>
                      <a:lnTo>
                        <a:pt x="16" y="113"/>
                      </a:lnTo>
                      <a:lnTo>
                        <a:pt x="16" y="275"/>
                      </a:lnTo>
                    </a:path>
                  </a:pathLst>
                </a:custGeom>
                <a:noFill/>
                <a:ln w="12700" cap="rnd">
                  <a:solidFill>
                    <a:srgbClr val="4080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527" name="Freeform 99"/>
                <p:cNvSpPr>
                  <a:spLocks/>
                </p:cNvSpPr>
                <p:nvPr/>
              </p:nvSpPr>
              <p:spPr bwMode="auto">
                <a:xfrm>
                  <a:off x="89" y="1307"/>
                  <a:ext cx="132" cy="17"/>
                </a:xfrm>
                <a:custGeom>
                  <a:avLst/>
                  <a:gdLst>
                    <a:gd name="T0" fmla="*/ 0 w 132"/>
                    <a:gd name="T1" fmla="*/ 16 h 17"/>
                    <a:gd name="T2" fmla="*/ 72 w 132"/>
                    <a:gd name="T3" fmla="*/ 0 h 17"/>
                    <a:gd name="T4" fmla="*/ 131 w 132"/>
                    <a:gd name="T5" fmla="*/ 6 h 17"/>
                    <a:gd name="T6" fmla="*/ 0 60000 65536"/>
                    <a:gd name="T7" fmla="*/ 0 60000 65536"/>
                    <a:gd name="T8" fmla="*/ 0 60000 65536"/>
                    <a:gd name="T9" fmla="*/ 0 w 132"/>
                    <a:gd name="T10" fmla="*/ 0 h 17"/>
                    <a:gd name="T11" fmla="*/ 132 w 132"/>
                    <a:gd name="T12" fmla="*/ 17 h 17"/>
                  </a:gdLst>
                  <a:ahLst/>
                  <a:cxnLst>
                    <a:cxn ang="T6">
                      <a:pos x="T0" y="T1"/>
                    </a:cxn>
                    <a:cxn ang="T7">
                      <a:pos x="T2" y="T3"/>
                    </a:cxn>
                    <a:cxn ang="T8">
                      <a:pos x="T4" y="T5"/>
                    </a:cxn>
                  </a:cxnLst>
                  <a:rect l="T9" t="T10" r="T11" b="T12"/>
                  <a:pathLst>
                    <a:path w="132" h="17">
                      <a:moveTo>
                        <a:pt x="0" y="16"/>
                      </a:moveTo>
                      <a:lnTo>
                        <a:pt x="72" y="0"/>
                      </a:lnTo>
                      <a:lnTo>
                        <a:pt x="131" y="6"/>
                      </a:lnTo>
                    </a:path>
                  </a:pathLst>
                </a:custGeom>
                <a:noFill/>
                <a:ln w="12700" cap="rnd">
                  <a:solidFill>
                    <a:srgbClr val="4080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7516" name="Group 100"/>
              <p:cNvGrpSpPr>
                <a:grpSpLocks/>
              </p:cNvGrpSpPr>
              <p:nvPr/>
            </p:nvGrpSpPr>
            <p:grpSpPr bwMode="auto">
              <a:xfrm>
                <a:off x="54" y="2023"/>
                <a:ext cx="172" cy="110"/>
                <a:chOff x="54" y="2023"/>
                <a:chExt cx="172" cy="110"/>
              </a:xfrm>
            </p:grpSpPr>
            <p:sp>
              <p:nvSpPr>
                <p:cNvPr id="17523" name="Freeform 101"/>
                <p:cNvSpPr>
                  <a:spLocks/>
                </p:cNvSpPr>
                <p:nvPr/>
              </p:nvSpPr>
              <p:spPr bwMode="auto">
                <a:xfrm>
                  <a:off x="54" y="2033"/>
                  <a:ext cx="65" cy="100"/>
                </a:xfrm>
                <a:custGeom>
                  <a:avLst/>
                  <a:gdLst>
                    <a:gd name="T0" fmla="*/ 12 w 65"/>
                    <a:gd name="T1" fmla="*/ 49 h 100"/>
                    <a:gd name="T2" fmla="*/ 3 w 65"/>
                    <a:gd name="T3" fmla="*/ 64 h 100"/>
                    <a:gd name="T4" fmla="*/ 0 w 65"/>
                    <a:gd name="T5" fmla="*/ 76 h 100"/>
                    <a:gd name="T6" fmla="*/ 0 w 65"/>
                    <a:gd name="T7" fmla="*/ 85 h 100"/>
                    <a:gd name="T8" fmla="*/ 2 w 65"/>
                    <a:gd name="T9" fmla="*/ 91 h 100"/>
                    <a:gd name="T10" fmla="*/ 6 w 65"/>
                    <a:gd name="T11" fmla="*/ 96 h 100"/>
                    <a:gd name="T12" fmla="*/ 15 w 65"/>
                    <a:gd name="T13" fmla="*/ 99 h 100"/>
                    <a:gd name="T14" fmla="*/ 26 w 65"/>
                    <a:gd name="T15" fmla="*/ 98 h 100"/>
                    <a:gd name="T16" fmla="*/ 37 w 65"/>
                    <a:gd name="T17" fmla="*/ 94 h 100"/>
                    <a:gd name="T18" fmla="*/ 45 w 65"/>
                    <a:gd name="T19" fmla="*/ 84 h 100"/>
                    <a:gd name="T20" fmla="*/ 52 w 65"/>
                    <a:gd name="T21" fmla="*/ 70 h 100"/>
                    <a:gd name="T22" fmla="*/ 57 w 65"/>
                    <a:gd name="T23" fmla="*/ 43 h 100"/>
                    <a:gd name="T24" fmla="*/ 64 w 65"/>
                    <a:gd name="T25" fmla="*/ 17 h 100"/>
                    <a:gd name="T26" fmla="*/ 63 w 65"/>
                    <a:gd name="T27" fmla="*/ 0 h 100"/>
                    <a:gd name="T28" fmla="*/ 50 w 65"/>
                    <a:gd name="T29" fmla="*/ 39 h 100"/>
                    <a:gd name="T30" fmla="*/ 39 w 65"/>
                    <a:gd name="T31" fmla="*/ 62 h 100"/>
                    <a:gd name="T32" fmla="*/ 23 w 65"/>
                    <a:gd name="T33" fmla="*/ 62 h 100"/>
                    <a:gd name="T34" fmla="*/ 9 w 65"/>
                    <a:gd name="T35" fmla="*/ 60 h 100"/>
                    <a:gd name="T36" fmla="*/ 12 w 65"/>
                    <a:gd name="T37" fmla="*/ 49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5"/>
                    <a:gd name="T58" fmla="*/ 0 h 100"/>
                    <a:gd name="T59" fmla="*/ 65 w 65"/>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5" h="100">
                      <a:moveTo>
                        <a:pt x="12" y="49"/>
                      </a:moveTo>
                      <a:lnTo>
                        <a:pt x="3" y="64"/>
                      </a:lnTo>
                      <a:lnTo>
                        <a:pt x="0" y="76"/>
                      </a:lnTo>
                      <a:lnTo>
                        <a:pt x="0" y="85"/>
                      </a:lnTo>
                      <a:lnTo>
                        <a:pt x="2" y="91"/>
                      </a:lnTo>
                      <a:lnTo>
                        <a:pt x="6" y="96"/>
                      </a:lnTo>
                      <a:lnTo>
                        <a:pt x="15" y="99"/>
                      </a:lnTo>
                      <a:lnTo>
                        <a:pt x="26" y="98"/>
                      </a:lnTo>
                      <a:lnTo>
                        <a:pt x="37" y="94"/>
                      </a:lnTo>
                      <a:lnTo>
                        <a:pt x="45" y="84"/>
                      </a:lnTo>
                      <a:lnTo>
                        <a:pt x="52" y="70"/>
                      </a:lnTo>
                      <a:lnTo>
                        <a:pt x="57" y="43"/>
                      </a:lnTo>
                      <a:lnTo>
                        <a:pt x="64" y="17"/>
                      </a:lnTo>
                      <a:lnTo>
                        <a:pt x="63" y="0"/>
                      </a:lnTo>
                      <a:lnTo>
                        <a:pt x="50" y="39"/>
                      </a:lnTo>
                      <a:lnTo>
                        <a:pt x="39" y="62"/>
                      </a:lnTo>
                      <a:lnTo>
                        <a:pt x="23" y="62"/>
                      </a:lnTo>
                      <a:lnTo>
                        <a:pt x="9" y="60"/>
                      </a:lnTo>
                      <a:lnTo>
                        <a:pt x="12" y="49"/>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24" name="Freeform 102"/>
                <p:cNvSpPr>
                  <a:spLocks/>
                </p:cNvSpPr>
                <p:nvPr/>
              </p:nvSpPr>
              <p:spPr bwMode="auto">
                <a:xfrm>
                  <a:off x="153" y="2023"/>
                  <a:ext cx="73" cy="109"/>
                </a:xfrm>
                <a:custGeom>
                  <a:avLst/>
                  <a:gdLst>
                    <a:gd name="T0" fmla="*/ 1 w 73"/>
                    <a:gd name="T1" fmla="*/ 0 h 109"/>
                    <a:gd name="T2" fmla="*/ 0 w 73"/>
                    <a:gd name="T3" fmla="*/ 11 h 109"/>
                    <a:gd name="T4" fmla="*/ 9 w 73"/>
                    <a:gd name="T5" fmla="*/ 39 h 109"/>
                    <a:gd name="T6" fmla="*/ 16 w 73"/>
                    <a:gd name="T7" fmla="*/ 60 h 109"/>
                    <a:gd name="T8" fmla="*/ 23 w 73"/>
                    <a:gd name="T9" fmla="*/ 82 h 109"/>
                    <a:gd name="T10" fmla="*/ 30 w 73"/>
                    <a:gd name="T11" fmla="*/ 94 h 109"/>
                    <a:gd name="T12" fmla="*/ 38 w 73"/>
                    <a:gd name="T13" fmla="*/ 103 h 109"/>
                    <a:gd name="T14" fmla="*/ 47 w 73"/>
                    <a:gd name="T15" fmla="*/ 106 h 109"/>
                    <a:gd name="T16" fmla="*/ 58 w 73"/>
                    <a:gd name="T17" fmla="*/ 108 h 109"/>
                    <a:gd name="T18" fmla="*/ 64 w 73"/>
                    <a:gd name="T19" fmla="*/ 104 h 109"/>
                    <a:gd name="T20" fmla="*/ 69 w 73"/>
                    <a:gd name="T21" fmla="*/ 102 h 109"/>
                    <a:gd name="T22" fmla="*/ 72 w 73"/>
                    <a:gd name="T23" fmla="*/ 91 h 109"/>
                    <a:gd name="T24" fmla="*/ 70 w 73"/>
                    <a:gd name="T25" fmla="*/ 77 h 109"/>
                    <a:gd name="T26" fmla="*/ 64 w 73"/>
                    <a:gd name="T27" fmla="*/ 59 h 109"/>
                    <a:gd name="T28" fmla="*/ 59 w 73"/>
                    <a:gd name="T29" fmla="*/ 51 h 109"/>
                    <a:gd name="T30" fmla="*/ 57 w 73"/>
                    <a:gd name="T31" fmla="*/ 59 h 109"/>
                    <a:gd name="T32" fmla="*/ 54 w 73"/>
                    <a:gd name="T33" fmla="*/ 62 h 109"/>
                    <a:gd name="T34" fmla="*/ 46 w 73"/>
                    <a:gd name="T35" fmla="*/ 65 h 109"/>
                    <a:gd name="T36" fmla="*/ 39 w 73"/>
                    <a:gd name="T37" fmla="*/ 66 h 109"/>
                    <a:gd name="T38" fmla="*/ 24 w 73"/>
                    <a:gd name="T39" fmla="*/ 63 h 109"/>
                    <a:gd name="T40" fmla="*/ 9 w 73"/>
                    <a:gd name="T41" fmla="*/ 22 h 109"/>
                    <a:gd name="T42" fmla="*/ 1 w 73"/>
                    <a:gd name="T43" fmla="*/ 0 h 10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3"/>
                    <a:gd name="T67" fmla="*/ 0 h 109"/>
                    <a:gd name="T68" fmla="*/ 73 w 73"/>
                    <a:gd name="T69" fmla="*/ 109 h 10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3" h="109">
                      <a:moveTo>
                        <a:pt x="1" y="0"/>
                      </a:moveTo>
                      <a:lnTo>
                        <a:pt x="0" y="11"/>
                      </a:lnTo>
                      <a:lnTo>
                        <a:pt x="9" y="39"/>
                      </a:lnTo>
                      <a:lnTo>
                        <a:pt x="16" y="60"/>
                      </a:lnTo>
                      <a:lnTo>
                        <a:pt x="23" y="82"/>
                      </a:lnTo>
                      <a:lnTo>
                        <a:pt x="30" y="94"/>
                      </a:lnTo>
                      <a:lnTo>
                        <a:pt x="38" y="103"/>
                      </a:lnTo>
                      <a:lnTo>
                        <a:pt x="47" y="106"/>
                      </a:lnTo>
                      <a:lnTo>
                        <a:pt x="58" y="108"/>
                      </a:lnTo>
                      <a:lnTo>
                        <a:pt x="64" y="104"/>
                      </a:lnTo>
                      <a:lnTo>
                        <a:pt x="69" y="102"/>
                      </a:lnTo>
                      <a:lnTo>
                        <a:pt x="72" y="91"/>
                      </a:lnTo>
                      <a:lnTo>
                        <a:pt x="70" y="77"/>
                      </a:lnTo>
                      <a:lnTo>
                        <a:pt x="64" y="59"/>
                      </a:lnTo>
                      <a:lnTo>
                        <a:pt x="59" y="51"/>
                      </a:lnTo>
                      <a:lnTo>
                        <a:pt x="57" y="59"/>
                      </a:lnTo>
                      <a:lnTo>
                        <a:pt x="54" y="62"/>
                      </a:lnTo>
                      <a:lnTo>
                        <a:pt x="46" y="65"/>
                      </a:lnTo>
                      <a:lnTo>
                        <a:pt x="39" y="66"/>
                      </a:lnTo>
                      <a:lnTo>
                        <a:pt x="24" y="63"/>
                      </a:lnTo>
                      <a:lnTo>
                        <a:pt x="9" y="22"/>
                      </a:lnTo>
                      <a:lnTo>
                        <a:pt x="1"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17517" name="Group 103"/>
              <p:cNvGrpSpPr>
                <a:grpSpLocks/>
              </p:cNvGrpSpPr>
              <p:nvPr/>
            </p:nvGrpSpPr>
            <p:grpSpPr bwMode="auto">
              <a:xfrm>
                <a:off x="76" y="837"/>
                <a:ext cx="160" cy="185"/>
                <a:chOff x="76" y="837"/>
                <a:chExt cx="160" cy="185"/>
              </a:xfrm>
            </p:grpSpPr>
            <p:sp>
              <p:nvSpPr>
                <p:cNvPr id="17518" name="Freeform 104"/>
                <p:cNvSpPr>
                  <a:spLocks/>
                </p:cNvSpPr>
                <p:nvPr/>
              </p:nvSpPr>
              <p:spPr bwMode="auto">
                <a:xfrm>
                  <a:off x="96" y="850"/>
                  <a:ext cx="116" cy="172"/>
                </a:xfrm>
                <a:custGeom>
                  <a:avLst/>
                  <a:gdLst>
                    <a:gd name="T0" fmla="*/ 29 w 116"/>
                    <a:gd name="T1" fmla="*/ 170 h 172"/>
                    <a:gd name="T2" fmla="*/ 29 w 116"/>
                    <a:gd name="T3" fmla="*/ 144 h 172"/>
                    <a:gd name="T4" fmla="*/ 19 w 116"/>
                    <a:gd name="T5" fmla="*/ 125 h 172"/>
                    <a:gd name="T6" fmla="*/ 10 w 116"/>
                    <a:gd name="T7" fmla="*/ 111 h 172"/>
                    <a:gd name="T8" fmla="*/ 6 w 116"/>
                    <a:gd name="T9" fmla="*/ 89 h 172"/>
                    <a:gd name="T10" fmla="*/ 1 w 116"/>
                    <a:gd name="T11" fmla="*/ 79 h 172"/>
                    <a:gd name="T12" fmla="*/ 0 w 116"/>
                    <a:gd name="T13" fmla="*/ 53 h 172"/>
                    <a:gd name="T14" fmla="*/ 10 w 116"/>
                    <a:gd name="T15" fmla="*/ 24 h 172"/>
                    <a:gd name="T16" fmla="*/ 28 w 116"/>
                    <a:gd name="T17" fmla="*/ 8 h 172"/>
                    <a:gd name="T18" fmla="*/ 48 w 116"/>
                    <a:gd name="T19" fmla="*/ 0 h 172"/>
                    <a:gd name="T20" fmla="*/ 71 w 116"/>
                    <a:gd name="T21" fmla="*/ 0 h 172"/>
                    <a:gd name="T22" fmla="*/ 93 w 116"/>
                    <a:gd name="T23" fmla="*/ 7 h 172"/>
                    <a:gd name="T24" fmla="*/ 108 w 116"/>
                    <a:gd name="T25" fmla="*/ 22 h 172"/>
                    <a:gd name="T26" fmla="*/ 115 w 116"/>
                    <a:gd name="T27" fmla="*/ 43 h 172"/>
                    <a:gd name="T28" fmla="*/ 115 w 116"/>
                    <a:gd name="T29" fmla="*/ 65 h 172"/>
                    <a:gd name="T30" fmla="*/ 112 w 116"/>
                    <a:gd name="T31" fmla="*/ 86 h 172"/>
                    <a:gd name="T32" fmla="*/ 102 w 116"/>
                    <a:gd name="T33" fmla="*/ 112 h 172"/>
                    <a:gd name="T34" fmla="*/ 96 w 116"/>
                    <a:gd name="T35" fmla="*/ 122 h 172"/>
                    <a:gd name="T36" fmla="*/ 91 w 116"/>
                    <a:gd name="T37" fmla="*/ 133 h 172"/>
                    <a:gd name="T38" fmla="*/ 89 w 116"/>
                    <a:gd name="T39" fmla="*/ 145 h 172"/>
                    <a:gd name="T40" fmla="*/ 85 w 116"/>
                    <a:gd name="T41" fmla="*/ 171 h 172"/>
                    <a:gd name="T42" fmla="*/ 29 w 116"/>
                    <a:gd name="T43" fmla="*/ 170 h 17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6"/>
                    <a:gd name="T67" fmla="*/ 0 h 172"/>
                    <a:gd name="T68" fmla="*/ 116 w 116"/>
                    <a:gd name="T69" fmla="*/ 172 h 17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6" h="172">
                      <a:moveTo>
                        <a:pt x="29" y="170"/>
                      </a:moveTo>
                      <a:lnTo>
                        <a:pt x="29" y="144"/>
                      </a:lnTo>
                      <a:lnTo>
                        <a:pt x="19" y="125"/>
                      </a:lnTo>
                      <a:lnTo>
                        <a:pt x="10" y="111"/>
                      </a:lnTo>
                      <a:lnTo>
                        <a:pt x="6" y="89"/>
                      </a:lnTo>
                      <a:lnTo>
                        <a:pt x="1" y="79"/>
                      </a:lnTo>
                      <a:lnTo>
                        <a:pt x="0" y="53"/>
                      </a:lnTo>
                      <a:lnTo>
                        <a:pt x="10" y="24"/>
                      </a:lnTo>
                      <a:lnTo>
                        <a:pt x="28" y="8"/>
                      </a:lnTo>
                      <a:lnTo>
                        <a:pt x="48" y="0"/>
                      </a:lnTo>
                      <a:lnTo>
                        <a:pt x="71" y="0"/>
                      </a:lnTo>
                      <a:lnTo>
                        <a:pt x="93" y="7"/>
                      </a:lnTo>
                      <a:lnTo>
                        <a:pt x="108" y="22"/>
                      </a:lnTo>
                      <a:lnTo>
                        <a:pt x="115" y="43"/>
                      </a:lnTo>
                      <a:lnTo>
                        <a:pt x="115" y="65"/>
                      </a:lnTo>
                      <a:lnTo>
                        <a:pt x="112" y="86"/>
                      </a:lnTo>
                      <a:lnTo>
                        <a:pt x="102" y="112"/>
                      </a:lnTo>
                      <a:lnTo>
                        <a:pt x="96" y="122"/>
                      </a:lnTo>
                      <a:lnTo>
                        <a:pt x="91" y="133"/>
                      </a:lnTo>
                      <a:lnTo>
                        <a:pt x="89" y="145"/>
                      </a:lnTo>
                      <a:lnTo>
                        <a:pt x="85" y="171"/>
                      </a:lnTo>
                      <a:lnTo>
                        <a:pt x="29" y="170"/>
                      </a:lnTo>
                    </a:path>
                  </a:pathLst>
                </a:custGeom>
                <a:solidFill>
                  <a:srgbClr val="FFC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19" name="Freeform 105"/>
                <p:cNvSpPr>
                  <a:spLocks/>
                </p:cNvSpPr>
                <p:nvPr/>
              </p:nvSpPr>
              <p:spPr bwMode="auto">
                <a:xfrm>
                  <a:off x="76" y="837"/>
                  <a:ext cx="160" cy="133"/>
                </a:xfrm>
                <a:custGeom>
                  <a:avLst/>
                  <a:gdLst>
                    <a:gd name="T0" fmla="*/ 12 w 160"/>
                    <a:gd name="T1" fmla="*/ 114 h 133"/>
                    <a:gd name="T2" fmla="*/ 2 w 160"/>
                    <a:gd name="T3" fmla="*/ 101 h 133"/>
                    <a:gd name="T4" fmla="*/ 0 w 160"/>
                    <a:gd name="T5" fmla="*/ 86 h 133"/>
                    <a:gd name="T6" fmla="*/ 1 w 160"/>
                    <a:gd name="T7" fmla="*/ 68 h 133"/>
                    <a:gd name="T8" fmla="*/ 6 w 160"/>
                    <a:gd name="T9" fmla="*/ 54 h 133"/>
                    <a:gd name="T10" fmla="*/ 12 w 160"/>
                    <a:gd name="T11" fmla="*/ 37 h 133"/>
                    <a:gd name="T12" fmla="*/ 20 w 160"/>
                    <a:gd name="T13" fmla="*/ 29 h 133"/>
                    <a:gd name="T14" fmla="*/ 27 w 160"/>
                    <a:gd name="T15" fmla="*/ 16 h 133"/>
                    <a:gd name="T16" fmla="*/ 42 w 160"/>
                    <a:gd name="T17" fmla="*/ 5 h 133"/>
                    <a:gd name="T18" fmla="*/ 54 w 160"/>
                    <a:gd name="T19" fmla="*/ 2 h 133"/>
                    <a:gd name="T20" fmla="*/ 79 w 160"/>
                    <a:gd name="T21" fmla="*/ 0 h 133"/>
                    <a:gd name="T22" fmla="*/ 100 w 160"/>
                    <a:gd name="T23" fmla="*/ 1 h 133"/>
                    <a:gd name="T24" fmla="*/ 116 w 160"/>
                    <a:gd name="T25" fmla="*/ 5 h 133"/>
                    <a:gd name="T26" fmla="*/ 127 w 160"/>
                    <a:gd name="T27" fmla="*/ 10 h 133"/>
                    <a:gd name="T28" fmla="*/ 139 w 160"/>
                    <a:gd name="T29" fmla="*/ 22 h 133"/>
                    <a:gd name="T30" fmla="*/ 147 w 160"/>
                    <a:gd name="T31" fmla="*/ 33 h 133"/>
                    <a:gd name="T32" fmla="*/ 155 w 160"/>
                    <a:gd name="T33" fmla="*/ 44 h 133"/>
                    <a:gd name="T34" fmla="*/ 159 w 160"/>
                    <a:gd name="T35" fmla="*/ 57 h 133"/>
                    <a:gd name="T36" fmla="*/ 159 w 160"/>
                    <a:gd name="T37" fmla="*/ 81 h 133"/>
                    <a:gd name="T38" fmla="*/ 159 w 160"/>
                    <a:gd name="T39" fmla="*/ 97 h 133"/>
                    <a:gd name="T40" fmla="*/ 153 w 160"/>
                    <a:gd name="T41" fmla="*/ 105 h 133"/>
                    <a:gd name="T42" fmla="*/ 145 w 160"/>
                    <a:gd name="T43" fmla="*/ 116 h 133"/>
                    <a:gd name="T44" fmla="*/ 139 w 160"/>
                    <a:gd name="T45" fmla="*/ 124 h 133"/>
                    <a:gd name="T46" fmla="*/ 123 w 160"/>
                    <a:gd name="T47" fmla="*/ 128 h 133"/>
                    <a:gd name="T48" fmla="*/ 110 w 160"/>
                    <a:gd name="T49" fmla="*/ 132 h 133"/>
                    <a:gd name="T50" fmla="*/ 121 w 160"/>
                    <a:gd name="T51" fmla="*/ 116 h 133"/>
                    <a:gd name="T52" fmla="*/ 132 w 160"/>
                    <a:gd name="T53" fmla="*/ 87 h 133"/>
                    <a:gd name="T54" fmla="*/ 127 w 160"/>
                    <a:gd name="T55" fmla="*/ 55 h 133"/>
                    <a:gd name="T56" fmla="*/ 103 w 160"/>
                    <a:gd name="T57" fmla="*/ 62 h 133"/>
                    <a:gd name="T58" fmla="*/ 73 w 160"/>
                    <a:gd name="T59" fmla="*/ 62 h 133"/>
                    <a:gd name="T60" fmla="*/ 52 w 160"/>
                    <a:gd name="T61" fmla="*/ 60 h 133"/>
                    <a:gd name="T62" fmla="*/ 36 w 160"/>
                    <a:gd name="T63" fmla="*/ 56 h 133"/>
                    <a:gd name="T64" fmla="*/ 34 w 160"/>
                    <a:gd name="T65" fmla="*/ 66 h 133"/>
                    <a:gd name="T66" fmla="*/ 26 w 160"/>
                    <a:gd name="T67" fmla="*/ 89 h 133"/>
                    <a:gd name="T68" fmla="*/ 38 w 160"/>
                    <a:gd name="T69" fmla="*/ 117 h 133"/>
                    <a:gd name="T70" fmla="*/ 44 w 160"/>
                    <a:gd name="T71" fmla="*/ 132 h 133"/>
                    <a:gd name="T72" fmla="*/ 26 w 160"/>
                    <a:gd name="T73" fmla="*/ 123 h 133"/>
                    <a:gd name="T74" fmla="*/ 12 w 160"/>
                    <a:gd name="T75" fmla="*/ 114 h 1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0"/>
                    <a:gd name="T115" fmla="*/ 0 h 133"/>
                    <a:gd name="T116" fmla="*/ 160 w 160"/>
                    <a:gd name="T117" fmla="*/ 133 h 1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0" h="133">
                      <a:moveTo>
                        <a:pt x="12" y="114"/>
                      </a:moveTo>
                      <a:lnTo>
                        <a:pt x="2" y="101"/>
                      </a:lnTo>
                      <a:lnTo>
                        <a:pt x="0" y="86"/>
                      </a:lnTo>
                      <a:lnTo>
                        <a:pt x="1" y="68"/>
                      </a:lnTo>
                      <a:lnTo>
                        <a:pt x="6" y="54"/>
                      </a:lnTo>
                      <a:lnTo>
                        <a:pt x="12" y="37"/>
                      </a:lnTo>
                      <a:lnTo>
                        <a:pt x="20" y="29"/>
                      </a:lnTo>
                      <a:lnTo>
                        <a:pt x="27" y="16"/>
                      </a:lnTo>
                      <a:lnTo>
                        <a:pt x="42" y="5"/>
                      </a:lnTo>
                      <a:lnTo>
                        <a:pt x="54" y="2"/>
                      </a:lnTo>
                      <a:lnTo>
                        <a:pt x="79" y="0"/>
                      </a:lnTo>
                      <a:lnTo>
                        <a:pt x="100" y="1"/>
                      </a:lnTo>
                      <a:lnTo>
                        <a:pt x="116" y="5"/>
                      </a:lnTo>
                      <a:lnTo>
                        <a:pt x="127" y="10"/>
                      </a:lnTo>
                      <a:lnTo>
                        <a:pt x="139" y="22"/>
                      </a:lnTo>
                      <a:lnTo>
                        <a:pt x="147" y="33"/>
                      </a:lnTo>
                      <a:lnTo>
                        <a:pt x="155" y="44"/>
                      </a:lnTo>
                      <a:lnTo>
                        <a:pt x="159" y="57"/>
                      </a:lnTo>
                      <a:lnTo>
                        <a:pt x="159" y="81"/>
                      </a:lnTo>
                      <a:lnTo>
                        <a:pt x="159" y="97"/>
                      </a:lnTo>
                      <a:lnTo>
                        <a:pt x="153" y="105"/>
                      </a:lnTo>
                      <a:lnTo>
                        <a:pt x="145" y="116"/>
                      </a:lnTo>
                      <a:lnTo>
                        <a:pt x="139" y="124"/>
                      </a:lnTo>
                      <a:lnTo>
                        <a:pt x="123" y="128"/>
                      </a:lnTo>
                      <a:lnTo>
                        <a:pt x="110" y="132"/>
                      </a:lnTo>
                      <a:lnTo>
                        <a:pt x="121" y="116"/>
                      </a:lnTo>
                      <a:lnTo>
                        <a:pt x="132" y="87"/>
                      </a:lnTo>
                      <a:lnTo>
                        <a:pt x="127" y="55"/>
                      </a:lnTo>
                      <a:lnTo>
                        <a:pt x="103" y="62"/>
                      </a:lnTo>
                      <a:lnTo>
                        <a:pt x="73" y="62"/>
                      </a:lnTo>
                      <a:lnTo>
                        <a:pt x="52" y="60"/>
                      </a:lnTo>
                      <a:lnTo>
                        <a:pt x="36" y="56"/>
                      </a:lnTo>
                      <a:lnTo>
                        <a:pt x="34" y="66"/>
                      </a:lnTo>
                      <a:lnTo>
                        <a:pt x="26" y="89"/>
                      </a:lnTo>
                      <a:lnTo>
                        <a:pt x="38" y="117"/>
                      </a:lnTo>
                      <a:lnTo>
                        <a:pt x="44" y="132"/>
                      </a:lnTo>
                      <a:lnTo>
                        <a:pt x="26" y="123"/>
                      </a:lnTo>
                      <a:lnTo>
                        <a:pt x="12" y="114"/>
                      </a:lnTo>
                    </a:path>
                  </a:pathLst>
                </a:custGeom>
                <a:solidFill>
                  <a:srgbClr val="8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520" name="Group 106"/>
                <p:cNvGrpSpPr>
                  <a:grpSpLocks/>
                </p:cNvGrpSpPr>
                <p:nvPr/>
              </p:nvGrpSpPr>
              <p:grpSpPr bwMode="auto">
                <a:xfrm>
                  <a:off x="94" y="936"/>
                  <a:ext cx="124" cy="14"/>
                  <a:chOff x="94" y="936"/>
                  <a:chExt cx="124" cy="14"/>
                </a:xfrm>
              </p:grpSpPr>
              <p:sp>
                <p:nvSpPr>
                  <p:cNvPr id="17521" name="Oval 107"/>
                  <p:cNvSpPr>
                    <a:spLocks noChangeArrowheads="1"/>
                  </p:cNvSpPr>
                  <p:nvPr/>
                </p:nvSpPr>
                <p:spPr bwMode="auto">
                  <a:xfrm>
                    <a:off x="94" y="936"/>
                    <a:ext cx="10" cy="11"/>
                  </a:xfrm>
                  <a:prstGeom prst="ellipse">
                    <a:avLst/>
                  </a:prstGeom>
                  <a:solidFill>
                    <a:srgbClr val="608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sp>
                <p:nvSpPr>
                  <p:cNvPr id="17522" name="Oval 108"/>
                  <p:cNvSpPr>
                    <a:spLocks noChangeArrowheads="1"/>
                  </p:cNvSpPr>
                  <p:nvPr/>
                </p:nvSpPr>
                <p:spPr bwMode="auto">
                  <a:xfrm>
                    <a:off x="208" y="938"/>
                    <a:ext cx="10" cy="12"/>
                  </a:xfrm>
                  <a:prstGeom prst="ellipse">
                    <a:avLst/>
                  </a:prstGeom>
                  <a:solidFill>
                    <a:srgbClr val="608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grpSp>
          </p:grpSp>
        </p:grpSp>
      </p:grpSp>
      <p:grpSp>
        <p:nvGrpSpPr>
          <p:cNvPr id="17423" name="Group 109"/>
          <p:cNvGrpSpPr>
            <a:grpSpLocks/>
          </p:cNvGrpSpPr>
          <p:nvPr/>
        </p:nvGrpSpPr>
        <p:grpSpPr bwMode="auto">
          <a:xfrm>
            <a:off x="5097463" y="1125538"/>
            <a:ext cx="444500" cy="1465262"/>
            <a:chOff x="2251" y="709"/>
            <a:chExt cx="280" cy="923"/>
          </a:xfrm>
        </p:grpSpPr>
        <p:grpSp>
          <p:nvGrpSpPr>
            <p:cNvPr id="17489" name="Group 110"/>
            <p:cNvGrpSpPr>
              <a:grpSpLocks/>
            </p:cNvGrpSpPr>
            <p:nvPr/>
          </p:nvGrpSpPr>
          <p:grpSpPr bwMode="auto">
            <a:xfrm>
              <a:off x="2251" y="1544"/>
              <a:ext cx="275" cy="88"/>
              <a:chOff x="2251" y="1544"/>
              <a:chExt cx="275" cy="88"/>
            </a:xfrm>
          </p:grpSpPr>
          <p:sp>
            <p:nvSpPr>
              <p:cNvPr id="17509" name="Freeform 111"/>
              <p:cNvSpPr>
                <a:spLocks/>
              </p:cNvSpPr>
              <p:nvPr/>
            </p:nvSpPr>
            <p:spPr bwMode="auto">
              <a:xfrm>
                <a:off x="2251" y="1544"/>
                <a:ext cx="112" cy="53"/>
              </a:xfrm>
              <a:custGeom>
                <a:avLst/>
                <a:gdLst>
                  <a:gd name="T0" fmla="*/ 56 w 112"/>
                  <a:gd name="T1" fmla="*/ 0 h 53"/>
                  <a:gd name="T2" fmla="*/ 38 w 112"/>
                  <a:gd name="T3" fmla="*/ 14 h 53"/>
                  <a:gd name="T4" fmla="*/ 23 w 112"/>
                  <a:gd name="T5" fmla="*/ 28 h 53"/>
                  <a:gd name="T6" fmla="*/ 2 w 112"/>
                  <a:gd name="T7" fmla="*/ 41 h 53"/>
                  <a:gd name="T8" fmla="*/ 0 w 112"/>
                  <a:gd name="T9" fmla="*/ 48 h 53"/>
                  <a:gd name="T10" fmla="*/ 20 w 112"/>
                  <a:gd name="T11" fmla="*/ 52 h 53"/>
                  <a:gd name="T12" fmla="*/ 40 w 112"/>
                  <a:gd name="T13" fmla="*/ 50 h 53"/>
                  <a:gd name="T14" fmla="*/ 66 w 112"/>
                  <a:gd name="T15" fmla="*/ 41 h 53"/>
                  <a:gd name="T16" fmla="*/ 85 w 112"/>
                  <a:gd name="T17" fmla="*/ 33 h 53"/>
                  <a:gd name="T18" fmla="*/ 104 w 112"/>
                  <a:gd name="T19" fmla="*/ 31 h 53"/>
                  <a:gd name="T20" fmla="*/ 111 w 112"/>
                  <a:gd name="T21" fmla="*/ 27 h 53"/>
                  <a:gd name="T22" fmla="*/ 109 w 112"/>
                  <a:gd name="T23" fmla="*/ 3 h 53"/>
                  <a:gd name="T24" fmla="*/ 56 w 112"/>
                  <a:gd name="T25" fmla="*/ 0 h 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2"/>
                  <a:gd name="T40" fmla="*/ 0 h 53"/>
                  <a:gd name="T41" fmla="*/ 112 w 112"/>
                  <a:gd name="T42" fmla="*/ 53 h 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2" h="53">
                    <a:moveTo>
                      <a:pt x="56" y="0"/>
                    </a:moveTo>
                    <a:lnTo>
                      <a:pt x="38" y="14"/>
                    </a:lnTo>
                    <a:lnTo>
                      <a:pt x="23" y="28"/>
                    </a:lnTo>
                    <a:lnTo>
                      <a:pt x="2" y="41"/>
                    </a:lnTo>
                    <a:lnTo>
                      <a:pt x="0" y="48"/>
                    </a:lnTo>
                    <a:lnTo>
                      <a:pt x="20" y="52"/>
                    </a:lnTo>
                    <a:lnTo>
                      <a:pt x="40" y="50"/>
                    </a:lnTo>
                    <a:lnTo>
                      <a:pt x="66" y="41"/>
                    </a:lnTo>
                    <a:lnTo>
                      <a:pt x="85" y="33"/>
                    </a:lnTo>
                    <a:lnTo>
                      <a:pt x="104" y="31"/>
                    </a:lnTo>
                    <a:lnTo>
                      <a:pt x="111" y="27"/>
                    </a:lnTo>
                    <a:lnTo>
                      <a:pt x="109" y="3"/>
                    </a:lnTo>
                    <a:lnTo>
                      <a:pt x="56"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10" name="Freeform 112"/>
              <p:cNvSpPr>
                <a:spLocks/>
              </p:cNvSpPr>
              <p:nvPr/>
            </p:nvSpPr>
            <p:spPr bwMode="auto">
              <a:xfrm>
                <a:off x="2457" y="1574"/>
                <a:ext cx="69" cy="58"/>
              </a:xfrm>
              <a:custGeom>
                <a:avLst/>
                <a:gdLst>
                  <a:gd name="T0" fmla="*/ 1 w 69"/>
                  <a:gd name="T1" fmla="*/ 1 h 58"/>
                  <a:gd name="T2" fmla="*/ 0 w 69"/>
                  <a:gd name="T3" fmla="*/ 16 h 58"/>
                  <a:gd name="T4" fmla="*/ 9 w 69"/>
                  <a:gd name="T5" fmla="*/ 23 h 58"/>
                  <a:gd name="T6" fmla="*/ 12 w 69"/>
                  <a:gd name="T7" fmla="*/ 36 h 58"/>
                  <a:gd name="T8" fmla="*/ 27 w 69"/>
                  <a:gd name="T9" fmla="*/ 49 h 58"/>
                  <a:gd name="T10" fmla="*/ 40 w 69"/>
                  <a:gd name="T11" fmla="*/ 55 h 58"/>
                  <a:gd name="T12" fmla="*/ 51 w 69"/>
                  <a:gd name="T13" fmla="*/ 57 h 58"/>
                  <a:gd name="T14" fmla="*/ 62 w 69"/>
                  <a:gd name="T15" fmla="*/ 56 h 58"/>
                  <a:gd name="T16" fmla="*/ 68 w 69"/>
                  <a:gd name="T17" fmla="*/ 48 h 58"/>
                  <a:gd name="T18" fmla="*/ 67 w 69"/>
                  <a:gd name="T19" fmla="*/ 35 h 58"/>
                  <a:gd name="T20" fmla="*/ 55 w 69"/>
                  <a:gd name="T21" fmla="*/ 20 h 58"/>
                  <a:gd name="T22" fmla="*/ 38 w 69"/>
                  <a:gd name="T23" fmla="*/ 4 h 58"/>
                  <a:gd name="T24" fmla="*/ 38 w 69"/>
                  <a:gd name="T25" fmla="*/ 0 h 58"/>
                  <a:gd name="T26" fmla="*/ 1 w 69"/>
                  <a:gd name="T27" fmla="*/ 1 h 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9"/>
                  <a:gd name="T43" fmla="*/ 0 h 58"/>
                  <a:gd name="T44" fmla="*/ 69 w 69"/>
                  <a:gd name="T45" fmla="*/ 58 h 5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9" h="58">
                    <a:moveTo>
                      <a:pt x="1" y="1"/>
                    </a:moveTo>
                    <a:lnTo>
                      <a:pt x="0" y="16"/>
                    </a:lnTo>
                    <a:lnTo>
                      <a:pt x="9" y="23"/>
                    </a:lnTo>
                    <a:lnTo>
                      <a:pt x="12" y="36"/>
                    </a:lnTo>
                    <a:lnTo>
                      <a:pt x="27" y="49"/>
                    </a:lnTo>
                    <a:lnTo>
                      <a:pt x="40" y="55"/>
                    </a:lnTo>
                    <a:lnTo>
                      <a:pt x="51" y="57"/>
                    </a:lnTo>
                    <a:lnTo>
                      <a:pt x="62" y="56"/>
                    </a:lnTo>
                    <a:lnTo>
                      <a:pt x="68" y="48"/>
                    </a:lnTo>
                    <a:lnTo>
                      <a:pt x="67" y="35"/>
                    </a:lnTo>
                    <a:lnTo>
                      <a:pt x="55" y="20"/>
                    </a:lnTo>
                    <a:lnTo>
                      <a:pt x="38" y="4"/>
                    </a:lnTo>
                    <a:lnTo>
                      <a:pt x="38" y="0"/>
                    </a:lnTo>
                    <a:lnTo>
                      <a:pt x="1" y="1"/>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17490" name="Group 113"/>
            <p:cNvGrpSpPr>
              <a:grpSpLocks/>
            </p:cNvGrpSpPr>
            <p:nvPr/>
          </p:nvGrpSpPr>
          <p:grpSpPr bwMode="auto">
            <a:xfrm>
              <a:off x="2279" y="826"/>
              <a:ext cx="252" cy="744"/>
              <a:chOff x="2279" y="826"/>
              <a:chExt cx="252" cy="744"/>
            </a:xfrm>
          </p:grpSpPr>
          <p:sp>
            <p:nvSpPr>
              <p:cNvPr id="17498" name="Freeform 114"/>
              <p:cNvSpPr>
                <a:spLocks/>
              </p:cNvSpPr>
              <p:nvPr/>
            </p:nvSpPr>
            <p:spPr bwMode="auto">
              <a:xfrm>
                <a:off x="2287" y="1213"/>
                <a:ext cx="30" cy="66"/>
              </a:xfrm>
              <a:custGeom>
                <a:avLst/>
                <a:gdLst>
                  <a:gd name="T0" fmla="*/ 1 w 30"/>
                  <a:gd name="T1" fmla="*/ 1 h 66"/>
                  <a:gd name="T2" fmla="*/ 0 w 30"/>
                  <a:gd name="T3" fmla="*/ 36 h 66"/>
                  <a:gd name="T4" fmla="*/ 15 w 30"/>
                  <a:gd name="T5" fmla="*/ 58 h 66"/>
                  <a:gd name="T6" fmla="*/ 23 w 30"/>
                  <a:gd name="T7" fmla="*/ 65 h 66"/>
                  <a:gd name="T8" fmla="*/ 21 w 30"/>
                  <a:gd name="T9" fmla="*/ 34 h 66"/>
                  <a:gd name="T10" fmla="*/ 24 w 30"/>
                  <a:gd name="T11" fmla="*/ 37 h 66"/>
                  <a:gd name="T12" fmla="*/ 28 w 30"/>
                  <a:gd name="T13" fmla="*/ 47 h 66"/>
                  <a:gd name="T14" fmla="*/ 29 w 30"/>
                  <a:gd name="T15" fmla="*/ 36 h 66"/>
                  <a:gd name="T16" fmla="*/ 25 w 30"/>
                  <a:gd name="T17" fmla="*/ 17 h 66"/>
                  <a:gd name="T18" fmla="*/ 15 w 30"/>
                  <a:gd name="T19" fmla="*/ 0 h 66"/>
                  <a:gd name="T20" fmla="*/ 1 w 30"/>
                  <a:gd name="T21" fmla="*/ 1 h 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
                  <a:gd name="T34" fmla="*/ 0 h 66"/>
                  <a:gd name="T35" fmla="*/ 30 w 30"/>
                  <a:gd name="T36" fmla="*/ 66 h 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 h="66">
                    <a:moveTo>
                      <a:pt x="1" y="1"/>
                    </a:moveTo>
                    <a:lnTo>
                      <a:pt x="0" y="36"/>
                    </a:lnTo>
                    <a:lnTo>
                      <a:pt x="15" y="58"/>
                    </a:lnTo>
                    <a:lnTo>
                      <a:pt x="23" y="65"/>
                    </a:lnTo>
                    <a:lnTo>
                      <a:pt x="21" y="34"/>
                    </a:lnTo>
                    <a:lnTo>
                      <a:pt x="24" y="37"/>
                    </a:lnTo>
                    <a:lnTo>
                      <a:pt x="28" y="47"/>
                    </a:lnTo>
                    <a:lnTo>
                      <a:pt x="29" y="36"/>
                    </a:lnTo>
                    <a:lnTo>
                      <a:pt x="25" y="17"/>
                    </a:lnTo>
                    <a:lnTo>
                      <a:pt x="15" y="0"/>
                    </a:lnTo>
                    <a:lnTo>
                      <a:pt x="1" y="1"/>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99" name="Freeform 115"/>
              <p:cNvSpPr>
                <a:spLocks/>
              </p:cNvSpPr>
              <p:nvPr/>
            </p:nvSpPr>
            <p:spPr bwMode="auto">
              <a:xfrm>
                <a:off x="2302" y="1062"/>
                <a:ext cx="198" cy="508"/>
              </a:xfrm>
              <a:custGeom>
                <a:avLst/>
                <a:gdLst>
                  <a:gd name="T0" fmla="*/ 2 w 198"/>
                  <a:gd name="T1" fmla="*/ 0 h 508"/>
                  <a:gd name="T2" fmla="*/ 0 w 198"/>
                  <a:gd name="T3" fmla="*/ 276 h 508"/>
                  <a:gd name="T4" fmla="*/ 2 w 198"/>
                  <a:gd name="T5" fmla="*/ 481 h 508"/>
                  <a:gd name="T6" fmla="*/ 61 w 198"/>
                  <a:gd name="T7" fmla="*/ 490 h 508"/>
                  <a:gd name="T8" fmla="*/ 70 w 198"/>
                  <a:gd name="T9" fmla="*/ 323 h 508"/>
                  <a:gd name="T10" fmla="*/ 64 w 198"/>
                  <a:gd name="T11" fmla="*/ 307 h 508"/>
                  <a:gd name="T12" fmla="*/ 70 w 198"/>
                  <a:gd name="T13" fmla="*/ 298 h 508"/>
                  <a:gd name="T14" fmla="*/ 70 w 198"/>
                  <a:gd name="T15" fmla="*/ 195 h 508"/>
                  <a:gd name="T16" fmla="*/ 83 w 198"/>
                  <a:gd name="T17" fmla="*/ 227 h 508"/>
                  <a:gd name="T18" fmla="*/ 117 w 198"/>
                  <a:gd name="T19" fmla="*/ 365 h 508"/>
                  <a:gd name="T20" fmla="*/ 147 w 198"/>
                  <a:gd name="T21" fmla="*/ 507 h 508"/>
                  <a:gd name="T22" fmla="*/ 197 w 198"/>
                  <a:gd name="T23" fmla="*/ 507 h 508"/>
                  <a:gd name="T24" fmla="*/ 174 w 198"/>
                  <a:gd name="T25" fmla="*/ 317 h 508"/>
                  <a:gd name="T26" fmla="*/ 165 w 198"/>
                  <a:gd name="T27" fmla="*/ 156 h 508"/>
                  <a:gd name="T28" fmla="*/ 170 w 198"/>
                  <a:gd name="T29" fmla="*/ 4 h 508"/>
                  <a:gd name="T30" fmla="*/ 2 w 198"/>
                  <a:gd name="T31" fmla="*/ 0 h 50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8"/>
                  <a:gd name="T49" fmla="*/ 0 h 508"/>
                  <a:gd name="T50" fmla="*/ 198 w 198"/>
                  <a:gd name="T51" fmla="*/ 508 h 50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8" h="508">
                    <a:moveTo>
                      <a:pt x="2" y="0"/>
                    </a:moveTo>
                    <a:lnTo>
                      <a:pt x="0" y="276"/>
                    </a:lnTo>
                    <a:lnTo>
                      <a:pt x="2" y="481"/>
                    </a:lnTo>
                    <a:lnTo>
                      <a:pt x="61" y="490"/>
                    </a:lnTo>
                    <a:lnTo>
                      <a:pt x="70" y="323"/>
                    </a:lnTo>
                    <a:lnTo>
                      <a:pt x="64" y="307"/>
                    </a:lnTo>
                    <a:lnTo>
                      <a:pt x="70" y="298"/>
                    </a:lnTo>
                    <a:lnTo>
                      <a:pt x="70" y="195"/>
                    </a:lnTo>
                    <a:lnTo>
                      <a:pt x="83" y="227"/>
                    </a:lnTo>
                    <a:lnTo>
                      <a:pt x="117" y="365"/>
                    </a:lnTo>
                    <a:lnTo>
                      <a:pt x="147" y="507"/>
                    </a:lnTo>
                    <a:lnTo>
                      <a:pt x="197" y="507"/>
                    </a:lnTo>
                    <a:lnTo>
                      <a:pt x="174" y="317"/>
                    </a:lnTo>
                    <a:lnTo>
                      <a:pt x="165" y="156"/>
                    </a:lnTo>
                    <a:lnTo>
                      <a:pt x="170" y="4"/>
                    </a:lnTo>
                    <a:lnTo>
                      <a:pt x="2" y="0"/>
                    </a:lnTo>
                  </a:path>
                </a:pathLst>
              </a:custGeom>
              <a:solidFill>
                <a:srgbClr val="000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00" name="Freeform 116"/>
              <p:cNvSpPr>
                <a:spLocks/>
              </p:cNvSpPr>
              <p:nvPr/>
            </p:nvSpPr>
            <p:spPr bwMode="auto">
              <a:xfrm>
                <a:off x="2279" y="826"/>
                <a:ext cx="252" cy="389"/>
              </a:xfrm>
              <a:custGeom>
                <a:avLst/>
                <a:gdLst>
                  <a:gd name="T0" fmla="*/ 83 w 252"/>
                  <a:gd name="T1" fmla="*/ 5 h 389"/>
                  <a:gd name="T2" fmla="*/ 7 w 252"/>
                  <a:gd name="T3" fmla="*/ 52 h 389"/>
                  <a:gd name="T4" fmla="*/ 2 w 252"/>
                  <a:gd name="T5" fmla="*/ 176 h 389"/>
                  <a:gd name="T6" fmla="*/ 0 w 252"/>
                  <a:gd name="T7" fmla="*/ 239 h 389"/>
                  <a:gd name="T8" fmla="*/ 5 w 252"/>
                  <a:gd name="T9" fmla="*/ 388 h 389"/>
                  <a:gd name="T10" fmla="*/ 22 w 252"/>
                  <a:gd name="T11" fmla="*/ 388 h 389"/>
                  <a:gd name="T12" fmla="*/ 30 w 252"/>
                  <a:gd name="T13" fmla="*/ 235 h 389"/>
                  <a:gd name="T14" fmla="*/ 191 w 252"/>
                  <a:gd name="T15" fmla="*/ 235 h 389"/>
                  <a:gd name="T16" fmla="*/ 195 w 252"/>
                  <a:gd name="T17" fmla="*/ 197 h 389"/>
                  <a:gd name="T18" fmla="*/ 200 w 252"/>
                  <a:gd name="T19" fmla="*/ 224 h 389"/>
                  <a:gd name="T20" fmla="*/ 189 w 252"/>
                  <a:gd name="T21" fmla="*/ 282 h 389"/>
                  <a:gd name="T22" fmla="*/ 178 w 252"/>
                  <a:gd name="T23" fmla="*/ 368 h 389"/>
                  <a:gd name="T24" fmla="*/ 206 w 252"/>
                  <a:gd name="T25" fmla="*/ 374 h 389"/>
                  <a:gd name="T26" fmla="*/ 251 w 252"/>
                  <a:gd name="T27" fmla="*/ 222 h 389"/>
                  <a:gd name="T28" fmla="*/ 222 w 252"/>
                  <a:gd name="T29" fmla="*/ 44 h 389"/>
                  <a:gd name="T30" fmla="*/ 136 w 252"/>
                  <a:gd name="T31" fmla="*/ 0 h 389"/>
                  <a:gd name="T32" fmla="*/ 98 w 252"/>
                  <a:gd name="T33" fmla="*/ 20 h 389"/>
                  <a:gd name="T34" fmla="*/ 83 w 252"/>
                  <a:gd name="T35" fmla="*/ 5 h 38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2"/>
                  <a:gd name="T55" fmla="*/ 0 h 389"/>
                  <a:gd name="T56" fmla="*/ 252 w 252"/>
                  <a:gd name="T57" fmla="*/ 389 h 38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2" h="389">
                    <a:moveTo>
                      <a:pt x="83" y="5"/>
                    </a:moveTo>
                    <a:lnTo>
                      <a:pt x="7" y="52"/>
                    </a:lnTo>
                    <a:lnTo>
                      <a:pt x="2" y="176"/>
                    </a:lnTo>
                    <a:lnTo>
                      <a:pt x="0" y="239"/>
                    </a:lnTo>
                    <a:lnTo>
                      <a:pt x="5" y="388"/>
                    </a:lnTo>
                    <a:lnTo>
                      <a:pt x="22" y="388"/>
                    </a:lnTo>
                    <a:lnTo>
                      <a:pt x="30" y="235"/>
                    </a:lnTo>
                    <a:lnTo>
                      <a:pt x="191" y="235"/>
                    </a:lnTo>
                    <a:lnTo>
                      <a:pt x="195" y="197"/>
                    </a:lnTo>
                    <a:lnTo>
                      <a:pt x="200" y="224"/>
                    </a:lnTo>
                    <a:lnTo>
                      <a:pt x="189" y="282"/>
                    </a:lnTo>
                    <a:lnTo>
                      <a:pt x="178" y="368"/>
                    </a:lnTo>
                    <a:lnTo>
                      <a:pt x="206" y="374"/>
                    </a:lnTo>
                    <a:lnTo>
                      <a:pt x="251" y="222"/>
                    </a:lnTo>
                    <a:lnTo>
                      <a:pt x="222" y="44"/>
                    </a:lnTo>
                    <a:lnTo>
                      <a:pt x="136" y="0"/>
                    </a:lnTo>
                    <a:lnTo>
                      <a:pt x="98" y="20"/>
                    </a:lnTo>
                    <a:lnTo>
                      <a:pt x="83" y="5"/>
                    </a:lnTo>
                  </a:path>
                </a:pathLst>
              </a:custGeom>
              <a:solidFill>
                <a:srgbClr val="4080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501" name="Freeform 117"/>
              <p:cNvSpPr>
                <a:spLocks/>
              </p:cNvSpPr>
              <p:nvPr/>
            </p:nvSpPr>
            <p:spPr bwMode="auto">
              <a:xfrm>
                <a:off x="2454" y="1194"/>
                <a:ext cx="34" cy="64"/>
              </a:xfrm>
              <a:custGeom>
                <a:avLst/>
                <a:gdLst>
                  <a:gd name="T0" fmla="*/ 10 w 34"/>
                  <a:gd name="T1" fmla="*/ 0 h 64"/>
                  <a:gd name="T2" fmla="*/ 0 w 34"/>
                  <a:gd name="T3" fmla="*/ 33 h 64"/>
                  <a:gd name="T4" fmla="*/ 17 w 34"/>
                  <a:gd name="T5" fmla="*/ 63 h 64"/>
                  <a:gd name="T6" fmla="*/ 23 w 34"/>
                  <a:gd name="T7" fmla="*/ 60 h 64"/>
                  <a:gd name="T8" fmla="*/ 33 w 34"/>
                  <a:gd name="T9" fmla="*/ 57 h 64"/>
                  <a:gd name="T10" fmla="*/ 29 w 34"/>
                  <a:gd name="T11" fmla="*/ 47 h 64"/>
                  <a:gd name="T12" fmla="*/ 28 w 34"/>
                  <a:gd name="T13" fmla="*/ 36 h 64"/>
                  <a:gd name="T14" fmla="*/ 33 w 34"/>
                  <a:gd name="T15" fmla="*/ 23 h 64"/>
                  <a:gd name="T16" fmla="*/ 29 w 34"/>
                  <a:gd name="T17" fmla="*/ 2 h 64"/>
                  <a:gd name="T18" fmla="*/ 10 w 34"/>
                  <a:gd name="T19" fmla="*/ 0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4"/>
                  <a:gd name="T31" fmla="*/ 0 h 64"/>
                  <a:gd name="T32" fmla="*/ 34 w 34"/>
                  <a:gd name="T33" fmla="*/ 64 h 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4" h="64">
                    <a:moveTo>
                      <a:pt x="10" y="0"/>
                    </a:moveTo>
                    <a:lnTo>
                      <a:pt x="0" y="33"/>
                    </a:lnTo>
                    <a:lnTo>
                      <a:pt x="17" y="63"/>
                    </a:lnTo>
                    <a:lnTo>
                      <a:pt x="23" y="60"/>
                    </a:lnTo>
                    <a:lnTo>
                      <a:pt x="33" y="57"/>
                    </a:lnTo>
                    <a:lnTo>
                      <a:pt x="29" y="47"/>
                    </a:lnTo>
                    <a:lnTo>
                      <a:pt x="28" y="36"/>
                    </a:lnTo>
                    <a:lnTo>
                      <a:pt x="33" y="23"/>
                    </a:lnTo>
                    <a:lnTo>
                      <a:pt x="29" y="2"/>
                    </a:lnTo>
                    <a:lnTo>
                      <a:pt x="10" y="0"/>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502" name="Group 118"/>
              <p:cNvGrpSpPr>
                <a:grpSpLocks/>
              </p:cNvGrpSpPr>
              <p:nvPr/>
            </p:nvGrpSpPr>
            <p:grpSpPr bwMode="auto">
              <a:xfrm>
                <a:off x="2311" y="833"/>
                <a:ext cx="163" cy="243"/>
                <a:chOff x="2311" y="833"/>
                <a:chExt cx="163" cy="243"/>
              </a:xfrm>
            </p:grpSpPr>
            <p:grpSp>
              <p:nvGrpSpPr>
                <p:cNvPr id="17503" name="Group 119"/>
                <p:cNvGrpSpPr>
                  <a:grpSpLocks/>
                </p:cNvGrpSpPr>
                <p:nvPr/>
              </p:nvGrpSpPr>
              <p:grpSpPr bwMode="auto">
                <a:xfrm>
                  <a:off x="2311" y="833"/>
                  <a:ext cx="163" cy="243"/>
                  <a:chOff x="2311" y="833"/>
                  <a:chExt cx="163" cy="243"/>
                </a:xfrm>
              </p:grpSpPr>
              <p:grpSp>
                <p:nvGrpSpPr>
                  <p:cNvPr id="17505" name="Group 120"/>
                  <p:cNvGrpSpPr>
                    <a:grpSpLocks/>
                  </p:cNvGrpSpPr>
                  <p:nvPr/>
                </p:nvGrpSpPr>
                <p:grpSpPr bwMode="auto">
                  <a:xfrm>
                    <a:off x="2311" y="1064"/>
                    <a:ext cx="163" cy="12"/>
                    <a:chOff x="2311" y="1064"/>
                    <a:chExt cx="163" cy="12"/>
                  </a:xfrm>
                </p:grpSpPr>
                <p:sp>
                  <p:nvSpPr>
                    <p:cNvPr id="17507" name="Line 121"/>
                    <p:cNvSpPr>
                      <a:spLocks noChangeShapeType="1"/>
                    </p:cNvSpPr>
                    <p:nvPr/>
                  </p:nvSpPr>
                  <p:spPr bwMode="auto">
                    <a:xfrm>
                      <a:off x="2311" y="1076"/>
                      <a:ext cx="163"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508" name="Line 122"/>
                    <p:cNvSpPr>
                      <a:spLocks noChangeShapeType="1"/>
                    </p:cNvSpPr>
                    <p:nvPr/>
                  </p:nvSpPr>
                  <p:spPr bwMode="auto">
                    <a:xfrm>
                      <a:off x="2311" y="1064"/>
                      <a:ext cx="163"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17506" name="Freeform 123"/>
                  <p:cNvSpPr>
                    <a:spLocks/>
                  </p:cNvSpPr>
                  <p:nvPr/>
                </p:nvSpPr>
                <p:spPr bwMode="auto">
                  <a:xfrm>
                    <a:off x="2357" y="833"/>
                    <a:ext cx="75" cy="37"/>
                  </a:xfrm>
                  <a:custGeom>
                    <a:avLst/>
                    <a:gdLst>
                      <a:gd name="T0" fmla="*/ 0 w 75"/>
                      <a:gd name="T1" fmla="*/ 4 h 37"/>
                      <a:gd name="T2" fmla="*/ 3 w 75"/>
                      <a:gd name="T3" fmla="*/ 36 h 37"/>
                      <a:gd name="T4" fmla="*/ 23 w 75"/>
                      <a:gd name="T5" fmla="*/ 13 h 37"/>
                      <a:gd name="T6" fmla="*/ 37 w 75"/>
                      <a:gd name="T7" fmla="*/ 35 h 37"/>
                      <a:gd name="T8" fmla="*/ 74 w 75"/>
                      <a:gd name="T9" fmla="*/ 0 h 37"/>
                      <a:gd name="T10" fmla="*/ 0 60000 65536"/>
                      <a:gd name="T11" fmla="*/ 0 60000 65536"/>
                      <a:gd name="T12" fmla="*/ 0 60000 65536"/>
                      <a:gd name="T13" fmla="*/ 0 60000 65536"/>
                      <a:gd name="T14" fmla="*/ 0 60000 65536"/>
                      <a:gd name="T15" fmla="*/ 0 w 75"/>
                      <a:gd name="T16" fmla="*/ 0 h 37"/>
                      <a:gd name="T17" fmla="*/ 75 w 75"/>
                      <a:gd name="T18" fmla="*/ 37 h 37"/>
                    </a:gdLst>
                    <a:ahLst/>
                    <a:cxnLst>
                      <a:cxn ang="T10">
                        <a:pos x="T0" y="T1"/>
                      </a:cxn>
                      <a:cxn ang="T11">
                        <a:pos x="T2" y="T3"/>
                      </a:cxn>
                      <a:cxn ang="T12">
                        <a:pos x="T4" y="T5"/>
                      </a:cxn>
                      <a:cxn ang="T13">
                        <a:pos x="T6" y="T7"/>
                      </a:cxn>
                      <a:cxn ang="T14">
                        <a:pos x="T8" y="T9"/>
                      </a:cxn>
                    </a:cxnLst>
                    <a:rect l="T15" t="T16" r="T17" b="T18"/>
                    <a:pathLst>
                      <a:path w="75" h="37">
                        <a:moveTo>
                          <a:pt x="0" y="4"/>
                        </a:moveTo>
                        <a:lnTo>
                          <a:pt x="3" y="36"/>
                        </a:lnTo>
                        <a:lnTo>
                          <a:pt x="23" y="13"/>
                        </a:lnTo>
                        <a:lnTo>
                          <a:pt x="37" y="35"/>
                        </a:lnTo>
                        <a:lnTo>
                          <a:pt x="74"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7504" name="Line 124"/>
                <p:cNvSpPr>
                  <a:spLocks noChangeShapeType="1"/>
                </p:cNvSpPr>
                <p:nvPr/>
              </p:nvSpPr>
              <p:spPr bwMode="auto">
                <a:xfrm>
                  <a:off x="2377" y="850"/>
                  <a:ext cx="0" cy="225"/>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17491" name="Group 125"/>
            <p:cNvGrpSpPr>
              <a:grpSpLocks/>
            </p:cNvGrpSpPr>
            <p:nvPr/>
          </p:nvGrpSpPr>
          <p:grpSpPr bwMode="auto">
            <a:xfrm>
              <a:off x="2331" y="709"/>
              <a:ext cx="103" cy="135"/>
              <a:chOff x="2331" y="709"/>
              <a:chExt cx="103" cy="135"/>
            </a:xfrm>
          </p:grpSpPr>
          <p:grpSp>
            <p:nvGrpSpPr>
              <p:cNvPr id="17492" name="Group 126"/>
              <p:cNvGrpSpPr>
                <a:grpSpLocks/>
              </p:cNvGrpSpPr>
              <p:nvPr/>
            </p:nvGrpSpPr>
            <p:grpSpPr bwMode="auto">
              <a:xfrm>
                <a:off x="2336" y="715"/>
                <a:ext cx="95" cy="129"/>
                <a:chOff x="2336" y="715"/>
                <a:chExt cx="95" cy="129"/>
              </a:xfrm>
            </p:grpSpPr>
            <p:sp>
              <p:nvSpPr>
                <p:cNvPr id="17494" name="Freeform 127"/>
                <p:cNvSpPr>
                  <a:spLocks/>
                </p:cNvSpPr>
                <p:nvPr/>
              </p:nvSpPr>
              <p:spPr bwMode="auto">
                <a:xfrm>
                  <a:off x="2336" y="715"/>
                  <a:ext cx="95" cy="129"/>
                </a:xfrm>
                <a:custGeom>
                  <a:avLst/>
                  <a:gdLst>
                    <a:gd name="T0" fmla="*/ 4 w 95"/>
                    <a:gd name="T1" fmla="*/ 23 h 129"/>
                    <a:gd name="T2" fmla="*/ 1 w 95"/>
                    <a:gd name="T3" fmla="*/ 36 h 129"/>
                    <a:gd name="T4" fmla="*/ 1 w 95"/>
                    <a:gd name="T5" fmla="*/ 41 h 129"/>
                    <a:gd name="T6" fmla="*/ 4 w 95"/>
                    <a:gd name="T7" fmla="*/ 46 h 129"/>
                    <a:gd name="T8" fmla="*/ 0 w 95"/>
                    <a:gd name="T9" fmla="*/ 55 h 129"/>
                    <a:gd name="T10" fmla="*/ 2 w 95"/>
                    <a:gd name="T11" fmla="*/ 70 h 129"/>
                    <a:gd name="T12" fmla="*/ 4 w 95"/>
                    <a:gd name="T13" fmla="*/ 78 h 129"/>
                    <a:gd name="T14" fmla="*/ 7 w 95"/>
                    <a:gd name="T15" fmla="*/ 85 h 129"/>
                    <a:gd name="T16" fmla="*/ 10 w 95"/>
                    <a:gd name="T17" fmla="*/ 92 h 129"/>
                    <a:gd name="T18" fmla="*/ 13 w 95"/>
                    <a:gd name="T19" fmla="*/ 100 h 129"/>
                    <a:gd name="T20" fmla="*/ 21 w 95"/>
                    <a:gd name="T21" fmla="*/ 101 h 129"/>
                    <a:gd name="T22" fmla="*/ 28 w 95"/>
                    <a:gd name="T23" fmla="*/ 103 h 129"/>
                    <a:gd name="T24" fmla="*/ 28 w 95"/>
                    <a:gd name="T25" fmla="*/ 109 h 129"/>
                    <a:gd name="T26" fmla="*/ 27 w 95"/>
                    <a:gd name="T27" fmla="*/ 113 h 129"/>
                    <a:gd name="T28" fmla="*/ 41 w 95"/>
                    <a:gd name="T29" fmla="*/ 128 h 129"/>
                    <a:gd name="T30" fmla="*/ 80 w 95"/>
                    <a:gd name="T31" fmla="*/ 109 h 129"/>
                    <a:gd name="T32" fmla="*/ 82 w 95"/>
                    <a:gd name="T33" fmla="*/ 73 h 129"/>
                    <a:gd name="T34" fmla="*/ 87 w 95"/>
                    <a:gd name="T35" fmla="*/ 63 h 129"/>
                    <a:gd name="T36" fmla="*/ 90 w 95"/>
                    <a:gd name="T37" fmla="*/ 56 h 129"/>
                    <a:gd name="T38" fmla="*/ 93 w 95"/>
                    <a:gd name="T39" fmla="*/ 46 h 129"/>
                    <a:gd name="T40" fmla="*/ 94 w 95"/>
                    <a:gd name="T41" fmla="*/ 38 h 129"/>
                    <a:gd name="T42" fmla="*/ 93 w 95"/>
                    <a:gd name="T43" fmla="*/ 30 h 129"/>
                    <a:gd name="T44" fmla="*/ 92 w 95"/>
                    <a:gd name="T45" fmla="*/ 22 h 129"/>
                    <a:gd name="T46" fmla="*/ 90 w 95"/>
                    <a:gd name="T47" fmla="*/ 15 h 129"/>
                    <a:gd name="T48" fmla="*/ 86 w 95"/>
                    <a:gd name="T49" fmla="*/ 10 h 129"/>
                    <a:gd name="T50" fmla="*/ 80 w 95"/>
                    <a:gd name="T51" fmla="*/ 6 h 129"/>
                    <a:gd name="T52" fmla="*/ 73 w 95"/>
                    <a:gd name="T53" fmla="*/ 4 h 129"/>
                    <a:gd name="T54" fmla="*/ 65 w 95"/>
                    <a:gd name="T55" fmla="*/ 2 h 129"/>
                    <a:gd name="T56" fmla="*/ 57 w 95"/>
                    <a:gd name="T57" fmla="*/ 1 h 129"/>
                    <a:gd name="T58" fmla="*/ 46 w 95"/>
                    <a:gd name="T59" fmla="*/ 0 h 129"/>
                    <a:gd name="T60" fmla="*/ 36 w 95"/>
                    <a:gd name="T61" fmla="*/ 1 h 129"/>
                    <a:gd name="T62" fmla="*/ 24 w 95"/>
                    <a:gd name="T63" fmla="*/ 3 h 129"/>
                    <a:gd name="T64" fmla="*/ 18 w 95"/>
                    <a:gd name="T65" fmla="*/ 7 h 129"/>
                    <a:gd name="T66" fmla="*/ 11 w 95"/>
                    <a:gd name="T67" fmla="*/ 10 h 129"/>
                    <a:gd name="T68" fmla="*/ 7 w 95"/>
                    <a:gd name="T69" fmla="*/ 16 h 129"/>
                    <a:gd name="T70" fmla="*/ 4 w 95"/>
                    <a:gd name="T71" fmla="*/ 23 h 12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5"/>
                    <a:gd name="T109" fmla="*/ 0 h 129"/>
                    <a:gd name="T110" fmla="*/ 95 w 95"/>
                    <a:gd name="T111" fmla="*/ 129 h 12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5" h="129">
                      <a:moveTo>
                        <a:pt x="4" y="23"/>
                      </a:moveTo>
                      <a:lnTo>
                        <a:pt x="1" y="36"/>
                      </a:lnTo>
                      <a:lnTo>
                        <a:pt x="1" y="41"/>
                      </a:lnTo>
                      <a:lnTo>
                        <a:pt x="4" y="46"/>
                      </a:lnTo>
                      <a:lnTo>
                        <a:pt x="0" y="55"/>
                      </a:lnTo>
                      <a:lnTo>
                        <a:pt x="2" y="70"/>
                      </a:lnTo>
                      <a:lnTo>
                        <a:pt x="4" y="78"/>
                      </a:lnTo>
                      <a:lnTo>
                        <a:pt x="7" y="85"/>
                      </a:lnTo>
                      <a:lnTo>
                        <a:pt x="10" y="92"/>
                      </a:lnTo>
                      <a:lnTo>
                        <a:pt x="13" y="100"/>
                      </a:lnTo>
                      <a:lnTo>
                        <a:pt x="21" y="101"/>
                      </a:lnTo>
                      <a:lnTo>
                        <a:pt x="28" y="103"/>
                      </a:lnTo>
                      <a:lnTo>
                        <a:pt x="28" y="109"/>
                      </a:lnTo>
                      <a:lnTo>
                        <a:pt x="27" y="113"/>
                      </a:lnTo>
                      <a:lnTo>
                        <a:pt x="41" y="128"/>
                      </a:lnTo>
                      <a:lnTo>
                        <a:pt x="80" y="109"/>
                      </a:lnTo>
                      <a:lnTo>
                        <a:pt x="82" y="73"/>
                      </a:lnTo>
                      <a:lnTo>
                        <a:pt x="87" y="63"/>
                      </a:lnTo>
                      <a:lnTo>
                        <a:pt x="90" y="56"/>
                      </a:lnTo>
                      <a:lnTo>
                        <a:pt x="93" y="46"/>
                      </a:lnTo>
                      <a:lnTo>
                        <a:pt x="94" y="38"/>
                      </a:lnTo>
                      <a:lnTo>
                        <a:pt x="93" y="30"/>
                      </a:lnTo>
                      <a:lnTo>
                        <a:pt x="92" y="22"/>
                      </a:lnTo>
                      <a:lnTo>
                        <a:pt x="90" y="15"/>
                      </a:lnTo>
                      <a:lnTo>
                        <a:pt x="86" y="10"/>
                      </a:lnTo>
                      <a:lnTo>
                        <a:pt x="80" y="6"/>
                      </a:lnTo>
                      <a:lnTo>
                        <a:pt x="73" y="4"/>
                      </a:lnTo>
                      <a:lnTo>
                        <a:pt x="65" y="2"/>
                      </a:lnTo>
                      <a:lnTo>
                        <a:pt x="57" y="1"/>
                      </a:lnTo>
                      <a:lnTo>
                        <a:pt x="46" y="0"/>
                      </a:lnTo>
                      <a:lnTo>
                        <a:pt x="36" y="1"/>
                      </a:lnTo>
                      <a:lnTo>
                        <a:pt x="24" y="3"/>
                      </a:lnTo>
                      <a:lnTo>
                        <a:pt x="18" y="7"/>
                      </a:lnTo>
                      <a:lnTo>
                        <a:pt x="11" y="10"/>
                      </a:lnTo>
                      <a:lnTo>
                        <a:pt x="7" y="16"/>
                      </a:lnTo>
                      <a:lnTo>
                        <a:pt x="4" y="23"/>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95" name="Freeform 128"/>
                <p:cNvSpPr>
                  <a:spLocks/>
                </p:cNvSpPr>
                <p:nvPr/>
              </p:nvSpPr>
              <p:spPr bwMode="auto">
                <a:xfrm>
                  <a:off x="2362" y="760"/>
                  <a:ext cx="31" cy="29"/>
                </a:xfrm>
                <a:custGeom>
                  <a:avLst/>
                  <a:gdLst>
                    <a:gd name="T0" fmla="*/ 4 w 31"/>
                    <a:gd name="T1" fmla="*/ 2 h 29"/>
                    <a:gd name="T2" fmla="*/ 10 w 31"/>
                    <a:gd name="T3" fmla="*/ 1 h 29"/>
                    <a:gd name="T4" fmla="*/ 19 w 31"/>
                    <a:gd name="T5" fmla="*/ 0 h 29"/>
                    <a:gd name="T6" fmla="*/ 25 w 31"/>
                    <a:gd name="T7" fmla="*/ 2 h 29"/>
                    <a:gd name="T8" fmla="*/ 27 w 31"/>
                    <a:gd name="T9" fmla="*/ 3 h 29"/>
                    <a:gd name="T10" fmla="*/ 28 w 31"/>
                    <a:gd name="T11" fmla="*/ 5 h 29"/>
                    <a:gd name="T12" fmla="*/ 30 w 31"/>
                    <a:gd name="T13" fmla="*/ 6 h 29"/>
                    <a:gd name="T14" fmla="*/ 16 w 31"/>
                    <a:gd name="T15" fmla="*/ 7 h 29"/>
                    <a:gd name="T16" fmla="*/ 18 w 31"/>
                    <a:gd name="T17" fmla="*/ 8 h 29"/>
                    <a:gd name="T18" fmla="*/ 25 w 31"/>
                    <a:gd name="T19" fmla="*/ 8 h 29"/>
                    <a:gd name="T20" fmla="*/ 10 w 31"/>
                    <a:gd name="T21" fmla="*/ 8 h 29"/>
                    <a:gd name="T22" fmla="*/ 5 w 31"/>
                    <a:gd name="T23" fmla="*/ 8 h 29"/>
                    <a:gd name="T24" fmla="*/ 3 w 31"/>
                    <a:gd name="T25" fmla="*/ 23 h 29"/>
                    <a:gd name="T26" fmla="*/ 5 w 31"/>
                    <a:gd name="T27" fmla="*/ 26 h 29"/>
                    <a:gd name="T28" fmla="*/ 5 w 31"/>
                    <a:gd name="T29" fmla="*/ 28 h 29"/>
                    <a:gd name="T30" fmla="*/ 0 w 31"/>
                    <a:gd name="T31" fmla="*/ 24 h 29"/>
                    <a:gd name="T32" fmla="*/ 3 w 31"/>
                    <a:gd name="T33" fmla="*/ 7 h 29"/>
                    <a:gd name="T34" fmla="*/ 4 w 31"/>
                    <a:gd name="T35" fmla="*/ 2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1"/>
                    <a:gd name="T55" fmla="*/ 0 h 29"/>
                    <a:gd name="T56" fmla="*/ 31 w 31"/>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1" h="29">
                      <a:moveTo>
                        <a:pt x="4" y="2"/>
                      </a:moveTo>
                      <a:lnTo>
                        <a:pt x="10" y="1"/>
                      </a:lnTo>
                      <a:lnTo>
                        <a:pt x="19" y="0"/>
                      </a:lnTo>
                      <a:lnTo>
                        <a:pt x="25" y="2"/>
                      </a:lnTo>
                      <a:lnTo>
                        <a:pt x="27" y="3"/>
                      </a:lnTo>
                      <a:lnTo>
                        <a:pt x="28" y="5"/>
                      </a:lnTo>
                      <a:lnTo>
                        <a:pt x="30" y="6"/>
                      </a:lnTo>
                      <a:lnTo>
                        <a:pt x="16" y="7"/>
                      </a:lnTo>
                      <a:lnTo>
                        <a:pt x="18" y="8"/>
                      </a:lnTo>
                      <a:lnTo>
                        <a:pt x="25" y="8"/>
                      </a:lnTo>
                      <a:lnTo>
                        <a:pt x="10" y="8"/>
                      </a:lnTo>
                      <a:lnTo>
                        <a:pt x="5" y="8"/>
                      </a:lnTo>
                      <a:lnTo>
                        <a:pt x="3" y="23"/>
                      </a:lnTo>
                      <a:lnTo>
                        <a:pt x="5" y="26"/>
                      </a:lnTo>
                      <a:lnTo>
                        <a:pt x="5" y="28"/>
                      </a:lnTo>
                      <a:lnTo>
                        <a:pt x="0" y="24"/>
                      </a:lnTo>
                      <a:lnTo>
                        <a:pt x="3" y="7"/>
                      </a:lnTo>
                      <a:lnTo>
                        <a:pt x="4" y="2"/>
                      </a:lnTo>
                    </a:path>
                  </a:pathLst>
                </a:custGeom>
                <a:solidFill>
                  <a:srgbClr val="8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96" name="Freeform 129"/>
                <p:cNvSpPr>
                  <a:spLocks/>
                </p:cNvSpPr>
                <p:nvPr/>
              </p:nvSpPr>
              <p:spPr bwMode="auto">
                <a:xfrm>
                  <a:off x="2337" y="761"/>
                  <a:ext cx="17" cy="17"/>
                </a:xfrm>
                <a:custGeom>
                  <a:avLst/>
                  <a:gdLst>
                    <a:gd name="T0" fmla="*/ 13 w 17"/>
                    <a:gd name="T1" fmla="*/ 3 h 17"/>
                    <a:gd name="T2" fmla="*/ 5 w 17"/>
                    <a:gd name="T3" fmla="*/ 0 h 17"/>
                    <a:gd name="T4" fmla="*/ 1 w 17"/>
                    <a:gd name="T5" fmla="*/ 0 h 17"/>
                    <a:gd name="T6" fmla="*/ 1 w 17"/>
                    <a:gd name="T7" fmla="*/ 6 h 17"/>
                    <a:gd name="T8" fmla="*/ 0 w 17"/>
                    <a:gd name="T9" fmla="*/ 12 h 17"/>
                    <a:gd name="T10" fmla="*/ 6 w 17"/>
                    <a:gd name="T11" fmla="*/ 12 h 17"/>
                    <a:gd name="T12" fmla="*/ 11 w 17"/>
                    <a:gd name="T13" fmla="*/ 12 h 17"/>
                    <a:gd name="T14" fmla="*/ 4 w 17"/>
                    <a:gd name="T15" fmla="*/ 12 h 17"/>
                    <a:gd name="T16" fmla="*/ 1 w 17"/>
                    <a:gd name="T17" fmla="*/ 16 h 17"/>
                    <a:gd name="T18" fmla="*/ 12 w 17"/>
                    <a:gd name="T19" fmla="*/ 12 h 17"/>
                    <a:gd name="T20" fmla="*/ 16 w 17"/>
                    <a:gd name="T21" fmla="*/ 12 h 17"/>
                    <a:gd name="T22" fmla="*/ 13 w 17"/>
                    <a:gd name="T23" fmla="*/ 3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7"/>
                    <a:gd name="T38" fmla="*/ 17 w 17"/>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7">
                      <a:moveTo>
                        <a:pt x="13" y="3"/>
                      </a:moveTo>
                      <a:lnTo>
                        <a:pt x="5" y="0"/>
                      </a:lnTo>
                      <a:lnTo>
                        <a:pt x="1" y="0"/>
                      </a:lnTo>
                      <a:lnTo>
                        <a:pt x="1" y="6"/>
                      </a:lnTo>
                      <a:lnTo>
                        <a:pt x="0" y="12"/>
                      </a:lnTo>
                      <a:lnTo>
                        <a:pt x="6" y="12"/>
                      </a:lnTo>
                      <a:lnTo>
                        <a:pt x="11" y="12"/>
                      </a:lnTo>
                      <a:lnTo>
                        <a:pt x="4" y="12"/>
                      </a:lnTo>
                      <a:lnTo>
                        <a:pt x="1" y="16"/>
                      </a:lnTo>
                      <a:lnTo>
                        <a:pt x="12" y="12"/>
                      </a:lnTo>
                      <a:lnTo>
                        <a:pt x="16" y="12"/>
                      </a:lnTo>
                      <a:lnTo>
                        <a:pt x="13" y="3"/>
                      </a:lnTo>
                    </a:path>
                  </a:pathLst>
                </a:custGeom>
                <a:solidFill>
                  <a:srgbClr val="8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97" name="Freeform 130"/>
                <p:cNvSpPr>
                  <a:spLocks/>
                </p:cNvSpPr>
                <p:nvPr/>
              </p:nvSpPr>
              <p:spPr bwMode="auto">
                <a:xfrm>
                  <a:off x="2370" y="787"/>
                  <a:ext cx="46" cy="38"/>
                </a:xfrm>
                <a:custGeom>
                  <a:avLst/>
                  <a:gdLst>
                    <a:gd name="T0" fmla="*/ 37 w 46"/>
                    <a:gd name="T1" fmla="*/ 10 h 38"/>
                    <a:gd name="T2" fmla="*/ 33 w 46"/>
                    <a:gd name="T3" fmla="*/ 19 h 38"/>
                    <a:gd name="T4" fmla="*/ 0 w 46"/>
                    <a:gd name="T5" fmla="*/ 32 h 38"/>
                    <a:gd name="T6" fmla="*/ 17 w 46"/>
                    <a:gd name="T7" fmla="*/ 29 h 38"/>
                    <a:gd name="T8" fmla="*/ 25 w 46"/>
                    <a:gd name="T9" fmla="*/ 27 h 38"/>
                    <a:gd name="T10" fmla="*/ 34 w 46"/>
                    <a:gd name="T11" fmla="*/ 28 h 38"/>
                    <a:gd name="T12" fmla="*/ 41 w 46"/>
                    <a:gd name="T13" fmla="*/ 30 h 38"/>
                    <a:gd name="T14" fmla="*/ 44 w 46"/>
                    <a:gd name="T15" fmla="*/ 37 h 38"/>
                    <a:gd name="T16" fmla="*/ 45 w 46"/>
                    <a:gd name="T17" fmla="*/ 11 h 38"/>
                    <a:gd name="T18" fmla="*/ 44 w 46"/>
                    <a:gd name="T19" fmla="*/ 6 h 38"/>
                    <a:gd name="T20" fmla="*/ 39 w 46"/>
                    <a:gd name="T21" fmla="*/ 0 h 38"/>
                    <a:gd name="T22" fmla="*/ 37 w 46"/>
                    <a:gd name="T23" fmla="*/ 10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6"/>
                    <a:gd name="T37" fmla="*/ 0 h 38"/>
                    <a:gd name="T38" fmla="*/ 46 w 46"/>
                    <a:gd name="T39" fmla="*/ 38 h 3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6" h="38">
                      <a:moveTo>
                        <a:pt x="37" y="10"/>
                      </a:moveTo>
                      <a:lnTo>
                        <a:pt x="33" y="19"/>
                      </a:lnTo>
                      <a:lnTo>
                        <a:pt x="0" y="32"/>
                      </a:lnTo>
                      <a:lnTo>
                        <a:pt x="17" y="29"/>
                      </a:lnTo>
                      <a:lnTo>
                        <a:pt x="25" y="27"/>
                      </a:lnTo>
                      <a:lnTo>
                        <a:pt x="34" y="28"/>
                      </a:lnTo>
                      <a:lnTo>
                        <a:pt x="41" y="30"/>
                      </a:lnTo>
                      <a:lnTo>
                        <a:pt x="44" y="37"/>
                      </a:lnTo>
                      <a:lnTo>
                        <a:pt x="45" y="11"/>
                      </a:lnTo>
                      <a:lnTo>
                        <a:pt x="44" y="6"/>
                      </a:lnTo>
                      <a:lnTo>
                        <a:pt x="39" y="0"/>
                      </a:lnTo>
                      <a:lnTo>
                        <a:pt x="37" y="10"/>
                      </a:lnTo>
                    </a:path>
                  </a:pathLst>
                </a:custGeom>
                <a:solidFill>
                  <a:srgbClr val="8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493" name="Freeform 131"/>
              <p:cNvSpPr>
                <a:spLocks/>
              </p:cNvSpPr>
              <p:nvPr/>
            </p:nvSpPr>
            <p:spPr bwMode="auto">
              <a:xfrm>
                <a:off x="2331" y="709"/>
                <a:ext cx="103" cy="91"/>
              </a:xfrm>
              <a:custGeom>
                <a:avLst/>
                <a:gdLst>
                  <a:gd name="T0" fmla="*/ 18 w 103"/>
                  <a:gd name="T1" fmla="*/ 8 h 91"/>
                  <a:gd name="T2" fmla="*/ 27 w 103"/>
                  <a:gd name="T3" fmla="*/ 4 h 91"/>
                  <a:gd name="T4" fmla="*/ 35 w 103"/>
                  <a:gd name="T5" fmla="*/ 2 h 91"/>
                  <a:gd name="T6" fmla="*/ 47 w 103"/>
                  <a:gd name="T7" fmla="*/ 0 h 91"/>
                  <a:gd name="T8" fmla="*/ 55 w 103"/>
                  <a:gd name="T9" fmla="*/ 0 h 91"/>
                  <a:gd name="T10" fmla="*/ 65 w 103"/>
                  <a:gd name="T11" fmla="*/ 0 h 91"/>
                  <a:gd name="T12" fmla="*/ 75 w 103"/>
                  <a:gd name="T13" fmla="*/ 2 h 91"/>
                  <a:gd name="T14" fmla="*/ 81 w 103"/>
                  <a:gd name="T15" fmla="*/ 2 h 91"/>
                  <a:gd name="T16" fmla="*/ 88 w 103"/>
                  <a:gd name="T17" fmla="*/ 3 h 91"/>
                  <a:gd name="T18" fmla="*/ 94 w 103"/>
                  <a:gd name="T19" fmla="*/ 8 h 91"/>
                  <a:gd name="T20" fmla="*/ 98 w 103"/>
                  <a:gd name="T21" fmla="*/ 12 h 91"/>
                  <a:gd name="T22" fmla="*/ 99 w 103"/>
                  <a:gd name="T23" fmla="*/ 19 h 91"/>
                  <a:gd name="T24" fmla="*/ 101 w 103"/>
                  <a:gd name="T25" fmla="*/ 28 h 91"/>
                  <a:gd name="T26" fmla="*/ 102 w 103"/>
                  <a:gd name="T27" fmla="*/ 40 h 91"/>
                  <a:gd name="T28" fmla="*/ 101 w 103"/>
                  <a:gd name="T29" fmla="*/ 50 h 91"/>
                  <a:gd name="T30" fmla="*/ 98 w 103"/>
                  <a:gd name="T31" fmla="*/ 59 h 91"/>
                  <a:gd name="T32" fmla="*/ 96 w 103"/>
                  <a:gd name="T33" fmla="*/ 68 h 91"/>
                  <a:gd name="T34" fmla="*/ 93 w 103"/>
                  <a:gd name="T35" fmla="*/ 73 h 91"/>
                  <a:gd name="T36" fmla="*/ 90 w 103"/>
                  <a:gd name="T37" fmla="*/ 79 h 91"/>
                  <a:gd name="T38" fmla="*/ 87 w 103"/>
                  <a:gd name="T39" fmla="*/ 84 h 91"/>
                  <a:gd name="T40" fmla="*/ 84 w 103"/>
                  <a:gd name="T41" fmla="*/ 90 h 91"/>
                  <a:gd name="T42" fmla="*/ 80 w 103"/>
                  <a:gd name="T43" fmla="*/ 90 h 91"/>
                  <a:gd name="T44" fmla="*/ 81 w 103"/>
                  <a:gd name="T45" fmla="*/ 82 h 91"/>
                  <a:gd name="T46" fmla="*/ 79 w 103"/>
                  <a:gd name="T47" fmla="*/ 77 h 91"/>
                  <a:gd name="T48" fmla="*/ 78 w 103"/>
                  <a:gd name="T49" fmla="*/ 73 h 91"/>
                  <a:gd name="T50" fmla="*/ 80 w 103"/>
                  <a:gd name="T51" fmla="*/ 68 h 91"/>
                  <a:gd name="T52" fmla="*/ 81 w 103"/>
                  <a:gd name="T53" fmla="*/ 59 h 91"/>
                  <a:gd name="T54" fmla="*/ 78 w 103"/>
                  <a:gd name="T55" fmla="*/ 57 h 91"/>
                  <a:gd name="T56" fmla="*/ 74 w 103"/>
                  <a:gd name="T57" fmla="*/ 61 h 91"/>
                  <a:gd name="T58" fmla="*/ 70 w 103"/>
                  <a:gd name="T59" fmla="*/ 66 h 91"/>
                  <a:gd name="T60" fmla="*/ 71 w 103"/>
                  <a:gd name="T61" fmla="*/ 57 h 91"/>
                  <a:gd name="T62" fmla="*/ 69 w 103"/>
                  <a:gd name="T63" fmla="*/ 46 h 91"/>
                  <a:gd name="T64" fmla="*/ 69 w 103"/>
                  <a:gd name="T65" fmla="*/ 35 h 91"/>
                  <a:gd name="T66" fmla="*/ 68 w 103"/>
                  <a:gd name="T67" fmla="*/ 28 h 91"/>
                  <a:gd name="T68" fmla="*/ 72 w 103"/>
                  <a:gd name="T69" fmla="*/ 25 h 91"/>
                  <a:gd name="T70" fmla="*/ 64 w 103"/>
                  <a:gd name="T71" fmla="*/ 27 h 91"/>
                  <a:gd name="T72" fmla="*/ 58 w 103"/>
                  <a:gd name="T73" fmla="*/ 29 h 91"/>
                  <a:gd name="T74" fmla="*/ 53 w 103"/>
                  <a:gd name="T75" fmla="*/ 29 h 91"/>
                  <a:gd name="T76" fmla="*/ 44 w 103"/>
                  <a:gd name="T77" fmla="*/ 31 h 91"/>
                  <a:gd name="T78" fmla="*/ 38 w 103"/>
                  <a:gd name="T79" fmla="*/ 32 h 91"/>
                  <a:gd name="T80" fmla="*/ 46 w 103"/>
                  <a:gd name="T81" fmla="*/ 29 h 91"/>
                  <a:gd name="T82" fmla="*/ 41 w 103"/>
                  <a:gd name="T83" fmla="*/ 29 h 91"/>
                  <a:gd name="T84" fmla="*/ 30 w 103"/>
                  <a:gd name="T85" fmla="*/ 29 h 91"/>
                  <a:gd name="T86" fmla="*/ 21 w 103"/>
                  <a:gd name="T87" fmla="*/ 28 h 91"/>
                  <a:gd name="T88" fmla="*/ 10 w 103"/>
                  <a:gd name="T89" fmla="*/ 28 h 91"/>
                  <a:gd name="T90" fmla="*/ 7 w 103"/>
                  <a:gd name="T91" fmla="*/ 34 h 91"/>
                  <a:gd name="T92" fmla="*/ 5 w 103"/>
                  <a:gd name="T93" fmla="*/ 41 h 91"/>
                  <a:gd name="T94" fmla="*/ 3 w 103"/>
                  <a:gd name="T95" fmla="*/ 32 h 91"/>
                  <a:gd name="T96" fmla="*/ 0 w 103"/>
                  <a:gd name="T97" fmla="*/ 23 h 91"/>
                  <a:gd name="T98" fmla="*/ 5 w 103"/>
                  <a:gd name="T99" fmla="*/ 16 h 91"/>
                  <a:gd name="T100" fmla="*/ 11 w 103"/>
                  <a:gd name="T101" fmla="*/ 11 h 91"/>
                  <a:gd name="T102" fmla="*/ 18 w 103"/>
                  <a:gd name="T103" fmla="*/ 8 h 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03"/>
                  <a:gd name="T157" fmla="*/ 0 h 91"/>
                  <a:gd name="T158" fmla="*/ 103 w 103"/>
                  <a:gd name="T159" fmla="*/ 91 h 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03" h="91">
                    <a:moveTo>
                      <a:pt x="18" y="8"/>
                    </a:moveTo>
                    <a:lnTo>
                      <a:pt x="27" y="4"/>
                    </a:lnTo>
                    <a:lnTo>
                      <a:pt x="35" y="2"/>
                    </a:lnTo>
                    <a:lnTo>
                      <a:pt x="47" y="0"/>
                    </a:lnTo>
                    <a:lnTo>
                      <a:pt x="55" y="0"/>
                    </a:lnTo>
                    <a:lnTo>
                      <a:pt x="65" y="0"/>
                    </a:lnTo>
                    <a:lnTo>
                      <a:pt x="75" y="2"/>
                    </a:lnTo>
                    <a:lnTo>
                      <a:pt x="81" y="2"/>
                    </a:lnTo>
                    <a:lnTo>
                      <a:pt x="88" y="3"/>
                    </a:lnTo>
                    <a:lnTo>
                      <a:pt x="94" y="8"/>
                    </a:lnTo>
                    <a:lnTo>
                      <a:pt x="98" y="12"/>
                    </a:lnTo>
                    <a:lnTo>
                      <a:pt x="99" y="19"/>
                    </a:lnTo>
                    <a:lnTo>
                      <a:pt x="101" y="28"/>
                    </a:lnTo>
                    <a:lnTo>
                      <a:pt x="102" y="40"/>
                    </a:lnTo>
                    <a:lnTo>
                      <a:pt x="101" y="50"/>
                    </a:lnTo>
                    <a:lnTo>
                      <a:pt x="98" y="59"/>
                    </a:lnTo>
                    <a:lnTo>
                      <a:pt x="96" y="68"/>
                    </a:lnTo>
                    <a:lnTo>
                      <a:pt x="93" y="73"/>
                    </a:lnTo>
                    <a:lnTo>
                      <a:pt x="90" y="79"/>
                    </a:lnTo>
                    <a:lnTo>
                      <a:pt x="87" y="84"/>
                    </a:lnTo>
                    <a:lnTo>
                      <a:pt x="84" y="90"/>
                    </a:lnTo>
                    <a:lnTo>
                      <a:pt x="80" y="90"/>
                    </a:lnTo>
                    <a:lnTo>
                      <a:pt x="81" y="82"/>
                    </a:lnTo>
                    <a:lnTo>
                      <a:pt x="79" y="77"/>
                    </a:lnTo>
                    <a:lnTo>
                      <a:pt x="78" y="73"/>
                    </a:lnTo>
                    <a:lnTo>
                      <a:pt x="80" y="68"/>
                    </a:lnTo>
                    <a:lnTo>
                      <a:pt x="81" y="59"/>
                    </a:lnTo>
                    <a:lnTo>
                      <a:pt x="78" y="57"/>
                    </a:lnTo>
                    <a:lnTo>
                      <a:pt x="74" y="61"/>
                    </a:lnTo>
                    <a:lnTo>
                      <a:pt x="70" y="66"/>
                    </a:lnTo>
                    <a:lnTo>
                      <a:pt x="71" y="57"/>
                    </a:lnTo>
                    <a:lnTo>
                      <a:pt x="69" y="46"/>
                    </a:lnTo>
                    <a:lnTo>
                      <a:pt x="69" y="35"/>
                    </a:lnTo>
                    <a:lnTo>
                      <a:pt x="68" y="28"/>
                    </a:lnTo>
                    <a:lnTo>
                      <a:pt x="72" y="25"/>
                    </a:lnTo>
                    <a:lnTo>
                      <a:pt x="64" y="27"/>
                    </a:lnTo>
                    <a:lnTo>
                      <a:pt x="58" y="29"/>
                    </a:lnTo>
                    <a:lnTo>
                      <a:pt x="53" y="29"/>
                    </a:lnTo>
                    <a:lnTo>
                      <a:pt x="44" y="31"/>
                    </a:lnTo>
                    <a:lnTo>
                      <a:pt x="38" y="32"/>
                    </a:lnTo>
                    <a:lnTo>
                      <a:pt x="46" y="29"/>
                    </a:lnTo>
                    <a:lnTo>
                      <a:pt x="41" y="29"/>
                    </a:lnTo>
                    <a:lnTo>
                      <a:pt x="30" y="29"/>
                    </a:lnTo>
                    <a:lnTo>
                      <a:pt x="21" y="28"/>
                    </a:lnTo>
                    <a:lnTo>
                      <a:pt x="10" y="28"/>
                    </a:lnTo>
                    <a:lnTo>
                      <a:pt x="7" y="34"/>
                    </a:lnTo>
                    <a:lnTo>
                      <a:pt x="5" y="41"/>
                    </a:lnTo>
                    <a:lnTo>
                      <a:pt x="3" y="32"/>
                    </a:lnTo>
                    <a:lnTo>
                      <a:pt x="0" y="23"/>
                    </a:lnTo>
                    <a:lnTo>
                      <a:pt x="5" y="16"/>
                    </a:lnTo>
                    <a:lnTo>
                      <a:pt x="11" y="11"/>
                    </a:lnTo>
                    <a:lnTo>
                      <a:pt x="18" y="8"/>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grpSp>
        <p:nvGrpSpPr>
          <p:cNvPr id="17424" name="Group 132"/>
          <p:cNvGrpSpPr>
            <a:grpSpLocks/>
          </p:cNvGrpSpPr>
          <p:nvPr/>
        </p:nvGrpSpPr>
        <p:grpSpPr bwMode="auto">
          <a:xfrm>
            <a:off x="3043239" y="992188"/>
            <a:ext cx="496887" cy="1700212"/>
            <a:chOff x="957" y="625"/>
            <a:chExt cx="313" cy="1071"/>
          </a:xfrm>
        </p:grpSpPr>
        <p:grpSp>
          <p:nvGrpSpPr>
            <p:cNvPr id="17460" name="Group 133"/>
            <p:cNvGrpSpPr>
              <a:grpSpLocks/>
            </p:cNvGrpSpPr>
            <p:nvPr/>
          </p:nvGrpSpPr>
          <p:grpSpPr bwMode="auto">
            <a:xfrm>
              <a:off x="1025" y="625"/>
              <a:ext cx="163" cy="184"/>
              <a:chOff x="1025" y="625"/>
              <a:chExt cx="163" cy="184"/>
            </a:xfrm>
          </p:grpSpPr>
          <p:sp>
            <p:nvSpPr>
              <p:cNvPr id="17480" name="Freeform 134"/>
              <p:cNvSpPr>
                <a:spLocks/>
              </p:cNvSpPr>
              <p:nvPr/>
            </p:nvSpPr>
            <p:spPr bwMode="auto">
              <a:xfrm>
                <a:off x="1025" y="625"/>
                <a:ext cx="163" cy="142"/>
              </a:xfrm>
              <a:custGeom>
                <a:avLst/>
                <a:gdLst>
                  <a:gd name="T0" fmla="*/ 62 w 163"/>
                  <a:gd name="T1" fmla="*/ 1 h 142"/>
                  <a:gd name="T2" fmla="*/ 43 w 163"/>
                  <a:gd name="T3" fmla="*/ 9 h 142"/>
                  <a:gd name="T4" fmla="*/ 33 w 163"/>
                  <a:gd name="T5" fmla="*/ 16 h 142"/>
                  <a:gd name="T6" fmla="*/ 24 w 163"/>
                  <a:gd name="T7" fmla="*/ 26 h 142"/>
                  <a:gd name="T8" fmla="*/ 15 w 163"/>
                  <a:gd name="T9" fmla="*/ 46 h 142"/>
                  <a:gd name="T10" fmla="*/ 6 w 163"/>
                  <a:gd name="T11" fmla="*/ 74 h 142"/>
                  <a:gd name="T12" fmla="*/ 0 w 163"/>
                  <a:gd name="T13" fmla="*/ 100 h 142"/>
                  <a:gd name="T14" fmla="*/ 1 w 163"/>
                  <a:gd name="T15" fmla="*/ 111 h 142"/>
                  <a:gd name="T16" fmla="*/ 4 w 163"/>
                  <a:gd name="T17" fmla="*/ 122 h 142"/>
                  <a:gd name="T18" fmla="*/ 7 w 163"/>
                  <a:gd name="T19" fmla="*/ 134 h 142"/>
                  <a:gd name="T20" fmla="*/ 7 w 163"/>
                  <a:gd name="T21" fmla="*/ 139 h 142"/>
                  <a:gd name="T22" fmla="*/ 13 w 163"/>
                  <a:gd name="T23" fmla="*/ 139 h 142"/>
                  <a:gd name="T24" fmla="*/ 22 w 163"/>
                  <a:gd name="T25" fmla="*/ 137 h 142"/>
                  <a:gd name="T26" fmla="*/ 33 w 163"/>
                  <a:gd name="T27" fmla="*/ 137 h 142"/>
                  <a:gd name="T28" fmla="*/ 47 w 163"/>
                  <a:gd name="T29" fmla="*/ 140 h 142"/>
                  <a:gd name="T30" fmla="*/ 56 w 163"/>
                  <a:gd name="T31" fmla="*/ 141 h 142"/>
                  <a:gd name="T32" fmla="*/ 56 w 163"/>
                  <a:gd name="T33" fmla="*/ 132 h 142"/>
                  <a:gd name="T34" fmla="*/ 44 w 163"/>
                  <a:gd name="T35" fmla="*/ 112 h 142"/>
                  <a:gd name="T36" fmla="*/ 41 w 163"/>
                  <a:gd name="T37" fmla="*/ 81 h 142"/>
                  <a:gd name="T38" fmla="*/ 44 w 163"/>
                  <a:gd name="T39" fmla="*/ 52 h 142"/>
                  <a:gd name="T40" fmla="*/ 67 w 163"/>
                  <a:gd name="T41" fmla="*/ 35 h 142"/>
                  <a:gd name="T42" fmla="*/ 105 w 163"/>
                  <a:gd name="T43" fmla="*/ 33 h 142"/>
                  <a:gd name="T44" fmla="*/ 123 w 163"/>
                  <a:gd name="T45" fmla="*/ 50 h 142"/>
                  <a:gd name="T46" fmla="*/ 122 w 163"/>
                  <a:gd name="T47" fmla="*/ 109 h 142"/>
                  <a:gd name="T48" fmla="*/ 105 w 163"/>
                  <a:gd name="T49" fmla="*/ 132 h 142"/>
                  <a:gd name="T50" fmla="*/ 105 w 163"/>
                  <a:gd name="T51" fmla="*/ 140 h 142"/>
                  <a:gd name="T52" fmla="*/ 115 w 163"/>
                  <a:gd name="T53" fmla="*/ 140 h 142"/>
                  <a:gd name="T54" fmla="*/ 126 w 163"/>
                  <a:gd name="T55" fmla="*/ 139 h 142"/>
                  <a:gd name="T56" fmla="*/ 137 w 163"/>
                  <a:gd name="T57" fmla="*/ 138 h 142"/>
                  <a:gd name="T58" fmla="*/ 146 w 163"/>
                  <a:gd name="T59" fmla="*/ 140 h 142"/>
                  <a:gd name="T60" fmla="*/ 150 w 163"/>
                  <a:gd name="T61" fmla="*/ 140 h 142"/>
                  <a:gd name="T62" fmla="*/ 152 w 163"/>
                  <a:gd name="T63" fmla="*/ 131 h 142"/>
                  <a:gd name="T64" fmla="*/ 158 w 163"/>
                  <a:gd name="T65" fmla="*/ 118 h 142"/>
                  <a:gd name="T66" fmla="*/ 161 w 163"/>
                  <a:gd name="T67" fmla="*/ 104 h 142"/>
                  <a:gd name="T68" fmla="*/ 162 w 163"/>
                  <a:gd name="T69" fmla="*/ 94 h 142"/>
                  <a:gd name="T70" fmla="*/ 161 w 163"/>
                  <a:gd name="T71" fmla="*/ 81 h 142"/>
                  <a:gd name="T72" fmla="*/ 158 w 163"/>
                  <a:gd name="T73" fmla="*/ 72 h 142"/>
                  <a:gd name="T74" fmla="*/ 154 w 163"/>
                  <a:gd name="T75" fmla="*/ 62 h 142"/>
                  <a:gd name="T76" fmla="*/ 151 w 163"/>
                  <a:gd name="T77" fmla="*/ 52 h 142"/>
                  <a:gd name="T78" fmla="*/ 151 w 163"/>
                  <a:gd name="T79" fmla="*/ 45 h 142"/>
                  <a:gd name="T80" fmla="*/ 149 w 163"/>
                  <a:gd name="T81" fmla="*/ 35 h 142"/>
                  <a:gd name="T82" fmla="*/ 145 w 163"/>
                  <a:gd name="T83" fmla="*/ 22 h 142"/>
                  <a:gd name="T84" fmla="*/ 133 w 163"/>
                  <a:gd name="T85" fmla="*/ 11 h 142"/>
                  <a:gd name="T86" fmla="*/ 117 w 163"/>
                  <a:gd name="T87" fmla="*/ 3 h 142"/>
                  <a:gd name="T88" fmla="*/ 99 w 163"/>
                  <a:gd name="T89" fmla="*/ 0 h 142"/>
                  <a:gd name="T90" fmla="*/ 84 w 163"/>
                  <a:gd name="T91" fmla="*/ 0 h 142"/>
                  <a:gd name="T92" fmla="*/ 62 w 163"/>
                  <a:gd name="T93" fmla="*/ 1 h 14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3"/>
                  <a:gd name="T142" fmla="*/ 0 h 142"/>
                  <a:gd name="T143" fmla="*/ 163 w 163"/>
                  <a:gd name="T144" fmla="*/ 142 h 14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3" h="142">
                    <a:moveTo>
                      <a:pt x="62" y="1"/>
                    </a:moveTo>
                    <a:lnTo>
                      <a:pt x="43" y="9"/>
                    </a:lnTo>
                    <a:lnTo>
                      <a:pt x="33" y="16"/>
                    </a:lnTo>
                    <a:lnTo>
                      <a:pt x="24" y="26"/>
                    </a:lnTo>
                    <a:lnTo>
                      <a:pt x="15" y="46"/>
                    </a:lnTo>
                    <a:lnTo>
                      <a:pt x="6" y="74"/>
                    </a:lnTo>
                    <a:lnTo>
                      <a:pt x="0" y="100"/>
                    </a:lnTo>
                    <a:lnTo>
                      <a:pt x="1" y="111"/>
                    </a:lnTo>
                    <a:lnTo>
                      <a:pt x="4" y="122"/>
                    </a:lnTo>
                    <a:lnTo>
                      <a:pt x="7" y="134"/>
                    </a:lnTo>
                    <a:lnTo>
                      <a:pt x="7" y="139"/>
                    </a:lnTo>
                    <a:lnTo>
                      <a:pt x="13" y="139"/>
                    </a:lnTo>
                    <a:lnTo>
                      <a:pt x="22" y="137"/>
                    </a:lnTo>
                    <a:lnTo>
                      <a:pt x="33" y="137"/>
                    </a:lnTo>
                    <a:lnTo>
                      <a:pt x="47" y="140"/>
                    </a:lnTo>
                    <a:lnTo>
                      <a:pt x="56" y="141"/>
                    </a:lnTo>
                    <a:lnTo>
                      <a:pt x="56" y="132"/>
                    </a:lnTo>
                    <a:lnTo>
                      <a:pt x="44" y="112"/>
                    </a:lnTo>
                    <a:lnTo>
                      <a:pt x="41" y="81"/>
                    </a:lnTo>
                    <a:lnTo>
                      <a:pt x="44" y="52"/>
                    </a:lnTo>
                    <a:lnTo>
                      <a:pt x="67" y="35"/>
                    </a:lnTo>
                    <a:lnTo>
                      <a:pt x="105" y="33"/>
                    </a:lnTo>
                    <a:lnTo>
                      <a:pt x="123" y="50"/>
                    </a:lnTo>
                    <a:lnTo>
                      <a:pt x="122" y="109"/>
                    </a:lnTo>
                    <a:lnTo>
                      <a:pt x="105" y="132"/>
                    </a:lnTo>
                    <a:lnTo>
                      <a:pt x="105" y="140"/>
                    </a:lnTo>
                    <a:lnTo>
                      <a:pt x="115" y="140"/>
                    </a:lnTo>
                    <a:lnTo>
                      <a:pt x="126" y="139"/>
                    </a:lnTo>
                    <a:lnTo>
                      <a:pt x="137" y="138"/>
                    </a:lnTo>
                    <a:lnTo>
                      <a:pt x="146" y="140"/>
                    </a:lnTo>
                    <a:lnTo>
                      <a:pt x="150" y="140"/>
                    </a:lnTo>
                    <a:lnTo>
                      <a:pt x="152" y="131"/>
                    </a:lnTo>
                    <a:lnTo>
                      <a:pt x="158" y="118"/>
                    </a:lnTo>
                    <a:lnTo>
                      <a:pt x="161" y="104"/>
                    </a:lnTo>
                    <a:lnTo>
                      <a:pt x="162" y="94"/>
                    </a:lnTo>
                    <a:lnTo>
                      <a:pt x="161" y="81"/>
                    </a:lnTo>
                    <a:lnTo>
                      <a:pt x="158" y="72"/>
                    </a:lnTo>
                    <a:lnTo>
                      <a:pt x="154" y="62"/>
                    </a:lnTo>
                    <a:lnTo>
                      <a:pt x="151" y="52"/>
                    </a:lnTo>
                    <a:lnTo>
                      <a:pt x="151" y="45"/>
                    </a:lnTo>
                    <a:lnTo>
                      <a:pt x="149" y="35"/>
                    </a:lnTo>
                    <a:lnTo>
                      <a:pt x="145" y="22"/>
                    </a:lnTo>
                    <a:lnTo>
                      <a:pt x="133" y="11"/>
                    </a:lnTo>
                    <a:lnTo>
                      <a:pt x="117" y="3"/>
                    </a:lnTo>
                    <a:lnTo>
                      <a:pt x="99" y="0"/>
                    </a:lnTo>
                    <a:lnTo>
                      <a:pt x="84" y="0"/>
                    </a:lnTo>
                    <a:lnTo>
                      <a:pt x="62" y="1"/>
                    </a:lnTo>
                  </a:path>
                </a:pathLst>
              </a:custGeom>
              <a:solidFill>
                <a:srgbClr val="C04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81" name="Freeform 135"/>
              <p:cNvSpPr>
                <a:spLocks/>
              </p:cNvSpPr>
              <p:nvPr/>
            </p:nvSpPr>
            <p:spPr bwMode="auto">
              <a:xfrm>
                <a:off x="1062" y="653"/>
                <a:ext cx="92" cy="156"/>
              </a:xfrm>
              <a:custGeom>
                <a:avLst/>
                <a:gdLst>
                  <a:gd name="T0" fmla="*/ 8 w 92"/>
                  <a:gd name="T1" fmla="*/ 16 h 156"/>
                  <a:gd name="T2" fmla="*/ 3 w 92"/>
                  <a:gd name="T3" fmla="*/ 26 h 156"/>
                  <a:gd name="T4" fmla="*/ 1 w 92"/>
                  <a:gd name="T5" fmla="*/ 39 h 156"/>
                  <a:gd name="T6" fmla="*/ 0 w 92"/>
                  <a:gd name="T7" fmla="*/ 53 h 156"/>
                  <a:gd name="T8" fmla="*/ 1 w 92"/>
                  <a:gd name="T9" fmla="*/ 63 h 156"/>
                  <a:gd name="T10" fmla="*/ 3 w 92"/>
                  <a:gd name="T11" fmla="*/ 74 h 156"/>
                  <a:gd name="T12" fmla="*/ 20 w 92"/>
                  <a:gd name="T13" fmla="*/ 106 h 156"/>
                  <a:gd name="T14" fmla="*/ 20 w 92"/>
                  <a:gd name="T15" fmla="*/ 136 h 156"/>
                  <a:gd name="T16" fmla="*/ 47 w 92"/>
                  <a:gd name="T17" fmla="*/ 155 h 156"/>
                  <a:gd name="T18" fmla="*/ 68 w 92"/>
                  <a:gd name="T19" fmla="*/ 133 h 156"/>
                  <a:gd name="T20" fmla="*/ 68 w 92"/>
                  <a:gd name="T21" fmla="*/ 107 h 156"/>
                  <a:gd name="T22" fmla="*/ 86 w 92"/>
                  <a:gd name="T23" fmla="*/ 80 h 156"/>
                  <a:gd name="T24" fmla="*/ 89 w 92"/>
                  <a:gd name="T25" fmla="*/ 65 h 156"/>
                  <a:gd name="T26" fmla="*/ 91 w 92"/>
                  <a:gd name="T27" fmla="*/ 53 h 156"/>
                  <a:gd name="T28" fmla="*/ 90 w 92"/>
                  <a:gd name="T29" fmla="*/ 41 h 156"/>
                  <a:gd name="T30" fmla="*/ 89 w 92"/>
                  <a:gd name="T31" fmla="*/ 32 h 156"/>
                  <a:gd name="T32" fmla="*/ 86 w 92"/>
                  <a:gd name="T33" fmla="*/ 21 h 156"/>
                  <a:gd name="T34" fmla="*/ 80 w 92"/>
                  <a:gd name="T35" fmla="*/ 11 h 156"/>
                  <a:gd name="T36" fmla="*/ 71 w 92"/>
                  <a:gd name="T37" fmla="*/ 5 h 156"/>
                  <a:gd name="T38" fmla="*/ 56 w 92"/>
                  <a:gd name="T39" fmla="*/ 1 h 156"/>
                  <a:gd name="T40" fmla="*/ 41 w 92"/>
                  <a:gd name="T41" fmla="*/ 0 h 156"/>
                  <a:gd name="T42" fmla="*/ 28 w 92"/>
                  <a:gd name="T43" fmla="*/ 2 h 156"/>
                  <a:gd name="T44" fmla="*/ 17 w 92"/>
                  <a:gd name="T45" fmla="*/ 8 h 156"/>
                  <a:gd name="T46" fmla="*/ 8 w 92"/>
                  <a:gd name="T47" fmla="*/ 16 h 1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2"/>
                  <a:gd name="T73" fmla="*/ 0 h 156"/>
                  <a:gd name="T74" fmla="*/ 92 w 92"/>
                  <a:gd name="T75" fmla="*/ 156 h 1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2" h="156">
                    <a:moveTo>
                      <a:pt x="8" y="16"/>
                    </a:moveTo>
                    <a:lnTo>
                      <a:pt x="3" y="26"/>
                    </a:lnTo>
                    <a:lnTo>
                      <a:pt x="1" y="39"/>
                    </a:lnTo>
                    <a:lnTo>
                      <a:pt x="0" y="53"/>
                    </a:lnTo>
                    <a:lnTo>
                      <a:pt x="1" y="63"/>
                    </a:lnTo>
                    <a:lnTo>
                      <a:pt x="3" y="74"/>
                    </a:lnTo>
                    <a:lnTo>
                      <a:pt x="20" y="106"/>
                    </a:lnTo>
                    <a:lnTo>
                      <a:pt x="20" y="136"/>
                    </a:lnTo>
                    <a:lnTo>
                      <a:pt x="47" y="155"/>
                    </a:lnTo>
                    <a:lnTo>
                      <a:pt x="68" y="133"/>
                    </a:lnTo>
                    <a:lnTo>
                      <a:pt x="68" y="107"/>
                    </a:lnTo>
                    <a:lnTo>
                      <a:pt x="86" y="80"/>
                    </a:lnTo>
                    <a:lnTo>
                      <a:pt x="89" y="65"/>
                    </a:lnTo>
                    <a:lnTo>
                      <a:pt x="91" y="53"/>
                    </a:lnTo>
                    <a:lnTo>
                      <a:pt x="90" y="41"/>
                    </a:lnTo>
                    <a:lnTo>
                      <a:pt x="89" y="32"/>
                    </a:lnTo>
                    <a:lnTo>
                      <a:pt x="86" y="21"/>
                    </a:lnTo>
                    <a:lnTo>
                      <a:pt x="80" y="11"/>
                    </a:lnTo>
                    <a:lnTo>
                      <a:pt x="71" y="5"/>
                    </a:lnTo>
                    <a:lnTo>
                      <a:pt x="56" y="1"/>
                    </a:lnTo>
                    <a:lnTo>
                      <a:pt x="41" y="0"/>
                    </a:lnTo>
                    <a:lnTo>
                      <a:pt x="28" y="2"/>
                    </a:lnTo>
                    <a:lnTo>
                      <a:pt x="17" y="8"/>
                    </a:lnTo>
                    <a:lnTo>
                      <a:pt x="8" y="16"/>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482" name="Group 136"/>
              <p:cNvGrpSpPr>
                <a:grpSpLocks/>
              </p:cNvGrpSpPr>
              <p:nvPr/>
            </p:nvGrpSpPr>
            <p:grpSpPr bwMode="auto">
              <a:xfrm>
                <a:off x="1054" y="721"/>
                <a:ext cx="107" cy="18"/>
                <a:chOff x="1054" y="721"/>
                <a:chExt cx="107" cy="18"/>
              </a:xfrm>
            </p:grpSpPr>
            <p:grpSp>
              <p:nvGrpSpPr>
                <p:cNvPr id="17483" name="Group 137"/>
                <p:cNvGrpSpPr>
                  <a:grpSpLocks/>
                </p:cNvGrpSpPr>
                <p:nvPr/>
              </p:nvGrpSpPr>
              <p:grpSpPr bwMode="auto">
                <a:xfrm>
                  <a:off x="1054" y="721"/>
                  <a:ext cx="11" cy="18"/>
                  <a:chOff x="1054" y="721"/>
                  <a:chExt cx="11" cy="18"/>
                </a:xfrm>
              </p:grpSpPr>
              <p:sp>
                <p:nvSpPr>
                  <p:cNvPr id="17487" name="Oval 138"/>
                  <p:cNvSpPr>
                    <a:spLocks noChangeArrowheads="1"/>
                  </p:cNvSpPr>
                  <p:nvPr/>
                </p:nvSpPr>
                <p:spPr bwMode="auto">
                  <a:xfrm>
                    <a:off x="1054" y="721"/>
                    <a:ext cx="11" cy="18"/>
                  </a:xfrm>
                  <a:prstGeom prst="ellipse">
                    <a:avLst/>
                  </a:prstGeom>
                  <a:solidFill>
                    <a:srgbClr val="6000A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sp>
                <p:nvSpPr>
                  <p:cNvPr id="17488" name="Oval 139"/>
                  <p:cNvSpPr>
                    <a:spLocks noChangeArrowheads="1"/>
                  </p:cNvSpPr>
                  <p:nvPr/>
                </p:nvSpPr>
                <p:spPr bwMode="auto">
                  <a:xfrm>
                    <a:off x="1055" y="723"/>
                    <a:ext cx="7" cy="13"/>
                  </a:xfrm>
                  <a:prstGeom prst="ellipse">
                    <a:avLst/>
                  </a:prstGeom>
                  <a:solidFill>
                    <a:srgbClr val="C06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grpSp>
            <p:grpSp>
              <p:nvGrpSpPr>
                <p:cNvPr id="17484" name="Group 140"/>
                <p:cNvGrpSpPr>
                  <a:grpSpLocks/>
                </p:cNvGrpSpPr>
                <p:nvPr/>
              </p:nvGrpSpPr>
              <p:grpSpPr bwMode="auto">
                <a:xfrm>
                  <a:off x="1148" y="721"/>
                  <a:ext cx="13" cy="18"/>
                  <a:chOff x="1148" y="721"/>
                  <a:chExt cx="13" cy="18"/>
                </a:xfrm>
              </p:grpSpPr>
              <p:sp>
                <p:nvSpPr>
                  <p:cNvPr id="17485" name="Oval 141"/>
                  <p:cNvSpPr>
                    <a:spLocks noChangeArrowheads="1"/>
                  </p:cNvSpPr>
                  <p:nvPr/>
                </p:nvSpPr>
                <p:spPr bwMode="auto">
                  <a:xfrm>
                    <a:off x="1148" y="721"/>
                    <a:ext cx="13" cy="18"/>
                  </a:xfrm>
                  <a:prstGeom prst="ellipse">
                    <a:avLst/>
                  </a:prstGeom>
                  <a:solidFill>
                    <a:srgbClr val="6000A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sp>
                <p:nvSpPr>
                  <p:cNvPr id="17486" name="Oval 142"/>
                  <p:cNvSpPr>
                    <a:spLocks noChangeArrowheads="1"/>
                  </p:cNvSpPr>
                  <p:nvPr/>
                </p:nvSpPr>
                <p:spPr bwMode="auto">
                  <a:xfrm>
                    <a:off x="1151" y="723"/>
                    <a:ext cx="7" cy="13"/>
                  </a:xfrm>
                  <a:prstGeom prst="ellipse">
                    <a:avLst/>
                  </a:prstGeom>
                  <a:solidFill>
                    <a:srgbClr val="C06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grpSp>
          </p:grpSp>
        </p:grpSp>
        <p:grpSp>
          <p:nvGrpSpPr>
            <p:cNvPr id="17461" name="Group 143"/>
            <p:cNvGrpSpPr>
              <a:grpSpLocks/>
            </p:cNvGrpSpPr>
            <p:nvPr/>
          </p:nvGrpSpPr>
          <p:grpSpPr bwMode="auto">
            <a:xfrm>
              <a:off x="1008" y="1144"/>
              <a:ext cx="256" cy="506"/>
              <a:chOff x="1008" y="1144"/>
              <a:chExt cx="256" cy="506"/>
            </a:xfrm>
          </p:grpSpPr>
          <p:grpSp>
            <p:nvGrpSpPr>
              <p:cNvPr id="17476" name="Group 144"/>
              <p:cNvGrpSpPr>
                <a:grpSpLocks/>
              </p:cNvGrpSpPr>
              <p:nvPr/>
            </p:nvGrpSpPr>
            <p:grpSpPr bwMode="auto">
              <a:xfrm>
                <a:off x="1008" y="1144"/>
                <a:ext cx="256" cy="506"/>
                <a:chOff x="1008" y="1144"/>
                <a:chExt cx="256" cy="506"/>
              </a:xfrm>
            </p:grpSpPr>
            <p:sp>
              <p:nvSpPr>
                <p:cNvPr id="17478" name="Freeform 145"/>
                <p:cNvSpPr>
                  <a:spLocks/>
                </p:cNvSpPr>
                <p:nvPr/>
              </p:nvSpPr>
              <p:spPr bwMode="auto">
                <a:xfrm>
                  <a:off x="1008" y="1254"/>
                  <a:ext cx="183" cy="396"/>
                </a:xfrm>
                <a:custGeom>
                  <a:avLst/>
                  <a:gdLst>
                    <a:gd name="T0" fmla="*/ 33 w 183"/>
                    <a:gd name="T1" fmla="*/ 9 h 396"/>
                    <a:gd name="T2" fmla="*/ 35 w 183"/>
                    <a:gd name="T3" fmla="*/ 123 h 396"/>
                    <a:gd name="T4" fmla="*/ 34 w 183"/>
                    <a:gd name="T5" fmla="*/ 218 h 396"/>
                    <a:gd name="T6" fmla="*/ 42 w 183"/>
                    <a:gd name="T7" fmla="*/ 311 h 396"/>
                    <a:gd name="T8" fmla="*/ 21 w 183"/>
                    <a:gd name="T9" fmla="*/ 352 h 396"/>
                    <a:gd name="T10" fmla="*/ 5 w 183"/>
                    <a:gd name="T11" fmla="*/ 378 h 396"/>
                    <a:gd name="T12" fmla="*/ 0 w 183"/>
                    <a:gd name="T13" fmla="*/ 386 h 396"/>
                    <a:gd name="T14" fmla="*/ 8 w 183"/>
                    <a:gd name="T15" fmla="*/ 395 h 396"/>
                    <a:gd name="T16" fmla="*/ 40 w 183"/>
                    <a:gd name="T17" fmla="*/ 394 h 396"/>
                    <a:gd name="T18" fmla="*/ 69 w 183"/>
                    <a:gd name="T19" fmla="*/ 342 h 396"/>
                    <a:gd name="T20" fmla="*/ 71 w 183"/>
                    <a:gd name="T21" fmla="*/ 308 h 396"/>
                    <a:gd name="T22" fmla="*/ 92 w 183"/>
                    <a:gd name="T23" fmla="*/ 199 h 396"/>
                    <a:gd name="T24" fmla="*/ 95 w 183"/>
                    <a:gd name="T25" fmla="*/ 174 h 396"/>
                    <a:gd name="T26" fmla="*/ 94 w 183"/>
                    <a:gd name="T27" fmla="*/ 225 h 396"/>
                    <a:gd name="T28" fmla="*/ 104 w 183"/>
                    <a:gd name="T29" fmla="*/ 298 h 396"/>
                    <a:gd name="T30" fmla="*/ 101 w 183"/>
                    <a:gd name="T31" fmla="*/ 331 h 396"/>
                    <a:gd name="T32" fmla="*/ 116 w 183"/>
                    <a:gd name="T33" fmla="*/ 365 h 396"/>
                    <a:gd name="T34" fmla="*/ 135 w 183"/>
                    <a:gd name="T35" fmla="*/ 389 h 396"/>
                    <a:gd name="T36" fmla="*/ 164 w 183"/>
                    <a:gd name="T37" fmla="*/ 391 h 396"/>
                    <a:gd name="T38" fmla="*/ 173 w 183"/>
                    <a:gd name="T39" fmla="*/ 383 h 396"/>
                    <a:gd name="T40" fmla="*/ 142 w 183"/>
                    <a:gd name="T41" fmla="*/ 330 h 396"/>
                    <a:gd name="T42" fmla="*/ 139 w 183"/>
                    <a:gd name="T43" fmla="*/ 305 h 396"/>
                    <a:gd name="T44" fmla="*/ 145 w 183"/>
                    <a:gd name="T45" fmla="*/ 253 h 396"/>
                    <a:gd name="T46" fmla="*/ 157 w 183"/>
                    <a:gd name="T47" fmla="*/ 167 h 396"/>
                    <a:gd name="T48" fmla="*/ 182 w 183"/>
                    <a:gd name="T49" fmla="*/ 0 h 396"/>
                    <a:gd name="T50" fmla="*/ 33 w 183"/>
                    <a:gd name="T51" fmla="*/ 9 h 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3"/>
                    <a:gd name="T79" fmla="*/ 0 h 396"/>
                    <a:gd name="T80" fmla="*/ 183 w 183"/>
                    <a:gd name="T81" fmla="*/ 396 h 39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3" h="396">
                      <a:moveTo>
                        <a:pt x="33" y="9"/>
                      </a:moveTo>
                      <a:lnTo>
                        <a:pt x="35" y="123"/>
                      </a:lnTo>
                      <a:lnTo>
                        <a:pt x="34" y="218"/>
                      </a:lnTo>
                      <a:lnTo>
                        <a:pt x="42" y="311"/>
                      </a:lnTo>
                      <a:lnTo>
                        <a:pt x="21" y="352"/>
                      </a:lnTo>
                      <a:lnTo>
                        <a:pt x="5" y="378"/>
                      </a:lnTo>
                      <a:lnTo>
                        <a:pt x="0" y="386"/>
                      </a:lnTo>
                      <a:lnTo>
                        <a:pt x="8" y="395"/>
                      </a:lnTo>
                      <a:lnTo>
                        <a:pt x="40" y="394"/>
                      </a:lnTo>
                      <a:lnTo>
                        <a:pt x="69" y="342"/>
                      </a:lnTo>
                      <a:lnTo>
                        <a:pt x="71" y="308"/>
                      </a:lnTo>
                      <a:lnTo>
                        <a:pt x="92" y="199"/>
                      </a:lnTo>
                      <a:lnTo>
                        <a:pt x="95" y="174"/>
                      </a:lnTo>
                      <a:lnTo>
                        <a:pt x="94" y="225"/>
                      </a:lnTo>
                      <a:lnTo>
                        <a:pt x="104" y="298"/>
                      </a:lnTo>
                      <a:lnTo>
                        <a:pt x="101" y="331"/>
                      </a:lnTo>
                      <a:lnTo>
                        <a:pt x="116" y="365"/>
                      </a:lnTo>
                      <a:lnTo>
                        <a:pt x="135" y="389"/>
                      </a:lnTo>
                      <a:lnTo>
                        <a:pt x="164" y="391"/>
                      </a:lnTo>
                      <a:lnTo>
                        <a:pt x="173" y="383"/>
                      </a:lnTo>
                      <a:lnTo>
                        <a:pt x="142" y="330"/>
                      </a:lnTo>
                      <a:lnTo>
                        <a:pt x="139" y="305"/>
                      </a:lnTo>
                      <a:lnTo>
                        <a:pt x="145" y="253"/>
                      </a:lnTo>
                      <a:lnTo>
                        <a:pt x="157" y="167"/>
                      </a:lnTo>
                      <a:lnTo>
                        <a:pt x="182" y="0"/>
                      </a:lnTo>
                      <a:lnTo>
                        <a:pt x="33" y="9"/>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79" name="Freeform 146"/>
                <p:cNvSpPr>
                  <a:spLocks/>
                </p:cNvSpPr>
                <p:nvPr/>
              </p:nvSpPr>
              <p:spPr bwMode="auto">
                <a:xfrm>
                  <a:off x="1224" y="1144"/>
                  <a:ext cx="40" cy="46"/>
                </a:xfrm>
                <a:custGeom>
                  <a:avLst/>
                  <a:gdLst>
                    <a:gd name="T0" fmla="*/ 39 w 40"/>
                    <a:gd name="T1" fmla="*/ 0 h 46"/>
                    <a:gd name="T2" fmla="*/ 39 w 40"/>
                    <a:gd name="T3" fmla="*/ 23 h 46"/>
                    <a:gd name="T4" fmla="*/ 0 w 40"/>
                    <a:gd name="T5" fmla="*/ 45 h 46"/>
                    <a:gd name="T6" fmla="*/ 18 w 40"/>
                    <a:gd name="T7" fmla="*/ 3 h 46"/>
                    <a:gd name="T8" fmla="*/ 39 w 40"/>
                    <a:gd name="T9" fmla="*/ 0 h 46"/>
                    <a:gd name="T10" fmla="*/ 0 60000 65536"/>
                    <a:gd name="T11" fmla="*/ 0 60000 65536"/>
                    <a:gd name="T12" fmla="*/ 0 60000 65536"/>
                    <a:gd name="T13" fmla="*/ 0 60000 65536"/>
                    <a:gd name="T14" fmla="*/ 0 60000 65536"/>
                    <a:gd name="T15" fmla="*/ 0 w 40"/>
                    <a:gd name="T16" fmla="*/ 0 h 46"/>
                    <a:gd name="T17" fmla="*/ 40 w 40"/>
                    <a:gd name="T18" fmla="*/ 46 h 46"/>
                  </a:gdLst>
                  <a:ahLst/>
                  <a:cxnLst>
                    <a:cxn ang="T10">
                      <a:pos x="T0" y="T1"/>
                    </a:cxn>
                    <a:cxn ang="T11">
                      <a:pos x="T2" y="T3"/>
                    </a:cxn>
                    <a:cxn ang="T12">
                      <a:pos x="T4" y="T5"/>
                    </a:cxn>
                    <a:cxn ang="T13">
                      <a:pos x="T6" y="T7"/>
                    </a:cxn>
                    <a:cxn ang="T14">
                      <a:pos x="T8" y="T9"/>
                    </a:cxn>
                  </a:cxnLst>
                  <a:rect l="T15" t="T16" r="T17" b="T18"/>
                  <a:pathLst>
                    <a:path w="40" h="46">
                      <a:moveTo>
                        <a:pt x="39" y="0"/>
                      </a:moveTo>
                      <a:lnTo>
                        <a:pt x="39" y="23"/>
                      </a:lnTo>
                      <a:lnTo>
                        <a:pt x="0" y="45"/>
                      </a:lnTo>
                      <a:lnTo>
                        <a:pt x="18" y="3"/>
                      </a:lnTo>
                      <a:lnTo>
                        <a:pt x="39" y="0"/>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477" name="Freeform 147"/>
              <p:cNvSpPr>
                <a:spLocks/>
              </p:cNvSpPr>
              <p:nvPr/>
            </p:nvSpPr>
            <p:spPr bwMode="auto">
              <a:xfrm>
                <a:off x="1106" y="1257"/>
                <a:ext cx="17" cy="178"/>
              </a:xfrm>
              <a:custGeom>
                <a:avLst/>
                <a:gdLst>
                  <a:gd name="T0" fmla="*/ 16 w 17"/>
                  <a:gd name="T1" fmla="*/ 0 h 178"/>
                  <a:gd name="T2" fmla="*/ 16 w 17"/>
                  <a:gd name="T3" fmla="*/ 59 h 178"/>
                  <a:gd name="T4" fmla="*/ 12 w 17"/>
                  <a:gd name="T5" fmla="*/ 94 h 178"/>
                  <a:gd name="T6" fmla="*/ 8 w 17"/>
                  <a:gd name="T7" fmla="*/ 132 h 178"/>
                  <a:gd name="T8" fmla="*/ 0 w 17"/>
                  <a:gd name="T9" fmla="*/ 168 h 178"/>
                  <a:gd name="T10" fmla="*/ 2 w 17"/>
                  <a:gd name="T11" fmla="*/ 177 h 178"/>
                  <a:gd name="T12" fmla="*/ 16 w 17"/>
                  <a:gd name="T13" fmla="*/ 0 h 178"/>
                  <a:gd name="T14" fmla="*/ 0 60000 65536"/>
                  <a:gd name="T15" fmla="*/ 0 60000 65536"/>
                  <a:gd name="T16" fmla="*/ 0 60000 65536"/>
                  <a:gd name="T17" fmla="*/ 0 60000 65536"/>
                  <a:gd name="T18" fmla="*/ 0 60000 65536"/>
                  <a:gd name="T19" fmla="*/ 0 60000 65536"/>
                  <a:gd name="T20" fmla="*/ 0 60000 65536"/>
                  <a:gd name="T21" fmla="*/ 0 w 17"/>
                  <a:gd name="T22" fmla="*/ 0 h 178"/>
                  <a:gd name="T23" fmla="*/ 17 w 17"/>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178">
                    <a:moveTo>
                      <a:pt x="16" y="0"/>
                    </a:moveTo>
                    <a:lnTo>
                      <a:pt x="16" y="59"/>
                    </a:lnTo>
                    <a:lnTo>
                      <a:pt x="12" y="94"/>
                    </a:lnTo>
                    <a:lnTo>
                      <a:pt x="8" y="132"/>
                    </a:lnTo>
                    <a:lnTo>
                      <a:pt x="0" y="168"/>
                    </a:lnTo>
                    <a:lnTo>
                      <a:pt x="2" y="177"/>
                    </a:lnTo>
                    <a:lnTo>
                      <a:pt x="16" y="0"/>
                    </a:lnTo>
                  </a:path>
                </a:pathLst>
              </a:custGeom>
              <a:solidFill>
                <a:srgbClr val="FF6020"/>
              </a:solidFill>
              <a:ln w="12700" cap="rnd">
                <a:solidFill>
                  <a:srgbClr val="FF6020"/>
                </a:solidFill>
                <a:round/>
                <a:headEnd/>
                <a:tailEnd/>
              </a:ln>
            </p:spPr>
            <p:txBody>
              <a:bodyPr/>
              <a:lstStyle/>
              <a:p>
                <a:endParaRPr lang="en-US"/>
              </a:p>
            </p:txBody>
          </p:sp>
        </p:grpSp>
        <p:grpSp>
          <p:nvGrpSpPr>
            <p:cNvPr id="17462" name="Group 148"/>
            <p:cNvGrpSpPr>
              <a:grpSpLocks/>
            </p:cNvGrpSpPr>
            <p:nvPr/>
          </p:nvGrpSpPr>
          <p:grpSpPr bwMode="auto">
            <a:xfrm>
              <a:off x="957" y="788"/>
              <a:ext cx="313" cy="477"/>
              <a:chOff x="957" y="788"/>
              <a:chExt cx="313" cy="477"/>
            </a:xfrm>
          </p:grpSpPr>
          <p:sp>
            <p:nvSpPr>
              <p:cNvPr id="17466" name="Freeform 149"/>
              <p:cNvSpPr>
                <a:spLocks/>
              </p:cNvSpPr>
              <p:nvPr/>
            </p:nvSpPr>
            <p:spPr bwMode="auto">
              <a:xfrm>
                <a:off x="957" y="788"/>
                <a:ext cx="313" cy="477"/>
              </a:xfrm>
              <a:custGeom>
                <a:avLst/>
                <a:gdLst>
                  <a:gd name="T0" fmla="*/ 124 w 313"/>
                  <a:gd name="T1" fmla="*/ 4 h 477"/>
                  <a:gd name="T2" fmla="*/ 27 w 313"/>
                  <a:gd name="T3" fmla="*/ 48 h 477"/>
                  <a:gd name="T4" fmla="*/ 12 w 313"/>
                  <a:gd name="T5" fmla="*/ 69 h 477"/>
                  <a:gd name="T6" fmla="*/ 0 w 313"/>
                  <a:gd name="T7" fmla="*/ 247 h 477"/>
                  <a:gd name="T8" fmla="*/ 5 w 313"/>
                  <a:gd name="T9" fmla="*/ 289 h 477"/>
                  <a:gd name="T10" fmla="*/ 42 w 313"/>
                  <a:gd name="T11" fmla="*/ 286 h 477"/>
                  <a:gd name="T12" fmla="*/ 40 w 313"/>
                  <a:gd name="T13" fmla="*/ 391 h 477"/>
                  <a:gd name="T14" fmla="*/ 58 w 313"/>
                  <a:gd name="T15" fmla="*/ 391 h 477"/>
                  <a:gd name="T16" fmla="*/ 75 w 313"/>
                  <a:gd name="T17" fmla="*/ 473 h 477"/>
                  <a:gd name="T18" fmla="*/ 140 w 313"/>
                  <a:gd name="T19" fmla="*/ 474 h 477"/>
                  <a:gd name="T20" fmla="*/ 195 w 313"/>
                  <a:gd name="T21" fmla="*/ 469 h 477"/>
                  <a:gd name="T22" fmla="*/ 234 w 313"/>
                  <a:gd name="T23" fmla="*/ 476 h 477"/>
                  <a:gd name="T24" fmla="*/ 287 w 313"/>
                  <a:gd name="T25" fmla="*/ 357 h 477"/>
                  <a:gd name="T26" fmla="*/ 312 w 313"/>
                  <a:gd name="T27" fmla="*/ 355 h 477"/>
                  <a:gd name="T28" fmla="*/ 289 w 313"/>
                  <a:gd name="T29" fmla="*/ 190 h 477"/>
                  <a:gd name="T30" fmla="*/ 288 w 313"/>
                  <a:gd name="T31" fmla="*/ 61 h 477"/>
                  <a:gd name="T32" fmla="*/ 275 w 313"/>
                  <a:gd name="T33" fmla="*/ 47 h 477"/>
                  <a:gd name="T34" fmla="*/ 172 w 313"/>
                  <a:gd name="T35" fmla="*/ 0 h 477"/>
                  <a:gd name="T36" fmla="*/ 152 w 313"/>
                  <a:gd name="T37" fmla="*/ 20 h 477"/>
                  <a:gd name="T38" fmla="*/ 124 w 313"/>
                  <a:gd name="T39" fmla="*/ 4 h 47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13"/>
                  <a:gd name="T61" fmla="*/ 0 h 477"/>
                  <a:gd name="T62" fmla="*/ 313 w 313"/>
                  <a:gd name="T63" fmla="*/ 477 h 47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13" h="477">
                    <a:moveTo>
                      <a:pt x="124" y="4"/>
                    </a:moveTo>
                    <a:lnTo>
                      <a:pt x="27" y="48"/>
                    </a:lnTo>
                    <a:lnTo>
                      <a:pt x="12" y="69"/>
                    </a:lnTo>
                    <a:lnTo>
                      <a:pt x="0" y="247"/>
                    </a:lnTo>
                    <a:lnTo>
                      <a:pt x="5" y="289"/>
                    </a:lnTo>
                    <a:lnTo>
                      <a:pt x="42" y="286"/>
                    </a:lnTo>
                    <a:lnTo>
                      <a:pt x="40" y="391"/>
                    </a:lnTo>
                    <a:lnTo>
                      <a:pt x="58" y="391"/>
                    </a:lnTo>
                    <a:lnTo>
                      <a:pt x="75" y="473"/>
                    </a:lnTo>
                    <a:lnTo>
                      <a:pt x="140" y="474"/>
                    </a:lnTo>
                    <a:lnTo>
                      <a:pt x="195" y="469"/>
                    </a:lnTo>
                    <a:lnTo>
                      <a:pt x="234" y="476"/>
                    </a:lnTo>
                    <a:lnTo>
                      <a:pt x="287" y="357"/>
                    </a:lnTo>
                    <a:lnTo>
                      <a:pt x="312" y="355"/>
                    </a:lnTo>
                    <a:lnTo>
                      <a:pt x="289" y="190"/>
                    </a:lnTo>
                    <a:lnTo>
                      <a:pt x="288" y="61"/>
                    </a:lnTo>
                    <a:lnTo>
                      <a:pt x="275" y="47"/>
                    </a:lnTo>
                    <a:lnTo>
                      <a:pt x="172" y="0"/>
                    </a:lnTo>
                    <a:lnTo>
                      <a:pt x="152" y="20"/>
                    </a:lnTo>
                    <a:lnTo>
                      <a:pt x="124" y="4"/>
                    </a:lnTo>
                  </a:path>
                </a:pathLst>
              </a:custGeom>
              <a:solidFill>
                <a:srgbClr val="6000A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467" name="Group 150"/>
              <p:cNvGrpSpPr>
                <a:grpSpLocks/>
              </p:cNvGrpSpPr>
              <p:nvPr/>
            </p:nvGrpSpPr>
            <p:grpSpPr bwMode="auto">
              <a:xfrm>
                <a:off x="999" y="883"/>
                <a:ext cx="192" cy="301"/>
                <a:chOff x="999" y="883"/>
                <a:chExt cx="192" cy="301"/>
              </a:xfrm>
            </p:grpSpPr>
            <p:grpSp>
              <p:nvGrpSpPr>
                <p:cNvPr id="17468" name="Group 151"/>
                <p:cNvGrpSpPr>
                  <a:grpSpLocks/>
                </p:cNvGrpSpPr>
                <p:nvPr/>
              </p:nvGrpSpPr>
              <p:grpSpPr bwMode="auto">
                <a:xfrm>
                  <a:off x="1005" y="1018"/>
                  <a:ext cx="139" cy="166"/>
                  <a:chOff x="1005" y="1018"/>
                  <a:chExt cx="139" cy="166"/>
                </a:xfrm>
              </p:grpSpPr>
              <p:sp>
                <p:nvSpPr>
                  <p:cNvPr id="17474" name="Freeform 152"/>
                  <p:cNvSpPr>
                    <a:spLocks/>
                  </p:cNvSpPr>
                  <p:nvPr/>
                </p:nvSpPr>
                <p:spPr bwMode="auto">
                  <a:xfrm>
                    <a:off x="1023" y="1018"/>
                    <a:ext cx="121" cy="166"/>
                  </a:xfrm>
                  <a:custGeom>
                    <a:avLst/>
                    <a:gdLst>
                      <a:gd name="T0" fmla="*/ 0 w 121"/>
                      <a:gd name="T1" fmla="*/ 165 h 166"/>
                      <a:gd name="T2" fmla="*/ 117 w 121"/>
                      <a:gd name="T3" fmla="*/ 156 h 166"/>
                      <a:gd name="T4" fmla="*/ 120 w 121"/>
                      <a:gd name="T5" fmla="*/ 0 h 166"/>
                      <a:gd name="T6" fmla="*/ 0 60000 65536"/>
                      <a:gd name="T7" fmla="*/ 0 60000 65536"/>
                      <a:gd name="T8" fmla="*/ 0 60000 65536"/>
                      <a:gd name="T9" fmla="*/ 0 w 121"/>
                      <a:gd name="T10" fmla="*/ 0 h 166"/>
                      <a:gd name="T11" fmla="*/ 121 w 121"/>
                      <a:gd name="T12" fmla="*/ 166 h 166"/>
                    </a:gdLst>
                    <a:ahLst/>
                    <a:cxnLst>
                      <a:cxn ang="T6">
                        <a:pos x="T0" y="T1"/>
                      </a:cxn>
                      <a:cxn ang="T7">
                        <a:pos x="T2" y="T3"/>
                      </a:cxn>
                      <a:cxn ang="T8">
                        <a:pos x="T4" y="T5"/>
                      </a:cxn>
                    </a:cxnLst>
                    <a:rect l="T9" t="T10" r="T11" b="T12"/>
                    <a:pathLst>
                      <a:path w="121" h="166">
                        <a:moveTo>
                          <a:pt x="0" y="165"/>
                        </a:moveTo>
                        <a:lnTo>
                          <a:pt x="117" y="156"/>
                        </a:lnTo>
                        <a:lnTo>
                          <a:pt x="120" y="0"/>
                        </a:lnTo>
                      </a:path>
                    </a:pathLst>
                  </a:custGeom>
                  <a:noFill/>
                  <a:ln w="12700" cap="rnd">
                    <a:solidFill>
                      <a:srgbClr val="A040E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75" name="Freeform 153"/>
                  <p:cNvSpPr>
                    <a:spLocks/>
                  </p:cNvSpPr>
                  <p:nvPr/>
                </p:nvSpPr>
                <p:spPr bwMode="auto">
                  <a:xfrm>
                    <a:off x="1005" y="1038"/>
                    <a:ext cx="136" cy="42"/>
                  </a:xfrm>
                  <a:custGeom>
                    <a:avLst/>
                    <a:gdLst>
                      <a:gd name="T0" fmla="*/ 0 w 136"/>
                      <a:gd name="T1" fmla="*/ 41 h 42"/>
                      <a:gd name="T2" fmla="*/ 48 w 136"/>
                      <a:gd name="T3" fmla="*/ 29 h 42"/>
                      <a:gd name="T4" fmla="*/ 135 w 136"/>
                      <a:gd name="T5" fmla="*/ 0 h 42"/>
                      <a:gd name="T6" fmla="*/ 0 60000 65536"/>
                      <a:gd name="T7" fmla="*/ 0 60000 65536"/>
                      <a:gd name="T8" fmla="*/ 0 60000 65536"/>
                      <a:gd name="T9" fmla="*/ 0 w 136"/>
                      <a:gd name="T10" fmla="*/ 0 h 42"/>
                      <a:gd name="T11" fmla="*/ 136 w 136"/>
                      <a:gd name="T12" fmla="*/ 42 h 42"/>
                    </a:gdLst>
                    <a:ahLst/>
                    <a:cxnLst>
                      <a:cxn ang="T6">
                        <a:pos x="T0" y="T1"/>
                      </a:cxn>
                      <a:cxn ang="T7">
                        <a:pos x="T2" y="T3"/>
                      </a:cxn>
                      <a:cxn ang="T8">
                        <a:pos x="T4" y="T5"/>
                      </a:cxn>
                    </a:cxnLst>
                    <a:rect l="T9" t="T10" r="T11" b="T12"/>
                    <a:pathLst>
                      <a:path w="136" h="42">
                        <a:moveTo>
                          <a:pt x="0" y="41"/>
                        </a:moveTo>
                        <a:lnTo>
                          <a:pt x="48" y="29"/>
                        </a:lnTo>
                        <a:lnTo>
                          <a:pt x="135" y="0"/>
                        </a:lnTo>
                      </a:path>
                    </a:pathLst>
                  </a:custGeom>
                  <a:noFill/>
                  <a:ln w="12700" cap="rnd">
                    <a:solidFill>
                      <a:srgbClr val="A040E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7469" name="Group 154"/>
                <p:cNvGrpSpPr>
                  <a:grpSpLocks/>
                </p:cNvGrpSpPr>
                <p:nvPr/>
              </p:nvGrpSpPr>
              <p:grpSpPr bwMode="auto">
                <a:xfrm>
                  <a:off x="999" y="883"/>
                  <a:ext cx="192" cy="191"/>
                  <a:chOff x="999" y="883"/>
                  <a:chExt cx="192" cy="191"/>
                </a:xfrm>
              </p:grpSpPr>
              <p:sp>
                <p:nvSpPr>
                  <p:cNvPr id="17470" name="Freeform 155"/>
                  <p:cNvSpPr>
                    <a:spLocks/>
                  </p:cNvSpPr>
                  <p:nvPr/>
                </p:nvSpPr>
                <p:spPr bwMode="auto">
                  <a:xfrm>
                    <a:off x="1013" y="883"/>
                    <a:ext cx="163" cy="144"/>
                  </a:xfrm>
                  <a:custGeom>
                    <a:avLst/>
                    <a:gdLst>
                      <a:gd name="T0" fmla="*/ 0 w 163"/>
                      <a:gd name="T1" fmla="*/ 51 h 144"/>
                      <a:gd name="T2" fmla="*/ 104 w 163"/>
                      <a:gd name="T3" fmla="*/ 0 h 144"/>
                      <a:gd name="T4" fmla="*/ 162 w 163"/>
                      <a:gd name="T5" fmla="*/ 96 h 144"/>
                      <a:gd name="T6" fmla="*/ 58 w 163"/>
                      <a:gd name="T7" fmla="*/ 143 h 144"/>
                      <a:gd name="T8" fmla="*/ 0 w 163"/>
                      <a:gd name="T9" fmla="*/ 51 h 144"/>
                      <a:gd name="T10" fmla="*/ 0 60000 65536"/>
                      <a:gd name="T11" fmla="*/ 0 60000 65536"/>
                      <a:gd name="T12" fmla="*/ 0 60000 65536"/>
                      <a:gd name="T13" fmla="*/ 0 60000 65536"/>
                      <a:gd name="T14" fmla="*/ 0 60000 65536"/>
                      <a:gd name="T15" fmla="*/ 0 w 163"/>
                      <a:gd name="T16" fmla="*/ 0 h 144"/>
                      <a:gd name="T17" fmla="*/ 163 w 163"/>
                      <a:gd name="T18" fmla="*/ 144 h 144"/>
                    </a:gdLst>
                    <a:ahLst/>
                    <a:cxnLst>
                      <a:cxn ang="T10">
                        <a:pos x="T0" y="T1"/>
                      </a:cxn>
                      <a:cxn ang="T11">
                        <a:pos x="T2" y="T3"/>
                      </a:cxn>
                      <a:cxn ang="T12">
                        <a:pos x="T4" y="T5"/>
                      </a:cxn>
                      <a:cxn ang="T13">
                        <a:pos x="T6" y="T7"/>
                      </a:cxn>
                      <a:cxn ang="T14">
                        <a:pos x="T8" y="T9"/>
                      </a:cxn>
                    </a:cxnLst>
                    <a:rect l="T15" t="T16" r="T17" b="T18"/>
                    <a:pathLst>
                      <a:path w="163" h="144">
                        <a:moveTo>
                          <a:pt x="0" y="51"/>
                        </a:moveTo>
                        <a:lnTo>
                          <a:pt x="104" y="0"/>
                        </a:lnTo>
                        <a:lnTo>
                          <a:pt x="162" y="96"/>
                        </a:lnTo>
                        <a:lnTo>
                          <a:pt x="58" y="143"/>
                        </a:lnTo>
                        <a:lnTo>
                          <a:pt x="0" y="51"/>
                        </a:lnTo>
                      </a:path>
                    </a:pathLst>
                  </a:custGeom>
                  <a:solidFill>
                    <a:srgbClr val="E0E0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471" name="Group 156"/>
                  <p:cNvGrpSpPr>
                    <a:grpSpLocks/>
                  </p:cNvGrpSpPr>
                  <p:nvPr/>
                </p:nvGrpSpPr>
                <p:grpSpPr bwMode="auto">
                  <a:xfrm>
                    <a:off x="999" y="945"/>
                    <a:ext cx="192" cy="129"/>
                    <a:chOff x="999" y="945"/>
                    <a:chExt cx="192" cy="129"/>
                  </a:xfrm>
                </p:grpSpPr>
                <p:sp>
                  <p:nvSpPr>
                    <p:cNvPr id="17472" name="Freeform 157"/>
                    <p:cNvSpPr>
                      <a:spLocks/>
                    </p:cNvSpPr>
                    <p:nvPr/>
                  </p:nvSpPr>
                  <p:spPr bwMode="auto">
                    <a:xfrm>
                      <a:off x="1122" y="945"/>
                      <a:ext cx="69" cy="75"/>
                    </a:xfrm>
                    <a:custGeom>
                      <a:avLst/>
                      <a:gdLst>
                        <a:gd name="T0" fmla="*/ 0 w 69"/>
                        <a:gd name="T1" fmla="*/ 45 h 75"/>
                        <a:gd name="T2" fmla="*/ 17 w 69"/>
                        <a:gd name="T3" fmla="*/ 34 h 75"/>
                        <a:gd name="T4" fmla="*/ 26 w 69"/>
                        <a:gd name="T5" fmla="*/ 12 h 75"/>
                        <a:gd name="T6" fmla="*/ 39 w 69"/>
                        <a:gd name="T7" fmla="*/ 5 h 75"/>
                        <a:gd name="T8" fmla="*/ 46 w 69"/>
                        <a:gd name="T9" fmla="*/ 0 h 75"/>
                        <a:gd name="T10" fmla="*/ 50 w 69"/>
                        <a:gd name="T11" fmla="*/ 2 h 75"/>
                        <a:gd name="T12" fmla="*/ 51 w 69"/>
                        <a:gd name="T13" fmla="*/ 8 h 75"/>
                        <a:gd name="T14" fmla="*/ 64 w 69"/>
                        <a:gd name="T15" fmla="*/ 18 h 75"/>
                        <a:gd name="T16" fmla="*/ 68 w 69"/>
                        <a:gd name="T17" fmla="*/ 36 h 75"/>
                        <a:gd name="T18" fmla="*/ 64 w 69"/>
                        <a:gd name="T19" fmla="*/ 49 h 75"/>
                        <a:gd name="T20" fmla="*/ 45 w 69"/>
                        <a:gd name="T21" fmla="*/ 64 h 75"/>
                        <a:gd name="T22" fmla="*/ 7 w 69"/>
                        <a:gd name="T23" fmla="*/ 74 h 75"/>
                        <a:gd name="T24" fmla="*/ 0 w 69"/>
                        <a:gd name="T25" fmla="*/ 45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9"/>
                        <a:gd name="T40" fmla="*/ 0 h 75"/>
                        <a:gd name="T41" fmla="*/ 69 w 69"/>
                        <a:gd name="T42" fmla="*/ 75 h 7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9" h="75">
                          <a:moveTo>
                            <a:pt x="0" y="45"/>
                          </a:moveTo>
                          <a:lnTo>
                            <a:pt x="17" y="34"/>
                          </a:lnTo>
                          <a:lnTo>
                            <a:pt x="26" y="12"/>
                          </a:lnTo>
                          <a:lnTo>
                            <a:pt x="39" y="5"/>
                          </a:lnTo>
                          <a:lnTo>
                            <a:pt x="46" y="0"/>
                          </a:lnTo>
                          <a:lnTo>
                            <a:pt x="50" y="2"/>
                          </a:lnTo>
                          <a:lnTo>
                            <a:pt x="51" y="8"/>
                          </a:lnTo>
                          <a:lnTo>
                            <a:pt x="64" y="18"/>
                          </a:lnTo>
                          <a:lnTo>
                            <a:pt x="68" y="36"/>
                          </a:lnTo>
                          <a:lnTo>
                            <a:pt x="64" y="49"/>
                          </a:lnTo>
                          <a:lnTo>
                            <a:pt x="45" y="64"/>
                          </a:lnTo>
                          <a:lnTo>
                            <a:pt x="7" y="74"/>
                          </a:lnTo>
                          <a:lnTo>
                            <a:pt x="0" y="45"/>
                          </a:lnTo>
                        </a:path>
                      </a:pathLst>
                    </a:custGeom>
                    <a:solidFill>
                      <a:srgbClr val="FF8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73" name="Freeform 158"/>
                    <p:cNvSpPr>
                      <a:spLocks/>
                    </p:cNvSpPr>
                    <p:nvPr/>
                  </p:nvSpPr>
                  <p:spPr bwMode="auto">
                    <a:xfrm>
                      <a:off x="999" y="990"/>
                      <a:ext cx="131" cy="84"/>
                    </a:xfrm>
                    <a:custGeom>
                      <a:avLst/>
                      <a:gdLst>
                        <a:gd name="T0" fmla="*/ 0 w 131"/>
                        <a:gd name="T1" fmla="*/ 83 h 84"/>
                        <a:gd name="T2" fmla="*/ 53 w 131"/>
                        <a:gd name="T3" fmla="*/ 68 h 84"/>
                        <a:gd name="T4" fmla="*/ 93 w 131"/>
                        <a:gd name="T5" fmla="*/ 52 h 84"/>
                        <a:gd name="T6" fmla="*/ 130 w 131"/>
                        <a:gd name="T7" fmla="*/ 36 h 84"/>
                        <a:gd name="T8" fmla="*/ 116 w 131"/>
                        <a:gd name="T9" fmla="*/ 0 h 84"/>
                        <a:gd name="T10" fmla="*/ 47 w 131"/>
                        <a:gd name="T11" fmla="*/ 23 h 84"/>
                        <a:gd name="T12" fmla="*/ 6 w 131"/>
                        <a:gd name="T13" fmla="*/ 34 h 84"/>
                        <a:gd name="T14" fmla="*/ 4 w 131"/>
                        <a:gd name="T15" fmla="*/ 28 h 84"/>
                        <a:gd name="T16" fmla="*/ 0 w 131"/>
                        <a:gd name="T17" fmla="*/ 83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1"/>
                        <a:gd name="T28" fmla="*/ 0 h 84"/>
                        <a:gd name="T29" fmla="*/ 131 w 131"/>
                        <a:gd name="T30" fmla="*/ 84 h 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1" h="84">
                          <a:moveTo>
                            <a:pt x="0" y="83"/>
                          </a:moveTo>
                          <a:lnTo>
                            <a:pt x="53" y="68"/>
                          </a:lnTo>
                          <a:lnTo>
                            <a:pt x="93" y="52"/>
                          </a:lnTo>
                          <a:lnTo>
                            <a:pt x="130" y="36"/>
                          </a:lnTo>
                          <a:lnTo>
                            <a:pt x="116" y="0"/>
                          </a:lnTo>
                          <a:lnTo>
                            <a:pt x="47" y="23"/>
                          </a:lnTo>
                          <a:lnTo>
                            <a:pt x="6" y="34"/>
                          </a:lnTo>
                          <a:lnTo>
                            <a:pt x="4" y="28"/>
                          </a:lnTo>
                          <a:lnTo>
                            <a:pt x="0" y="83"/>
                          </a:lnTo>
                        </a:path>
                      </a:pathLst>
                    </a:custGeom>
                    <a:solidFill>
                      <a:srgbClr val="6000A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grpSp>
        </p:grpSp>
        <p:grpSp>
          <p:nvGrpSpPr>
            <p:cNvPr id="17463" name="Group 159"/>
            <p:cNvGrpSpPr>
              <a:grpSpLocks/>
            </p:cNvGrpSpPr>
            <p:nvPr/>
          </p:nvGrpSpPr>
          <p:grpSpPr bwMode="auto">
            <a:xfrm>
              <a:off x="999" y="1588"/>
              <a:ext cx="193" cy="108"/>
              <a:chOff x="999" y="1588"/>
              <a:chExt cx="193" cy="108"/>
            </a:xfrm>
          </p:grpSpPr>
          <p:sp>
            <p:nvSpPr>
              <p:cNvPr id="17464" name="Freeform 160"/>
              <p:cNvSpPr>
                <a:spLocks/>
              </p:cNvSpPr>
              <p:nvPr/>
            </p:nvSpPr>
            <p:spPr bwMode="auto">
              <a:xfrm>
                <a:off x="1107" y="1588"/>
                <a:ext cx="85" cy="103"/>
              </a:xfrm>
              <a:custGeom>
                <a:avLst/>
                <a:gdLst>
                  <a:gd name="T0" fmla="*/ 6 w 85"/>
                  <a:gd name="T1" fmla="*/ 0 h 103"/>
                  <a:gd name="T2" fmla="*/ 0 w 85"/>
                  <a:gd name="T3" fmla="*/ 15 h 103"/>
                  <a:gd name="T4" fmla="*/ 0 w 85"/>
                  <a:gd name="T5" fmla="*/ 46 h 103"/>
                  <a:gd name="T6" fmla="*/ 8 w 85"/>
                  <a:gd name="T7" fmla="*/ 34 h 103"/>
                  <a:gd name="T8" fmla="*/ 18 w 85"/>
                  <a:gd name="T9" fmla="*/ 49 h 103"/>
                  <a:gd name="T10" fmla="*/ 21 w 85"/>
                  <a:gd name="T11" fmla="*/ 70 h 103"/>
                  <a:gd name="T12" fmla="*/ 34 w 85"/>
                  <a:gd name="T13" fmla="*/ 89 h 103"/>
                  <a:gd name="T14" fmla="*/ 54 w 85"/>
                  <a:gd name="T15" fmla="*/ 99 h 103"/>
                  <a:gd name="T16" fmla="*/ 70 w 85"/>
                  <a:gd name="T17" fmla="*/ 102 h 103"/>
                  <a:gd name="T18" fmla="*/ 84 w 85"/>
                  <a:gd name="T19" fmla="*/ 100 h 103"/>
                  <a:gd name="T20" fmla="*/ 84 w 85"/>
                  <a:gd name="T21" fmla="*/ 79 h 103"/>
                  <a:gd name="T22" fmla="*/ 73 w 85"/>
                  <a:gd name="T23" fmla="*/ 50 h 103"/>
                  <a:gd name="T24" fmla="*/ 66 w 85"/>
                  <a:gd name="T25" fmla="*/ 57 h 103"/>
                  <a:gd name="T26" fmla="*/ 54 w 85"/>
                  <a:gd name="T27" fmla="*/ 57 h 103"/>
                  <a:gd name="T28" fmla="*/ 37 w 85"/>
                  <a:gd name="T29" fmla="*/ 56 h 103"/>
                  <a:gd name="T30" fmla="*/ 26 w 85"/>
                  <a:gd name="T31" fmla="*/ 43 h 103"/>
                  <a:gd name="T32" fmla="*/ 16 w 85"/>
                  <a:gd name="T33" fmla="*/ 27 h 103"/>
                  <a:gd name="T34" fmla="*/ 6 w 85"/>
                  <a:gd name="T35" fmla="*/ 0 h 1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5"/>
                  <a:gd name="T55" fmla="*/ 0 h 103"/>
                  <a:gd name="T56" fmla="*/ 85 w 85"/>
                  <a:gd name="T57" fmla="*/ 103 h 10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5" h="103">
                    <a:moveTo>
                      <a:pt x="6" y="0"/>
                    </a:moveTo>
                    <a:lnTo>
                      <a:pt x="0" y="15"/>
                    </a:lnTo>
                    <a:lnTo>
                      <a:pt x="0" y="46"/>
                    </a:lnTo>
                    <a:lnTo>
                      <a:pt x="8" y="34"/>
                    </a:lnTo>
                    <a:lnTo>
                      <a:pt x="18" y="49"/>
                    </a:lnTo>
                    <a:lnTo>
                      <a:pt x="21" y="70"/>
                    </a:lnTo>
                    <a:lnTo>
                      <a:pt x="34" y="89"/>
                    </a:lnTo>
                    <a:lnTo>
                      <a:pt x="54" y="99"/>
                    </a:lnTo>
                    <a:lnTo>
                      <a:pt x="70" y="102"/>
                    </a:lnTo>
                    <a:lnTo>
                      <a:pt x="84" y="100"/>
                    </a:lnTo>
                    <a:lnTo>
                      <a:pt x="84" y="79"/>
                    </a:lnTo>
                    <a:lnTo>
                      <a:pt x="73" y="50"/>
                    </a:lnTo>
                    <a:lnTo>
                      <a:pt x="66" y="57"/>
                    </a:lnTo>
                    <a:lnTo>
                      <a:pt x="54" y="57"/>
                    </a:lnTo>
                    <a:lnTo>
                      <a:pt x="37" y="56"/>
                    </a:lnTo>
                    <a:lnTo>
                      <a:pt x="26" y="43"/>
                    </a:lnTo>
                    <a:lnTo>
                      <a:pt x="16" y="27"/>
                    </a:lnTo>
                    <a:lnTo>
                      <a:pt x="6" y="0"/>
                    </a:lnTo>
                  </a:path>
                </a:pathLst>
              </a:custGeom>
              <a:solidFill>
                <a:srgbClr val="E0406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65" name="Freeform 161"/>
              <p:cNvSpPr>
                <a:spLocks/>
              </p:cNvSpPr>
              <p:nvPr/>
            </p:nvSpPr>
            <p:spPr bwMode="auto">
              <a:xfrm>
                <a:off x="999" y="1590"/>
                <a:ext cx="77" cy="106"/>
              </a:xfrm>
              <a:custGeom>
                <a:avLst/>
                <a:gdLst>
                  <a:gd name="T0" fmla="*/ 75 w 77"/>
                  <a:gd name="T1" fmla="*/ 0 h 106"/>
                  <a:gd name="T2" fmla="*/ 76 w 77"/>
                  <a:gd name="T3" fmla="*/ 42 h 106"/>
                  <a:gd name="T4" fmla="*/ 71 w 77"/>
                  <a:gd name="T5" fmla="*/ 32 h 106"/>
                  <a:gd name="T6" fmla="*/ 65 w 77"/>
                  <a:gd name="T7" fmla="*/ 45 h 106"/>
                  <a:gd name="T8" fmla="*/ 60 w 77"/>
                  <a:gd name="T9" fmla="*/ 64 h 106"/>
                  <a:gd name="T10" fmla="*/ 53 w 77"/>
                  <a:gd name="T11" fmla="*/ 81 h 106"/>
                  <a:gd name="T12" fmla="*/ 38 w 77"/>
                  <a:gd name="T13" fmla="*/ 95 h 106"/>
                  <a:gd name="T14" fmla="*/ 24 w 77"/>
                  <a:gd name="T15" fmla="*/ 102 h 106"/>
                  <a:gd name="T16" fmla="*/ 10 w 77"/>
                  <a:gd name="T17" fmla="*/ 105 h 106"/>
                  <a:gd name="T18" fmla="*/ 5 w 77"/>
                  <a:gd name="T19" fmla="*/ 100 h 106"/>
                  <a:gd name="T20" fmla="*/ 1 w 77"/>
                  <a:gd name="T21" fmla="*/ 90 h 106"/>
                  <a:gd name="T22" fmla="*/ 0 w 77"/>
                  <a:gd name="T23" fmla="*/ 80 h 106"/>
                  <a:gd name="T24" fmla="*/ 2 w 77"/>
                  <a:gd name="T25" fmla="*/ 69 h 106"/>
                  <a:gd name="T26" fmla="*/ 8 w 77"/>
                  <a:gd name="T27" fmla="*/ 51 h 106"/>
                  <a:gd name="T28" fmla="*/ 19 w 77"/>
                  <a:gd name="T29" fmla="*/ 57 h 106"/>
                  <a:gd name="T30" fmla="*/ 36 w 77"/>
                  <a:gd name="T31" fmla="*/ 57 h 106"/>
                  <a:gd name="T32" fmla="*/ 47 w 77"/>
                  <a:gd name="T33" fmla="*/ 57 h 106"/>
                  <a:gd name="T34" fmla="*/ 67 w 77"/>
                  <a:gd name="T35" fmla="*/ 22 h 106"/>
                  <a:gd name="T36" fmla="*/ 75 w 77"/>
                  <a:gd name="T37" fmla="*/ 0 h 10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7"/>
                  <a:gd name="T58" fmla="*/ 0 h 106"/>
                  <a:gd name="T59" fmla="*/ 77 w 77"/>
                  <a:gd name="T60" fmla="*/ 106 h 10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7" h="106">
                    <a:moveTo>
                      <a:pt x="75" y="0"/>
                    </a:moveTo>
                    <a:lnTo>
                      <a:pt x="76" y="42"/>
                    </a:lnTo>
                    <a:lnTo>
                      <a:pt x="71" y="32"/>
                    </a:lnTo>
                    <a:lnTo>
                      <a:pt x="65" y="45"/>
                    </a:lnTo>
                    <a:lnTo>
                      <a:pt x="60" y="64"/>
                    </a:lnTo>
                    <a:lnTo>
                      <a:pt x="53" y="81"/>
                    </a:lnTo>
                    <a:lnTo>
                      <a:pt x="38" y="95"/>
                    </a:lnTo>
                    <a:lnTo>
                      <a:pt x="24" y="102"/>
                    </a:lnTo>
                    <a:lnTo>
                      <a:pt x="10" y="105"/>
                    </a:lnTo>
                    <a:lnTo>
                      <a:pt x="5" y="100"/>
                    </a:lnTo>
                    <a:lnTo>
                      <a:pt x="1" y="90"/>
                    </a:lnTo>
                    <a:lnTo>
                      <a:pt x="0" y="80"/>
                    </a:lnTo>
                    <a:lnTo>
                      <a:pt x="2" y="69"/>
                    </a:lnTo>
                    <a:lnTo>
                      <a:pt x="8" y="51"/>
                    </a:lnTo>
                    <a:lnTo>
                      <a:pt x="19" y="57"/>
                    </a:lnTo>
                    <a:lnTo>
                      <a:pt x="36" y="57"/>
                    </a:lnTo>
                    <a:lnTo>
                      <a:pt x="47" y="57"/>
                    </a:lnTo>
                    <a:lnTo>
                      <a:pt x="67" y="22"/>
                    </a:lnTo>
                    <a:lnTo>
                      <a:pt x="75" y="0"/>
                    </a:lnTo>
                  </a:path>
                </a:pathLst>
              </a:custGeom>
              <a:solidFill>
                <a:srgbClr val="E0406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grpSp>
        <p:nvGrpSpPr>
          <p:cNvPr id="17425" name="Group 162"/>
          <p:cNvGrpSpPr>
            <a:grpSpLocks/>
          </p:cNvGrpSpPr>
          <p:nvPr/>
        </p:nvGrpSpPr>
        <p:grpSpPr bwMode="auto">
          <a:xfrm>
            <a:off x="6494463" y="1382713"/>
            <a:ext cx="571500" cy="1949450"/>
            <a:chOff x="3131" y="871"/>
            <a:chExt cx="360" cy="1228"/>
          </a:xfrm>
        </p:grpSpPr>
        <p:grpSp>
          <p:nvGrpSpPr>
            <p:cNvPr id="17439" name="Group 163"/>
            <p:cNvGrpSpPr>
              <a:grpSpLocks/>
            </p:cNvGrpSpPr>
            <p:nvPr/>
          </p:nvGrpSpPr>
          <p:grpSpPr bwMode="auto">
            <a:xfrm>
              <a:off x="3226" y="871"/>
              <a:ext cx="188" cy="291"/>
              <a:chOff x="3226" y="871"/>
              <a:chExt cx="188" cy="291"/>
            </a:xfrm>
          </p:grpSpPr>
          <p:sp>
            <p:nvSpPr>
              <p:cNvPr id="17458" name="Freeform 164"/>
              <p:cNvSpPr>
                <a:spLocks/>
              </p:cNvSpPr>
              <p:nvPr/>
            </p:nvSpPr>
            <p:spPr bwMode="auto">
              <a:xfrm>
                <a:off x="3226" y="871"/>
                <a:ext cx="188" cy="163"/>
              </a:xfrm>
              <a:custGeom>
                <a:avLst/>
                <a:gdLst>
                  <a:gd name="T0" fmla="*/ 108 w 188"/>
                  <a:gd name="T1" fmla="*/ 3 h 163"/>
                  <a:gd name="T2" fmla="*/ 135 w 188"/>
                  <a:gd name="T3" fmla="*/ 10 h 163"/>
                  <a:gd name="T4" fmla="*/ 149 w 188"/>
                  <a:gd name="T5" fmla="*/ 18 h 163"/>
                  <a:gd name="T6" fmla="*/ 159 w 188"/>
                  <a:gd name="T7" fmla="*/ 29 h 163"/>
                  <a:gd name="T8" fmla="*/ 169 w 188"/>
                  <a:gd name="T9" fmla="*/ 52 h 163"/>
                  <a:gd name="T10" fmla="*/ 180 w 188"/>
                  <a:gd name="T11" fmla="*/ 85 h 163"/>
                  <a:gd name="T12" fmla="*/ 187 w 188"/>
                  <a:gd name="T13" fmla="*/ 114 h 163"/>
                  <a:gd name="T14" fmla="*/ 186 w 188"/>
                  <a:gd name="T15" fmla="*/ 127 h 163"/>
                  <a:gd name="T16" fmla="*/ 183 w 188"/>
                  <a:gd name="T17" fmla="*/ 139 h 163"/>
                  <a:gd name="T18" fmla="*/ 180 w 188"/>
                  <a:gd name="T19" fmla="*/ 160 h 163"/>
                  <a:gd name="T20" fmla="*/ 173 w 188"/>
                  <a:gd name="T21" fmla="*/ 159 h 163"/>
                  <a:gd name="T22" fmla="*/ 161 w 188"/>
                  <a:gd name="T23" fmla="*/ 156 h 163"/>
                  <a:gd name="T24" fmla="*/ 149 w 188"/>
                  <a:gd name="T25" fmla="*/ 157 h 163"/>
                  <a:gd name="T26" fmla="*/ 132 w 188"/>
                  <a:gd name="T27" fmla="*/ 160 h 163"/>
                  <a:gd name="T28" fmla="*/ 122 w 188"/>
                  <a:gd name="T29" fmla="*/ 161 h 163"/>
                  <a:gd name="T30" fmla="*/ 122 w 188"/>
                  <a:gd name="T31" fmla="*/ 151 h 163"/>
                  <a:gd name="T32" fmla="*/ 136 w 188"/>
                  <a:gd name="T33" fmla="*/ 128 h 163"/>
                  <a:gd name="T34" fmla="*/ 139 w 188"/>
                  <a:gd name="T35" fmla="*/ 92 h 163"/>
                  <a:gd name="T36" fmla="*/ 136 w 188"/>
                  <a:gd name="T37" fmla="*/ 60 h 163"/>
                  <a:gd name="T38" fmla="*/ 110 w 188"/>
                  <a:gd name="T39" fmla="*/ 40 h 163"/>
                  <a:gd name="T40" fmla="*/ 66 w 188"/>
                  <a:gd name="T41" fmla="*/ 36 h 163"/>
                  <a:gd name="T42" fmla="*/ 45 w 188"/>
                  <a:gd name="T43" fmla="*/ 57 h 163"/>
                  <a:gd name="T44" fmla="*/ 47 w 188"/>
                  <a:gd name="T45" fmla="*/ 125 h 163"/>
                  <a:gd name="T46" fmla="*/ 66 w 188"/>
                  <a:gd name="T47" fmla="*/ 151 h 163"/>
                  <a:gd name="T48" fmla="*/ 66 w 188"/>
                  <a:gd name="T49" fmla="*/ 160 h 163"/>
                  <a:gd name="T50" fmla="*/ 55 w 188"/>
                  <a:gd name="T51" fmla="*/ 160 h 163"/>
                  <a:gd name="T52" fmla="*/ 41 w 188"/>
                  <a:gd name="T53" fmla="*/ 159 h 163"/>
                  <a:gd name="T54" fmla="*/ 29 w 188"/>
                  <a:gd name="T55" fmla="*/ 158 h 163"/>
                  <a:gd name="T56" fmla="*/ 14 w 188"/>
                  <a:gd name="T57" fmla="*/ 162 h 163"/>
                  <a:gd name="T58" fmla="*/ 12 w 188"/>
                  <a:gd name="T59" fmla="*/ 151 h 163"/>
                  <a:gd name="T60" fmla="*/ 4 w 188"/>
                  <a:gd name="T61" fmla="*/ 134 h 163"/>
                  <a:gd name="T62" fmla="*/ 1 w 188"/>
                  <a:gd name="T63" fmla="*/ 119 h 163"/>
                  <a:gd name="T64" fmla="*/ 0 w 188"/>
                  <a:gd name="T65" fmla="*/ 107 h 163"/>
                  <a:gd name="T66" fmla="*/ 1 w 188"/>
                  <a:gd name="T67" fmla="*/ 92 h 163"/>
                  <a:gd name="T68" fmla="*/ 4 w 188"/>
                  <a:gd name="T69" fmla="*/ 82 h 163"/>
                  <a:gd name="T70" fmla="*/ 9 w 188"/>
                  <a:gd name="T71" fmla="*/ 70 h 163"/>
                  <a:gd name="T72" fmla="*/ 12 w 188"/>
                  <a:gd name="T73" fmla="*/ 59 h 163"/>
                  <a:gd name="T74" fmla="*/ 12 w 188"/>
                  <a:gd name="T75" fmla="*/ 51 h 163"/>
                  <a:gd name="T76" fmla="*/ 16 w 188"/>
                  <a:gd name="T77" fmla="*/ 39 h 163"/>
                  <a:gd name="T78" fmla="*/ 20 w 188"/>
                  <a:gd name="T79" fmla="*/ 24 h 163"/>
                  <a:gd name="T80" fmla="*/ 39 w 188"/>
                  <a:gd name="T81" fmla="*/ 11 h 163"/>
                  <a:gd name="T82" fmla="*/ 52 w 188"/>
                  <a:gd name="T83" fmla="*/ 3 h 163"/>
                  <a:gd name="T84" fmla="*/ 72 w 188"/>
                  <a:gd name="T85" fmla="*/ 0 h 163"/>
                  <a:gd name="T86" fmla="*/ 90 w 188"/>
                  <a:gd name="T87" fmla="*/ 0 h 163"/>
                  <a:gd name="T88" fmla="*/ 108 w 188"/>
                  <a:gd name="T89" fmla="*/ 3 h 16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88"/>
                  <a:gd name="T136" fmla="*/ 0 h 163"/>
                  <a:gd name="T137" fmla="*/ 188 w 188"/>
                  <a:gd name="T138" fmla="*/ 163 h 16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88" h="163">
                    <a:moveTo>
                      <a:pt x="108" y="3"/>
                    </a:moveTo>
                    <a:lnTo>
                      <a:pt x="135" y="10"/>
                    </a:lnTo>
                    <a:lnTo>
                      <a:pt x="149" y="18"/>
                    </a:lnTo>
                    <a:lnTo>
                      <a:pt x="159" y="29"/>
                    </a:lnTo>
                    <a:lnTo>
                      <a:pt x="169" y="52"/>
                    </a:lnTo>
                    <a:lnTo>
                      <a:pt x="180" y="85"/>
                    </a:lnTo>
                    <a:lnTo>
                      <a:pt x="187" y="114"/>
                    </a:lnTo>
                    <a:lnTo>
                      <a:pt x="186" y="127"/>
                    </a:lnTo>
                    <a:lnTo>
                      <a:pt x="183" y="139"/>
                    </a:lnTo>
                    <a:lnTo>
                      <a:pt x="180" y="160"/>
                    </a:lnTo>
                    <a:lnTo>
                      <a:pt x="173" y="159"/>
                    </a:lnTo>
                    <a:lnTo>
                      <a:pt x="161" y="156"/>
                    </a:lnTo>
                    <a:lnTo>
                      <a:pt x="149" y="157"/>
                    </a:lnTo>
                    <a:lnTo>
                      <a:pt x="132" y="160"/>
                    </a:lnTo>
                    <a:lnTo>
                      <a:pt x="122" y="161"/>
                    </a:lnTo>
                    <a:lnTo>
                      <a:pt x="122" y="151"/>
                    </a:lnTo>
                    <a:lnTo>
                      <a:pt x="136" y="128"/>
                    </a:lnTo>
                    <a:lnTo>
                      <a:pt x="139" y="92"/>
                    </a:lnTo>
                    <a:lnTo>
                      <a:pt x="136" y="60"/>
                    </a:lnTo>
                    <a:lnTo>
                      <a:pt x="110" y="40"/>
                    </a:lnTo>
                    <a:lnTo>
                      <a:pt x="66" y="36"/>
                    </a:lnTo>
                    <a:lnTo>
                      <a:pt x="45" y="57"/>
                    </a:lnTo>
                    <a:lnTo>
                      <a:pt x="47" y="125"/>
                    </a:lnTo>
                    <a:lnTo>
                      <a:pt x="66" y="151"/>
                    </a:lnTo>
                    <a:lnTo>
                      <a:pt x="66" y="160"/>
                    </a:lnTo>
                    <a:lnTo>
                      <a:pt x="55" y="160"/>
                    </a:lnTo>
                    <a:lnTo>
                      <a:pt x="41" y="159"/>
                    </a:lnTo>
                    <a:lnTo>
                      <a:pt x="29" y="158"/>
                    </a:lnTo>
                    <a:lnTo>
                      <a:pt x="14" y="162"/>
                    </a:lnTo>
                    <a:lnTo>
                      <a:pt x="12" y="151"/>
                    </a:lnTo>
                    <a:lnTo>
                      <a:pt x="4" y="134"/>
                    </a:lnTo>
                    <a:lnTo>
                      <a:pt x="1" y="119"/>
                    </a:lnTo>
                    <a:lnTo>
                      <a:pt x="0" y="107"/>
                    </a:lnTo>
                    <a:lnTo>
                      <a:pt x="1" y="92"/>
                    </a:lnTo>
                    <a:lnTo>
                      <a:pt x="4" y="82"/>
                    </a:lnTo>
                    <a:lnTo>
                      <a:pt x="9" y="70"/>
                    </a:lnTo>
                    <a:lnTo>
                      <a:pt x="12" y="59"/>
                    </a:lnTo>
                    <a:lnTo>
                      <a:pt x="12" y="51"/>
                    </a:lnTo>
                    <a:lnTo>
                      <a:pt x="16" y="39"/>
                    </a:lnTo>
                    <a:lnTo>
                      <a:pt x="20" y="24"/>
                    </a:lnTo>
                    <a:lnTo>
                      <a:pt x="39" y="11"/>
                    </a:lnTo>
                    <a:lnTo>
                      <a:pt x="52" y="3"/>
                    </a:lnTo>
                    <a:lnTo>
                      <a:pt x="72" y="0"/>
                    </a:lnTo>
                    <a:lnTo>
                      <a:pt x="90" y="0"/>
                    </a:lnTo>
                    <a:lnTo>
                      <a:pt x="108" y="3"/>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59" name="Freeform 165"/>
              <p:cNvSpPr>
                <a:spLocks/>
              </p:cNvSpPr>
              <p:nvPr/>
            </p:nvSpPr>
            <p:spPr bwMode="auto">
              <a:xfrm>
                <a:off x="3240" y="901"/>
                <a:ext cx="153" cy="261"/>
              </a:xfrm>
              <a:custGeom>
                <a:avLst/>
                <a:gdLst>
                  <a:gd name="T0" fmla="*/ 94 w 153"/>
                  <a:gd name="T1" fmla="*/ 2 h 261"/>
                  <a:gd name="T2" fmla="*/ 105 w 153"/>
                  <a:gd name="T3" fmla="*/ 7 h 261"/>
                  <a:gd name="T4" fmla="*/ 115 w 153"/>
                  <a:gd name="T5" fmla="*/ 12 h 261"/>
                  <a:gd name="T6" fmla="*/ 122 w 153"/>
                  <a:gd name="T7" fmla="*/ 21 h 261"/>
                  <a:gd name="T8" fmla="*/ 124 w 153"/>
                  <a:gd name="T9" fmla="*/ 31 h 261"/>
                  <a:gd name="T10" fmla="*/ 128 w 153"/>
                  <a:gd name="T11" fmla="*/ 63 h 261"/>
                  <a:gd name="T12" fmla="*/ 128 w 153"/>
                  <a:gd name="T13" fmla="*/ 76 h 261"/>
                  <a:gd name="T14" fmla="*/ 123 w 153"/>
                  <a:gd name="T15" fmla="*/ 98 h 261"/>
                  <a:gd name="T16" fmla="*/ 118 w 153"/>
                  <a:gd name="T17" fmla="*/ 109 h 261"/>
                  <a:gd name="T18" fmla="*/ 108 w 153"/>
                  <a:gd name="T19" fmla="*/ 124 h 261"/>
                  <a:gd name="T20" fmla="*/ 108 w 153"/>
                  <a:gd name="T21" fmla="*/ 163 h 261"/>
                  <a:gd name="T22" fmla="*/ 152 w 153"/>
                  <a:gd name="T23" fmla="*/ 185 h 261"/>
                  <a:gd name="T24" fmla="*/ 73 w 153"/>
                  <a:gd name="T25" fmla="*/ 260 h 261"/>
                  <a:gd name="T26" fmla="*/ 0 w 153"/>
                  <a:gd name="T27" fmla="*/ 180 h 261"/>
                  <a:gd name="T28" fmla="*/ 52 w 153"/>
                  <a:gd name="T29" fmla="*/ 155 h 261"/>
                  <a:gd name="T30" fmla="*/ 52 w 153"/>
                  <a:gd name="T31" fmla="*/ 125 h 261"/>
                  <a:gd name="T32" fmla="*/ 39 w 153"/>
                  <a:gd name="T33" fmla="*/ 109 h 261"/>
                  <a:gd name="T34" fmla="*/ 32 w 153"/>
                  <a:gd name="T35" fmla="*/ 98 h 261"/>
                  <a:gd name="T36" fmla="*/ 29 w 153"/>
                  <a:gd name="T37" fmla="*/ 85 h 261"/>
                  <a:gd name="T38" fmla="*/ 28 w 153"/>
                  <a:gd name="T39" fmla="*/ 70 h 261"/>
                  <a:gd name="T40" fmla="*/ 28 w 153"/>
                  <a:gd name="T41" fmla="*/ 59 h 261"/>
                  <a:gd name="T42" fmla="*/ 28 w 153"/>
                  <a:gd name="T43" fmla="*/ 43 h 261"/>
                  <a:gd name="T44" fmla="*/ 28 w 153"/>
                  <a:gd name="T45" fmla="*/ 32 h 261"/>
                  <a:gd name="T46" fmla="*/ 31 w 153"/>
                  <a:gd name="T47" fmla="*/ 21 h 261"/>
                  <a:gd name="T48" fmla="*/ 40 w 153"/>
                  <a:gd name="T49" fmla="*/ 11 h 261"/>
                  <a:gd name="T50" fmla="*/ 52 w 153"/>
                  <a:gd name="T51" fmla="*/ 4 h 261"/>
                  <a:gd name="T52" fmla="*/ 63 w 153"/>
                  <a:gd name="T53" fmla="*/ 1 h 261"/>
                  <a:gd name="T54" fmla="*/ 77 w 153"/>
                  <a:gd name="T55" fmla="*/ 0 h 261"/>
                  <a:gd name="T56" fmla="*/ 94 w 153"/>
                  <a:gd name="T57" fmla="*/ 2 h 26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3"/>
                  <a:gd name="T88" fmla="*/ 0 h 261"/>
                  <a:gd name="T89" fmla="*/ 153 w 153"/>
                  <a:gd name="T90" fmla="*/ 261 h 26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3" h="261">
                    <a:moveTo>
                      <a:pt x="94" y="2"/>
                    </a:moveTo>
                    <a:lnTo>
                      <a:pt x="105" y="7"/>
                    </a:lnTo>
                    <a:lnTo>
                      <a:pt x="115" y="12"/>
                    </a:lnTo>
                    <a:lnTo>
                      <a:pt x="122" y="21"/>
                    </a:lnTo>
                    <a:lnTo>
                      <a:pt x="124" y="31"/>
                    </a:lnTo>
                    <a:lnTo>
                      <a:pt x="128" y="63"/>
                    </a:lnTo>
                    <a:lnTo>
                      <a:pt x="128" y="76"/>
                    </a:lnTo>
                    <a:lnTo>
                      <a:pt x="123" y="98"/>
                    </a:lnTo>
                    <a:lnTo>
                      <a:pt x="118" y="109"/>
                    </a:lnTo>
                    <a:lnTo>
                      <a:pt x="108" y="124"/>
                    </a:lnTo>
                    <a:lnTo>
                      <a:pt x="108" y="163"/>
                    </a:lnTo>
                    <a:lnTo>
                      <a:pt x="152" y="185"/>
                    </a:lnTo>
                    <a:lnTo>
                      <a:pt x="73" y="260"/>
                    </a:lnTo>
                    <a:lnTo>
                      <a:pt x="0" y="180"/>
                    </a:lnTo>
                    <a:lnTo>
                      <a:pt x="52" y="155"/>
                    </a:lnTo>
                    <a:lnTo>
                      <a:pt x="52" y="125"/>
                    </a:lnTo>
                    <a:lnTo>
                      <a:pt x="39" y="109"/>
                    </a:lnTo>
                    <a:lnTo>
                      <a:pt x="32" y="98"/>
                    </a:lnTo>
                    <a:lnTo>
                      <a:pt x="29" y="85"/>
                    </a:lnTo>
                    <a:lnTo>
                      <a:pt x="28" y="70"/>
                    </a:lnTo>
                    <a:lnTo>
                      <a:pt x="28" y="59"/>
                    </a:lnTo>
                    <a:lnTo>
                      <a:pt x="28" y="43"/>
                    </a:lnTo>
                    <a:lnTo>
                      <a:pt x="28" y="32"/>
                    </a:lnTo>
                    <a:lnTo>
                      <a:pt x="31" y="21"/>
                    </a:lnTo>
                    <a:lnTo>
                      <a:pt x="40" y="11"/>
                    </a:lnTo>
                    <a:lnTo>
                      <a:pt x="52" y="4"/>
                    </a:lnTo>
                    <a:lnTo>
                      <a:pt x="63" y="1"/>
                    </a:lnTo>
                    <a:lnTo>
                      <a:pt x="77" y="0"/>
                    </a:lnTo>
                    <a:lnTo>
                      <a:pt x="94" y="2"/>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17440" name="Group 166"/>
            <p:cNvGrpSpPr>
              <a:grpSpLocks/>
            </p:cNvGrpSpPr>
            <p:nvPr/>
          </p:nvGrpSpPr>
          <p:grpSpPr bwMode="auto">
            <a:xfrm>
              <a:off x="3138" y="1465"/>
              <a:ext cx="295" cy="580"/>
              <a:chOff x="3138" y="1465"/>
              <a:chExt cx="295" cy="580"/>
            </a:xfrm>
          </p:grpSpPr>
          <p:grpSp>
            <p:nvGrpSpPr>
              <p:cNvPr id="17454" name="Group 167"/>
              <p:cNvGrpSpPr>
                <a:grpSpLocks/>
              </p:cNvGrpSpPr>
              <p:nvPr/>
            </p:nvGrpSpPr>
            <p:grpSpPr bwMode="auto">
              <a:xfrm>
                <a:off x="3138" y="1465"/>
                <a:ext cx="295" cy="580"/>
                <a:chOff x="3138" y="1465"/>
                <a:chExt cx="295" cy="580"/>
              </a:xfrm>
            </p:grpSpPr>
            <p:sp>
              <p:nvSpPr>
                <p:cNvPr id="17456" name="Freeform 168"/>
                <p:cNvSpPr>
                  <a:spLocks/>
                </p:cNvSpPr>
                <p:nvPr/>
              </p:nvSpPr>
              <p:spPr bwMode="auto">
                <a:xfrm>
                  <a:off x="3223" y="1591"/>
                  <a:ext cx="210" cy="454"/>
                </a:xfrm>
                <a:custGeom>
                  <a:avLst/>
                  <a:gdLst>
                    <a:gd name="T0" fmla="*/ 171 w 210"/>
                    <a:gd name="T1" fmla="*/ 10 h 454"/>
                    <a:gd name="T2" fmla="*/ 169 w 210"/>
                    <a:gd name="T3" fmla="*/ 141 h 454"/>
                    <a:gd name="T4" fmla="*/ 170 w 210"/>
                    <a:gd name="T5" fmla="*/ 250 h 454"/>
                    <a:gd name="T6" fmla="*/ 161 w 210"/>
                    <a:gd name="T7" fmla="*/ 357 h 454"/>
                    <a:gd name="T8" fmla="*/ 184 w 210"/>
                    <a:gd name="T9" fmla="*/ 402 h 454"/>
                    <a:gd name="T10" fmla="*/ 203 w 210"/>
                    <a:gd name="T11" fmla="*/ 433 h 454"/>
                    <a:gd name="T12" fmla="*/ 209 w 210"/>
                    <a:gd name="T13" fmla="*/ 442 h 454"/>
                    <a:gd name="T14" fmla="*/ 200 w 210"/>
                    <a:gd name="T15" fmla="*/ 453 h 454"/>
                    <a:gd name="T16" fmla="*/ 163 w 210"/>
                    <a:gd name="T17" fmla="*/ 451 h 454"/>
                    <a:gd name="T18" fmla="*/ 130 w 210"/>
                    <a:gd name="T19" fmla="*/ 392 h 454"/>
                    <a:gd name="T20" fmla="*/ 127 w 210"/>
                    <a:gd name="T21" fmla="*/ 354 h 454"/>
                    <a:gd name="T22" fmla="*/ 103 w 210"/>
                    <a:gd name="T23" fmla="*/ 228 h 454"/>
                    <a:gd name="T24" fmla="*/ 99 w 210"/>
                    <a:gd name="T25" fmla="*/ 199 h 454"/>
                    <a:gd name="T26" fmla="*/ 101 w 210"/>
                    <a:gd name="T27" fmla="*/ 258 h 454"/>
                    <a:gd name="T28" fmla="*/ 89 w 210"/>
                    <a:gd name="T29" fmla="*/ 341 h 454"/>
                    <a:gd name="T30" fmla="*/ 93 w 210"/>
                    <a:gd name="T31" fmla="*/ 380 h 454"/>
                    <a:gd name="T32" fmla="*/ 76 w 210"/>
                    <a:gd name="T33" fmla="*/ 418 h 454"/>
                    <a:gd name="T34" fmla="*/ 54 w 210"/>
                    <a:gd name="T35" fmla="*/ 446 h 454"/>
                    <a:gd name="T36" fmla="*/ 20 w 210"/>
                    <a:gd name="T37" fmla="*/ 448 h 454"/>
                    <a:gd name="T38" fmla="*/ 10 w 210"/>
                    <a:gd name="T39" fmla="*/ 438 h 454"/>
                    <a:gd name="T40" fmla="*/ 46 w 210"/>
                    <a:gd name="T41" fmla="*/ 378 h 454"/>
                    <a:gd name="T42" fmla="*/ 49 w 210"/>
                    <a:gd name="T43" fmla="*/ 350 h 454"/>
                    <a:gd name="T44" fmla="*/ 42 w 210"/>
                    <a:gd name="T45" fmla="*/ 290 h 454"/>
                    <a:gd name="T46" fmla="*/ 29 w 210"/>
                    <a:gd name="T47" fmla="*/ 190 h 454"/>
                    <a:gd name="T48" fmla="*/ 0 w 210"/>
                    <a:gd name="T49" fmla="*/ 0 h 454"/>
                    <a:gd name="T50" fmla="*/ 171 w 210"/>
                    <a:gd name="T51" fmla="*/ 10 h 45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10"/>
                    <a:gd name="T79" fmla="*/ 0 h 454"/>
                    <a:gd name="T80" fmla="*/ 210 w 210"/>
                    <a:gd name="T81" fmla="*/ 454 h 45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10" h="454">
                      <a:moveTo>
                        <a:pt x="171" y="10"/>
                      </a:moveTo>
                      <a:lnTo>
                        <a:pt x="169" y="141"/>
                      </a:lnTo>
                      <a:lnTo>
                        <a:pt x="170" y="250"/>
                      </a:lnTo>
                      <a:lnTo>
                        <a:pt x="161" y="357"/>
                      </a:lnTo>
                      <a:lnTo>
                        <a:pt x="184" y="402"/>
                      </a:lnTo>
                      <a:lnTo>
                        <a:pt x="203" y="433"/>
                      </a:lnTo>
                      <a:lnTo>
                        <a:pt x="209" y="442"/>
                      </a:lnTo>
                      <a:lnTo>
                        <a:pt x="200" y="453"/>
                      </a:lnTo>
                      <a:lnTo>
                        <a:pt x="163" y="451"/>
                      </a:lnTo>
                      <a:lnTo>
                        <a:pt x="130" y="392"/>
                      </a:lnTo>
                      <a:lnTo>
                        <a:pt x="127" y="354"/>
                      </a:lnTo>
                      <a:lnTo>
                        <a:pt x="103" y="228"/>
                      </a:lnTo>
                      <a:lnTo>
                        <a:pt x="99" y="199"/>
                      </a:lnTo>
                      <a:lnTo>
                        <a:pt x="101" y="258"/>
                      </a:lnTo>
                      <a:lnTo>
                        <a:pt x="89" y="341"/>
                      </a:lnTo>
                      <a:lnTo>
                        <a:pt x="93" y="380"/>
                      </a:lnTo>
                      <a:lnTo>
                        <a:pt x="76" y="418"/>
                      </a:lnTo>
                      <a:lnTo>
                        <a:pt x="54" y="446"/>
                      </a:lnTo>
                      <a:lnTo>
                        <a:pt x="20" y="448"/>
                      </a:lnTo>
                      <a:lnTo>
                        <a:pt x="10" y="438"/>
                      </a:lnTo>
                      <a:lnTo>
                        <a:pt x="46" y="378"/>
                      </a:lnTo>
                      <a:lnTo>
                        <a:pt x="49" y="350"/>
                      </a:lnTo>
                      <a:lnTo>
                        <a:pt x="42" y="290"/>
                      </a:lnTo>
                      <a:lnTo>
                        <a:pt x="29" y="190"/>
                      </a:lnTo>
                      <a:lnTo>
                        <a:pt x="0" y="0"/>
                      </a:lnTo>
                      <a:lnTo>
                        <a:pt x="171" y="10"/>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57" name="Freeform 169"/>
                <p:cNvSpPr>
                  <a:spLocks/>
                </p:cNvSpPr>
                <p:nvPr/>
              </p:nvSpPr>
              <p:spPr bwMode="auto">
                <a:xfrm>
                  <a:off x="3138" y="1465"/>
                  <a:ext cx="45" cy="54"/>
                </a:xfrm>
                <a:custGeom>
                  <a:avLst/>
                  <a:gdLst>
                    <a:gd name="T0" fmla="*/ 0 w 45"/>
                    <a:gd name="T1" fmla="*/ 0 h 54"/>
                    <a:gd name="T2" fmla="*/ 0 w 45"/>
                    <a:gd name="T3" fmla="*/ 28 h 54"/>
                    <a:gd name="T4" fmla="*/ 44 w 45"/>
                    <a:gd name="T5" fmla="*/ 53 h 54"/>
                    <a:gd name="T6" fmla="*/ 24 w 45"/>
                    <a:gd name="T7" fmla="*/ 4 h 54"/>
                    <a:gd name="T8" fmla="*/ 0 w 45"/>
                    <a:gd name="T9" fmla="*/ 0 h 54"/>
                    <a:gd name="T10" fmla="*/ 0 60000 65536"/>
                    <a:gd name="T11" fmla="*/ 0 60000 65536"/>
                    <a:gd name="T12" fmla="*/ 0 60000 65536"/>
                    <a:gd name="T13" fmla="*/ 0 60000 65536"/>
                    <a:gd name="T14" fmla="*/ 0 60000 65536"/>
                    <a:gd name="T15" fmla="*/ 0 w 45"/>
                    <a:gd name="T16" fmla="*/ 0 h 54"/>
                    <a:gd name="T17" fmla="*/ 45 w 45"/>
                    <a:gd name="T18" fmla="*/ 54 h 54"/>
                  </a:gdLst>
                  <a:ahLst/>
                  <a:cxnLst>
                    <a:cxn ang="T10">
                      <a:pos x="T0" y="T1"/>
                    </a:cxn>
                    <a:cxn ang="T11">
                      <a:pos x="T2" y="T3"/>
                    </a:cxn>
                    <a:cxn ang="T12">
                      <a:pos x="T4" y="T5"/>
                    </a:cxn>
                    <a:cxn ang="T13">
                      <a:pos x="T6" y="T7"/>
                    </a:cxn>
                    <a:cxn ang="T14">
                      <a:pos x="T8" y="T9"/>
                    </a:cxn>
                  </a:cxnLst>
                  <a:rect l="T15" t="T16" r="T17" b="T18"/>
                  <a:pathLst>
                    <a:path w="45" h="54">
                      <a:moveTo>
                        <a:pt x="0" y="0"/>
                      </a:moveTo>
                      <a:lnTo>
                        <a:pt x="0" y="28"/>
                      </a:lnTo>
                      <a:lnTo>
                        <a:pt x="44" y="53"/>
                      </a:lnTo>
                      <a:lnTo>
                        <a:pt x="24" y="4"/>
                      </a:lnTo>
                      <a:lnTo>
                        <a:pt x="0" y="0"/>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455" name="Freeform 170"/>
              <p:cNvSpPr>
                <a:spLocks/>
              </p:cNvSpPr>
              <p:nvPr/>
            </p:nvSpPr>
            <p:spPr bwMode="auto">
              <a:xfrm>
                <a:off x="3311" y="1595"/>
                <a:ext cx="17" cy="204"/>
              </a:xfrm>
              <a:custGeom>
                <a:avLst/>
                <a:gdLst>
                  <a:gd name="T0" fmla="*/ 0 w 17"/>
                  <a:gd name="T1" fmla="*/ 0 h 204"/>
                  <a:gd name="T2" fmla="*/ 0 w 17"/>
                  <a:gd name="T3" fmla="*/ 68 h 204"/>
                  <a:gd name="T4" fmla="*/ 3 w 17"/>
                  <a:gd name="T5" fmla="*/ 108 h 204"/>
                  <a:gd name="T6" fmla="*/ 7 w 17"/>
                  <a:gd name="T7" fmla="*/ 152 h 204"/>
                  <a:gd name="T8" fmla="*/ 16 w 17"/>
                  <a:gd name="T9" fmla="*/ 193 h 204"/>
                  <a:gd name="T10" fmla="*/ 14 w 17"/>
                  <a:gd name="T11" fmla="*/ 203 h 204"/>
                  <a:gd name="T12" fmla="*/ 0 w 17"/>
                  <a:gd name="T13" fmla="*/ 0 h 204"/>
                  <a:gd name="T14" fmla="*/ 0 60000 65536"/>
                  <a:gd name="T15" fmla="*/ 0 60000 65536"/>
                  <a:gd name="T16" fmla="*/ 0 60000 65536"/>
                  <a:gd name="T17" fmla="*/ 0 60000 65536"/>
                  <a:gd name="T18" fmla="*/ 0 60000 65536"/>
                  <a:gd name="T19" fmla="*/ 0 60000 65536"/>
                  <a:gd name="T20" fmla="*/ 0 60000 65536"/>
                  <a:gd name="T21" fmla="*/ 0 w 17"/>
                  <a:gd name="T22" fmla="*/ 0 h 204"/>
                  <a:gd name="T23" fmla="*/ 17 w 17"/>
                  <a:gd name="T24" fmla="*/ 204 h 2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204">
                    <a:moveTo>
                      <a:pt x="0" y="0"/>
                    </a:moveTo>
                    <a:lnTo>
                      <a:pt x="0" y="68"/>
                    </a:lnTo>
                    <a:lnTo>
                      <a:pt x="3" y="108"/>
                    </a:lnTo>
                    <a:lnTo>
                      <a:pt x="7" y="152"/>
                    </a:lnTo>
                    <a:lnTo>
                      <a:pt x="16" y="193"/>
                    </a:lnTo>
                    <a:lnTo>
                      <a:pt x="14" y="203"/>
                    </a:lnTo>
                    <a:lnTo>
                      <a:pt x="0" y="0"/>
                    </a:lnTo>
                  </a:path>
                </a:pathLst>
              </a:custGeom>
              <a:solidFill>
                <a:srgbClr val="FF8080"/>
              </a:solidFill>
              <a:ln w="12700" cap="rnd">
                <a:solidFill>
                  <a:srgbClr val="FF6020"/>
                </a:solidFill>
                <a:round/>
                <a:headEnd/>
                <a:tailEnd/>
              </a:ln>
            </p:spPr>
            <p:txBody>
              <a:bodyPr/>
              <a:lstStyle/>
              <a:p>
                <a:endParaRPr lang="en-US"/>
              </a:p>
            </p:txBody>
          </p:sp>
        </p:grpSp>
        <p:grpSp>
          <p:nvGrpSpPr>
            <p:cNvPr id="17441" name="Group 171"/>
            <p:cNvGrpSpPr>
              <a:grpSpLocks/>
            </p:cNvGrpSpPr>
            <p:nvPr/>
          </p:nvGrpSpPr>
          <p:grpSpPr bwMode="auto">
            <a:xfrm>
              <a:off x="3221" y="1974"/>
              <a:ext cx="224" cy="125"/>
              <a:chOff x="3221" y="1974"/>
              <a:chExt cx="224" cy="125"/>
            </a:xfrm>
          </p:grpSpPr>
          <p:sp>
            <p:nvSpPr>
              <p:cNvPr id="17452" name="Freeform 172"/>
              <p:cNvSpPr>
                <a:spLocks/>
              </p:cNvSpPr>
              <p:nvPr/>
            </p:nvSpPr>
            <p:spPr bwMode="auto">
              <a:xfrm>
                <a:off x="3221" y="1974"/>
                <a:ext cx="98" cy="117"/>
              </a:xfrm>
              <a:custGeom>
                <a:avLst/>
                <a:gdLst>
                  <a:gd name="T0" fmla="*/ 91 w 98"/>
                  <a:gd name="T1" fmla="*/ 0 h 117"/>
                  <a:gd name="T2" fmla="*/ 97 w 98"/>
                  <a:gd name="T3" fmla="*/ 17 h 117"/>
                  <a:gd name="T4" fmla="*/ 97 w 98"/>
                  <a:gd name="T5" fmla="*/ 51 h 117"/>
                  <a:gd name="T6" fmla="*/ 87 w 98"/>
                  <a:gd name="T7" fmla="*/ 38 h 117"/>
                  <a:gd name="T8" fmla="*/ 77 w 98"/>
                  <a:gd name="T9" fmla="*/ 55 h 117"/>
                  <a:gd name="T10" fmla="*/ 73 w 98"/>
                  <a:gd name="T11" fmla="*/ 79 h 117"/>
                  <a:gd name="T12" fmla="*/ 58 w 98"/>
                  <a:gd name="T13" fmla="*/ 101 h 117"/>
                  <a:gd name="T14" fmla="*/ 34 w 98"/>
                  <a:gd name="T15" fmla="*/ 113 h 117"/>
                  <a:gd name="T16" fmla="*/ 16 w 98"/>
                  <a:gd name="T17" fmla="*/ 116 h 117"/>
                  <a:gd name="T18" fmla="*/ 0 w 98"/>
                  <a:gd name="T19" fmla="*/ 114 h 117"/>
                  <a:gd name="T20" fmla="*/ 0 w 98"/>
                  <a:gd name="T21" fmla="*/ 90 h 117"/>
                  <a:gd name="T22" fmla="*/ 13 w 98"/>
                  <a:gd name="T23" fmla="*/ 56 h 117"/>
                  <a:gd name="T24" fmla="*/ 20 w 98"/>
                  <a:gd name="T25" fmla="*/ 65 h 117"/>
                  <a:gd name="T26" fmla="*/ 34 w 98"/>
                  <a:gd name="T27" fmla="*/ 65 h 117"/>
                  <a:gd name="T28" fmla="*/ 54 w 98"/>
                  <a:gd name="T29" fmla="*/ 63 h 117"/>
                  <a:gd name="T30" fmla="*/ 67 w 98"/>
                  <a:gd name="T31" fmla="*/ 48 h 117"/>
                  <a:gd name="T32" fmla="*/ 79 w 98"/>
                  <a:gd name="T33" fmla="*/ 30 h 117"/>
                  <a:gd name="T34" fmla="*/ 91 w 98"/>
                  <a:gd name="T35" fmla="*/ 0 h 1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8"/>
                  <a:gd name="T55" fmla="*/ 0 h 117"/>
                  <a:gd name="T56" fmla="*/ 98 w 98"/>
                  <a:gd name="T57" fmla="*/ 117 h 1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8" h="117">
                    <a:moveTo>
                      <a:pt x="91" y="0"/>
                    </a:moveTo>
                    <a:lnTo>
                      <a:pt x="97" y="17"/>
                    </a:lnTo>
                    <a:lnTo>
                      <a:pt x="97" y="51"/>
                    </a:lnTo>
                    <a:lnTo>
                      <a:pt x="87" y="38"/>
                    </a:lnTo>
                    <a:lnTo>
                      <a:pt x="77" y="55"/>
                    </a:lnTo>
                    <a:lnTo>
                      <a:pt x="73" y="79"/>
                    </a:lnTo>
                    <a:lnTo>
                      <a:pt x="58" y="101"/>
                    </a:lnTo>
                    <a:lnTo>
                      <a:pt x="34" y="113"/>
                    </a:lnTo>
                    <a:lnTo>
                      <a:pt x="16" y="116"/>
                    </a:lnTo>
                    <a:lnTo>
                      <a:pt x="0" y="114"/>
                    </a:lnTo>
                    <a:lnTo>
                      <a:pt x="0" y="90"/>
                    </a:lnTo>
                    <a:lnTo>
                      <a:pt x="13" y="56"/>
                    </a:lnTo>
                    <a:lnTo>
                      <a:pt x="20" y="65"/>
                    </a:lnTo>
                    <a:lnTo>
                      <a:pt x="34" y="65"/>
                    </a:lnTo>
                    <a:lnTo>
                      <a:pt x="54" y="63"/>
                    </a:lnTo>
                    <a:lnTo>
                      <a:pt x="67" y="48"/>
                    </a:lnTo>
                    <a:lnTo>
                      <a:pt x="79" y="30"/>
                    </a:lnTo>
                    <a:lnTo>
                      <a:pt x="91" y="0"/>
                    </a:lnTo>
                  </a:path>
                </a:pathLst>
              </a:custGeom>
              <a:solidFill>
                <a:srgbClr val="80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53" name="Freeform 173"/>
              <p:cNvSpPr>
                <a:spLocks/>
              </p:cNvSpPr>
              <p:nvPr/>
            </p:nvSpPr>
            <p:spPr bwMode="auto">
              <a:xfrm>
                <a:off x="3355" y="1977"/>
                <a:ext cx="90" cy="122"/>
              </a:xfrm>
              <a:custGeom>
                <a:avLst/>
                <a:gdLst>
                  <a:gd name="T0" fmla="*/ 1 w 90"/>
                  <a:gd name="T1" fmla="*/ 0 h 122"/>
                  <a:gd name="T2" fmla="*/ 0 w 90"/>
                  <a:gd name="T3" fmla="*/ 47 h 122"/>
                  <a:gd name="T4" fmla="*/ 5 w 90"/>
                  <a:gd name="T5" fmla="*/ 35 h 122"/>
                  <a:gd name="T6" fmla="*/ 13 w 90"/>
                  <a:gd name="T7" fmla="*/ 50 h 122"/>
                  <a:gd name="T8" fmla="*/ 19 w 90"/>
                  <a:gd name="T9" fmla="*/ 74 h 122"/>
                  <a:gd name="T10" fmla="*/ 27 w 90"/>
                  <a:gd name="T11" fmla="*/ 93 h 122"/>
                  <a:gd name="T12" fmla="*/ 45 w 90"/>
                  <a:gd name="T13" fmla="*/ 108 h 122"/>
                  <a:gd name="T14" fmla="*/ 61 w 90"/>
                  <a:gd name="T15" fmla="*/ 117 h 122"/>
                  <a:gd name="T16" fmla="*/ 77 w 90"/>
                  <a:gd name="T17" fmla="*/ 121 h 122"/>
                  <a:gd name="T18" fmla="*/ 83 w 90"/>
                  <a:gd name="T19" fmla="*/ 115 h 122"/>
                  <a:gd name="T20" fmla="*/ 88 w 90"/>
                  <a:gd name="T21" fmla="*/ 103 h 122"/>
                  <a:gd name="T22" fmla="*/ 89 w 90"/>
                  <a:gd name="T23" fmla="*/ 91 h 122"/>
                  <a:gd name="T24" fmla="*/ 87 w 90"/>
                  <a:gd name="T25" fmla="*/ 79 h 122"/>
                  <a:gd name="T26" fmla="*/ 79 w 90"/>
                  <a:gd name="T27" fmla="*/ 58 h 122"/>
                  <a:gd name="T28" fmla="*/ 66 w 90"/>
                  <a:gd name="T29" fmla="*/ 66 h 122"/>
                  <a:gd name="T30" fmla="*/ 47 w 90"/>
                  <a:gd name="T31" fmla="*/ 66 h 122"/>
                  <a:gd name="T32" fmla="*/ 34 w 90"/>
                  <a:gd name="T33" fmla="*/ 65 h 122"/>
                  <a:gd name="T34" fmla="*/ 11 w 90"/>
                  <a:gd name="T35" fmla="*/ 24 h 122"/>
                  <a:gd name="T36" fmla="*/ 1 w 90"/>
                  <a:gd name="T37" fmla="*/ 0 h 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0"/>
                  <a:gd name="T58" fmla="*/ 0 h 122"/>
                  <a:gd name="T59" fmla="*/ 90 w 90"/>
                  <a:gd name="T60" fmla="*/ 122 h 12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0" h="122">
                    <a:moveTo>
                      <a:pt x="1" y="0"/>
                    </a:moveTo>
                    <a:lnTo>
                      <a:pt x="0" y="47"/>
                    </a:lnTo>
                    <a:lnTo>
                      <a:pt x="5" y="35"/>
                    </a:lnTo>
                    <a:lnTo>
                      <a:pt x="13" y="50"/>
                    </a:lnTo>
                    <a:lnTo>
                      <a:pt x="19" y="74"/>
                    </a:lnTo>
                    <a:lnTo>
                      <a:pt x="27" y="93"/>
                    </a:lnTo>
                    <a:lnTo>
                      <a:pt x="45" y="108"/>
                    </a:lnTo>
                    <a:lnTo>
                      <a:pt x="61" y="117"/>
                    </a:lnTo>
                    <a:lnTo>
                      <a:pt x="77" y="121"/>
                    </a:lnTo>
                    <a:lnTo>
                      <a:pt x="83" y="115"/>
                    </a:lnTo>
                    <a:lnTo>
                      <a:pt x="88" y="103"/>
                    </a:lnTo>
                    <a:lnTo>
                      <a:pt x="89" y="91"/>
                    </a:lnTo>
                    <a:lnTo>
                      <a:pt x="87" y="79"/>
                    </a:lnTo>
                    <a:lnTo>
                      <a:pt x="79" y="58"/>
                    </a:lnTo>
                    <a:lnTo>
                      <a:pt x="66" y="66"/>
                    </a:lnTo>
                    <a:lnTo>
                      <a:pt x="47" y="66"/>
                    </a:lnTo>
                    <a:lnTo>
                      <a:pt x="34" y="65"/>
                    </a:lnTo>
                    <a:lnTo>
                      <a:pt x="11" y="24"/>
                    </a:lnTo>
                    <a:lnTo>
                      <a:pt x="1" y="0"/>
                    </a:lnTo>
                  </a:path>
                </a:pathLst>
              </a:custGeom>
              <a:solidFill>
                <a:srgbClr val="80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17442" name="Freeform 174"/>
            <p:cNvSpPr>
              <a:spLocks/>
            </p:cNvSpPr>
            <p:nvPr/>
          </p:nvSpPr>
          <p:spPr bwMode="auto">
            <a:xfrm>
              <a:off x="3131" y="1075"/>
              <a:ext cx="360" cy="890"/>
            </a:xfrm>
            <a:custGeom>
              <a:avLst/>
              <a:gdLst>
                <a:gd name="T0" fmla="*/ 258 w 360"/>
                <a:gd name="T1" fmla="*/ 9 h 890"/>
                <a:gd name="T2" fmla="*/ 328 w 360"/>
                <a:gd name="T3" fmla="*/ 37 h 890"/>
                <a:gd name="T4" fmla="*/ 347 w 360"/>
                <a:gd name="T5" fmla="*/ 62 h 890"/>
                <a:gd name="T6" fmla="*/ 359 w 360"/>
                <a:gd name="T7" fmla="*/ 266 h 890"/>
                <a:gd name="T8" fmla="*/ 353 w 360"/>
                <a:gd name="T9" fmla="*/ 315 h 890"/>
                <a:gd name="T10" fmla="*/ 311 w 360"/>
                <a:gd name="T11" fmla="*/ 311 h 890"/>
                <a:gd name="T12" fmla="*/ 314 w 360"/>
                <a:gd name="T13" fmla="*/ 432 h 890"/>
                <a:gd name="T14" fmla="*/ 293 w 360"/>
                <a:gd name="T15" fmla="*/ 432 h 890"/>
                <a:gd name="T16" fmla="*/ 268 w 360"/>
                <a:gd name="T17" fmla="*/ 684 h 890"/>
                <a:gd name="T18" fmla="*/ 266 w 360"/>
                <a:gd name="T19" fmla="*/ 817 h 890"/>
                <a:gd name="T20" fmla="*/ 263 w 360"/>
                <a:gd name="T21" fmla="*/ 877 h 890"/>
                <a:gd name="T22" fmla="*/ 245 w 360"/>
                <a:gd name="T23" fmla="*/ 889 h 890"/>
                <a:gd name="T24" fmla="*/ 214 w 360"/>
                <a:gd name="T25" fmla="*/ 879 h 890"/>
                <a:gd name="T26" fmla="*/ 197 w 360"/>
                <a:gd name="T27" fmla="*/ 776 h 890"/>
                <a:gd name="T28" fmla="*/ 185 w 360"/>
                <a:gd name="T29" fmla="*/ 883 h 890"/>
                <a:gd name="T30" fmla="*/ 159 w 360"/>
                <a:gd name="T31" fmla="*/ 888 h 890"/>
                <a:gd name="T32" fmla="*/ 135 w 360"/>
                <a:gd name="T33" fmla="*/ 881 h 890"/>
                <a:gd name="T34" fmla="*/ 109 w 360"/>
                <a:gd name="T35" fmla="*/ 679 h 890"/>
                <a:gd name="T36" fmla="*/ 77 w 360"/>
                <a:gd name="T37" fmla="*/ 531 h 890"/>
                <a:gd name="T38" fmla="*/ 28 w 360"/>
                <a:gd name="T39" fmla="*/ 393 h 890"/>
                <a:gd name="T40" fmla="*/ 0 w 360"/>
                <a:gd name="T41" fmla="*/ 391 h 890"/>
                <a:gd name="T42" fmla="*/ 26 w 360"/>
                <a:gd name="T43" fmla="*/ 201 h 890"/>
                <a:gd name="T44" fmla="*/ 27 w 360"/>
                <a:gd name="T45" fmla="*/ 52 h 890"/>
                <a:gd name="T46" fmla="*/ 43 w 360"/>
                <a:gd name="T47" fmla="*/ 36 h 890"/>
                <a:gd name="T48" fmla="*/ 118 w 360"/>
                <a:gd name="T49" fmla="*/ 0 h 890"/>
                <a:gd name="T50" fmla="*/ 181 w 360"/>
                <a:gd name="T51" fmla="*/ 79 h 890"/>
                <a:gd name="T52" fmla="*/ 258 w 360"/>
                <a:gd name="T53" fmla="*/ 9 h 89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60"/>
                <a:gd name="T82" fmla="*/ 0 h 890"/>
                <a:gd name="T83" fmla="*/ 360 w 360"/>
                <a:gd name="T84" fmla="*/ 890 h 89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60" h="890">
                  <a:moveTo>
                    <a:pt x="258" y="9"/>
                  </a:moveTo>
                  <a:lnTo>
                    <a:pt x="328" y="37"/>
                  </a:lnTo>
                  <a:lnTo>
                    <a:pt x="347" y="62"/>
                  </a:lnTo>
                  <a:lnTo>
                    <a:pt x="359" y="266"/>
                  </a:lnTo>
                  <a:lnTo>
                    <a:pt x="353" y="315"/>
                  </a:lnTo>
                  <a:lnTo>
                    <a:pt x="311" y="311"/>
                  </a:lnTo>
                  <a:lnTo>
                    <a:pt x="314" y="432"/>
                  </a:lnTo>
                  <a:lnTo>
                    <a:pt x="293" y="432"/>
                  </a:lnTo>
                  <a:lnTo>
                    <a:pt x="268" y="684"/>
                  </a:lnTo>
                  <a:lnTo>
                    <a:pt x="266" y="817"/>
                  </a:lnTo>
                  <a:lnTo>
                    <a:pt x="263" y="877"/>
                  </a:lnTo>
                  <a:lnTo>
                    <a:pt x="245" y="889"/>
                  </a:lnTo>
                  <a:lnTo>
                    <a:pt x="214" y="879"/>
                  </a:lnTo>
                  <a:lnTo>
                    <a:pt x="197" y="776"/>
                  </a:lnTo>
                  <a:lnTo>
                    <a:pt x="185" y="883"/>
                  </a:lnTo>
                  <a:lnTo>
                    <a:pt x="159" y="888"/>
                  </a:lnTo>
                  <a:lnTo>
                    <a:pt x="135" y="881"/>
                  </a:lnTo>
                  <a:lnTo>
                    <a:pt x="109" y="679"/>
                  </a:lnTo>
                  <a:lnTo>
                    <a:pt x="77" y="531"/>
                  </a:lnTo>
                  <a:lnTo>
                    <a:pt x="28" y="393"/>
                  </a:lnTo>
                  <a:lnTo>
                    <a:pt x="0" y="391"/>
                  </a:lnTo>
                  <a:lnTo>
                    <a:pt x="26" y="201"/>
                  </a:lnTo>
                  <a:lnTo>
                    <a:pt x="27" y="52"/>
                  </a:lnTo>
                  <a:lnTo>
                    <a:pt x="43" y="36"/>
                  </a:lnTo>
                  <a:lnTo>
                    <a:pt x="118" y="0"/>
                  </a:lnTo>
                  <a:lnTo>
                    <a:pt x="181" y="79"/>
                  </a:lnTo>
                  <a:lnTo>
                    <a:pt x="258" y="9"/>
                  </a:lnTo>
                </a:path>
              </a:pathLst>
            </a:custGeom>
            <a:solidFill>
              <a:srgbClr val="A0A0A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nvGrpSpPr>
            <p:cNvPr id="17443" name="Group 175"/>
            <p:cNvGrpSpPr>
              <a:grpSpLocks/>
            </p:cNvGrpSpPr>
            <p:nvPr/>
          </p:nvGrpSpPr>
          <p:grpSpPr bwMode="auto">
            <a:xfrm>
              <a:off x="3223" y="1167"/>
              <a:ext cx="221" cy="218"/>
              <a:chOff x="3223" y="1167"/>
              <a:chExt cx="221" cy="218"/>
            </a:xfrm>
          </p:grpSpPr>
          <p:sp>
            <p:nvSpPr>
              <p:cNvPr id="17449" name="Freeform 176"/>
              <p:cNvSpPr>
                <a:spLocks/>
              </p:cNvSpPr>
              <p:nvPr/>
            </p:nvSpPr>
            <p:spPr bwMode="auto">
              <a:xfrm>
                <a:off x="3238" y="1167"/>
                <a:ext cx="188" cy="163"/>
              </a:xfrm>
              <a:custGeom>
                <a:avLst/>
                <a:gdLst>
                  <a:gd name="T0" fmla="*/ 187 w 188"/>
                  <a:gd name="T1" fmla="*/ 58 h 163"/>
                  <a:gd name="T2" fmla="*/ 67 w 188"/>
                  <a:gd name="T3" fmla="*/ 0 h 163"/>
                  <a:gd name="T4" fmla="*/ 0 w 188"/>
                  <a:gd name="T5" fmla="*/ 109 h 163"/>
                  <a:gd name="T6" fmla="*/ 120 w 188"/>
                  <a:gd name="T7" fmla="*/ 162 h 163"/>
                  <a:gd name="T8" fmla="*/ 187 w 188"/>
                  <a:gd name="T9" fmla="*/ 58 h 163"/>
                  <a:gd name="T10" fmla="*/ 0 60000 65536"/>
                  <a:gd name="T11" fmla="*/ 0 60000 65536"/>
                  <a:gd name="T12" fmla="*/ 0 60000 65536"/>
                  <a:gd name="T13" fmla="*/ 0 60000 65536"/>
                  <a:gd name="T14" fmla="*/ 0 60000 65536"/>
                  <a:gd name="T15" fmla="*/ 0 w 188"/>
                  <a:gd name="T16" fmla="*/ 0 h 163"/>
                  <a:gd name="T17" fmla="*/ 188 w 188"/>
                  <a:gd name="T18" fmla="*/ 163 h 163"/>
                </a:gdLst>
                <a:ahLst/>
                <a:cxnLst>
                  <a:cxn ang="T10">
                    <a:pos x="T0" y="T1"/>
                  </a:cxn>
                  <a:cxn ang="T11">
                    <a:pos x="T2" y="T3"/>
                  </a:cxn>
                  <a:cxn ang="T12">
                    <a:pos x="T4" y="T5"/>
                  </a:cxn>
                  <a:cxn ang="T13">
                    <a:pos x="T6" y="T7"/>
                  </a:cxn>
                  <a:cxn ang="T14">
                    <a:pos x="T8" y="T9"/>
                  </a:cxn>
                </a:cxnLst>
                <a:rect l="T15" t="T16" r="T17" b="T18"/>
                <a:pathLst>
                  <a:path w="188" h="163">
                    <a:moveTo>
                      <a:pt x="187" y="58"/>
                    </a:moveTo>
                    <a:lnTo>
                      <a:pt x="67" y="0"/>
                    </a:lnTo>
                    <a:lnTo>
                      <a:pt x="0" y="109"/>
                    </a:lnTo>
                    <a:lnTo>
                      <a:pt x="120" y="162"/>
                    </a:lnTo>
                    <a:lnTo>
                      <a:pt x="187" y="58"/>
                    </a:lnTo>
                  </a:path>
                </a:pathLst>
              </a:custGeom>
              <a:solidFill>
                <a:srgbClr val="E0E0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50" name="Freeform 177"/>
              <p:cNvSpPr>
                <a:spLocks/>
              </p:cNvSpPr>
              <p:nvPr/>
            </p:nvSpPr>
            <p:spPr bwMode="auto">
              <a:xfrm>
                <a:off x="3223" y="1237"/>
                <a:ext cx="79" cy="86"/>
              </a:xfrm>
              <a:custGeom>
                <a:avLst/>
                <a:gdLst>
                  <a:gd name="T0" fmla="*/ 78 w 79"/>
                  <a:gd name="T1" fmla="*/ 52 h 86"/>
                  <a:gd name="T2" fmla="*/ 59 w 79"/>
                  <a:gd name="T3" fmla="*/ 40 h 86"/>
                  <a:gd name="T4" fmla="*/ 48 w 79"/>
                  <a:gd name="T5" fmla="*/ 14 h 86"/>
                  <a:gd name="T6" fmla="*/ 33 w 79"/>
                  <a:gd name="T7" fmla="*/ 6 h 86"/>
                  <a:gd name="T8" fmla="*/ 26 w 79"/>
                  <a:gd name="T9" fmla="*/ 0 h 86"/>
                  <a:gd name="T10" fmla="*/ 20 w 79"/>
                  <a:gd name="T11" fmla="*/ 2 h 86"/>
                  <a:gd name="T12" fmla="*/ 19 w 79"/>
                  <a:gd name="T13" fmla="*/ 9 h 86"/>
                  <a:gd name="T14" fmla="*/ 4 w 79"/>
                  <a:gd name="T15" fmla="*/ 21 h 86"/>
                  <a:gd name="T16" fmla="*/ 0 w 79"/>
                  <a:gd name="T17" fmla="*/ 42 h 86"/>
                  <a:gd name="T18" fmla="*/ 4 w 79"/>
                  <a:gd name="T19" fmla="*/ 57 h 86"/>
                  <a:gd name="T20" fmla="*/ 27 w 79"/>
                  <a:gd name="T21" fmla="*/ 74 h 86"/>
                  <a:gd name="T22" fmla="*/ 71 w 79"/>
                  <a:gd name="T23" fmla="*/ 85 h 86"/>
                  <a:gd name="T24" fmla="*/ 78 w 79"/>
                  <a:gd name="T25" fmla="*/ 52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9"/>
                  <a:gd name="T40" fmla="*/ 0 h 86"/>
                  <a:gd name="T41" fmla="*/ 79 w 79"/>
                  <a:gd name="T42" fmla="*/ 86 h 8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9" h="86">
                    <a:moveTo>
                      <a:pt x="78" y="52"/>
                    </a:moveTo>
                    <a:lnTo>
                      <a:pt x="59" y="40"/>
                    </a:lnTo>
                    <a:lnTo>
                      <a:pt x="48" y="14"/>
                    </a:lnTo>
                    <a:lnTo>
                      <a:pt x="33" y="6"/>
                    </a:lnTo>
                    <a:lnTo>
                      <a:pt x="26" y="0"/>
                    </a:lnTo>
                    <a:lnTo>
                      <a:pt x="20" y="2"/>
                    </a:lnTo>
                    <a:lnTo>
                      <a:pt x="19" y="9"/>
                    </a:lnTo>
                    <a:lnTo>
                      <a:pt x="4" y="21"/>
                    </a:lnTo>
                    <a:lnTo>
                      <a:pt x="0" y="42"/>
                    </a:lnTo>
                    <a:lnTo>
                      <a:pt x="4" y="57"/>
                    </a:lnTo>
                    <a:lnTo>
                      <a:pt x="27" y="74"/>
                    </a:lnTo>
                    <a:lnTo>
                      <a:pt x="71" y="85"/>
                    </a:lnTo>
                    <a:lnTo>
                      <a:pt x="78" y="52"/>
                    </a:lnTo>
                  </a:path>
                </a:pathLst>
              </a:custGeom>
              <a:solidFill>
                <a:srgbClr val="FF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17451" name="Freeform 178"/>
              <p:cNvSpPr>
                <a:spLocks/>
              </p:cNvSpPr>
              <p:nvPr/>
            </p:nvSpPr>
            <p:spPr bwMode="auto">
              <a:xfrm>
                <a:off x="3293" y="1289"/>
                <a:ext cx="151" cy="96"/>
              </a:xfrm>
              <a:custGeom>
                <a:avLst/>
                <a:gdLst>
                  <a:gd name="T0" fmla="*/ 150 w 151"/>
                  <a:gd name="T1" fmla="*/ 95 h 96"/>
                  <a:gd name="T2" fmla="*/ 89 w 151"/>
                  <a:gd name="T3" fmla="*/ 78 h 96"/>
                  <a:gd name="T4" fmla="*/ 43 w 151"/>
                  <a:gd name="T5" fmla="*/ 59 h 96"/>
                  <a:gd name="T6" fmla="*/ 0 w 151"/>
                  <a:gd name="T7" fmla="*/ 41 h 96"/>
                  <a:gd name="T8" fmla="*/ 17 w 151"/>
                  <a:gd name="T9" fmla="*/ 0 h 96"/>
                  <a:gd name="T10" fmla="*/ 96 w 151"/>
                  <a:gd name="T11" fmla="*/ 26 h 96"/>
                  <a:gd name="T12" fmla="*/ 143 w 151"/>
                  <a:gd name="T13" fmla="*/ 38 h 96"/>
                  <a:gd name="T14" fmla="*/ 146 w 151"/>
                  <a:gd name="T15" fmla="*/ 32 h 96"/>
                  <a:gd name="T16" fmla="*/ 150 w 151"/>
                  <a:gd name="T17" fmla="*/ 95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1"/>
                  <a:gd name="T28" fmla="*/ 0 h 96"/>
                  <a:gd name="T29" fmla="*/ 151 w 151"/>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1" h="96">
                    <a:moveTo>
                      <a:pt x="150" y="95"/>
                    </a:moveTo>
                    <a:lnTo>
                      <a:pt x="89" y="78"/>
                    </a:lnTo>
                    <a:lnTo>
                      <a:pt x="43" y="59"/>
                    </a:lnTo>
                    <a:lnTo>
                      <a:pt x="0" y="41"/>
                    </a:lnTo>
                    <a:lnTo>
                      <a:pt x="17" y="0"/>
                    </a:lnTo>
                    <a:lnTo>
                      <a:pt x="96" y="26"/>
                    </a:lnTo>
                    <a:lnTo>
                      <a:pt x="143" y="38"/>
                    </a:lnTo>
                    <a:lnTo>
                      <a:pt x="146" y="32"/>
                    </a:lnTo>
                    <a:lnTo>
                      <a:pt x="150" y="95"/>
                    </a:lnTo>
                  </a:path>
                </a:pathLst>
              </a:custGeom>
              <a:solidFill>
                <a:srgbClr val="A0A0A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17444" name="Group 179"/>
            <p:cNvGrpSpPr>
              <a:grpSpLocks/>
            </p:cNvGrpSpPr>
            <p:nvPr/>
          </p:nvGrpSpPr>
          <p:grpSpPr bwMode="auto">
            <a:xfrm>
              <a:off x="3282" y="1322"/>
              <a:ext cx="162" cy="541"/>
              <a:chOff x="3282" y="1322"/>
              <a:chExt cx="162" cy="541"/>
            </a:xfrm>
          </p:grpSpPr>
          <p:grpSp>
            <p:nvGrpSpPr>
              <p:cNvPr id="17445" name="Group 180"/>
              <p:cNvGrpSpPr>
                <a:grpSpLocks/>
              </p:cNvGrpSpPr>
              <p:nvPr/>
            </p:nvGrpSpPr>
            <p:grpSpPr bwMode="auto">
              <a:xfrm>
                <a:off x="3282" y="1322"/>
                <a:ext cx="162" cy="189"/>
                <a:chOff x="3282" y="1322"/>
                <a:chExt cx="162" cy="189"/>
              </a:xfrm>
            </p:grpSpPr>
            <p:sp>
              <p:nvSpPr>
                <p:cNvPr id="17447" name="Freeform 181"/>
                <p:cNvSpPr>
                  <a:spLocks/>
                </p:cNvSpPr>
                <p:nvPr/>
              </p:nvSpPr>
              <p:spPr bwMode="auto">
                <a:xfrm>
                  <a:off x="3282" y="1322"/>
                  <a:ext cx="141" cy="189"/>
                </a:xfrm>
                <a:custGeom>
                  <a:avLst/>
                  <a:gdLst>
                    <a:gd name="T0" fmla="*/ 140 w 141"/>
                    <a:gd name="T1" fmla="*/ 188 h 189"/>
                    <a:gd name="T2" fmla="*/ 3 w 141"/>
                    <a:gd name="T3" fmla="*/ 178 h 189"/>
                    <a:gd name="T4" fmla="*/ 0 w 141"/>
                    <a:gd name="T5" fmla="*/ 0 h 189"/>
                    <a:gd name="T6" fmla="*/ 0 60000 65536"/>
                    <a:gd name="T7" fmla="*/ 0 60000 65536"/>
                    <a:gd name="T8" fmla="*/ 0 60000 65536"/>
                    <a:gd name="T9" fmla="*/ 0 w 141"/>
                    <a:gd name="T10" fmla="*/ 0 h 189"/>
                    <a:gd name="T11" fmla="*/ 141 w 141"/>
                    <a:gd name="T12" fmla="*/ 189 h 189"/>
                  </a:gdLst>
                  <a:ahLst/>
                  <a:cxnLst>
                    <a:cxn ang="T6">
                      <a:pos x="T0" y="T1"/>
                    </a:cxn>
                    <a:cxn ang="T7">
                      <a:pos x="T2" y="T3"/>
                    </a:cxn>
                    <a:cxn ang="T8">
                      <a:pos x="T4" y="T5"/>
                    </a:cxn>
                  </a:cxnLst>
                  <a:rect l="T9" t="T10" r="T11" b="T12"/>
                  <a:pathLst>
                    <a:path w="141" h="189">
                      <a:moveTo>
                        <a:pt x="140" y="188"/>
                      </a:moveTo>
                      <a:lnTo>
                        <a:pt x="3" y="178"/>
                      </a:lnTo>
                      <a:lnTo>
                        <a:pt x="0" y="0"/>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48" name="Freeform 182"/>
                <p:cNvSpPr>
                  <a:spLocks/>
                </p:cNvSpPr>
                <p:nvPr/>
              </p:nvSpPr>
              <p:spPr bwMode="auto">
                <a:xfrm>
                  <a:off x="3286" y="1344"/>
                  <a:ext cx="158" cy="48"/>
                </a:xfrm>
                <a:custGeom>
                  <a:avLst/>
                  <a:gdLst>
                    <a:gd name="T0" fmla="*/ 157 w 158"/>
                    <a:gd name="T1" fmla="*/ 47 h 48"/>
                    <a:gd name="T2" fmla="*/ 102 w 158"/>
                    <a:gd name="T3" fmla="*/ 34 h 48"/>
                    <a:gd name="T4" fmla="*/ 0 w 158"/>
                    <a:gd name="T5" fmla="*/ 0 h 48"/>
                    <a:gd name="T6" fmla="*/ 0 60000 65536"/>
                    <a:gd name="T7" fmla="*/ 0 60000 65536"/>
                    <a:gd name="T8" fmla="*/ 0 60000 65536"/>
                    <a:gd name="T9" fmla="*/ 0 w 158"/>
                    <a:gd name="T10" fmla="*/ 0 h 48"/>
                    <a:gd name="T11" fmla="*/ 158 w 158"/>
                    <a:gd name="T12" fmla="*/ 48 h 48"/>
                  </a:gdLst>
                  <a:ahLst/>
                  <a:cxnLst>
                    <a:cxn ang="T6">
                      <a:pos x="T0" y="T1"/>
                    </a:cxn>
                    <a:cxn ang="T7">
                      <a:pos x="T2" y="T3"/>
                    </a:cxn>
                    <a:cxn ang="T8">
                      <a:pos x="T4" y="T5"/>
                    </a:cxn>
                  </a:cxnLst>
                  <a:rect l="T9" t="T10" r="T11" b="T12"/>
                  <a:pathLst>
                    <a:path w="158" h="48">
                      <a:moveTo>
                        <a:pt x="157" y="47"/>
                      </a:moveTo>
                      <a:lnTo>
                        <a:pt x="102" y="34"/>
                      </a:lnTo>
                      <a:lnTo>
                        <a:pt x="0" y="0"/>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7446" name="Freeform 183"/>
              <p:cNvSpPr>
                <a:spLocks/>
              </p:cNvSpPr>
              <p:nvPr/>
            </p:nvSpPr>
            <p:spPr bwMode="auto">
              <a:xfrm>
                <a:off x="3310" y="1538"/>
                <a:ext cx="22" cy="325"/>
              </a:xfrm>
              <a:custGeom>
                <a:avLst/>
                <a:gdLst>
                  <a:gd name="T0" fmla="*/ 0 w 22"/>
                  <a:gd name="T1" fmla="*/ 0 h 325"/>
                  <a:gd name="T2" fmla="*/ 7 w 22"/>
                  <a:gd name="T3" fmla="*/ 175 h 325"/>
                  <a:gd name="T4" fmla="*/ 21 w 22"/>
                  <a:gd name="T5" fmla="*/ 324 h 325"/>
                  <a:gd name="T6" fmla="*/ 0 60000 65536"/>
                  <a:gd name="T7" fmla="*/ 0 60000 65536"/>
                  <a:gd name="T8" fmla="*/ 0 60000 65536"/>
                  <a:gd name="T9" fmla="*/ 0 w 22"/>
                  <a:gd name="T10" fmla="*/ 0 h 325"/>
                  <a:gd name="T11" fmla="*/ 22 w 22"/>
                  <a:gd name="T12" fmla="*/ 325 h 325"/>
                </a:gdLst>
                <a:ahLst/>
                <a:cxnLst>
                  <a:cxn ang="T6">
                    <a:pos x="T0" y="T1"/>
                  </a:cxn>
                  <a:cxn ang="T7">
                    <a:pos x="T2" y="T3"/>
                  </a:cxn>
                  <a:cxn ang="T8">
                    <a:pos x="T4" y="T5"/>
                  </a:cxn>
                </a:cxnLst>
                <a:rect l="T9" t="T10" r="T11" b="T12"/>
                <a:pathLst>
                  <a:path w="22" h="325">
                    <a:moveTo>
                      <a:pt x="0" y="0"/>
                    </a:moveTo>
                    <a:lnTo>
                      <a:pt x="7" y="175"/>
                    </a:lnTo>
                    <a:lnTo>
                      <a:pt x="21" y="324"/>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pic>
        <p:nvPicPr>
          <p:cNvPr id="17426" name="Picture 18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7013" y="1782763"/>
            <a:ext cx="874712"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7" name="Rectangle 185"/>
          <p:cNvSpPr>
            <a:spLocks noChangeArrowheads="1"/>
          </p:cNvSpPr>
          <p:nvPr/>
        </p:nvSpPr>
        <p:spPr bwMode="auto">
          <a:xfrm>
            <a:off x="3633788" y="4167188"/>
            <a:ext cx="1733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a:t>Case Manager</a:t>
            </a:r>
          </a:p>
        </p:txBody>
      </p:sp>
      <p:sp>
        <p:nvSpPr>
          <p:cNvPr id="17428" name="Rectangle 186"/>
          <p:cNvSpPr>
            <a:spLocks noChangeArrowheads="1"/>
          </p:cNvSpPr>
          <p:nvPr/>
        </p:nvSpPr>
        <p:spPr bwMode="auto">
          <a:xfrm>
            <a:off x="1957388" y="2836863"/>
            <a:ext cx="1338508" cy="339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1600"/>
              <a:t>Underwriter</a:t>
            </a:r>
          </a:p>
        </p:txBody>
      </p:sp>
      <p:sp>
        <p:nvSpPr>
          <p:cNvPr id="17429" name="Rectangle 187"/>
          <p:cNvSpPr>
            <a:spLocks noChangeArrowheads="1"/>
          </p:cNvSpPr>
          <p:nvPr/>
        </p:nvSpPr>
        <p:spPr bwMode="auto">
          <a:xfrm>
            <a:off x="5519739" y="2684463"/>
            <a:ext cx="1133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1600"/>
              <a:t>Physician</a:t>
            </a:r>
          </a:p>
        </p:txBody>
      </p:sp>
      <p:pic>
        <p:nvPicPr>
          <p:cNvPr id="17430" name="Picture 18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1514" y="3228976"/>
            <a:ext cx="1343025"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1" name="Line 189"/>
          <p:cNvSpPr>
            <a:spLocks noChangeShapeType="1"/>
          </p:cNvSpPr>
          <p:nvPr/>
        </p:nvSpPr>
        <p:spPr bwMode="auto">
          <a:xfrm>
            <a:off x="5040313" y="3676650"/>
            <a:ext cx="2228850" cy="0"/>
          </a:xfrm>
          <a:prstGeom prst="line">
            <a:avLst/>
          </a:prstGeom>
          <a:noFill/>
          <a:ln w="57150" cmpd="tri">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pic>
        <p:nvPicPr>
          <p:cNvPr id="17432" name="Picture 19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3000" y="4300539"/>
            <a:ext cx="10429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Rectangle 191"/>
          <p:cNvSpPr>
            <a:spLocks noChangeArrowheads="1"/>
          </p:cNvSpPr>
          <p:nvPr/>
        </p:nvSpPr>
        <p:spPr bwMode="auto">
          <a:xfrm>
            <a:off x="8662988" y="1614488"/>
            <a:ext cx="1327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a:t>Mainframe</a:t>
            </a:r>
          </a:p>
        </p:txBody>
      </p:sp>
      <p:sp>
        <p:nvSpPr>
          <p:cNvPr id="17434" name="Rectangle 192"/>
          <p:cNvSpPr>
            <a:spLocks noChangeArrowheads="1"/>
          </p:cNvSpPr>
          <p:nvPr/>
        </p:nvSpPr>
        <p:spPr bwMode="auto">
          <a:xfrm>
            <a:off x="8453438" y="3857625"/>
            <a:ext cx="895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a:t>LAN </a:t>
            </a:r>
          </a:p>
          <a:p>
            <a:r>
              <a:rPr lang="en-US" altLang="en-US"/>
              <a:t>Server</a:t>
            </a:r>
          </a:p>
        </p:txBody>
      </p:sp>
      <p:pic>
        <p:nvPicPr>
          <p:cNvPr id="17435" name="Picture 193"/>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47139" y="2114550"/>
            <a:ext cx="490537"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6" name="Picture 194"/>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66250" y="2124075"/>
            <a:ext cx="490538"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7" name="Rectangle 195"/>
          <p:cNvSpPr>
            <a:spLocks noChangeArrowheads="1"/>
          </p:cNvSpPr>
          <p:nvPr/>
        </p:nvSpPr>
        <p:spPr bwMode="auto">
          <a:xfrm>
            <a:off x="7005638" y="4475164"/>
            <a:ext cx="13589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1600"/>
              <a:t>PC </a:t>
            </a:r>
          </a:p>
          <a:p>
            <a:r>
              <a:rPr lang="en-US" altLang="en-US" sz="1600"/>
              <a:t>Workstation</a:t>
            </a:r>
          </a:p>
        </p:txBody>
      </p:sp>
      <p:sp>
        <p:nvSpPr>
          <p:cNvPr id="17438" name="Rectangle 196"/>
          <p:cNvSpPr>
            <a:spLocks noGrp="1" noChangeArrowheads="1"/>
          </p:cNvSpPr>
          <p:nvPr>
            <p:ph type="body" sz="half" idx="1"/>
          </p:nvPr>
        </p:nvSpPr>
        <p:spPr>
          <a:xfrm>
            <a:off x="6362700" y="5391150"/>
            <a:ext cx="4197350" cy="914400"/>
          </a:xfrm>
          <a:noFill/>
        </p:spPr>
        <p:txBody>
          <a:bodyPr>
            <a:normAutofit fontScale="62500" lnSpcReduction="20000"/>
          </a:bodyPr>
          <a:lstStyle/>
          <a:p>
            <a:r>
              <a:rPr lang="en-US" altLang="zh-TW" sz="1600">
                <a:ea typeface="新細明體" pitchFamily="18" charset="-120"/>
              </a:rPr>
              <a:t>application processing cycle time:      4 hours minimum; 2-5 days average</a:t>
            </a:r>
          </a:p>
          <a:p>
            <a:r>
              <a:rPr lang="en-US" altLang="zh-TW" sz="1600">
                <a:ea typeface="新細明體" pitchFamily="18" charset="-120"/>
              </a:rPr>
              <a:t>Application handling capacity double </a:t>
            </a:r>
          </a:p>
          <a:p>
            <a:r>
              <a:rPr lang="en-US" altLang="zh-TW" sz="1600">
                <a:ea typeface="新細明體" pitchFamily="18" charset="-120"/>
              </a:rPr>
              <a:t>Cut 100 field office positions</a:t>
            </a:r>
          </a:p>
        </p:txBody>
      </p:sp>
    </p:spTree>
    <p:extLst>
      <p:ext uri="{BB962C8B-B14F-4D97-AF65-F5344CB8AC3E}">
        <p14:creationId xmlns:p14="http://schemas.microsoft.com/office/powerpoint/2010/main" val="135756427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1880314"/>
            <a:ext cx="2239716" cy="584775"/>
          </a:xfrm>
          <a:prstGeom prst="rect">
            <a:avLst/>
          </a:prstGeom>
          <a:noFill/>
        </p:spPr>
        <p:txBody>
          <a:bodyPr wrap="none" rtlCol="0">
            <a:spAutoFit/>
          </a:bodyPr>
          <a:lstStyle/>
          <a:p>
            <a:r>
              <a:rPr lang="en-US" sz="3200" i="1" u="sng" dirty="0" smtClean="0"/>
              <a:t>Assignment.</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25</a:t>
            </a:fld>
            <a:endParaRPr lang="en-US" dirty="0"/>
          </a:p>
        </p:txBody>
      </p:sp>
      <p:sp>
        <p:nvSpPr>
          <p:cNvPr id="6" name="Rectangle 5"/>
          <p:cNvSpPr/>
          <p:nvPr/>
        </p:nvSpPr>
        <p:spPr>
          <a:xfrm>
            <a:off x="661058" y="2547586"/>
            <a:ext cx="11290535" cy="707886"/>
          </a:xfrm>
          <a:prstGeom prst="rect">
            <a:avLst/>
          </a:prstGeom>
        </p:spPr>
        <p:txBody>
          <a:bodyPr wrap="square">
            <a:spAutoFit/>
          </a:bodyPr>
          <a:lstStyle/>
          <a:p>
            <a:pPr marL="342900" indent="-342900">
              <a:buFont typeface="Arial" panose="020B0604020202020204" pitchFamily="34" charset="0"/>
              <a:buChar char="•"/>
            </a:pPr>
            <a:r>
              <a:rPr lang="en-US" sz="2000" dirty="0"/>
              <a:t>Implications of Business Process </a:t>
            </a:r>
            <a:r>
              <a:rPr lang="en-US" sz="2000" dirty="0" smtClean="0"/>
              <a:t>Re-engineering </a:t>
            </a:r>
          </a:p>
          <a:p>
            <a:pPr marL="342900" indent="-342900">
              <a:buFont typeface="Arial" panose="020B0604020202020204" pitchFamily="34" charset="0"/>
              <a:buChar char="•"/>
            </a:pPr>
            <a:r>
              <a:rPr lang="en-US" sz="2000" dirty="0" smtClean="0"/>
              <a:t>Difference B/w </a:t>
            </a:r>
            <a:r>
              <a:rPr lang="en-US" sz="2000" b="1" dirty="0"/>
              <a:t>Functional </a:t>
            </a:r>
            <a:r>
              <a:rPr lang="en-US" sz="2000" b="1" dirty="0" smtClean="0"/>
              <a:t>and Process </a:t>
            </a:r>
            <a:r>
              <a:rPr lang="en-US" sz="2000" b="1" dirty="0"/>
              <a:t>Organization</a:t>
            </a:r>
            <a:endParaRPr lang="en-US" sz="2000" b="1" dirty="0" smtClean="0"/>
          </a:p>
        </p:txBody>
      </p:sp>
    </p:spTree>
    <p:extLst>
      <p:ext uri="{BB962C8B-B14F-4D97-AF65-F5344CB8AC3E}">
        <p14:creationId xmlns:p14="http://schemas.microsoft.com/office/powerpoint/2010/main" val="2049424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2060620"/>
            <a:ext cx="2539478" cy="584775"/>
          </a:xfrm>
          <a:prstGeom prst="rect">
            <a:avLst/>
          </a:prstGeom>
          <a:noFill/>
        </p:spPr>
        <p:txBody>
          <a:bodyPr wrap="none" rtlCol="0">
            <a:spAutoFit/>
          </a:bodyPr>
          <a:lstStyle/>
          <a:p>
            <a:r>
              <a:rPr lang="en-US" sz="3200" i="1" u="sng" dirty="0" smtClean="0"/>
              <a:t>Process Model</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3</a:t>
            </a:fld>
            <a:endParaRPr lang="en-US" dirty="0"/>
          </a:p>
        </p:txBody>
      </p:sp>
      <p:sp>
        <p:nvSpPr>
          <p:cNvPr id="6" name="Rectangle 5"/>
          <p:cNvSpPr/>
          <p:nvPr/>
        </p:nvSpPr>
        <p:spPr>
          <a:xfrm>
            <a:off x="661058" y="2645395"/>
            <a:ext cx="11290535" cy="3785652"/>
          </a:xfrm>
          <a:prstGeom prst="rect">
            <a:avLst/>
          </a:prstGeom>
        </p:spPr>
        <p:txBody>
          <a:bodyPr wrap="square">
            <a:spAutoFit/>
          </a:bodyPr>
          <a:lstStyle/>
          <a:p>
            <a:pPr marL="342900" indent="-342900">
              <a:buFont typeface="Arial" panose="020B0604020202020204" pitchFamily="34" charset="0"/>
              <a:buChar char="•"/>
            </a:pPr>
            <a:r>
              <a:rPr lang="en-US" sz="2000" dirty="0"/>
              <a:t>A </a:t>
            </a:r>
            <a:r>
              <a:rPr lang="en-US" sz="2000" b="1" dirty="0"/>
              <a:t>business process</a:t>
            </a:r>
            <a:r>
              <a:rPr lang="en-US" sz="2000" dirty="0"/>
              <a:t> is a collection of activities designed to produce a specific output for a particular customer or market. </a:t>
            </a:r>
            <a:endParaRPr lang="en-US" sz="20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b="1" dirty="0" smtClean="0"/>
              <a:t>State-flow </a:t>
            </a:r>
            <a:r>
              <a:rPr lang="en-US" sz="2000" b="1" dirty="0"/>
              <a:t>Link to Object </a:t>
            </a:r>
            <a:r>
              <a:rPr lang="en-US" sz="2000" b="1" dirty="0" smtClean="0"/>
              <a:t>Output: </a:t>
            </a:r>
          </a:p>
          <a:p>
            <a:pPr marL="800100" lvl="1" indent="-342900">
              <a:buFont typeface="Arial" panose="020B0604020202020204" pitchFamily="34" charset="0"/>
              <a:buChar char="•"/>
            </a:pPr>
            <a:r>
              <a:rPr lang="en-US" sz="2000" dirty="0" smtClean="0"/>
              <a:t>State-flow </a:t>
            </a:r>
            <a:r>
              <a:rPr lang="en-US" sz="2000" dirty="0"/>
              <a:t>link from event indicates some object is passed into a business process. </a:t>
            </a:r>
            <a:endParaRPr lang="en-US" sz="2000" dirty="0" smtClean="0"/>
          </a:p>
          <a:p>
            <a:pPr marL="800100" lvl="1" indent="-342900">
              <a:buFont typeface="Arial" panose="020B0604020202020204" pitchFamily="34" charset="0"/>
              <a:buChar char="•"/>
            </a:pPr>
            <a:r>
              <a:rPr lang="en-US" sz="2000" dirty="0" smtClean="0"/>
              <a:t>It </a:t>
            </a:r>
            <a:r>
              <a:rPr lang="en-US" sz="2000" dirty="0"/>
              <a:t>captures the passing of control to another entity or process, </a:t>
            </a:r>
            <a:endParaRPr lang="en-US" sz="2000" dirty="0" smtClean="0"/>
          </a:p>
          <a:p>
            <a:pPr marL="800100" lvl="1" indent="-342900">
              <a:buFont typeface="Arial" panose="020B0604020202020204" pitchFamily="34" charset="0"/>
              <a:buChar char="•"/>
            </a:pPr>
            <a:r>
              <a:rPr lang="en-US" sz="2000" dirty="0" smtClean="0"/>
              <a:t>Send information </a:t>
            </a:r>
            <a:r>
              <a:rPr lang="en-US" sz="2000" dirty="0"/>
              <a:t>from activity to activity.</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b="1" dirty="0" smtClean="0"/>
              <a:t>Goal:</a:t>
            </a:r>
          </a:p>
          <a:p>
            <a:pPr marL="800100" lvl="1" indent="-342900">
              <a:buFont typeface="Arial" panose="020B0604020202020204" pitchFamily="34" charset="0"/>
              <a:buChar char="•"/>
            </a:pPr>
            <a:r>
              <a:rPr lang="en-US" sz="2000" dirty="0"/>
              <a:t>This is the reason the organization does this </a:t>
            </a:r>
            <a:r>
              <a:rPr lang="en-US" sz="2000" dirty="0" smtClean="0"/>
              <a:t>work</a:t>
            </a:r>
          </a:p>
          <a:p>
            <a:pPr marL="1257300" lvl="2" indent="-342900">
              <a:buFont typeface="Arial" panose="020B0604020202020204" pitchFamily="34" charset="0"/>
              <a:buChar char="•"/>
            </a:pPr>
            <a:r>
              <a:rPr lang="en-US" sz="2000" dirty="0" smtClean="0"/>
              <a:t>Maximize the benefits.</a:t>
            </a:r>
          </a:p>
          <a:p>
            <a:pPr marL="1257300" lvl="2" indent="-342900">
              <a:buFont typeface="Arial" panose="020B0604020202020204" pitchFamily="34" charset="0"/>
              <a:buChar char="•"/>
            </a:pPr>
            <a:r>
              <a:rPr lang="en-US" sz="2000" dirty="0" smtClean="0"/>
              <a:t>Satisfying </a:t>
            </a:r>
            <a:r>
              <a:rPr lang="en-US" sz="2000" dirty="0"/>
              <a:t>the business needs.</a:t>
            </a:r>
            <a:endParaRPr lang="en-US" sz="2000" dirty="0" smtClean="0"/>
          </a:p>
        </p:txBody>
      </p:sp>
      <p:pic>
        <p:nvPicPr>
          <p:cNvPr id="8" name="Picture 7" descr="Enterprise Resource Planning, Tata McGraw-Hill Education, 2011.pdf - Adobe Reader"/>
          <p:cNvPicPr>
            <a:picLocks noChangeAspect="1"/>
          </p:cNvPicPr>
          <p:nvPr/>
        </p:nvPicPr>
        <p:blipFill rotWithShape="1">
          <a:blip r:embed="rId3">
            <a:extLst>
              <a:ext uri="{28A0092B-C50C-407E-A947-70E740481C1C}">
                <a14:useLocalDpi xmlns:a14="http://schemas.microsoft.com/office/drawing/2010/main" val="0"/>
              </a:ext>
            </a:extLst>
          </a:blip>
          <a:srcRect l="22817" t="28367" r="34613" b="45340"/>
          <a:stretch/>
        </p:blipFill>
        <p:spPr>
          <a:xfrm>
            <a:off x="6848438" y="4676192"/>
            <a:ext cx="4897093" cy="1628313"/>
          </a:xfrm>
          <a:prstGeom prst="rect">
            <a:avLst/>
          </a:prstGeom>
        </p:spPr>
      </p:pic>
    </p:spTree>
    <p:extLst>
      <p:ext uri="{BB962C8B-B14F-4D97-AF65-F5344CB8AC3E}">
        <p14:creationId xmlns:p14="http://schemas.microsoft.com/office/powerpoint/2010/main" val="3669618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202918" y="284176"/>
            <a:ext cx="9823669" cy="1050911"/>
          </a:xfrm>
          <a:noFill/>
        </p:spPr>
        <p:txBody>
          <a:bodyPr/>
          <a:lstStyle/>
          <a:p>
            <a:r>
              <a:rPr lang="en-US" altLang="zh-TW" sz="2800" dirty="0">
                <a:ea typeface="新細明體" pitchFamily="18" charset="-120"/>
              </a:rPr>
              <a:t>New Business Model: A Conceptual Breakthrough</a:t>
            </a:r>
          </a:p>
        </p:txBody>
      </p:sp>
      <p:sp>
        <p:nvSpPr>
          <p:cNvPr id="20483" name="Oval 3"/>
          <p:cNvSpPr>
            <a:spLocks noChangeArrowheads="1"/>
          </p:cNvSpPr>
          <p:nvPr/>
        </p:nvSpPr>
        <p:spPr bwMode="auto">
          <a:xfrm>
            <a:off x="3467100" y="1695450"/>
            <a:ext cx="5505450" cy="2133600"/>
          </a:xfrm>
          <a:prstGeom prst="ellipse">
            <a:avLst/>
          </a:prstGeom>
          <a:solidFill>
            <a:schemeClr val="bg1"/>
          </a:solidFill>
          <a:ln w="762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sp>
        <p:nvSpPr>
          <p:cNvPr id="20484" name="Rectangle 4"/>
          <p:cNvSpPr>
            <a:spLocks noChangeArrowheads="1"/>
          </p:cNvSpPr>
          <p:nvPr/>
        </p:nvSpPr>
        <p:spPr bwMode="auto">
          <a:xfrm>
            <a:off x="4991695" y="1439863"/>
            <a:ext cx="2654701" cy="7085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2000" dirty="0"/>
              <a:t>Target &amp; Segment</a:t>
            </a:r>
          </a:p>
          <a:p>
            <a:pPr algn="ctr"/>
            <a:r>
              <a:rPr lang="en-US" altLang="en-US" sz="2000" dirty="0"/>
              <a:t>of Aggregate Market</a:t>
            </a:r>
          </a:p>
        </p:txBody>
      </p:sp>
      <p:sp>
        <p:nvSpPr>
          <p:cNvPr id="20485" name="Rectangle 5"/>
          <p:cNvSpPr>
            <a:spLocks noChangeArrowheads="1"/>
          </p:cNvSpPr>
          <p:nvPr/>
        </p:nvSpPr>
        <p:spPr bwMode="auto">
          <a:xfrm>
            <a:off x="8405242" y="2392363"/>
            <a:ext cx="1923604" cy="7085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2000"/>
              <a:t>Use Individual</a:t>
            </a:r>
          </a:p>
          <a:p>
            <a:pPr algn="ctr"/>
            <a:r>
              <a:rPr lang="en-US" altLang="en-US" sz="2000"/>
              <a:t>Information</a:t>
            </a:r>
          </a:p>
        </p:txBody>
      </p:sp>
      <p:sp>
        <p:nvSpPr>
          <p:cNvPr id="20486" name="Rectangle 6"/>
          <p:cNvSpPr>
            <a:spLocks noChangeArrowheads="1"/>
          </p:cNvSpPr>
          <p:nvPr/>
        </p:nvSpPr>
        <p:spPr bwMode="auto">
          <a:xfrm>
            <a:off x="2301306" y="2411413"/>
            <a:ext cx="1594988" cy="7085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2000"/>
              <a:t>Use Group</a:t>
            </a:r>
          </a:p>
          <a:p>
            <a:pPr algn="ctr"/>
            <a:r>
              <a:rPr lang="en-US" altLang="en-US" sz="2000"/>
              <a:t>Information</a:t>
            </a:r>
          </a:p>
        </p:txBody>
      </p:sp>
      <p:sp>
        <p:nvSpPr>
          <p:cNvPr id="20487" name="Oval 7"/>
          <p:cNvSpPr>
            <a:spLocks noChangeArrowheads="1"/>
          </p:cNvSpPr>
          <p:nvPr/>
        </p:nvSpPr>
        <p:spPr bwMode="auto">
          <a:xfrm>
            <a:off x="3505200" y="3886200"/>
            <a:ext cx="5505450" cy="2133600"/>
          </a:xfrm>
          <a:prstGeom prst="ellipse">
            <a:avLst/>
          </a:prstGeom>
          <a:solidFill>
            <a:schemeClr val="bg1"/>
          </a:solidFill>
          <a:ln w="76200">
            <a:solidFill>
              <a:schemeClr val="tx1"/>
            </a:solidFill>
            <a:round/>
            <a:headEnd/>
            <a:tailEnd/>
          </a:ln>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US" altLang="en-US"/>
          </a:p>
        </p:txBody>
      </p:sp>
      <p:sp>
        <p:nvSpPr>
          <p:cNvPr id="20488" name="Arc 8"/>
          <p:cNvSpPr>
            <a:spLocks/>
          </p:cNvSpPr>
          <p:nvPr/>
        </p:nvSpPr>
        <p:spPr bwMode="auto">
          <a:xfrm>
            <a:off x="7802563" y="5726113"/>
            <a:ext cx="266700" cy="11430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20"/>
                  <a:pt x="9592" y="71"/>
                  <a:pt x="21471" y="0"/>
                </a:cubicBezTo>
              </a:path>
              <a:path w="21600" h="21600" stroke="0" extrusionOk="0">
                <a:moveTo>
                  <a:pt x="0" y="21600"/>
                </a:moveTo>
                <a:cubicBezTo>
                  <a:pt x="0" y="9720"/>
                  <a:pt x="9592" y="71"/>
                  <a:pt x="21471" y="0"/>
                </a:cubicBezTo>
                <a:lnTo>
                  <a:pt x="21600" y="21600"/>
                </a:lnTo>
                <a:lnTo>
                  <a:pt x="0" y="21600"/>
                </a:lnTo>
                <a:close/>
              </a:path>
            </a:pathLst>
          </a:custGeom>
          <a:noFill/>
          <a:ln w="101600" cap="rnd">
            <a:solidFill>
              <a:schemeClr val="tx1"/>
            </a:solidFill>
            <a:round/>
            <a:headEnd type="stealth" w="med" len="lg"/>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489" name="Rectangle 9"/>
          <p:cNvSpPr>
            <a:spLocks noChangeArrowheads="1"/>
          </p:cNvSpPr>
          <p:nvPr/>
        </p:nvSpPr>
        <p:spPr bwMode="auto">
          <a:xfrm>
            <a:off x="5346751" y="3298826"/>
            <a:ext cx="1795363" cy="120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2400"/>
              <a:t>Prospects</a:t>
            </a:r>
          </a:p>
          <a:p>
            <a:pPr algn="ctr"/>
            <a:endParaRPr lang="en-US" altLang="en-US" sz="2400"/>
          </a:p>
          <a:p>
            <a:pPr algn="ctr"/>
            <a:r>
              <a:rPr lang="en-US" altLang="en-US" sz="2400"/>
              <a:t>Customers</a:t>
            </a:r>
          </a:p>
        </p:txBody>
      </p:sp>
      <p:sp>
        <p:nvSpPr>
          <p:cNvPr id="20490" name="Rectangle 10"/>
          <p:cNvSpPr>
            <a:spLocks noChangeArrowheads="1"/>
          </p:cNvSpPr>
          <p:nvPr/>
        </p:nvSpPr>
        <p:spPr bwMode="auto">
          <a:xfrm>
            <a:off x="8573951" y="4583113"/>
            <a:ext cx="1013098" cy="7085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2000"/>
              <a:t>Sell &amp; </a:t>
            </a:r>
          </a:p>
          <a:p>
            <a:pPr algn="ctr"/>
            <a:r>
              <a:rPr lang="en-US" altLang="en-US" sz="2000"/>
              <a:t>Renew</a:t>
            </a:r>
          </a:p>
        </p:txBody>
      </p:sp>
      <p:sp>
        <p:nvSpPr>
          <p:cNvPr id="20491" name="Rectangle 11"/>
          <p:cNvSpPr>
            <a:spLocks noChangeArrowheads="1"/>
          </p:cNvSpPr>
          <p:nvPr/>
        </p:nvSpPr>
        <p:spPr bwMode="auto">
          <a:xfrm>
            <a:off x="1659131" y="4678363"/>
            <a:ext cx="2422138" cy="7085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2000"/>
              <a:t>Capture Individual</a:t>
            </a:r>
          </a:p>
          <a:p>
            <a:pPr algn="ctr"/>
            <a:r>
              <a:rPr lang="en-US" altLang="en-US" sz="2000"/>
              <a:t>Information</a:t>
            </a:r>
          </a:p>
        </p:txBody>
      </p:sp>
      <p:sp>
        <p:nvSpPr>
          <p:cNvPr id="20492" name="Rectangle 12"/>
          <p:cNvSpPr>
            <a:spLocks noChangeArrowheads="1"/>
          </p:cNvSpPr>
          <p:nvPr/>
        </p:nvSpPr>
        <p:spPr bwMode="auto">
          <a:xfrm>
            <a:off x="6003925" y="3660776"/>
            <a:ext cx="408766" cy="46230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2400"/>
              <a:t>&amp;</a:t>
            </a:r>
          </a:p>
        </p:txBody>
      </p:sp>
      <p:sp>
        <p:nvSpPr>
          <p:cNvPr id="20493" name="Rectangle 13"/>
          <p:cNvSpPr>
            <a:spLocks noChangeArrowheads="1"/>
          </p:cNvSpPr>
          <p:nvPr/>
        </p:nvSpPr>
        <p:spPr bwMode="auto">
          <a:xfrm>
            <a:off x="5595326" y="5592763"/>
            <a:ext cx="1768113" cy="7085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2000"/>
              <a:t>Personalized</a:t>
            </a:r>
          </a:p>
          <a:p>
            <a:pPr algn="ctr"/>
            <a:r>
              <a:rPr lang="en-US" altLang="en-US" sz="2000"/>
              <a:t>Service</a:t>
            </a:r>
          </a:p>
        </p:txBody>
      </p:sp>
      <p:sp>
        <p:nvSpPr>
          <p:cNvPr id="20494" name="Line 14"/>
          <p:cNvSpPr>
            <a:spLocks noChangeShapeType="1"/>
          </p:cNvSpPr>
          <p:nvPr/>
        </p:nvSpPr>
        <p:spPr bwMode="auto">
          <a:xfrm flipV="1">
            <a:off x="4152900" y="4133850"/>
            <a:ext cx="342900" cy="133350"/>
          </a:xfrm>
          <a:prstGeom prst="line">
            <a:avLst/>
          </a:prstGeom>
          <a:noFill/>
          <a:ln w="762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495" name="Line 15"/>
          <p:cNvSpPr>
            <a:spLocks noChangeShapeType="1"/>
          </p:cNvSpPr>
          <p:nvPr/>
        </p:nvSpPr>
        <p:spPr bwMode="auto">
          <a:xfrm>
            <a:off x="4343400" y="3562350"/>
            <a:ext cx="342900" cy="95250"/>
          </a:xfrm>
          <a:prstGeom prst="line">
            <a:avLst/>
          </a:prstGeom>
          <a:noFill/>
          <a:ln w="762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496" name="Line 16"/>
          <p:cNvSpPr>
            <a:spLocks noChangeShapeType="1"/>
          </p:cNvSpPr>
          <p:nvPr/>
        </p:nvSpPr>
        <p:spPr bwMode="auto">
          <a:xfrm flipH="1" flipV="1">
            <a:off x="7867650" y="1905000"/>
            <a:ext cx="342900" cy="114300"/>
          </a:xfrm>
          <a:prstGeom prst="line">
            <a:avLst/>
          </a:prstGeom>
          <a:noFill/>
          <a:ln w="762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497" name="Line 17"/>
          <p:cNvSpPr>
            <a:spLocks noChangeShapeType="1"/>
          </p:cNvSpPr>
          <p:nvPr/>
        </p:nvSpPr>
        <p:spPr bwMode="auto">
          <a:xfrm flipV="1">
            <a:off x="7981950" y="3505200"/>
            <a:ext cx="266700" cy="95250"/>
          </a:xfrm>
          <a:prstGeom prst="line">
            <a:avLst/>
          </a:prstGeom>
          <a:noFill/>
          <a:ln w="762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498" name="Line 18"/>
          <p:cNvSpPr>
            <a:spLocks noChangeShapeType="1"/>
          </p:cNvSpPr>
          <p:nvPr/>
        </p:nvSpPr>
        <p:spPr bwMode="auto">
          <a:xfrm flipH="1" flipV="1">
            <a:off x="4476750" y="5791200"/>
            <a:ext cx="381000" cy="95250"/>
          </a:xfrm>
          <a:prstGeom prst="line">
            <a:avLst/>
          </a:prstGeom>
          <a:noFill/>
          <a:ln w="762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499" name="Rectangle 19"/>
          <p:cNvSpPr>
            <a:spLocks noChangeArrowheads="1"/>
          </p:cNvSpPr>
          <p:nvPr/>
        </p:nvSpPr>
        <p:spPr bwMode="auto">
          <a:xfrm>
            <a:off x="4346575" y="2379663"/>
            <a:ext cx="3867150" cy="64135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3600"/>
              <a:t>“I Think I Know.”</a:t>
            </a:r>
          </a:p>
        </p:txBody>
      </p:sp>
      <p:sp>
        <p:nvSpPr>
          <p:cNvPr id="20500" name="Rectangle 20"/>
          <p:cNvSpPr>
            <a:spLocks noChangeArrowheads="1"/>
          </p:cNvSpPr>
          <p:nvPr/>
        </p:nvSpPr>
        <p:spPr bwMode="auto">
          <a:xfrm>
            <a:off x="4251325" y="4646613"/>
            <a:ext cx="4146550" cy="64135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3600"/>
              <a:t>“I Know for Sure.”</a:t>
            </a:r>
          </a:p>
        </p:txBody>
      </p:sp>
      <p:sp>
        <p:nvSpPr>
          <p:cNvPr id="20501" name="Rectangle 21"/>
          <p:cNvSpPr>
            <a:spLocks noChangeArrowheads="1"/>
          </p:cNvSpPr>
          <p:nvPr/>
        </p:nvSpPr>
        <p:spPr bwMode="auto">
          <a:xfrm>
            <a:off x="4537076" y="941388"/>
            <a:ext cx="3645229" cy="480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nSpc>
                <a:spcPct val="90000"/>
              </a:lnSpc>
              <a:spcBef>
                <a:spcPct val="30000"/>
              </a:spcBef>
            </a:pPr>
            <a:r>
              <a:rPr lang="en-US" altLang="en-US" sz="2800"/>
              <a:t>Market Management</a:t>
            </a:r>
          </a:p>
        </p:txBody>
      </p:sp>
      <p:sp>
        <p:nvSpPr>
          <p:cNvPr id="20502" name="Rectangle 22"/>
          <p:cNvSpPr>
            <a:spLocks noChangeArrowheads="1"/>
          </p:cNvSpPr>
          <p:nvPr/>
        </p:nvSpPr>
        <p:spPr bwMode="auto">
          <a:xfrm>
            <a:off x="4232276" y="6275388"/>
            <a:ext cx="4162999" cy="480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nSpc>
                <a:spcPct val="90000"/>
              </a:lnSpc>
              <a:spcBef>
                <a:spcPct val="30000"/>
              </a:spcBef>
            </a:pPr>
            <a:r>
              <a:rPr lang="en-US" altLang="en-US" sz="2800"/>
              <a:t>Customer Management</a:t>
            </a:r>
          </a:p>
        </p:txBody>
      </p:sp>
      <p:sp>
        <p:nvSpPr>
          <p:cNvPr id="20503" name="Line 23"/>
          <p:cNvSpPr>
            <a:spLocks noChangeShapeType="1"/>
          </p:cNvSpPr>
          <p:nvPr/>
        </p:nvSpPr>
        <p:spPr bwMode="auto">
          <a:xfrm>
            <a:off x="7772400" y="4057650"/>
            <a:ext cx="342900" cy="95250"/>
          </a:xfrm>
          <a:prstGeom prst="line">
            <a:avLst/>
          </a:prstGeom>
          <a:noFill/>
          <a:ln w="762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504" name="Line 24"/>
          <p:cNvSpPr>
            <a:spLocks noChangeShapeType="1"/>
          </p:cNvSpPr>
          <p:nvPr/>
        </p:nvSpPr>
        <p:spPr bwMode="auto">
          <a:xfrm flipH="1">
            <a:off x="4057650" y="1943100"/>
            <a:ext cx="304800" cy="114300"/>
          </a:xfrm>
          <a:prstGeom prst="line">
            <a:avLst/>
          </a:prstGeom>
          <a:noFill/>
          <a:ln w="762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492408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2060620"/>
            <a:ext cx="2199641" cy="584775"/>
          </a:xfrm>
          <a:prstGeom prst="rect">
            <a:avLst/>
          </a:prstGeom>
          <a:noFill/>
        </p:spPr>
        <p:txBody>
          <a:bodyPr wrap="none" rtlCol="0">
            <a:spAutoFit/>
          </a:bodyPr>
          <a:lstStyle/>
          <a:p>
            <a:r>
              <a:rPr lang="en-US" sz="3200" i="1" u="sng" dirty="0"/>
              <a:t>Introduction</a:t>
            </a:r>
          </a:p>
        </p:txBody>
      </p:sp>
      <p:sp>
        <p:nvSpPr>
          <p:cNvPr id="13" name="Slide Number Placeholder 12"/>
          <p:cNvSpPr>
            <a:spLocks noGrp="1"/>
          </p:cNvSpPr>
          <p:nvPr>
            <p:ph type="sldNum" sz="quarter" idx="12"/>
          </p:nvPr>
        </p:nvSpPr>
        <p:spPr/>
        <p:txBody>
          <a:bodyPr/>
          <a:lstStyle/>
          <a:p>
            <a:fld id="{5DA0AE2C-2E06-4700-B75C-CA9CEFB47E64}" type="slidenum">
              <a:rPr lang="en-US" smtClean="0"/>
              <a:t>5</a:t>
            </a:fld>
            <a:endParaRPr lang="en-US" dirty="0"/>
          </a:p>
        </p:txBody>
      </p:sp>
      <p:pic>
        <p:nvPicPr>
          <p:cNvPr id="2" name="Picture 1" descr="Enterprise Resource Planning, Tata McGraw-Hill Education, 2011.pdf - Adobe Reader"/>
          <p:cNvPicPr>
            <a:picLocks noChangeAspect="1"/>
          </p:cNvPicPr>
          <p:nvPr/>
        </p:nvPicPr>
        <p:blipFill rotWithShape="1">
          <a:blip r:embed="rId3">
            <a:extLst>
              <a:ext uri="{28A0092B-C50C-407E-A947-70E740481C1C}">
                <a14:useLocalDpi xmlns:a14="http://schemas.microsoft.com/office/drawing/2010/main" val="0"/>
              </a:ext>
            </a:extLst>
          </a:blip>
          <a:srcRect l="36443" t="23854" r="21091" b="23364"/>
          <a:stretch/>
        </p:blipFill>
        <p:spPr>
          <a:xfrm>
            <a:off x="2896185" y="2581000"/>
            <a:ext cx="6387039" cy="4186847"/>
          </a:xfrm>
          <a:prstGeom prst="rect">
            <a:avLst/>
          </a:prstGeom>
        </p:spPr>
      </p:pic>
    </p:spTree>
    <p:extLst>
      <p:ext uri="{BB962C8B-B14F-4D97-AF65-F5344CB8AC3E}">
        <p14:creationId xmlns:p14="http://schemas.microsoft.com/office/powerpoint/2010/main" val="2841336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B</a:t>
            </a:r>
            <a:r>
              <a:rPr lang="en-US" dirty="0" smtClean="0">
                <a:solidFill>
                  <a:schemeClr val="bg1"/>
                </a:solidFill>
              </a:rPr>
              <a:t>usiness </a:t>
            </a:r>
            <a:r>
              <a:rPr lang="en-US" b="1" u="sng" dirty="0" smtClean="0">
                <a:solidFill>
                  <a:schemeClr val="bg1"/>
                </a:solidFill>
              </a:rPr>
              <a:t>P</a:t>
            </a:r>
            <a:r>
              <a:rPr lang="en-US" dirty="0" smtClean="0">
                <a:solidFill>
                  <a:schemeClr val="bg1"/>
                </a:solidFill>
              </a:rPr>
              <a:t>rocess </a:t>
            </a:r>
            <a:r>
              <a:rPr lang="en-US" b="1" u="sng" dirty="0" smtClean="0">
                <a:solidFill>
                  <a:schemeClr val="bg1"/>
                </a:solidFill>
              </a:rPr>
              <a:t>R</a:t>
            </a:r>
            <a:r>
              <a:rPr lang="en-US" dirty="0" smtClean="0">
                <a:solidFill>
                  <a:schemeClr val="bg1"/>
                </a:solidFill>
              </a:rPr>
              <a:t>e-engineering</a:t>
            </a:r>
            <a:endParaRPr lang="en-US" dirty="0">
              <a:solidFill>
                <a:schemeClr val="bg1"/>
              </a:solidFill>
            </a:endParaRPr>
          </a:p>
        </p:txBody>
      </p:sp>
      <p:sp>
        <p:nvSpPr>
          <p:cNvPr id="13" name="Slide Number Placeholder 12"/>
          <p:cNvSpPr>
            <a:spLocks noGrp="1"/>
          </p:cNvSpPr>
          <p:nvPr>
            <p:ph type="sldNum" sz="quarter" idx="12"/>
          </p:nvPr>
        </p:nvSpPr>
        <p:spPr/>
        <p:txBody>
          <a:bodyPr/>
          <a:lstStyle/>
          <a:p>
            <a:fld id="{5DA0AE2C-2E06-4700-B75C-CA9CEFB47E64}" type="slidenum">
              <a:rPr lang="en-US" smtClean="0"/>
              <a:t>6</a:t>
            </a:fld>
            <a:endParaRPr lang="en-US" dirty="0"/>
          </a:p>
        </p:txBody>
      </p:sp>
      <p:sp>
        <p:nvSpPr>
          <p:cNvPr id="6" name="Rectangle 5"/>
          <p:cNvSpPr/>
          <p:nvPr/>
        </p:nvSpPr>
        <p:spPr>
          <a:xfrm>
            <a:off x="314656" y="1991114"/>
            <a:ext cx="11290535" cy="4555093"/>
          </a:xfrm>
          <a:prstGeom prst="rect">
            <a:avLst/>
          </a:prstGeom>
        </p:spPr>
        <p:txBody>
          <a:bodyPr wrap="square">
            <a:spAutoFit/>
          </a:bodyPr>
          <a:lstStyle/>
          <a:p>
            <a:r>
              <a:rPr lang="en-US" sz="1600" dirty="0"/>
              <a:t>Concept coined by Michael </a:t>
            </a:r>
            <a:r>
              <a:rPr lang="en-US" sz="1600" dirty="0" smtClean="0"/>
              <a:t>Hammer Reengineering </a:t>
            </a:r>
            <a:r>
              <a:rPr lang="en-US" sz="1600" dirty="0"/>
              <a:t>the Corporation</a:t>
            </a:r>
            <a:r>
              <a:rPr lang="en-US" sz="1600" dirty="0" smtClean="0"/>
              <a:t>…</a:t>
            </a:r>
            <a:endParaRPr lang="en-US" sz="2000" dirty="0"/>
          </a:p>
          <a:p>
            <a:r>
              <a:rPr lang="en-US" sz="2000" dirty="0" smtClean="0"/>
              <a:t>Business </a:t>
            </a:r>
            <a:r>
              <a:rPr lang="en-US" sz="2000" dirty="0"/>
              <a:t>Process Reengineering is </a:t>
            </a:r>
            <a:r>
              <a:rPr lang="en-US" sz="2000" dirty="0" smtClean="0"/>
              <a:t>the fundamental</a:t>
            </a:r>
            <a:r>
              <a:rPr lang="en-US" sz="2000" dirty="0"/>
              <a:t>, radical, redesign in </a:t>
            </a:r>
            <a:r>
              <a:rPr lang="en-US" sz="2000" dirty="0" smtClean="0"/>
              <a:t>business processes </a:t>
            </a:r>
            <a:r>
              <a:rPr lang="en-US" sz="2000" dirty="0"/>
              <a:t>to achieve </a:t>
            </a:r>
            <a:r>
              <a:rPr lang="en-US" sz="2000" dirty="0" smtClean="0"/>
              <a:t>dramatic improvements </a:t>
            </a:r>
            <a:r>
              <a:rPr lang="en-US" sz="2000" dirty="0"/>
              <a:t>in key measures </a:t>
            </a:r>
            <a:r>
              <a:rPr lang="en-US" sz="2000" dirty="0" smtClean="0"/>
              <a:t>of performance </a:t>
            </a:r>
            <a:r>
              <a:rPr lang="en-US" sz="2000" dirty="0"/>
              <a:t>such as cost, quality, </a:t>
            </a:r>
            <a:r>
              <a:rPr lang="en-US" sz="2000" dirty="0" smtClean="0"/>
              <a:t>speed, and service.</a:t>
            </a:r>
          </a:p>
          <a:p>
            <a:endParaRPr lang="en-US" sz="2000" dirty="0"/>
          </a:p>
          <a:p>
            <a:pPr marL="342900" indent="-342900">
              <a:buFont typeface="Arial" panose="020B0604020202020204" pitchFamily="34" charset="0"/>
              <a:buChar char="•"/>
            </a:pPr>
            <a:r>
              <a:rPr lang="en-US" sz="2000" b="1" dirty="0" smtClean="0"/>
              <a:t>The </a:t>
            </a:r>
            <a:r>
              <a:rPr lang="en-US" sz="2000" b="1" dirty="0"/>
              <a:t>focus of BPR is not on how a </a:t>
            </a:r>
            <a:r>
              <a:rPr lang="en-US" sz="2000" b="1" dirty="0"/>
              <a:t>process is </a:t>
            </a:r>
            <a:r>
              <a:rPr lang="en-US" sz="2000" b="1" dirty="0"/>
              <a:t>done, but WHY it is </a:t>
            </a:r>
            <a:r>
              <a:rPr lang="en-US" sz="2000" b="1" dirty="0"/>
              <a:t>done</a:t>
            </a:r>
          </a:p>
          <a:p>
            <a:endParaRPr lang="en-US" sz="2000" b="1" dirty="0" smtClean="0"/>
          </a:p>
          <a:p>
            <a:pPr marL="342900" indent="-342900">
              <a:buFont typeface="Arial" panose="020B0604020202020204" pitchFamily="34" charset="0"/>
              <a:buChar char="•"/>
            </a:pPr>
            <a:r>
              <a:rPr lang="en-US" sz="2000" b="1" dirty="0" smtClean="0"/>
              <a:t>Business </a:t>
            </a:r>
            <a:r>
              <a:rPr lang="en-US" sz="2000" b="1" dirty="0" smtClean="0"/>
              <a:t>Process </a:t>
            </a:r>
            <a:r>
              <a:rPr lang="en-US" sz="2000" b="1" dirty="0" smtClean="0"/>
              <a:t>Re-Engineering</a:t>
            </a:r>
            <a:r>
              <a:rPr lang="en-US" sz="2000" dirty="0"/>
              <a:t> </a:t>
            </a:r>
            <a:r>
              <a:rPr lang="en-US" sz="2000" dirty="0" smtClean="0"/>
              <a:t>is </a:t>
            </a:r>
            <a:r>
              <a:rPr lang="en-US" sz="2000" dirty="0"/>
              <a:t>one approach for redesigning the way work is done to better support the organization’s mission and reduce costs. </a:t>
            </a: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b="1" dirty="0" smtClean="0"/>
              <a:t>Re-engineering</a:t>
            </a:r>
            <a:r>
              <a:rPr lang="en-US" sz="2000" dirty="0" smtClean="0"/>
              <a:t> </a:t>
            </a:r>
            <a:r>
              <a:rPr lang="en-US" sz="2000" dirty="0"/>
              <a:t>starts with a high-level assessment of the organization’s mission, strategic goals, and customer needs</a:t>
            </a:r>
            <a:r>
              <a:rPr lang="en-US" sz="2000" dirty="0" smtClean="0"/>
              <a:t>... </a:t>
            </a:r>
          </a:p>
          <a:p>
            <a:pPr marL="342900" indent="-342900">
              <a:buFont typeface="Arial" panose="020B0604020202020204" pitchFamily="34" charset="0"/>
              <a:buChar char="•"/>
            </a:pPr>
            <a:r>
              <a:rPr lang="en-US" sz="2000" b="1" dirty="0" smtClean="0"/>
              <a:t>Some Questions asked:</a:t>
            </a:r>
          </a:p>
          <a:p>
            <a:pPr marL="800100" lvl="1" indent="-342900">
              <a:buFont typeface="Arial" panose="020B0604020202020204" pitchFamily="34" charset="0"/>
              <a:buChar char="•"/>
            </a:pPr>
            <a:r>
              <a:rPr lang="en-US" dirty="0" smtClean="0"/>
              <a:t>Does </a:t>
            </a:r>
            <a:r>
              <a:rPr lang="en-US" dirty="0"/>
              <a:t>our mission need to be redefined? </a:t>
            </a:r>
            <a:endParaRPr lang="en-US" dirty="0" smtClean="0"/>
          </a:p>
          <a:p>
            <a:pPr marL="800100" lvl="1" indent="-342900">
              <a:buFont typeface="Arial" panose="020B0604020202020204" pitchFamily="34" charset="0"/>
              <a:buChar char="•"/>
            </a:pPr>
            <a:r>
              <a:rPr lang="en-US" dirty="0" smtClean="0"/>
              <a:t>Are </a:t>
            </a:r>
            <a:r>
              <a:rPr lang="en-US" dirty="0"/>
              <a:t>our strategic goals aligned with our mission? </a:t>
            </a:r>
            <a:endParaRPr lang="en-US" dirty="0" smtClean="0"/>
          </a:p>
          <a:p>
            <a:pPr marL="800100" lvl="1" indent="-342900">
              <a:buFont typeface="Arial" panose="020B0604020202020204" pitchFamily="34" charset="0"/>
              <a:buChar char="•"/>
            </a:pPr>
            <a:r>
              <a:rPr lang="en-US" dirty="0" smtClean="0"/>
              <a:t>Who </a:t>
            </a:r>
            <a:r>
              <a:rPr lang="en-US" dirty="0"/>
              <a:t>are our customers</a:t>
            </a:r>
            <a:r>
              <a:rPr lang="en-US" dirty="0" smtClean="0"/>
              <a:t>?</a:t>
            </a:r>
          </a:p>
        </p:txBody>
      </p:sp>
    </p:spTree>
    <p:extLst>
      <p:ext uri="{BB962C8B-B14F-4D97-AF65-F5344CB8AC3E}">
        <p14:creationId xmlns:p14="http://schemas.microsoft.com/office/powerpoint/2010/main" val="937541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2060620"/>
            <a:ext cx="5612434" cy="584775"/>
          </a:xfrm>
          <a:prstGeom prst="rect">
            <a:avLst/>
          </a:prstGeom>
          <a:noFill/>
        </p:spPr>
        <p:txBody>
          <a:bodyPr wrap="none" rtlCol="0">
            <a:spAutoFit/>
          </a:bodyPr>
          <a:lstStyle/>
          <a:p>
            <a:r>
              <a:rPr lang="en-US" sz="3200" i="1" u="sng" dirty="0" smtClean="0"/>
              <a:t>Business Process Re-engineering.</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7</a:t>
            </a:fld>
            <a:endParaRPr lang="en-US" dirty="0"/>
          </a:p>
        </p:txBody>
      </p:sp>
      <p:sp>
        <p:nvSpPr>
          <p:cNvPr id="6" name="Rectangle 5"/>
          <p:cNvSpPr/>
          <p:nvPr/>
        </p:nvSpPr>
        <p:spPr>
          <a:xfrm>
            <a:off x="661058" y="2645395"/>
            <a:ext cx="11290535" cy="2862322"/>
          </a:xfrm>
          <a:prstGeom prst="rect">
            <a:avLst/>
          </a:prstGeom>
        </p:spPr>
        <p:txBody>
          <a:bodyPr wrap="square">
            <a:spAutoFit/>
          </a:bodyPr>
          <a:lstStyle/>
          <a:p>
            <a:pPr marL="342900" indent="-342900">
              <a:buFont typeface="Arial" panose="020B0604020202020204" pitchFamily="34" charset="0"/>
              <a:buChar char="•"/>
            </a:pPr>
            <a:r>
              <a:rPr lang="en-US" sz="2000" b="1" dirty="0"/>
              <a:t>Business process re-engineering (BPR)</a:t>
            </a:r>
            <a:r>
              <a:rPr lang="en-US" sz="2000" dirty="0"/>
              <a:t> is an approach aiming at improvements by means of elevating efficiency and effectiveness of the business process that exist within and across organizations. </a:t>
            </a:r>
            <a:endParaRPr lang="en-US" sz="20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BPR also known as:</a:t>
            </a:r>
          </a:p>
          <a:p>
            <a:pPr marL="800100" lvl="1" indent="-342900">
              <a:buFont typeface="Arial" panose="020B0604020202020204" pitchFamily="34" charset="0"/>
              <a:buChar char="•"/>
            </a:pPr>
            <a:r>
              <a:rPr lang="en-US" sz="2000" dirty="0" smtClean="0"/>
              <a:t>Business </a:t>
            </a:r>
            <a:r>
              <a:rPr lang="en-US" sz="2000" dirty="0"/>
              <a:t>Process </a:t>
            </a:r>
            <a:r>
              <a:rPr lang="en-US" sz="2000" dirty="0" smtClean="0"/>
              <a:t>Redesign</a:t>
            </a:r>
          </a:p>
          <a:p>
            <a:pPr marL="800100" lvl="1" indent="-342900">
              <a:buFont typeface="Arial" panose="020B0604020202020204" pitchFamily="34" charset="0"/>
              <a:buChar char="•"/>
            </a:pPr>
            <a:r>
              <a:rPr lang="en-US" sz="2000" dirty="0" smtClean="0"/>
              <a:t>Business Transformation</a:t>
            </a:r>
          </a:p>
          <a:p>
            <a:pPr marL="800100" lvl="1" indent="-342900">
              <a:buFont typeface="Arial" panose="020B0604020202020204" pitchFamily="34" charset="0"/>
              <a:buChar char="•"/>
            </a:pPr>
            <a:r>
              <a:rPr lang="en-US" sz="2000" dirty="0" smtClean="0"/>
              <a:t>Business </a:t>
            </a:r>
            <a:r>
              <a:rPr lang="en-US" sz="2000" dirty="0"/>
              <a:t>Process Change Management. </a:t>
            </a:r>
            <a:endParaRPr lang="en-US" sz="2000" dirty="0" smtClean="0"/>
          </a:p>
          <a:p>
            <a:pPr marL="800100" lvl="1"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2696682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2060620"/>
            <a:ext cx="5612434" cy="584775"/>
          </a:xfrm>
          <a:prstGeom prst="rect">
            <a:avLst/>
          </a:prstGeom>
          <a:noFill/>
        </p:spPr>
        <p:txBody>
          <a:bodyPr wrap="none" rtlCol="0">
            <a:spAutoFit/>
          </a:bodyPr>
          <a:lstStyle/>
          <a:p>
            <a:r>
              <a:rPr lang="en-US" sz="3200" i="1" u="sng" dirty="0" smtClean="0"/>
              <a:t>Business Process Re-engineering.</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8</a:t>
            </a:fld>
            <a:endParaRPr lang="en-US" dirty="0"/>
          </a:p>
        </p:txBody>
      </p:sp>
      <p:sp>
        <p:nvSpPr>
          <p:cNvPr id="6" name="Rectangle 5"/>
          <p:cNvSpPr/>
          <p:nvPr/>
        </p:nvSpPr>
        <p:spPr>
          <a:xfrm>
            <a:off x="661058" y="2645395"/>
            <a:ext cx="11290535" cy="3170099"/>
          </a:xfrm>
          <a:prstGeom prst="rect">
            <a:avLst/>
          </a:prstGeom>
        </p:spPr>
        <p:txBody>
          <a:bodyPr wrap="square">
            <a:spAutoFit/>
          </a:bodyPr>
          <a:lstStyle/>
          <a:p>
            <a:pPr marL="342900" indent="-342900">
              <a:buFont typeface="Arial" panose="020B0604020202020204" pitchFamily="34" charset="0"/>
              <a:buChar char="•"/>
            </a:pPr>
            <a:r>
              <a:rPr lang="en-US" sz="2000" dirty="0"/>
              <a:t>Keywords in this BPR definition are:</a:t>
            </a:r>
            <a:r>
              <a:rPr lang="en-US" sz="2000" dirty="0" smtClean="0"/>
              <a:t>:</a:t>
            </a:r>
          </a:p>
          <a:p>
            <a:pPr marL="342900" indent="-342900">
              <a:buFont typeface="Arial" panose="020B0604020202020204" pitchFamily="34" charset="0"/>
              <a:buChar char="•"/>
            </a:pPr>
            <a:endParaRPr lang="en-US" sz="2000" dirty="0" smtClean="0"/>
          </a:p>
          <a:p>
            <a:pPr marL="800100" lvl="1" indent="-342900">
              <a:buFont typeface="Arial" panose="020B0604020202020204" pitchFamily="34" charset="0"/>
              <a:buChar char="•"/>
            </a:pPr>
            <a:r>
              <a:rPr lang="en-US" sz="2000" b="1" i="1" dirty="0" smtClean="0"/>
              <a:t>Fundamental</a:t>
            </a:r>
            <a:r>
              <a:rPr lang="en-US" sz="2000" b="1" i="1" dirty="0"/>
              <a:t>: </a:t>
            </a:r>
            <a:r>
              <a:rPr lang="en-US" sz="2000" dirty="0"/>
              <a:t>What is the company’s basic style of </a:t>
            </a:r>
            <a:r>
              <a:rPr lang="en-US" sz="2000" dirty="0" smtClean="0"/>
              <a:t>working?</a:t>
            </a:r>
          </a:p>
          <a:p>
            <a:pPr marL="800100" lvl="1" indent="-342900">
              <a:buFont typeface="Arial" panose="020B0604020202020204" pitchFamily="34" charset="0"/>
              <a:buChar char="•"/>
            </a:pPr>
            <a:endParaRPr lang="en-US" sz="2000" dirty="0" smtClean="0"/>
          </a:p>
          <a:p>
            <a:pPr marL="800100" lvl="1" indent="-342900">
              <a:buFont typeface="Arial" panose="020B0604020202020204" pitchFamily="34" charset="0"/>
              <a:buChar char="•"/>
            </a:pPr>
            <a:r>
              <a:rPr lang="en-US" sz="2000" b="1" i="1" dirty="0" smtClean="0"/>
              <a:t>Essential: </a:t>
            </a:r>
            <a:r>
              <a:rPr lang="en-US" sz="2000" dirty="0"/>
              <a:t>All existing procedures and structures must be forgotten and new styles of working must be </a:t>
            </a:r>
            <a:r>
              <a:rPr lang="en-US" sz="2000" dirty="0" smtClean="0"/>
              <a:t>discovered. </a:t>
            </a:r>
            <a:r>
              <a:rPr lang="en-US" sz="2000" dirty="0"/>
              <a:t>Changes must be made at the very </a:t>
            </a:r>
            <a:r>
              <a:rPr lang="en-US" sz="2000" dirty="0" smtClean="0"/>
              <a:t>root.</a:t>
            </a:r>
          </a:p>
          <a:p>
            <a:pPr marL="800100" lvl="1" indent="-342900">
              <a:buFont typeface="Arial" panose="020B0604020202020204" pitchFamily="34" charset="0"/>
              <a:buChar char="•"/>
            </a:pPr>
            <a:endParaRPr lang="en-US" sz="2000" b="1" i="1" dirty="0" smtClean="0"/>
          </a:p>
          <a:p>
            <a:pPr marL="800100" lvl="1" indent="-342900">
              <a:buFont typeface="Arial" panose="020B0604020202020204" pitchFamily="34" charset="0"/>
              <a:buChar char="•"/>
            </a:pPr>
            <a:r>
              <a:rPr lang="en-US" sz="2000" b="1" i="1" dirty="0" smtClean="0"/>
              <a:t>Remarkable: </a:t>
            </a:r>
            <a:r>
              <a:rPr lang="en-US" sz="2000" dirty="0" smtClean="0"/>
              <a:t>Remarkable </a:t>
            </a:r>
            <a:r>
              <a:rPr lang="en-US" sz="2000" dirty="0"/>
              <a:t>changes must be discovered, not marginal </a:t>
            </a:r>
            <a:r>
              <a:rPr lang="en-US" sz="2000" dirty="0" smtClean="0"/>
              <a:t>improvements.</a:t>
            </a:r>
          </a:p>
          <a:p>
            <a:pPr marL="800100" lvl="1" indent="-342900">
              <a:buFont typeface="Arial" panose="020B0604020202020204" pitchFamily="34" charset="0"/>
              <a:buChar char="•"/>
            </a:pPr>
            <a:endParaRPr lang="en-US" sz="2000" b="1" i="1" dirty="0" smtClean="0"/>
          </a:p>
          <a:p>
            <a:pPr marL="800100" lvl="1" indent="-342900">
              <a:buFont typeface="Arial" panose="020B0604020202020204" pitchFamily="34" charset="0"/>
              <a:buChar char="•"/>
            </a:pPr>
            <a:r>
              <a:rPr lang="en-US" sz="2000" b="1" i="1" dirty="0" smtClean="0"/>
              <a:t>Processes</a:t>
            </a:r>
            <a:r>
              <a:rPr lang="en-US" sz="2000" b="1" i="1" dirty="0"/>
              <a:t>: </a:t>
            </a:r>
            <a:r>
              <a:rPr lang="en-US" sz="2000" dirty="0"/>
              <a:t>Redesign must be fixed on the processes not on the tasks, jobs, people, or structures.</a:t>
            </a:r>
            <a:endParaRPr lang="en-US" sz="2000" dirty="0" smtClean="0"/>
          </a:p>
        </p:txBody>
      </p:sp>
    </p:spTree>
    <p:extLst>
      <p:ext uri="{BB962C8B-B14F-4D97-AF65-F5344CB8AC3E}">
        <p14:creationId xmlns:p14="http://schemas.microsoft.com/office/powerpoint/2010/main" val="2214049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02919" y="284176"/>
            <a:ext cx="9784080" cy="1428714"/>
          </a:xfrm>
        </p:spPr>
        <p:txBody>
          <a:bodyPr/>
          <a:lstStyle/>
          <a:p>
            <a:r>
              <a:rPr lang="en-US" b="1" u="sng" dirty="0" smtClean="0">
                <a:solidFill>
                  <a:schemeClr val="bg1"/>
                </a:solidFill>
              </a:rPr>
              <a:t>E</a:t>
            </a:r>
            <a:r>
              <a:rPr lang="en-US" dirty="0" smtClean="0">
                <a:solidFill>
                  <a:schemeClr val="bg1"/>
                </a:solidFill>
              </a:rPr>
              <a:t>nterprise </a:t>
            </a:r>
            <a:r>
              <a:rPr lang="en-US" b="1" u="sng" dirty="0" smtClean="0">
                <a:solidFill>
                  <a:schemeClr val="bg1"/>
                </a:solidFill>
              </a:rPr>
              <a:t>R</a:t>
            </a:r>
            <a:r>
              <a:rPr lang="en-US" dirty="0" smtClean="0">
                <a:solidFill>
                  <a:schemeClr val="bg1"/>
                </a:solidFill>
              </a:rPr>
              <a:t>esource </a:t>
            </a:r>
            <a:r>
              <a:rPr lang="en-US" b="1" u="sng" dirty="0" smtClean="0">
                <a:solidFill>
                  <a:schemeClr val="bg1"/>
                </a:solidFill>
              </a:rPr>
              <a:t>P</a:t>
            </a:r>
            <a:r>
              <a:rPr lang="en-US" dirty="0" smtClean="0">
                <a:solidFill>
                  <a:schemeClr val="bg1"/>
                </a:solidFill>
              </a:rPr>
              <a:t>lanning</a:t>
            </a:r>
            <a:endParaRPr lang="en-US" dirty="0">
              <a:solidFill>
                <a:schemeClr val="bg1"/>
              </a:solidFill>
            </a:endParaRPr>
          </a:p>
        </p:txBody>
      </p:sp>
      <p:sp>
        <p:nvSpPr>
          <p:cNvPr id="11" name="TextBox 10"/>
          <p:cNvSpPr txBox="1"/>
          <p:nvPr/>
        </p:nvSpPr>
        <p:spPr>
          <a:xfrm>
            <a:off x="399246" y="1970467"/>
            <a:ext cx="5612434" cy="584775"/>
          </a:xfrm>
          <a:prstGeom prst="rect">
            <a:avLst/>
          </a:prstGeom>
          <a:noFill/>
        </p:spPr>
        <p:txBody>
          <a:bodyPr wrap="none" rtlCol="0">
            <a:spAutoFit/>
          </a:bodyPr>
          <a:lstStyle/>
          <a:p>
            <a:r>
              <a:rPr lang="en-US" sz="3200" i="1" u="sng" dirty="0" smtClean="0"/>
              <a:t>Business Process Re-engineering.</a:t>
            </a:r>
            <a:endParaRPr lang="en-US" sz="3200" i="1" u="sng" dirty="0"/>
          </a:p>
        </p:txBody>
      </p:sp>
      <p:sp>
        <p:nvSpPr>
          <p:cNvPr id="13" name="Slide Number Placeholder 12"/>
          <p:cNvSpPr>
            <a:spLocks noGrp="1"/>
          </p:cNvSpPr>
          <p:nvPr>
            <p:ph type="sldNum" sz="quarter" idx="12"/>
          </p:nvPr>
        </p:nvSpPr>
        <p:spPr/>
        <p:txBody>
          <a:bodyPr/>
          <a:lstStyle/>
          <a:p>
            <a:fld id="{5DA0AE2C-2E06-4700-B75C-CA9CEFB47E64}" type="slidenum">
              <a:rPr lang="en-US" smtClean="0"/>
              <a:t>9</a:t>
            </a:fld>
            <a:endParaRPr lang="en-US" dirty="0"/>
          </a:p>
        </p:txBody>
      </p:sp>
      <p:pic>
        <p:nvPicPr>
          <p:cNvPr id="2" name="Picture 1" descr="Enterprise Resource Planning, Tata McGraw-Hill Education, 2011.pdf - Adobe Reader"/>
          <p:cNvPicPr>
            <a:picLocks noChangeAspect="1"/>
          </p:cNvPicPr>
          <p:nvPr/>
        </p:nvPicPr>
        <p:blipFill rotWithShape="1">
          <a:blip r:embed="rId3">
            <a:extLst>
              <a:ext uri="{28A0092B-C50C-407E-A947-70E740481C1C}">
                <a14:useLocalDpi xmlns:a14="http://schemas.microsoft.com/office/drawing/2010/main" val="0"/>
              </a:ext>
            </a:extLst>
          </a:blip>
          <a:srcRect l="22817" t="35823" r="34507" b="9236"/>
          <a:stretch/>
        </p:blipFill>
        <p:spPr>
          <a:xfrm>
            <a:off x="3004029" y="2503521"/>
            <a:ext cx="6181860" cy="4284458"/>
          </a:xfrm>
          <a:prstGeom prst="rect">
            <a:avLst/>
          </a:prstGeom>
        </p:spPr>
      </p:pic>
    </p:spTree>
    <p:extLst>
      <p:ext uri="{BB962C8B-B14F-4D97-AF65-F5344CB8AC3E}">
        <p14:creationId xmlns:p14="http://schemas.microsoft.com/office/powerpoint/2010/main" val="4254231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TC103090430[[fn=Banded]]</Template>
  <TotalTime>11246</TotalTime>
  <Words>1356</Words>
  <Application>Microsoft Office PowerPoint</Application>
  <PresentationFormat>Widescreen</PresentationFormat>
  <Paragraphs>267</Paragraphs>
  <Slides>25</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Corbel</vt:lpstr>
      <vt:lpstr>新細明體</vt:lpstr>
      <vt:lpstr>Wingdings</vt:lpstr>
      <vt:lpstr>Banded</vt:lpstr>
      <vt:lpstr>Enterprise Resource Planning Systems</vt:lpstr>
      <vt:lpstr>Enterprise Resource Planning</vt:lpstr>
      <vt:lpstr>Enterprise Resource Planning</vt:lpstr>
      <vt:lpstr>New Business Model: A Conceptual Breakthrough</vt:lpstr>
      <vt:lpstr>Enterprise Resource Planning</vt:lpstr>
      <vt:lpstr>Business Process Re-engineering</vt:lpstr>
      <vt:lpstr>Enterprise Resource Planning</vt:lpstr>
      <vt:lpstr>Enterprise Resource Planning</vt:lpstr>
      <vt:lpstr>Enterprise Resource Planning</vt:lpstr>
      <vt:lpstr>Enterprise Resource Planning</vt:lpstr>
      <vt:lpstr>Enterprise Resource Planning</vt:lpstr>
      <vt:lpstr>Enterprise Resource Planning</vt:lpstr>
      <vt:lpstr>Enterprise Resource Planning</vt:lpstr>
      <vt:lpstr>Enterprise Resource Planning</vt:lpstr>
      <vt:lpstr>Enterprise Resource Planning</vt:lpstr>
      <vt:lpstr>Types of Re-engineering</vt:lpstr>
      <vt:lpstr>Clean Slate Reengineering</vt:lpstr>
      <vt:lpstr>Technology Enabled Re-engineering</vt:lpstr>
      <vt:lpstr>Targets for Re-engineering</vt:lpstr>
      <vt:lpstr>Constituents for Re-engineering</vt:lpstr>
      <vt:lpstr>Enterprise Resource Planning</vt:lpstr>
      <vt:lpstr>Example</vt:lpstr>
      <vt:lpstr>New Life Insurance Policy Application Process at  Mutual Benefits Life Before Reengineering*</vt:lpstr>
      <vt:lpstr>The New Life Insurance Policy Application Process  Handled by Case Managers</vt:lpstr>
      <vt:lpstr>Enterprise Resource Planning</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c:title>
  <dc:creator>Waqas Amjad</dc:creator>
  <cp:lastModifiedBy>Maham Chattha</cp:lastModifiedBy>
  <cp:revision>516</cp:revision>
  <dcterms:created xsi:type="dcterms:W3CDTF">2014-09-02T17:26:50Z</dcterms:created>
  <dcterms:modified xsi:type="dcterms:W3CDTF">2020-02-06T05:48:10Z</dcterms:modified>
</cp:coreProperties>
</file>