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049469-DCAC-45C9-98D1-0A39B4C935F6}" type="datetimeFigureOut">
              <a:rPr lang="en-US" smtClean="0"/>
              <a:pPr/>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D8B7D-7E8B-41B1-8075-BE3ADABFE17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049469-DCAC-45C9-98D1-0A39B4C935F6}" type="datetimeFigureOut">
              <a:rPr lang="en-US" smtClean="0"/>
              <a:pPr/>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D8B7D-7E8B-41B1-8075-BE3ADABFE17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049469-DCAC-45C9-98D1-0A39B4C935F6}" type="datetimeFigureOut">
              <a:rPr lang="en-US" smtClean="0"/>
              <a:pPr/>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D8B7D-7E8B-41B1-8075-BE3ADABFE17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049469-DCAC-45C9-98D1-0A39B4C935F6}" type="datetimeFigureOut">
              <a:rPr lang="en-US" smtClean="0"/>
              <a:pPr/>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D8B7D-7E8B-41B1-8075-BE3ADABFE17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049469-DCAC-45C9-98D1-0A39B4C935F6}" type="datetimeFigureOut">
              <a:rPr lang="en-US" smtClean="0"/>
              <a:pPr/>
              <a:t>3/22/2019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6D8B7D-7E8B-41B1-8075-BE3ADABFE17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049469-DCAC-45C9-98D1-0A39B4C935F6}" type="datetimeFigureOut">
              <a:rPr lang="en-US" smtClean="0"/>
              <a:pPr/>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6D8B7D-7E8B-41B1-8075-BE3ADABFE17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049469-DCAC-45C9-98D1-0A39B4C935F6}" type="datetimeFigureOut">
              <a:rPr lang="en-US" smtClean="0"/>
              <a:pPr/>
              <a:t>3/22/2019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6D8B7D-7E8B-41B1-8075-BE3ADABFE17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049469-DCAC-45C9-98D1-0A39B4C935F6}" type="datetimeFigureOut">
              <a:rPr lang="en-US" smtClean="0"/>
              <a:pPr/>
              <a:t>3/22/2019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6D8B7D-7E8B-41B1-8075-BE3ADABFE17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049469-DCAC-45C9-98D1-0A39B4C935F6}" type="datetimeFigureOut">
              <a:rPr lang="en-US" smtClean="0"/>
              <a:pPr/>
              <a:t>3/22/2019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6D8B7D-7E8B-41B1-8075-BE3ADABFE17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049469-DCAC-45C9-98D1-0A39B4C935F6}" type="datetimeFigureOut">
              <a:rPr lang="en-US" smtClean="0"/>
              <a:pPr/>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6D8B7D-7E8B-41B1-8075-BE3ADABFE17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049469-DCAC-45C9-98D1-0A39B4C935F6}" type="datetimeFigureOut">
              <a:rPr lang="en-US" smtClean="0"/>
              <a:pPr/>
              <a:t>3/22/2019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6D8B7D-7E8B-41B1-8075-BE3ADABFE17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049469-DCAC-45C9-98D1-0A39B4C935F6}" type="datetimeFigureOut">
              <a:rPr lang="en-US" smtClean="0"/>
              <a:pPr/>
              <a:t>3/22/2019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6D8B7D-7E8B-41B1-8075-BE3ADABFE17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t>Intervention </a:t>
            </a:r>
            <a:r>
              <a:rPr lang="en-US" b="1" dirty="0" smtClean="0"/>
              <a:t>8 </a:t>
            </a:r>
            <a:r>
              <a:rPr lang="en-US" b="1" dirty="0"/>
              <a:t/>
            </a:r>
            <a:br>
              <a:rPr lang="en-US" b="1" dirty="0"/>
            </a:br>
            <a:endParaRPr lang="en-US" dirty="0"/>
          </a:p>
        </p:txBody>
      </p:sp>
      <p:sp>
        <p:nvSpPr>
          <p:cNvPr id="3" name="Subtitle 2"/>
          <p:cNvSpPr>
            <a:spLocks noGrp="1"/>
          </p:cNvSpPr>
          <p:nvPr>
            <p:ph type="subTitle" idx="1"/>
          </p:nvPr>
        </p:nvSpPr>
        <p:spPr/>
        <p:txBody>
          <a:bodyPr/>
          <a:lstStyle/>
          <a:p>
            <a:r>
              <a:rPr lang="en-US" b="1" dirty="0" smtClean="0"/>
              <a:t>The Psychosocial Components of Nutrition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dirty="0" smtClean="0"/>
              <a:t>When should psychosocial issues be addressed?</a:t>
            </a:r>
            <a:endParaRPr lang="en-US" dirty="0"/>
          </a:p>
        </p:txBody>
      </p:sp>
      <p:sp>
        <p:nvSpPr>
          <p:cNvPr id="3" name="Content Placeholder 2"/>
          <p:cNvSpPr>
            <a:spLocks noGrp="1"/>
          </p:cNvSpPr>
          <p:nvPr>
            <p:ph idx="1"/>
          </p:nvPr>
        </p:nvSpPr>
        <p:spPr>
          <a:xfrm>
            <a:off x="457200" y="1600200"/>
            <a:ext cx="8229600" cy="5105400"/>
          </a:xfrm>
        </p:spPr>
        <p:txBody>
          <a:bodyPr>
            <a:normAutofit fontScale="62500" lnSpcReduction="20000"/>
          </a:bodyPr>
          <a:lstStyle/>
          <a:p>
            <a:pPr algn="just"/>
            <a:r>
              <a:rPr lang="en-US" dirty="0"/>
              <a:t>Psychosocial issues should be addressed in all emergency </a:t>
            </a:r>
            <a:r>
              <a:rPr lang="en-US" dirty="0" err="1"/>
              <a:t>programmes</a:t>
            </a:r>
            <a:r>
              <a:rPr lang="en-US" dirty="0"/>
              <a:t> wherever possible. </a:t>
            </a:r>
            <a:endParaRPr lang="en-US" dirty="0" smtClean="0"/>
          </a:p>
          <a:p>
            <a:pPr algn="just"/>
            <a:r>
              <a:rPr lang="en-US" dirty="0" smtClean="0"/>
              <a:t>Support </a:t>
            </a:r>
            <a:r>
              <a:rPr lang="en-US" dirty="0"/>
              <a:t>for child stimulation and the mother-child relationship should be systematically included in all </a:t>
            </a:r>
            <a:r>
              <a:rPr lang="en-US" dirty="0" err="1"/>
              <a:t>programmes</a:t>
            </a:r>
            <a:r>
              <a:rPr lang="en-US" dirty="0"/>
              <a:t> for the prevention and treatment of malnutrition. </a:t>
            </a:r>
            <a:endParaRPr lang="en-US" dirty="0" smtClean="0"/>
          </a:p>
          <a:p>
            <a:pPr algn="just"/>
            <a:r>
              <a:rPr lang="en-US" dirty="0" smtClean="0"/>
              <a:t>When </a:t>
            </a:r>
            <a:r>
              <a:rPr lang="en-US" dirty="0"/>
              <a:t>assessing the nutrition and food security situation, the existing care practices, coping strategies, stress factors, mental health and social structure of the population should be taken into consideration thinking in terms of both risks and resources. </a:t>
            </a:r>
            <a:endParaRPr lang="en-US" dirty="0" smtClean="0"/>
          </a:p>
          <a:p>
            <a:pPr algn="just"/>
            <a:r>
              <a:rPr lang="en-US" dirty="0" smtClean="0"/>
              <a:t>This </a:t>
            </a:r>
            <a:r>
              <a:rPr lang="en-US" dirty="0"/>
              <a:t>information can be obtained through formal and informal interviews, focus group discussions, direct observations or surveys. </a:t>
            </a:r>
          </a:p>
          <a:p>
            <a:pPr algn="just"/>
            <a:r>
              <a:rPr lang="en-US" dirty="0"/>
              <a:t>It should also be noted that psychosocial components (including care practices, breastfeeding, child development and mental health) are strongly linked with cultural contexts and practices and events that occur during emergencies will affect communities and individuals differently. </a:t>
            </a:r>
            <a:endParaRPr lang="en-US" dirty="0" smtClean="0"/>
          </a:p>
          <a:p>
            <a:pPr algn="just"/>
            <a:r>
              <a:rPr lang="en-US" dirty="0" smtClean="0"/>
              <a:t>Finally </a:t>
            </a:r>
            <a:r>
              <a:rPr lang="en-US" dirty="0"/>
              <a:t>when considering when to address psychosocial issues, it must be remembered that psychological time is not directly correlated with chronological time; people may still be affected 2 years after the end of the war by a specific and traumatic event.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a:t>How are psychosocial issues implemented during nutrition programs?</a:t>
            </a:r>
            <a:endParaRPr lang="en-US" sz="3600" dirty="0"/>
          </a:p>
        </p:txBody>
      </p:sp>
      <p:sp>
        <p:nvSpPr>
          <p:cNvPr id="3" name="Content Placeholder 2"/>
          <p:cNvSpPr>
            <a:spLocks noGrp="1"/>
          </p:cNvSpPr>
          <p:nvPr>
            <p:ph idx="1"/>
          </p:nvPr>
        </p:nvSpPr>
        <p:spPr>
          <a:xfrm>
            <a:off x="457200" y="1600200"/>
            <a:ext cx="8229600" cy="4953000"/>
          </a:xfrm>
        </p:spPr>
        <p:txBody>
          <a:bodyPr>
            <a:normAutofit fontScale="70000" lnSpcReduction="20000"/>
          </a:bodyPr>
          <a:lstStyle/>
          <a:p>
            <a:pPr algn="just"/>
            <a:r>
              <a:rPr lang="en-US" dirty="0"/>
              <a:t>Feeding programs are an excellent way to identify vulnerable groups or individuals. </a:t>
            </a:r>
            <a:endParaRPr lang="en-US" dirty="0" smtClean="0"/>
          </a:p>
          <a:p>
            <a:pPr algn="just"/>
            <a:r>
              <a:rPr lang="en-US" dirty="0" smtClean="0"/>
              <a:t>Care </a:t>
            </a:r>
            <a:r>
              <a:rPr lang="en-US" dirty="0"/>
              <a:t>practices should be integrated into an understanding of the causes of malnutrition based on the conceptual framework of nutrition (Annex 4). </a:t>
            </a:r>
            <a:endParaRPr lang="en-US" dirty="0" smtClean="0"/>
          </a:p>
          <a:p>
            <a:pPr algn="just"/>
            <a:r>
              <a:rPr lang="en-US" dirty="0" smtClean="0"/>
              <a:t>During </a:t>
            </a:r>
            <a:r>
              <a:rPr lang="en-US" dirty="0"/>
              <a:t>interventions, nutrition and food services should not impede or distract from existing care practices. </a:t>
            </a:r>
            <a:endParaRPr lang="en-US" dirty="0" smtClean="0"/>
          </a:p>
          <a:p>
            <a:pPr algn="just"/>
            <a:r>
              <a:rPr lang="en-US" dirty="0" smtClean="0"/>
              <a:t>Participation </a:t>
            </a:r>
            <a:r>
              <a:rPr lang="en-US" dirty="0"/>
              <a:t>to time consuming </a:t>
            </a:r>
            <a:r>
              <a:rPr lang="en-US" dirty="0" err="1"/>
              <a:t>programmes</a:t>
            </a:r>
            <a:r>
              <a:rPr lang="en-US" dirty="0"/>
              <a:t> might impede on women’s time and availability for their family and young children. </a:t>
            </a:r>
            <a:endParaRPr lang="en-US" dirty="0" smtClean="0"/>
          </a:p>
          <a:p>
            <a:pPr algn="just"/>
            <a:r>
              <a:rPr lang="en-US" dirty="0" smtClean="0"/>
              <a:t>A </a:t>
            </a:r>
            <a:r>
              <a:rPr lang="en-US" dirty="0"/>
              <a:t>focus on lending support and strengthening the traditional care system in the community, even in emergency settings, can be ideal in terms of cultural appropriateness, empowerment </a:t>
            </a:r>
            <a:r>
              <a:rPr lang="en-US" dirty="0" smtClean="0"/>
              <a:t>and </a:t>
            </a:r>
            <a:r>
              <a:rPr lang="en-US" dirty="0"/>
              <a:t>sustainability. </a:t>
            </a:r>
            <a:endParaRPr lang="en-US" dirty="0" smtClean="0"/>
          </a:p>
          <a:p>
            <a:pPr algn="just"/>
            <a:r>
              <a:rPr lang="en-US" dirty="0" smtClean="0"/>
              <a:t>Solutions </a:t>
            </a:r>
            <a:r>
              <a:rPr lang="en-US" dirty="0"/>
              <a:t>within the families can often provide the best opportunities to support care practices and survival.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ormAutofit fontScale="70000" lnSpcReduction="20000"/>
          </a:bodyPr>
          <a:lstStyle/>
          <a:p>
            <a:pPr algn="just">
              <a:buNone/>
            </a:pPr>
            <a:r>
              <a:rPr lang="en-US" dirty="0" smtClean="0"/>
              <a:t>	Within </a:t>
            </a:r>
            <a:r>
              <a:rPr lang="en-US" dirty="0"/>
              <a:t>emergency nutrition </a:t>
            </a:r>
            <a:r>
              <a:rPr lang="en-US" dirty="0" err="1"/>
              <a:t>programmes</a:t>
            </a:r>
            <a:r>
              <a:rPr lang="en-US" dirty="0"/>
              <a:t>, different activities to support the psychosocial aspects of nutrition may be put in place. These can include</a:t>
            </a:r>
            <a:r>
              <a:rPr lang="en-US" dirty="0" smtClean="0"/>
              <a:t>:</a:t>
            </a:r>
          </a:p>
          <a:p>
            <a:pPr algn="just">
              <a:buNone/>
            </a:pPr>
            <a:r>
              <a:rPr lang="en-US" dirty="0" smtClean="0"/>
              <a:t>	Stimulating </a:t>
            </a:r>
            <a:r>
              <a:rPr lang="en-US" dirty="0"/>
              <a:t>the children and helping the families to </a:t>
            </a:r>
            <a:r>
              <a:rPr lang="en-US" dirty="0" err="1"/>
              <a:t>favour</a:t>
            </a:r>
            <a:r>
              <a:rPr lang="en-US" dirty="0"/>
              <a:t> the child’s development, including the psychological and emotional aspects. </a:t>
            </a:r>
          </a:p>
          <a:p>
            <a:pPr algn="just"/>
            <a:r>
              <a:rPr lang="en-US" dirty="0" smtClean="0"/>
              <a:t>Supporting </a:t>
            </a:r>
            <a:r>
              <a:rPr lang="en-US" dirty="0"/>
              <a:t>play-sessions for mother and child, and ensuring that a play area with toys is available to parents and staff to interact with malnourished children. </a:t>
            </a:r>
          </a:p>
          <a:p>
            <a:pPr algn="just"/>
            <a:r>
              <a:rPr lang="en-US" dirty="0" smtClean="0"/>
              <a:t>Offering </a:t>
            </a:r>
            <a:r>
              <a:rPr lang="en-US" dirty="0"/>
              <a:t>social and psychological support to the families </a:t>
            </a:r>
          </a:p>
          <a:p>
            <a:pPr algn="just"/>
            <a:r>
              <a:rPr lang="en-US" dirty="0" smtClean="0"/>
              <a:t>Staff </a:t>
            </a:r>
            <a:r>
              <a:rPr lang="en-US" dirty="0"/>
              <a:t>training in psychosocial issues to improve their knowledge, understanding, and attitude towards patients and their families. </a:t>
            </a:r>
          </a:p>
          <a:p>
            <a:pPr algn="just"/>
            <a:r>
              <a:rPr lang="en-US" dirty="0" smtClean="0"/>
              <a:t>Offering </a:t>
            </a:r>
            <a:r>
              <a:rPr lang="en-US" dirty="0"/>
              <a:t>breastfeeding corners for pregnant and breastfeeding women to provide mothers with a space to share experiences, receive advice and reinforce self-esteem. </a:t>
            </a:r>
          </a:p>
          <a:p>
            <a:pPr algn="just"/>
            <a:r>
              <a:rPr lang="en-US" dirty="0" smtClean="0"/>
              <a:t>Collaborating </a:t>
            </a:r>
            <a:r>
              <a:rPr lang="en-US" dirty="0"/>
              <a:t>and networking with local services and/or </a:t>
            </a:r>
            <a:r>
              <a:rPr lang="en-US" dirty="0" err="1"/>
              <a:t>specialised</a:t>
            </a:r>
            <a:r>
              <a:rPr lang="en-US" dirty="0"/>
              <a:t> </a:t>
            </a:r>
            <a:r>
              <a:rPr lang="en-US" dirty="0" err="1"/>
              <a:t>organisations</a:t>
            </a:r>
            <a:r>
              <a:rPr lang="en-US" dirty="0"/>
              <a:t> to assist and support especially vulnerable groups </a:t>
            </a:r>
          </a:p>
          <a:p>
            <a:pPr algn="just"/>
            <a:r>
              <a:rPr lang="en-US" dirty="0" smtClean="0"/>
              <a:t>Facilitating </a:t>
            </a:r>
            <a:r>
              <a:rPr lang="en-US" dirty="0"/>
              <a:t>discussions between the families and the staff when a severely malnourished child has to be treated in an inpatient facility to clarify who will take care of the rest of the family and the household in the absence of the mother. This emphasizes the need for processes that support mothers and family structures. </a:t>
            </a:r>
          </a:p>
          <a:p>
            <a:pPr algn="just">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fontScale="85000" lnSpcReduction="20000"/>
          </a:bodyPr>
          <a:lstStyle/>
          <a:p>
            <a:pPr algn="just"/>
            <a:r>
              <a:rPr lang="en-US" dirty="0"/>
              <a:t>Even if some activities target the caregiver and/or the child specifically, it is essential to work closely with the whole family. </a:t>
            </a:r>
            <a:endParaRPr lang="en-US" dirty="0" smtClean="0"/>
          </a:p>
          <a:p>
            <a:pPr algn="just"/>
            <a:r>
              <a:rPr lang="en-US" dirty="0" smtClean="0"/>
              <a:t>Caregivers </a:t>
            </a:r>
            <a:r>
              <a:rPr lang="en-US" dirty="0"/>
              <a:t>may have difficulty accessing services or nutritional activities with malnourished children if there is not sufficient support for other children at home. </a:t>
            </a:r>
            <a:endParaRPr lang="en-US" dirty="0" smtClean="0"/>
          </a:p>
          <a:p>
            <a:pPr algn="just"/>
            <a:r>
              <a:rPr lang="en-US" dirty="0" smtClean="0"/>
              <a:t>As </a:t>
            </a:r>
            <a:r>
              <a:rPr lang="en-US" dirty="0"/>
              <a:t>the caregiver is not always the decision-maker of the household, involvement of the whole family (or at least the mother and the decision-makers), is sometimes necessary to obtain changes in care practices and feeding practices at home or to participate in nutrition </a:t>
            </a:r>
            <a:r>
              <a:rPr lang="en-US" dirty="0" err="1"/>
              <a:t>programmes</a:t>
            </a:r>
            <a:r>
              <a:rPr lang="en-US" dirty="0"/>
              <a:t>. </a:t>
            </a:r>
            <a:endParaRPr lang="en-US" dirty="0" smtClean="0"/>
          </a:p>
          <a:p>
            <a:pPr algn="just"/>
            <a:r>
              <a:rPr lang="en-US" dirty="0" smtClean="0"/>
              <a:t>All </a:t>
            </a:r>
            <a:r>
              <a:rPr lang="en-US" dirty="0"/>
              <a:t>emergency nutrition </a:t>
            </a:r>
            <a:r>
              <a:rPr lang="en-US" dirty="0" err="1"/>
              <a:t>programmes</a:t>
            </a:r>
            <a:r>
              <a:rPr lang="en-US" dirty="0"/>
              <a:t> with psychosocial components should identify and mobilize local support mechanisms, such as family and community </a:t>
            </a:r>
            <a:r>
              <a:rPr lang="en-US" dirty="0" smtClean="0"/>
              <a:t>support </a:t>
            </a:r>
            <a:r>
              <a:rPr lang="en-US" dirty="0"/>
              <a:t>and make use of community empowerment models.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Measuring success/Benchmarks</a:t>
            </a:r>
            <a:endParaRPr lang="en-US" dirty="0"/>
          </a:p>
        </p:txBody>
      </p:sp>
      <p:sp>
        <p:nvSpPr>
          <p:cNvPr id="3" name="Content Placeholder 2"/>
          <p:cNvSpPr>
            <a:spLocks noGrp="1"/>
          </p:cNvSpPr>
          <p:nvPr>
            <p:ph idx="1"/>
          </p:nvPr>
        </p:nvSpPr>
        <p:spPr>
          <a:xfrm>
            <a:off x="457200" y="1371600"/>
            <a:ext cx="8229600" cy="5257800"/>
          </a:xfrm>
        </p:spPr>
        <p:txBody>
          <a:bodyPr>
            <a:normAutofit fontScale="70000" lnSpcReduction="20000"/>
          </a:bodyPr>
          <a:lstStyle/>
          <a:p>
            <a:pPr algn="just"/>
            <a:r>
              <a:rPr lang="en-US" dirty="0" smtClean="0"/>
              <a:t>Psychosocial </a:t>
            </a:r>
            <a:r>
              <a:rPr lang="en-US" dirty="0"/>
              <a:t>components cover a large spectrum of elements. Most of the monitoring and evaluation of the psychosocial components are based on activity monitoring (i.e. number of play-sessions, number of individual interviews proposed, etc.) rather than impact evaluation. Monitoring and assessment should consider qualitative and quantitative data. </a:t>
            </a:r>
          </a:p>
          <a:p>
            <a:pPr algn="just"/>
            <a:r>
              <a:rPr lang="en-US" dirty="0" smtClean="0"/>
              <a:t>It </a:t>
            </a:r>
            <a:r>
              <a:rPr lang="en-US" dirty="0"/>
              <a:t>is possible to do pre- and post-intervention surveys in some very specific contexts and for some specific points, for example for Knowledge, Aptitude and Practices (KAP) surveys for assessing the impact of psychological care and breastfeeding promotion in a camp for example. </a:t>
            </a:r>
          </a:p>
          <a:p>
            <a:pPr algn="just"/>
            <a:r>
              <a:rPr lang="en-US" dirty="0" smtClean="0"/>
              <a:t>Regarding </a:t>
            </a:r>
            <a:r>
              <a:rPr lang="en-US" dirty="0"/>
              <a:t>breastfeeding and feeding practices, standards exist for assessing exclusive breastfeeding, ideal attachment and the introduction of timely and appropriate complementary feeding. . </a:t>
            </a:r>
          </a:p>
          <a:p>
            <a:pPr algn="just"/>
            <a:r>
              <a:rPr lang="en-US" dirty="0" smtClean="0"/>
              <a:t>For </a:t>
            </a:r>
            <a:r>
              <a:rPr lang="en-US" dirty="0"/>
              <a:t>child development and mental health, tests are possible but are very time-costly and not culturally </a:t>
            </a:r>
            <a:r>
              <a:rPr lang="en-US" dirty="0" err="1"/>
              <a:t>standardised</a:t>
            </a:r>
            <a:r>
              <a:rPr lang="en-US" dirty="0"/>
              <a:t>. For care practices, some attempts at </a:t>
            </a:r>
            <a:r>
              <a:rPr lang="en-US" dirty="0" smtClean="0"/>
              <a:t>developing </a:t>
            </a:r>
            <a:r>
              <a:rPr lang="en-US" dirty="0"/>
              <a:t>standards have been proposed but very few have been experimented. </a:t>
            </a:r>
          </a:p>
          <a:p>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a:t>Other </a:t>
            </a:r>
            <a:r>
              <a:rPr lang="en-US" b="1" dirty="0" smtClean="0"/>
              <a:t>Issues/Debates</a:t>
            </a:r>
            <a:endParaRPr lang="en-US" dirty="0"/>
          </a:p>
        </p:txBody>
      </p:sp>
      <p:sp>
        <p:nvSpPr>
          <p:cNvPr id="3" name="Content Placeholder 2"/>
          <p:cNvSpPr>
            <a:spLocks noGrp="1"/>
          </p:cNvSpPr>
          <p:nvPr>
            <p:ph idx="1"/>
          </p:nvPr>
        </p:nvSpPr>
        <p:spPr>
          <a:xfrm>
            <a:off x="457200" y="990600"/>
            <a:ext cx="8229600" cy="5135563"/>
          </a:xfrm>
        </p:spPr>
        <p:txBody>
          <a:bodyPr>
            <a:normAutofit fontScale="92500" lnSpcReduction="20000"/>
          </a:bodyPr>
          <a:lstStyle/>
          <a:p>
            <a:pPr algn="just"/>
            <a:r>
              <a:rPr lang="en-US" dirty="0" smtClean="0"/>
              <a:t>Very </a:t>
            </a:r>
            <a:r>
              <a:rPr lang="en-US" dirty="0"/>
              <a:t>few interventions in nutrition in emergencies integrate psychosocial components. This limits the knowledge and experiences and lessons-learned on care practices and psychological support components in nutrition </a:t>
            </a:r>
            <a:r>
              <a:rPr lang="en-US" dirty="0" err="1"/>
              <a:t>programmes</a:t>
            </a:r>
            <a:r>
              <a:rPr lang="en-US" dirty="0"/>
              <a:t>. </a:t>
            </a:r>
            <a:r>
              <a:rPr lang="en-US" dirty="0" err="1"/>
              <a:t>Standardisation</a:t>
            </a:r>
            <a:r>
              <a:rPr lang="en-US" dirty="0"/>
              <a:t> of best practices in this domain will be difficult due to cultural differences that necessitate an adaptation of the psychosocial approach to each specific context. </a:t>
            </a:r>
          </a:p>
          <a:p>
            <a:pPr algn="just"/>
            <a:r>
              <a:rPr lang="en-US" dirty="0" smtClean="0"/>
              <a:t>Monitoring </a:t>
            </a:r>
            <a:r>
              <a:rPr lang="en-US" dirty="0"/>
              <a:t>and evaluating the psychosocial components of programs requires looking at both the process and the outcome of nutritional results.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a:t>Supplies:</a:t>
            </a:r>
            <a:endParaRPr lang="en-US" dirty="0"/>
          </a:p>
        </p:txBody>
      </p:sp>
      <p:sp>
        <p:nvSpPr>
          <p:cNvPr id="3" name="Content Placeholder 2"/>
          <p:cNvSpPr>
            <a:spLocks noGrp="1"/>
          </p:cNvSpPr>
          <p:nvPr>
            <p:ph idx="1"/>
          </p:nvPr>
        </p:nvSpPr>
        <p:spPr>
          <a:xfrm>
            <a:off x="457200" y="1066800"/>
            <a:ext cx="8229600" cy="5059363"/>
          </a:xfrm>
        </p:spPr>
        <p:txBody>
          <a:bodyPr/>
          <a:lstStyle/>
          <a:p>
            <a:pPr algn="just"/>
            <a:r>
              <a:rPr lang="en-US" dirty="0"/>
              <a:t>Health and nutrition education materials </a:t>
            </a:r>
          </a:p>
          <a:p>
            <a:pPr algn="just"/>
            <a:r>
              <a:rPr lang="en-US" dirty="0"/>
              <a:t>Play materials and resources to set up designated play areas </a:t>
            </a:r>
          </a:p>
          <a:p>
            <a:pPr algn="just"/>
            <a:r>
              <a:rPr lang="en-US" dirty="0"/>
              <a:t>Breastfeeding </a:t>
            </a:r>
            <a:r>
              <a:rPr lang="en-US" dirty="0" err="1"/>
              <a:t>counsellors</a:t>
            </a:r>
            <a:r>
              <a:rPr lang="en-US" dirty="0"/>
              <a:t> and trained psychologists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Autofit/>
          </a:bodyPr>
          <a:lstStyle/>
          <a:p>
            <a:pPr algn="just"/>
            <a:r>
              <a:rPr lang="en-US" sz="3600" b="1" dirty="0"/>
              <a:t>What are the psychosocial components of nutrition?</a:t>
            </a:r>
            <a:endParaRPr lang="en-US" sz="3600" dirty="0"/>
          </a:p>
        </p:txBody>
      </p:sp>
      <p:sp>
        <p:nvSpPr>
          <p:cNvPr id="3" name="Content Placeholder 2"/>
          <p:cNvSpPr>
            <a:spLocks noGrp="1"/>
          </p:cNvSpPr>
          <p:nvPr>
            <p:ph idx="1"/>
          </p:nvPr>
        </p:nvSpPr>
        <p:spPr>
          <a:xfrm>
            <a:off x="457200" y="1219200"/>
            <a:ext cx="8229600" cy="4906963"/>
          </a:xfrm>
        </p:spPr>
        <p:txBody>
          <a:bodyPr>
            <a:normAutofit lnSpcReduction="10000"/>
          </a:bodyPr>
          <a:lstStyle/>
          <a:p>
            <a:pPr algn="just"/>
            <a:r>
              <a:rPr lang="en-US" dirty="0"/>
              <a:t>The psychosocial components of nutrition include the psychological, emotional, social and spiritual dimensions of a child’s health and well-being. </a:t>
            </a:r>
          </a:p>
          <a:p>
            <a:pPr algn="just"/>
            <a:r>
              <a:rPr lang="en-US" dirty="0" smtClean="0"/>
              <a:t>Nutrition </a:t>
            </a:r>
            <a:r>
              <a:rPr lang="en-US" dirty="0"/>
              <a:t>has extremely close links with care practices and a child’s nutritional status is often determined as much by feeding practices, home environment and the attention received from the primary caretaker as by the food he/she eats.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pPr algn="just"/>
            <a:r>
              <a:rPr lang="en-US" sz="3600" b="1" dirty="0"/>
              <a:t>Why are psychosocial issues key in emergencies?</a:t>
            </a:r>
            <a:endParaRPr lang="en-US" sz="3600" dirty="0"/>
          </a:p>
        </p:txBody>
      </p:sp>
      <p:sp>
        <p:nvSpPr>
          <p:cNvPr id="3" name="Content Placeholder 2"/>
          <p:cNvSpPr>
            <a:spLocks noGrp="1"/>
          </p:cNvSpPr>
          <p:nvPr>
            <p:ph idx="1"/>
          </p:nvPr>
        </p:nvSpPr>
        <p:spPr>
          <a:xfrm>
            <a:off x="457200" y="1371600"/>
            <a:ext cx="8229600" cy="4754563"/>
          </a:xfrm>
        </p:spPr>
        <p:txBody>
          <a:bodyPr>
            <a:normAutofit fontScale="55000" lnSpcReduction="20000"/>
          </a:bodyPr>
          <a:lstStyle/>
          <a:p>
            <a:pPr algn="just"/>
            <a:r>
              <a:rPr lang="en-US" dirty="0"/>
              <a:t>In emergency situations, the social destruction and physical violence suffered by the population have an impact on psychological well-being and family structure. </a:t>
            </a:r>
            <a:endParaRPr lang="en-US" dirty="0" smtClean="0"/>
          </a:p>
          <a:p>
            <a:pPr algn="just"/>
            <a:r>
              <a:rPr lang="en-US" dirty="0" smtClean="0"/>
              <a:t>Families </a:t>
            </a:r>
            <a:r>
              <a:rPr lang="en-US" dirty="0"/>
              <a:t>may have experienced acts of violence and extreme distress, such as witnessing death, family separation, rape (which may have resulted in unwanted pregnancies), loss of possessions and shelter and disrupted food and survival systems. </a:t>
            </a:r>
          </a:p>
          <a:p>
            <a:pPr algn="just"/>
            <a:r>
              <a:rPr lang="en-US" dirty="0"/>
              <a:t>This psychological trauma together with the physical impact of hunger, and the dependence on humanitarian aid for survival, produces changes in </a:t>
            </a:r>
            <a:r>
              <a:rPr lang="en-US" dirty="0" err="1"/>
              <a:t>behaviour</a:t>
            </a:r>
            <a:r>
              <a:rPr lang="en-US" dirty="0"/>
              <a:t> and emotions, which impact on feeding practices. </a:t>
            </a:r>
            <a:endParaRPr lang="en-US" dirty="0" smtClean="0"/>
          </a:p>
          <a:p>
            <a:pPr algn="just"/>
            <a:r>
              <a:rPr lang="en-US" dirty="0" smtClean="0"/>
              <a:t>These </a:t>
            </a:r>
            <a:r>
              <a:rPr lang="en-US" dirty="0"/>
              <a:t>difficulties may disrupt patterns of effective parenting and mother-child interactions and can create a sense of apathy or loss of dignity affecting ability to face the new situation (such as their capacity and desire to provide food, prepare meals, or work to nourish their families). </a:t>
            </a:r>
            <a:endParaRPr lang="en-US" dirty="0" smtClean="0"/>
          </a:p>
          <a:p>
            <a:pPr algn="just"/>
            <a:r>
              <a:rPr lang="en-US" dirty="0" smtClean="0"/>
              <a:t>The </a:t>
            </a:r>
            <a:r>
              <a:rPr lang="en-US" dirty="0"/>
              <a:t>poor nutritional, mental or physical health of caregivers in an emergency context may render them unable to provide psychosocial stimulation to their children. </a:t>
            </a:r>
            <a:endParaRPr lang="en-US" dirty="0" smtClean="0"/>
          </a:p>
          <a:p>
            <a:pPr algn="just"/>
            <a:r>
              <a:rPr lang="en-US" dirty="0" smtClean="0"/>
              <a:t>Similarly</a:t>
            </a:r>
            <a:r>
              <a:rPr lang="en-US" dirty="0"/>
              <a:t>, the capacities to care for children or any other vulnerable groups within the population might be overwhelmed, increasing the risk of malnutrition and potentially limiting the efficiency of nutrition treatment. </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77500" lnSpcReduction="20000"/>
          </a:bodyPr>
          <a:lstStyle/>
          <a:p>
            <a:pPr algn="just"/>
            <a:r>
              <a:rPr lang="en-US" dirty="0" smtClean="0"/>
              <a:t>As a result, emergencies can provoke and aggravate cases of chronic or acute malnutrition and micronutrient deficiencies through the impact they have on psychosocial well-being. </a:t>
            </a:r>
          </a:p>
          <a:p>
            <a:pPr algn="just"/>
            <a:r>
              <a:rPr lang="en-US" dirty="0" smtClean="0"/>
              <a:t>Research has shown that stimulation and interaction are key components for promoting effective feeding for a malnourished child and feeding </a:t>
            </a:r>
            <a:r>
              <a:rPr lang="en-US" dirty="0" err="1" smtClean="0"/>
              <a:t>programmes</a:t>
            </a:r>
            <a:r>
              <a:rPr lang="en-US" dirty="0" smtClean="0"/>
              <a:t> should accordingly devote time and attention to teaching mothers how to engage with their children to ensure that the psychosocial components of nutrition are addressed alongside the feeding. </a:t>
            </a:r>
          </a:p>
          <a:p>
            <a:pPr algn="just"/>
            <a:r>
              <a:rPr lang="en-US" dirty="0" smtClean="0"/>
              <a:t>A lack of psychosocial stimulation has adverse consequences for children’s development and mental health (see figure 2).</a:t>
            </a:r>
          </a:p>
          <a:p>
            <a:pPr algn="just"/>
            <a:r>
              <a:rPr lang="en-US" dirty="0" smtClean="0"/>
              <a:t> Considering these risk factors, the approach to the treatment of malnutrition should integrate a psychosocial component in order to protect and stimulate child development.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200" b="1" i="1" dirty="0"/>
              <a:t>Figure 2: Relationship of Malnutrition, Psychosocial Stimulation and Development </a:t>
            </a:r>
            <a:endParaRPr lang="en-US" sz="3200" dirty="0"/>
          </a:p>
        </p:txBody>
      </p:sp>
      <p:pic>
        <p:nvPicPr>
          <p:cNvPr id="1026" name="Picture 2" descr="C:\Users\Afzal\Pictures\My Scans\2019-03 (Mar)\scan0001.jpg"/>
          <p:cNvPicPr>
            <a:picLocks noGrp="1" noChangeAspect="1" noChangeArrowheads="1"/>
          </p:cNvPicPr>
          <p:nvPr>
            <p:ph idx="1"/>
          </p:nvPr>
        </p:nvPicPr>
        <p:blipFill>
          <a:blip r:embed="rId2" cstate="print"/>
          <a:srcRect/>
          <a:stretch>
            <a:fillRect/>
          </a:stretch>
        </p:blipFill>
        <p:spPr bwMode="auto">
          <a:xfrm>
            <a:off x="457200" y="1524000"/>
            <a:ext cx="8382000" cy="50292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dirty="0"/>
              <a:t>When should psychosocial issues be addressed? </a:t>
            </a:r>
            <a:endParaRPr lang="en-US" dirty="0"/>
          </a:p>
        </p:txBody>
      </p:sp>
      <p:sp>
        <p:nvSpPr>
          <p:cNvPr id="3" name="Content Placeholder 2"/>
          <p:cNvSpPr>
            <a:spLocks noGrp="1"/>
          </p:cNvSpPr>
          <p:nvPr>
            <p:ph idx="1"/>
          </p:nvPr>
        </p:nvSpPr>
        <p:spPr>
          <a:xfrm>
            <a:off x="457200" y="1600200"/>
            <a:ext cx="8229600" cy="5105400"/>
          </a:xfrm>
        </p:spPr>
        <p:txBody>
          <a:bodyPr>
            <a:normAutofit fontScale="62500" lnSpcReduction="20000"/>
          </a:bodyPr>
          <a:lstStyle/>
          <a:p>
            <a:pPr algn="just"/>
            <a:r>
              <a:rPr lang="en-US" dirty="0"/>
              <a:t>Psychosocial issues should be addressed in all emergency </a:t>
            </a:r>
            <a:r>
              <a:rPr lang="en-US" dirty="0" err="1"/>
              <a:t>programmes</a:t>
            </a:r>
            <a:r>
              <a:rPr lang="en-US" dirty="0"/>
              <a:t> wherever possible. </a:t>
            </a:r>
            <a:endParaRPr lang="en-US" dirty="0" smtClean="0"/>
          </a:p>
          <a:p>
            <a:pPr algn="just"/>
            <a:r>
              <a:rPr lang="en-US" dirty="0" smtClean="0"/>
              <a:t>Support </a:t>
            </a:r>
            <a:r>
              <a:rPr lang="en-US" dirty="0"/>
              <a:t>for child stimulation and the mother-child relationship should be systematically included in all </a:t>
            </a:r>
            <a:r>
              <a:rPr lang="en-US" dirty="0" err="1"/>
              <a:t>programmes</a:t>
            </a:r>
            <a:r>
              <a:rPr lang="en-US" dirty="0"/>
              <a:t> for the prevention and treatment of malnutrition. </a:t>
            </a:r>
            <a:endParaRPr lang="en-US" dirty="0" smtClean="0"/>
          </a:p>
          <a:p>
            <a:pPr algn="just"/>
            <a:r>
              <a:rPr lang="en-US" dirty="0" smtClean="0"/>
              <a:t>When </a:t>
            </a:r>
            <a:r>
              <a:rPr lang="en-US" dirty="0"/>
              <a:t>assessing the nutrition and food security situation, the existing care practices, coping strategies, stress factors, mental health and social structure of the population should be taken into consideration thinking in terms of both risks and resources. </a:t>
            </a:r>
            <a:endParaRPr lang="en-US" dirty="0" smtClean="0"/>
          </a:p>
          <a:p>
            <a:pPr algn="just"/>
            <a:r>
              <a:rPr lang="en-US" dirty="0" smtClean="0"/>
              <a:t>This </a:t>
            </a:r>
            <a:r>
              <a:rPr lang="en-US" dirty="0"/>
              <a:t>information can be obtained through formal and informal interviews, focus group discussions, direct observations or surveys. </a:t>
            </a:r>
          </a:p>
          <a:p>
            <a:pPr algn="just"/>
            <a:r>
              <a:rPr lang="en-US" dirty="0"/>
              <a:t>It should also be noted that psychosocial components (including care practices, breastfeeding, child development and mental health) are strongly linked with cultural contexts and practices and events that occur during emergencies will affect communities and individuals differently. </a:t>
            </a:r>
            <a:endParaRPr lang="en-US" dirty="0" smtClean="0"/>
          </a:p>
          <a:p>
            <a:pPr algn="just"/>
            <a:r>
              <a:rPr lang="en-US" dirty="0" smtClean="0"/>
              <a:t>Finally </a:t>
            </a:r>
            <a:r>
              <a:rPr lang="en-US" dirty="0"/>
              <a:t>when considering when to address psychosocial issues, it must be remembered that psychological time is not directly correlated with chronological time; people may still be affected 2 years after the end of the war by a specific and traumatic event.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a:t>How are psychosocial issues implemented during nutrition programs? </a:t>
            </a:r>
            <a:endParaRPr lang="en-US" sz="3600" dirty="0"/>
          </a:p>
        </p:txBody>
      </p:sp>
      <p:sp>
        <p:nvSpPr>
          <p:cNvPr id="3" name="Content Placeholder 2"/>
          <p:cNvSpPr>
            <a:spLocks noGrp="1"/>
          </p:cNvSpPr>
          <p:nvPr>
            <p:ph idx="1"/>
          </p:nvPr>
        </p:nvSpPr>
        <p:spPr>
          <a:xfrm>
            <a:off x="457200" y="1600200"/>
            <a:ext cx="8229600" cy="5029200"/>
          </a:xfrm>
        </p:spPr>
        <p:txBody>
          <a:bodyPr>
            <a:normAutofit/>
          </a:bodyPr>
          <a:lstStyle/>
          <a:p>
            <a:pPr algn="just"/>
            <a:r>
              <a:rPr lang="en-US" dirty="0"/>
              <a:t>Feeding programs are an excellent way to identify vulnerable groups or individuals. </a:t>
            </a:r>
            <a:endParaRPr lang="en-US" dirty="0" smtClean="0"/>
          </a:p>
          <a:p>
            <a:pPr algn="just"/>
            <a:r>
              <a:rPr lang="en-US" dirty="0" smtClean="0"/>
              <a:t>Care </a:t>
            </a:r>
            <a:r>
              <a:rPr lang="en-US" dirty="0"/>
              <a:t>practices should be integrated into an understanding of the causes of malnutrition based on the conceptual framework of nutrition (Annex 4). </a:t>
            </a: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OFTAGE\Desktop\UNICEF-Conceptual-Framework-on-the-causes-of-Malnutrition.png"/>
          <p:cNvPicPr>
            <a:picLocks noGrp="1" noChangeAspect="1" noChangeArrowheads="1"/>
          </p:cNvPicPr>
          <p:nvPr>
            <p:ph idx="1"/>
          </p:nvPr>
        </p:nvPicPr>
        <p:blipFill>
          <a:blip r:embed="rId2"/>
          <a:srcRect/>
          <a:stretch>
            <a:fillRect/>
          </a:stretch>
        </p:blipFill>
        <p:spPr bwMode="auto">
          <a:xfrm>
            <a:off x="457200" y="304800"/>
            <a:ext cx="7924799" cy="5943599"/>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a:bodyPr>
          <a:lstStyle/>
          <a:p>
            <a:pPr algn="just"/>
            <a:r>
              <a:rPr lang="en-US" dirty="0" smtClean="0"/>
              <a:t>During interventions, nutrition and food services should not impede or distract from existing care practices. </a:t>
            </a:r>
          </a:p>
          <a:p>
            <a:pPr algn="just"/>
            <a:r>
              <a:rPr lang="en-US" dirty="0" smtClean="0"/>
              <a:t>Participation to time consuming </a:t>
            </a:r>
            <a:r>
              <a:rPr lang="en-US" dirty="0" err="1" smtClean="0"/>
              <a:t>programmes</a:t>
            </a:r>
            <a:r>
              <a:rPr lang="en-US" dirty="0" smtClean="0"/>
              <a:t> might impede on women’s time and availability for their family and young children. </a:t>
            </a:r>
          </a:p>
          <a:p>
            <a:pPr algn="just"/>
            <a:r>
              <a:rPr lang="en-US" dirty="0" smtClean="0"/>
              <a:t>A focus on lending support and strengthening the traditional care system in the community, even in emergency settings, can be ideal in terms of cultural appropriateness, empowerment</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1444</Words>
  <Application>Microsoft Office PowerPoint</Application>
  <PresentationFormat>On-screen Show (4:3)</PresentationFormat>
  <Paragraphs>68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Intervention 8  </vt:lpstr>
      <vt:lpstr>What are the psychosocial components of nutrition?</vt:lpstr>
      <vt:lpstr>Why are psychosocial issues key in emergencies?</vt:lpstr>
      <vt:lpstr>Slide 4</vt:lpstr>
      <vt:lpstr>Figure 2: Relationship of Malnutrition, Psychosocial Stimulation and Development </vt:lpstr>
      <vt:lpstr>When should psychosocial issues be addressed? </vt:lpstr>
      <vt:lpstr>How are psychosocial issues implemented during nutrition programs? </vt:lpstr>
      <vt:lpstr>Slide 8</vt:lpstr>
      <vt:lpstr>Slide 9</vt:lpstr>
      <vt:lpstr>When should psychosocial issues be addressed?</vt:lpstr>
      <vt:lpstr>How are psychosocial issues implemented during nutrition programs?</vt:lpstr>
      <vt:lpstr>Slide 12</vt:lpstr>
      <vt:lpstr>Slide 13</vt:lpstr>
      <vt:lpstr>Measuring success/Benchmarks</vt:lpstr>
      <vt:lpstr>Other Issues/Debates</vt:lpstr>
      <vt:lpstr>Supplies: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Intervention 8  </dc:title>
  <dc:creator>SOFTAGE</dc:creator>
  <cp:lastModifiedBy>Afzal</cp:lastModifiedBy>
  <cp:revision>28</cp:revision>
  <dcterms:created xsi:type="dcterms:W3CDTF">2018-12-16T17:57:24Z</dcterms:created>
  <dcterms:modified xsi:type="dcterms:W3CDTF">2019-03-22T05:24:08Z</dcterms:modified>
</cp:coreProperties>
</file>