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A678E4-E9E7-4F01-942A-917DB463F36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58F220A6-E4F5-400E-A3A6-1C394812783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Attract</a:t>
          </a:r>
          <a:endParaRPr kumimoji="0" lang="en-US" alt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F433E528-3806-4E16-AFEA-D294274343D2}" type="parTrans" cxnId="{661E1171-0199-4CDC-A4DC-15C0E1F07B55}">
      <dgm:prSet/>
      <dgm:spPr/>
    </dgm:pt>
    <dgm:pt modelId="{E7A93F5A-DD9D-4196-95E3-BA0ABE0E9546}" type="sibTrans" cxnId="{661E1171-0199-4CDC-A4DC-15C0E1F07B55}">
      <dgm:prSet/>
      <dgm:spPr/>
    </dgm:pt>
    <dgm:pt modelId="{FC81F2B5-B4C4-445F-929F-CDC5C7836F6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Retain</a:t>
          </a:r>
          <a:endParaRPr kumimoji="0" lang="en-US" alt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74526D1-3F1F-4F57-B203-C1E02DE5B910}" type="parTrans" cxnId="{F9C78F39-562B-47F9-B2D5-1146765CCCB2}">
      <dgm:prSet/>
      <dgm:spPr/>
    </dgm:pt>
    <dgm:pt modelId="{AE3E9BAC-C1F4-4B53-B2C1-381111A94880}" type="sibTrans" cxnId="{F9C78F39-562B-47F9-B2D5-1146765CCCB2}">
      <dgm:prSet/>
      <dgm:spPr/>
    </dgm:pt>
    <dgm:pt modelId="{7CBD45A0-7D67-4618-BF8D-5DDF88365A1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Develop</a:t>
          </a:r>
          <a:endParaRPr kumimoji="0" lang="en-US" alt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0309122-7920-4216-8EAB-9BC610742663}" type="parTrans" cxnId="{CB34E913-05F4-4A13-800A-B44AD55B1E04}">
      <dgm:prSet/>
      <dgm:spPr/>
    </dgm:pt>
    <dgm:pt modelId="{5BBC1B1E-CA73-4D4D-A258-5A0FDA029CD7}" type="sibTrans" cxnId="{CB34E913-05F4-4A13-800A-B44AD55B1E04}">
      <dgm:prSet/>
      <dgm:spPr/>
    </dgm:pt>
    <dgm:pt modelId="{01343F56-5E01-4736-B5FD-D122B23F875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Engage</a:t>
          </a:r>
          <a:endParaRPr kumimoji="0" lang="en-US" alt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49866FF-C346-4A4C-B909-77BD313054C9}" type="parTrans" cxnId="{4349A5C3-32E4-4967-9ABE-D7C027A329AD}">
      <dgm:prSet/>
      <dgm:spPr/>
    </dgm:pt>
    <dgm:pt modelId="{6F9B6DD5-038F-41B3-A02B-5F9DFD93CB38}" type="sibTrans" cxnId="{4349A5C3-32E4-4967-9ABE-D7C027A329AD}">
      <dgm:prSet/>
      <dgm:spPr/>
    </dgm:pt>
    <dgm:pt modelId="{45225530-1E6B-4DD2-8F55-05F12611A67F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Select</a:t>
          </a:r>
          <a:endParaRPr kumimoji="0" lang="en-US" alt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FD5E481D-77B8-4F4A-8C67-70B1398616BB}" type="parTrans" cxnId="{24229D08-F57F-45E3-A7B9-B1D729DB42A8}">
      <dgm:prSet/>
      <dgm:spPr/>
    </dgm:pt>
    <dgm:pt modelId="{AD83F91A-9A8A-4A14-B447-E6021FD48FCF}" type="sibTrans" cxnId="{24229D08-F57F-45E3-A7B9-B1D729DB42A8}">
      <dgm:prSet/>
      <dgm:spPr/>
    </dgm:pt>
    <dgm:pt modelId="{F9574625-47EB-429F-BD76-F6B7072A44EA}" type="pres">
      <dgm:prSet presAssocID="{C3A678E4-E9E7-4F01-942A-917DB463F360}" presName="cycle" presStyleCnt="0">
        <dgm:presLayoutVars>
          <dgm:dir val="rev"/>
          <dgm:resizeHandles val="exact"/>
        </dgm:presLayoutVars>
      </dgm:prSet>
      <dgm:spPr/>
    </dgm:pt>
    <dgm:pt modelId="{F0AB1B45-8378-46BB-8AF1-102F4897A4DF}" type="pres">
      <dgm:prSet presAssocID="{58F220A6-E4F5-400E-A3A6-1C3948127834}" presName="dummy" presStyleCnt="0"/>
      <dgm:spPr/>
    </dgm:pt>
    <dgm:pt modelId="{490C9E75-FA8A-4B5B-A27A-01914F1F24A1}" type="pres">
      <dgm:prSet presAssocID="{58F220A6-E4F5-400E-A3A6-1C3948127834}" presName="node" presStyleLbl="revTx" presStyleIdx="0" presStyleCnt="5">
        <dgm:presLayoutVars>
          <dgm:bulletEnabled val="1"/>
        </dgm:presLayoutVars>
      </dgm:prSet>
      <dgm:spPr/>
    </dgm:pt>
    <dgm:pt modelId="{032B5E48-1916-4816-9CC6-557E22117292}" type="pres">
      <dgm:prSet presAssocID="{E7A93F5A-DD9D-4196-95E3-BA0ABE0E9546}" presName="sibTrans" presStyleLbl="node1" presStyleIdx="0" presStyleCnt="5"/>
      <dgm:spPr/>
    </dgm:pt>
    <dgm:pt modelId="{91A36515-79C4-4ECE-8429-44D7F91C85C9}" type="pres">
      <dgm:prSet presAssocID="{FC81F2B5-B4C4-445F-929F-CDC5C7836F68}" presName="dummy" presStyleCnt="0"/>
      <dgm:spPr/>
    </dgm:pt>
    <dgm:pt modelId="{99EE1A3B-C744-46BB-8C9A-31526034B206}" type="pres">
      <dgm:prSet presAssocID="{FC81F2B5-B4C4-445F-929F-CDC5C7836F68}" presName="node" presStyleLbl="revTx" presStyleIdx="1" presStyleCnt="5">
        <dgm:presLayoutVars>
          <dgm:bulletEnabled val="1"/>
        </dgm:presLayoutVars>
      </dgm:prSet>
      <dgm:spPr/>
    </dgm:pt>
    <dgm:pt modelId="{065654DA-4A7D-41EE-B9B8-87304FA43684}" type="pres">
      <dgm:prSet presAssocID="{AE3E9BAC-C1F4-4B53-B2C1-381111A94880}" presName="sibTrans" presStyleLbl="node1" presStyleIdx="1" presStyleCnt="5"/>
      <dgm:spPr/>
    </dgm:pt>
    <dgm:pt modelId="{BAF64EE0-DCF4-4E78-A0CD-7A3C2126D5CA}" type="pres">
      <dgm:prSet presAssocID="{7CBD45A0-7D67-4618-BF8D-5DDF88365A11}" presName="dummy" presStyleCnt="0"/>
      <dgm:spPr/>
    </dgm:pt>
    <dgm:pt modelId="{61DFBA49-C2E5-4862-8CDE-58FE5F4F18FD}" type="pres">
      <dgm:prSet presAssocID="{7CBD45A0-7D67-4618-BF8D-5DDF88365A11}" presName="node" presStyleLbl="revTx" presStyleIdx="2" presStyleCnt="5">
        <dgm:presLayoutVars>
          <dgm:bulletEnabled val="1"/>
        </dgm:presLayoutVars>
      </dgm:prSet>
      <dgm:spPr/>
    </dgm:pt>
    <dgm:pt modelId="{713669BE-CB75-4025-9B85-15C3FAA6EA02}" type="pres">
      <dgm:prSet presAssocID="{5BBC1B1E-CA73-4D4D-A258-5A0FDA029CD7}" presName="sibTrans" presStyleLbl="node1" presStyleIdx="2" presStyleCnt="5"/>
      <dgm:spPr/>
    </dgm:pt>
    <dgm:pt modelId="{206A298F-1F47-4933-80A7-8B903AF60962}" type="pres">
      <dgm:prSet presAssocID="{01343F56-5E01-4736-B5FD-D122B23F8751}" presName="dummy" presStyleCnt="0"/>
      <dgm:spPr/>
    </dgm:pt>
    <dgm:pt modelId="{D2D5DEF5-1856-457A-B65F-EC4D408183C8}" type="pres">
      <dgm:prSet presAssocID="{01343F56-5E01-4736-B5FD-D122B23F8751}" presName="node" presStyleLbl="revTx" presStyleIdx="3" presStyleCnt="5">
        <dgm:presLayoutVars>
          <dgm:bulletEnabled val="1"/>
        </dgm:presLayoutVars>
      </dgm:prSet>
      <dgm:spPr/>
    </dgm:pt>
    <dgm:pt modelId="{510C524F-1DFF-4B4D-9AEA-414383AE1590}" type="pres">
      <dgm:prSet presAssocID="{6F9B6DD5-038F-41B3-A02B-5F9DFD93CB38}" presName="sibTrans" presStyleLbl="node1" presStyleIdx="3" presStyleCnt="5"/>
      <dgm:spPr/>
    </dgm:pt>
    <dgm:pt modelId="{CC42D35D-5073-4360-9714-E700BA87255A}" type="pres">
      <dgm:prSet presAssocID="{45225530-1E6B-4DD2-8F55-05F12611A67F}" presName="dummy" presStyleCnt="0"/>
      <dgm:spPr/>
    </dgm:pt>
    <dgm:pt modelId="{CE79B3FB-6241-43F7-981E-1762707B8A93}" type="pres">
      <dgm:prSet presAssocID="{45225530-1E6B-4DD2-8F55-05F12611A67F}" presName="node" presStyleLbl="revTx" presStyleIdx="4" presStyleCnt="5">
        <dgm:presLayoutVars>
          <dgm:bulletEnabled val="1"/>
        </dgm:presLayoutVars>
      </dgm:prSet>
      <dgm:spPr/>
    </dgm:pt>
    <dgm:pt modelId="{7415E6FF-7D62-4671-9719-C3CB93AF0012}" type="pres">
      <dgm:prSet presAssocID="{AD83F91A-9A8A-4A14-B447-E6021FD48FCF}" presName="sibTrans" presStyleLbl="node1" presStyleIdx="4" presStyleCnt="5"/>
      <dgm:spPr/>
    </dgm:pt>
  </dgm:ptLst>
  <dgm:cxnLst>
    <dgm:cxn modelId="{155CC063-6ED4-4C1A-A8BA-924766C70E2B}" type="presOf" srcId="{45225530-1E6B-4DD2-8F55-05F12611A67F}" destId="{CE79B3FB-6241-43F7-981E-1762707B8A93}" srcOrd="0" destOrd="0" presId="urn:microsoft.com/office/officeart/2005/8/layout/cycle1"/>
    <dgm:cxn modelId="{FDD506C5-2D6C-4E49-9EF6-39556ABE058F}" type="presOf" srcId="{AE3E9BAC-C1F4-4B53-B2C1-381111A94880}" destId="{065654DA-4A7D-41EE-B9B8-87304FA43684}" srcOrd="0" destOrd="0" presId="urn:microsoft.com/office/officeart/2005/8/layout/cycle1"/>
    <dgm:cxn modelId="{76E1DE67-E58D-4A48-ADFF-660996B50410}" type="presOf" srcId="{C3A678E4-E9E7-4F01-942A-917DB463F360}" destId="{F9574625-47EB-429F-BD76-F6B7072A44EA}" srcOrd="0" destOrd="0" presId="urn:microsoft.com/office/officeart/2005/8/layout/cycle1"/>
    <dgm:cxn modelId="{4349A5C3-32E4-4967-9ABE-D7C027A329AD}" srcId="{C3A678E4-E9E7-4F01-942A-917DB463F360}" destId="{01343F56-5E01-4736-B5FD-D122B23F8751}" srcOrd="3" destOrd="0" parTransId="{C49866FF-C346-4A4C-B909-77BD313054C9}" sibTransId="{6F9B6DD5-038F-41B3-A02B-5F9DFD93CB38}"/>
    <dgm:cxn modelId="{0D31D95E-0CFE-4D5C-AF74-8D2C187F9AF5}" type="presOf" srcId="{7CBD45A0-7D67-4618-BF8D-5DDF88365A11}" destId="{61DFBA49-C2E5-4862-8CDE-58FE5F4F18FD}" srcOrd="0" destOrd="0" presId="urn:microsoft.com/office/officeart/2005/8/layout/cycle1"/>
    <dgm:cxn modelId="{996C28ED-3E1E-444D-AB26-3750ACAB424E}" type="presOf" srcId="{6F9B6DD5-038F-41B3-A02B-5F9DFD93CB38}" destId="{510C524F-1DFF-4B4D-9AEA-414383AE1590}" srcOrd="0" destOrd="0" presId="urn:microsoft.com/office/officeart/2005/8/layout/cycle1"/>
    <dgm:cxn modelId="{6749A5E4-4665-47FB-93AD-AD4DB42C591B}" type="presOf" srcId="{58F220A6-E4F5-400E-A3A6-1C3948127834}" destId="{490C9E75-FA8A-4B5B-A27A-01914F1F24A1}" srcOrd="0" destOrd="0" presId="urn:microsoft.com/office/officeart/2005/8/layout/cycle1"/>
    <dgm:cxn modelId="{24229D08-F57F-45E3-A7B9-B1D729DB42A8}" srcId="{C3A678E4-E9E7-4F01-942A-917DB463F360}" destId="{45225530-1E6B-4DD2-8F55-05F12611A67F}" srcOrd="4" destOrd="0" parTransId="{FD5E481D-77B8-4F4A-8C67-70B1398616BB}" sibTransId="{AD83F91A-9A8A-4A14-B447-E6021FD48FCF}"/>
    <dgm:cxn modelId="{DF0D9B55-B2A9-4EB9-90B5-BAFEF69CA78C}" type="presOf" srcId="{E7A93F5A-DD9D-4196-95E3-BA0ABE0E9546}" destId="{032B5E48-1916-4816-9CC6-557E22117292}" srcOrd="0" destOrd="0" presId="urn:microsoft.com/office/officeart/2005/8/layout/cycle1"/>
    <dgm:cxn modelId="{A986D9F2-E1CA-4EBD-874E-CD5153055587}" type="presOf" srcId="{AD83F91A-9A8A-4A14-B447-E6021FD48FCF}" destId="{7415E6FF-7D62-4671-9719-C3CB93AF0012}" srcOrd="0" destOrd="0" presId="urn:microsoft.com/office/officeart/2005/8/layout/cycle1"/>
    <dgm:cxn modelId="{D36CD676-3F2E-4B48-A7AB-540DE9B701A9}" type="presOf" srcId="{FC81F2B5-B4C4-445F-929F-CDC5C7836F68}" destId="{99EE1A3B-C744-46BB-8C9A-31526034B206}" srcOrd="0" destOrd="0" presId="urn:microsoft.com/office/officeart/2005/8/layout/cycle1"/>
    <dgm:cxn modelId="{DCD7B95D-F65D-4C01-AD55-7423A26F52F9}" type="presOf" srcId="{5BBC1B1E-CA73-4D4D-A258-5A0FDA029CD7}" destId="{713669BE-CB75-4025-9B85-15C3FAA6EA02}" srcOrd="0" destOrd="0" presId="urn:microsoft.com/office/officeart/2005/8/layout/cycle1"/>
    <dgm:cxn modelId="{661E1171-0199-4CDC-A4DC-15C0E1F07B55}" srcId="{C3A678E4-E9E7-4F01-942A-917DB463F360}" destId="{58F220A6-E4F5-400E-A3A6-1C3948127834}" srcOrd="0" destOrd="0" parTransId="{F433E528-3806-4E16-AFEA-D294274343D2}" sibTransId="{E7A93F5A-DD9D-4196-95E3-BA0ABE0E9546}"/>
    <dgm:cxn modelId="{CB34E913-05F4-4A13-800A-B44AD55B1E04}" srcId="{C3A678E4-E9E7-4F01-942A-917DB463F360}" destId="{7CBD45A0-7D67-4618-BF8D-5DDF88365A11}" srcOrd="2" destOrd="0" parTransId="{D0309122-7920-4216-8EAB-9BC610742663}" sibTransId="{5BBC1B1E-CA73-4D4D-A258-5A0FDA029CD7}"/>
    <dgm:cxn modelId="{63AA6789-2E13-4698-96ED-7654C4059F57}" type="presOf" srcId="{01343F56-5E01-4736-B5FD-D122B23F8751}" destId="{D2D5DEF5-1856-457A-B65F-EC4D408183C8}" srcOrd="0" destOrd="0" presId="urn:microsoft.com/office/officeart/2005/8/layout/cycle1"/>
    <dgm:cxn modelId="{F9C78F39-562B-47F9-B2D5-1146765CCCB2}" srcId="{C3A678E4-E9E7-4F01-942A-917DB463F360}" destId="{FC81F2B5-B4C4-445F-929F-CDC5C7836F68}" srcOrd="1" destOrd="0" parTransId="{674526D1-3F1F-4F57-B203-C1E02DE5B910}" sibTransId="{AE3E9BAC-C1F4-4B53-B2C1-381111A94880}"/>
    <dgm:cxn modelId="{EE723E96-6DD7-46E3-ABE4-AA9335828723}" type="presParOf" srcId="{F9574625-47EB-429F-BD76-F6B7072A44EA}" destId="{F0AB1B45-8378-46BB-8AF1-102F4897A4DF}" srcOrd="0" destOrd="0" presId="urn:microsoft.com/office/officeart/2005/8/layout/cycle1"/>
    <dgm:cxn modelId="{091809FA-BBE5-47B7-AD4A-84CA3B6CEF53}" type="presParOf" srcId="{F9574625-47EB-429F-BD76-F6B7072A44EA}" destId="{490C9E75-FA8A-4B5B-A27A-01914F1F24A1}" srcOrd="1" destOrd="0" presId="urn:microsoft.com/office/officeart/2005/8/layout/cycle1"/>
    <dgm:cxn modelId="{69E535AA-3A23-41A9-85EC-2BAC6C915E1F}" type="presParOf" srcId="{F9574625-47EB-429F-BD76-F6B7072A44EA}" destId="{032B5E48-1916-4816-9CC6-557E22117292}" srcOrd="2" destOrd="0" presId="urn:microsoft.com/office/officeart/2005/8/layout/cycle1"/>
    <dgm:cxn modelId="{16380659-47D7-42EA-A8C3-2FD9DD79BF1D}" type="presParOf" srcId="{F9574625-47EB-429F-BD76-F6B7072A44EA}" destId="{91A36515-79C4-4ECE-8429-44D7F91C85C9}" srcOrd="3" destOrd="0" presId="urn:microsoft.com/office/officeart/2005/8/layout/cycle1"/>
    <dgm:cxn modelId="{ECE1F44A-987D-43D3-A247-97122A0D99DC}" type="presParOf" srcId="{F9574625-47EB-429F-BD76-F6B7072A44EA}" destId="{99EE1A3B-C744-46BB-8C9A-31526034B206}" srcOrd="4" destOrd="0" presId="urn:microsoft.com/office/officeart/2005/8/layout/cycle1"/>
    <dgm:cxn modelId="{817168BB-1F62-4C21-AB17-5E07C4F8B938}" type="presParOf" srcId="{F9574625-47EB-429F-BD76-F6B7072A44EA}" destId="{065654DA-4A7D-41EE-B9B8-87304FA43684}" srcOrd="5" destOrd="0" presId="urn:microsoft.com/office/officeart/2005/8/layout/cycle1"/>
    <dgm:cxn modelId="{EA296E2A-CDDF-4587-999E-3797DF696B0E}" type="presParOf" srcId="{F9574625-47EB-429F-BD76-F6B7072A44EA}" destId="{BAF64EE0-DCF4-4E78-A0CD-7A3C2126D5CA}" srcOrd="6" destOrd="0" presId="urn:microsoft.com/office/officeart/2005/8/layout/cycle1"/>
    <dgm:cxn modelId="{8C2031FC-4581-4105-B58F-86E7607BB484}" type="presParOf" srcId="{F9574625-47EB-429F-BD76-F6B7072A44EA}" destId="{61DFBA49-C2E5-4862-8CDE-58FE5F4F18FD}" srcOrd="7" destOrd="0" presId="urn:microsoft.com/office/officeart/2005/8/layout/cycle1"/>
    <dgm:cxn modelId="{6AFA88E6-B58E-4B03-9852-DDEDF41B8D43}" type="presParOf" srcId="{F9574625-47EB-429F-BD76-F6B7072A44EA}" destId="{713669BE-CB75-4025-9B85-15C3FAA6EA02}" srcOrd="8" destOrd="0" presId="urn:microsoft.com/office/officeart/2005/8/layout/cycle1"/>
    <dgm:cxn modelId="{BBF0B7FF-970E-48A2-8F4C-5170955B267B}" type="presParOf" srcId="{F9574625-47EB-429F-BD76-F6B7072A44EA}" destId="{206A298F-1F47-4933-80A7-8B903AF60962}" srcOrd="9" destOrd="0" presId="urn:microsoft.com/office/officeart/2005/8/layout/cycle1"/>
    <dgm:cxn modelId="{64D14FD7-B4C1-4B86-873E-18BFAF62B74C}" type="presParOf" srcId="{F9574625-47EB-429F-BD76-F6B7072A44EA}" destId="{D2D5DEF5-1856-457A-B65F-EC4D408183C8}" srcOrd="10" destOrd="0" presId="urn:microsoft.com/office/officeart/2005/8/layout/cycle1"/>
    <dgm:cxn modelId="{07E79EB2-6C29-4718-A8EA-71C8A9F4D636}" type="presParOf" srcId="{F9574625-47EB-429F-BD76-F6B7072A44EA}" destId="{510C524F-1DFF-4B4D-9AEA-414383AE1590}" srcOrd="11" destOrd="0" presId="urn:microsoft.com/office/officeart/2005/8/layout/cycle1"/>
    <dgm:cxn modelId="{E6BDF7F5-CE39-4D0A-9063-EFC1BF7EE434}" type="presParOf" srcId="{F9574625-47EB-429F-BD76-F6B7072A44EA}" destId="{CC42D35D-5073-4360-9714-E700BA87255A}" srcOrd="12" destOrd="0" presId="urn:microsoft.com/office/officeart/2005/8/layout/cycle1"/>
    <dgm:cxn modelId="{4A211CE5-6572-4D4D-A2C9-2ACF605B7A3C}" type="presParOf" srcId="{F9574625-47EB-429F-BD76-F6B7072A44EA}" destId="{CE79B3FB-6241-43F7-981E-1762707B8A93}" srcOrd="13" destOrd="0" presId="urn:microsoft.com/office/officeart/2005/8/layout/cycle1"/>
    <dgm:cxn modelId="{F0FD9EBA-4E2E-45A3-BF09-4C35DCC0E166}" type="presParOf" srcId="{F9574625-47EB-429F-BD76-F6B7072A44EA}" destId="{7415E6FF-7D62-4671-9719-C3CB93AF0012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EBD5E-C8F9-4F3C-9B30-5B06176D842B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3CDF8-424B-49C7-A717-4EBAD718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4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E4F56-2BC5-42C8-B1E2-2944EC0E3D74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91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402362-8AC6-4031-A05E-1BE866F551D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553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-754063" y="528638"/>
            <a:ext cx="6096001" cy="3429000"/>
          </a:xfrm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25913"/>
            <a:ext cx="5013325" cy="46513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099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030CAF-E5CB-4265-B354-CA7F25C83ED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573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-754063" y="528638"/>
            <a:ext cx="6096001" cy="3429000"/>
          </a:xfrm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25913"/>
            <a:ext cx="5013325" cy="46513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554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A6608-C785-4209-B43E-A11780E26C5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62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995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5D83A-EB17-45F8-88DB-C069DE38D7F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246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 cap="flat"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285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88D77-F5D4-444C-8CDE-5BB15261670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266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 cap="flat"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343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62EA24-AFE6-4702-AFC2-5CD587A5400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450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-754063" y="528638"/>
            <a:ext cx="6096001" cy="3429000"/>
          </a:xfrm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25913"/>
            <a:ext cx="5013325" cy="4651375"/>
          </a:xfrm>
        </p:spPr>
        <p:txBody>
          <a:bodyPr/>
          <a:lstStyle/>
          <a:p>
            <a:pPr marL="190500" indent="-19050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575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435A76-BCD3-4F79-A009-9A2770F703D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1229" tIns="45615" rIns="91229" bIns="4561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938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604A8F-9186-45F2-B085-4BE99CD8F0E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471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-754063" y="528638"/>
            <a:ext cx="6096001" cy="3429000"/>
          </a:xfrm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25913"/>
            <a:ext cx="5013325" cy="46513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603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03ED5-BFA0-4B86-ABA0-CAECC386653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491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-754063" y="528638"/>
            <a:ext cx="6096001" cy="3429000"/>
          </a:xfrm>
          <a:ln/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11613"/>
            <a:ext cx="5013325" cy="47656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305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06A01-59D9-4339-BE64-20BDBA21F5A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512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-754063" y="528638"/>
            <a:ext cx="6096001" cy="3429000"/>
          </a:xfrm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25913"/>
            <a:ext cx="5013325" cy="46513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45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3C819-EF53-4AB5-B627-1A41102EB71B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5328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-754063" y="528638"/>
            <a:ext cx="6096001" cy="3429000"/>
          </a:xfrm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25913"/>
            <a:ext cx="5013325" cy="46513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72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8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5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0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1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9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8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0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2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1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2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19F42-E845-4E97-9B09-969CE2F4B8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77CC5-3A54-429A-A999-9D3D313FA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4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219201"/>
            <a:ext cx="9144000" cy="1470025"/>
          </a:xfrm>
        </p:spPr>
        <p:txBody>
          <a:bodyPr anchor="ctr">
            <a:normAutofit fontScale="90000"/>
          </a:bodyPr>
          <a:lstStyle/>
          <a:p>
            <a:r>
              <a:rPr lang="en-US" altLang="en-US" sz="8400" dirty="0"/>
              <a:t>Organizational Behavior </a:t>
            </a:r>
            <a:br>
              <a:rPr lang="en-US" altLang="en-US" sz="8400" dirty="0"/>
            </a:br>
            <a:r>
              <a:rPr lang="en-US" altLang="en-US" sz="4000" dirty="0"/>
              <a:t>(PSYC-6223)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924300"/>
            <a:ext cx="6934200" cy="83820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Lecture-29-30</a:t>
            </a:r>
          </a:p>
        </p:txBody>
      </p:sp>
    </p:spTree>
    <p:extLst>
      <p:ext uri="{BB962C8B-B14F-4D97-AF65-F5344CB8AC3E}">
        <p14:creationId xmlns:p14="http://schemas.microsoft.com/office/powerpoint/2010/main" val="2062997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1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</a:p>
        </p:txBody>
      </p:sp>
    </p:spTree>
    <p:extLst>
      <p:ext uri="{BB962C8B-B14F-4D97-AF65-F5344CB8AC3E}">
        <p14:creationId xmlns:p14="http://schemas.microsoft.com/office/powerpoint/2010/main" val="10585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Essential Elements of TQM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46238"/>
            <a:ext cx="8686800" cy="452596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en-US"/>
              <a:t>A supportive organizational culture</a:t>
            </a:r>
          </a:p>
          <a:p>
            <a:pPr>
              <a:lnSpc>
                <a:spcPct val="150000"/>
              </a:lnSpc>
            </a:pPr>
            <a:r>
              <a:rPr lang="en-US" altLang="en-US"/>
              <a:t>Management commitment and leadership</a:t>
            </a:r>
          </a:p>
          <a:p>
            <a:pPr>
              <a:lnSpc>
                <a:spcPct val="150000"/>
              </a:lnSpc>
            </a:pPr>
            <a:r>
              <a:rPr lang="en-US" altLang="en-US"/>
              <a:t>Provide a sense of direction</a:t>
            </a:r>
          </a:p>
          <a:p>
            <a:pPr>
              <a:lnSpc>
                <a:spcPct val="150000"/>
              </a:lnSpc>
            </a:pPr>
            <a:r>
              <a:rPr lang="en-US" altLang="en-US"/>
              <a:t>Analysis of customer quality needs</a:t>
            </a:r>
          </a:p>
          <a:p>
            <a:pPr>
              <a:lnSpc>
                <a:spcPct val="150000"/>
              </a:lnSpc>
            </a:pPr>
            <a:r>
              <a:rPr lang="en-US" altLang="en-US"/>
              <a:t>Benchmarking</a:t>
            </a:r>
          </a:p>
          <a:p>
            <a:pPr>
              <a:lnSpc>
                <a:spcPct val="150000"/>
              </a:lnSpc>
            </a:pPr>
            <a:r>
              <a:rPr lang="en-US" altLang="en-US"/>
              <a:t>Standards</a:t>
            </a:r>
          </a:p>
        </p:txBody>
      </p:sp>
    </p:spTree>
    <p:extLst>
      <p:ext uri="{BB962C8B-B14F-4D97-AF65-F5344CB8AC3E}">
        <p14:creationId xmlns:p14="http://schemas.microsoft.com/office/powerpoint/2010/main" val="330040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altLang="en-US" sz="4000"/>
              <a:t>Essential Elements of TQM (cont..)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60000"/>
              </a:lnSpc>
            </a:pPr>
            <a:r>
              <a:rPr lang="en-US" altLang="en-US"/>
              <a:t>Strategies to close quality gaps</a:t>
            </a:r>
          </a:p>
          <a:p>
            <a:pPr>
              <a:lnSpc>
                <a:spcPct val="160000"/>
              </a:lnSpc>
            </a:pPr>
            <a:r>
              <a:rPr lang="en-US" altLang="en-US"/>
              <a:t>Training</a:t>
            </a:r>
          </a:p>
          <a:p>
            <a:pPr>
              <a:lnSpc>
                <a:spcPct val="160000"/>
              </a:lnSpc>
            </a:pPr>
            <a:r>
              <a:rPr lang="en-US" altLang="en-US"/>
              <a:t>Quality teams</a:t>
            </a:r>
          </a:p>
          <a:p>
            <a:pPr>
              <a:lnSpc>
                <a:spcPct val="160000"/>
              </a:lnSpc>
            </a:pPr>
            <a:r>
              <a:rPr lang="en-US" altLang="en-US"/>
              <a:t>Progress monitoring and measurement</a:t>
            </a:r>
          </a:p>
          <a:p>
            <a:pPr>
              <a:lnSpc>
                <a:spcPct val="160000"/>
              </a:lnSpc>
            </a:pPr>
            <a:r>
              <a:rPr lang="en-US" altLang="en-US"/>
              <a:t>Exceeding customer expectations</a:t>
            </a:r>
          </a:p>
        </p:txBody>
      </p:sp>
    </p:spTree>
    <p:extLst>
      <p:ext uri="{BB962C8B-B14F-4D97-AF65-F5344CB8AC3E}">
        <p14:creationId xmlns:p14="http://schemas.microsoft.com/office/powerpoint/2010/main" val="8320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we do it?</a:t>
            </a:r>
          </a:p>
        </p:txBody>
      </p:sp>
    </p:spTree>
    <p:extLst>
      <p:ext uri="{BB962C8B-B14F-4D97-AF65-F5344CB8AC3E}">
        <p14:creationId xmlns:p14="http://schemas.microsoft.com/office/powerpoint/2010/main" val="9895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en-US" sz="5400"/>
              <a:t>What Is Performance Management?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51038"/>
            <a:ext cx="9144000" cy="4525962"/>
          </a:xfrm>
        </p:spPr>
        <p:txBody>
          <a:bodyPr/>
          <a:lstStyle/>
          <a:p>
            <a:r>
              <a:rPr lang="en-US" altLang="en-US" sz="4000"/>
              <a:t>It is a systematic process of</a:t>
            </a:r>
          </a:p>
          <a:p>
            <a:pPr lvl="1"/>
            <a:r>
              <a:rPr lang="en-US" altLang="en-US" sz="3600"/>
              <a:t>Planning work and setting expectations</a:t>
            </a:r>
          </a:p>
          <a:p>
            <a:pPr lvl="1"/>
            <a:r>
              <a:rPr lang="en-US" altLang="en-US" sz="3600"/>
              <a:t>Continually monitoring performance</a:t>
            </a:r>
          </a:p>
          <a:p>
            <a:pPr lvl="1"/>
            <a:r>
              <a:rPr lang="en-US" altLang="en-US" sz="3600"/>
              <a:t>Developing the capacity to perform</a:t>
            </a:r>
          </a:p>
          <a:p>
            <a:pPr lvl="1"/>
            <a:r>
              <a:rPr lang="en-US" altLang="en-US" sz="3600"/>
              <a:t>Periodically rating performance in a summary fashion</a:t>
            </a:r>
          </a:p>
          <a:p>
            <a:pPr lvl="1"/>
            <a:r>
              <a:rPr lang="en-US" altLang="en-US" sz="3600"/>
              <a:t>Rewarding good performance</a:t>
            </a:r>
          </a:p>
        </p:txBody>
      </p:sp>
    </p:spTree>
    <p:extLst>
      <p:ext uri="{BB962C8B-B14F-4D97-AF65-F5344CB8AC3E}">
        <p14:creationId xmlns:p14="http://schemas.microsoft.com/office/powerpoint/2010/main" val="37635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/>
          <p:cNvSpPr txBox="1">
            <a:spLocks noChangeArrowheads="1"/>
          </p:cNvSpPr>
          <p:nvPr/>
        </p:nvSpPr>
        <p:spPr bwMode="auto">
          <a:xfrm>
            <a:off x="1981200" y="342901"/>
            <a:ext cx="81153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Management</a:t>
            </a:r>
          </a:p>
        </p:txBody>
      </p:sp>
      <p:sp>
        <p:nvSpPr>
          <p:cNvPr id="139267" name="Oval 3"/>
          <p:cNvSpPr>
            <a:spLocks noChangeArrowheads="1"/>
          </p:cNvSpPr>
          <p:nvPr/>
        </p:nvSpPr>
        <p:spPr bwMode="auto">
          <a:xfrm>
            <a:off x="2819400" y="1447800"/>
            <a:ext cx="6781800" cy="4572000"/>
          </a:xfrm>
          <a:prstGeom prst="ellips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68" name="Oval 4"/>
          <p:cNvSpPr>
            <a:spLocks noChangeArrowheads="1"/>
          </p:cNvSpPr>
          <p:nvPr/>
        </p:nvSpPr>
        <p:spPr bwMode="auto">
          <a:xfrm>
            <a:off x="2533650" y="1885950"/>
            <a:ext cx="3200400" cy="1485900"/>
          </a:xfrm>
          <a:prstGeom prst="ellipse">
            <a:avLst/>
          </a:prstGeom>
          <a:solidFill>
            <a:srgbClr val="FFFF00"/>
          </a:solidFill>
          <a:ln w="19050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b="1"/>
              <a:t>1.  Planning</a:t>
            </a:r>
            <a:endParaRPr lang="en-US" altLang="en-US" sz="2400"/>
          </a:p>
          <a:p>
            <a:pPr algn="ctr" eaLnBrk="0" hangingPunct="0"/>
            <a:r>
              <a:rPr lang="en-US" altLang="en-US" sz="1600"/>
              <a:t>Set goals and measures</a:t>
            </a:r>
          </a:p>
          <a:p>
            <a:pPr algn="ctr" eaLnBrk="0" hangingPunct="0"/>
            <a:r>
              <a:rPr lang="en-US" altLang="en-US" sz="1600"/>
              <a:t>Establish and communicate</a:t>
            </a:r>
          </a:p>
          <a:p>
            <a:pPr algn="ctr" eaLnBrk="0" hangingPunct="0"/>
            <a:r>
              <a:rPr lang="en-US" altLang="en-US" sz="1600"/>
              <a:t>elements and standards</a:t>
            </a:r>
            <a:endParaRPr lang="en-US" altLang="en-US" sz="2400"/>
          </a:p>
        </p:txBody>
      </p:sp>
      <p:sp>
        <p:nvSpPr>
          <p:cNvPr id="139269" name="Oval 5"/>
          <p:cNvSpPr>
            <a:spLocks noChangeArrowheads="1"/>
          </p:cNvSpPr>
          <p:nvPr/>
        </p:nvSpPr>
        <p:spPr bwMode="auto">
          <a:xfrm>
            <a:off x="7105650" y="2095500"/>
            <a:ext cx="3200400" cy="1485900"/>
          </a:xfrm>
          <a:prstGeom prst="ellipse">
            <a:avLst/>
          </a:prstGeom>
          <a:solidFill>
            <a:srgbClr val="FFFF00"/>
          </a:solidFill>
          <a:ln w="19050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b="1"/>
              <a:t> 2.  Monitoring</a:t>
            </a:r>
            <a:endParaRPr lang="en-US" altLang="en-US" sz="2400"/>
          </a:p>
          <a:p>
            <a:pPr algn="ctr" eaLnBrk="0" hangingPunct="0"/>
            <a:r>
              <a:rPr lang="en-US" altLang="en-US" sz="1600"/>
              <a:t> Measure performance</a:t>
            </a:r>
          </a:p>
          <a:p>
            <a:pPr algn="ctr" eaLnBrk="0" hangingPunct="0"/>
            <a:r>
              <a:rPr lang="en-US" altLang="en-US" sz="1600"/>
              <a:t>Provide feedback</a:t>
            </a:r>
          </a:p>
          <a:p>
            <a:pPr algn="ctr" eaLnBrk="0" hangingPunct="0"/>
            <a:r>
              <a:rPr lang="en-US" altLang="en-US" sz="1600"/>
              <a:t>Conduct progress review</a:t>
            </a:r>
            <a:endParaRPr lang="en-US" altLang="en-US" sz="2400"/>
          </a:p>
        </p:txBody>
      </p:sp>
      <p:sp>
        <p:nvSpPr>
          <p:cNvPr id="139270" name="Oval 6"/>
          <p:cNvSpPr>
            <a:spLocks noChangeArrowheads="1"/>
          </p:cNvSpPr>
          <p:nvPr/>
        </p:nvSpPr>
        <p:spPr bwMode="auto">
          <a:xfrm>
            <a:off x="7143750" y="3916363"/>
            <a:ext cx="3200400" cy="1485900"/>
          </a:xfrm>
          <a:prstGeom prst="ellipse">
            <a:avLst/>
          </a:prstGeom>
          <a:solidFill>
            <a:srgbClr val="FFFF00"/>
          </a:solidFill>
          <a:ln w="19050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b="1"/>
              <a:t> 3.  Developing</a:t>
            </a:r>
            <a:endParaRPr lang="en-US" altLang="en-US" sz="2400"/>
          </a:p>
          <a:p>
            <a:pPr algn="ctr" eaLnBrk="0" hangingPunct="0"/>
            <a:r>
              <a:rPr lang="en-US" altLang="en-US" sz="1600"/>
              <a:t> Address poor</a:t>
            </a:r>
          </a:p>
          <a:p>
            <a:pPr algn="ctr" eaLnBrk="0" hangingPunct="0"/>
            <a:r>
              <a:rPr lang="en-US" altLang="en-US" sz="1600"/>
              <a:t>performance</a:t>
            </a:r>
          </a:p>
          <a:p>
            <a:pPr algn="ctr" eaLnBrk="0" hangingPunct="0"/>
            <a:r>
              <a:rPr lang="en-US" altLang="en-US" sz="1600"/>
              <a:t>Improve good</a:t>
            </a:r>
          </a:p>
          <a:p>
            <a:pPr algn="ctr" eaLnBrk="0" hangingPunct="0"/>
            <a:r>
              <a:rPr lang="en-US" altLang="en-US" sz="1600"/>
              <a:t>performance</a:t>
            </a:r>
            <a:endParaRPr lang="en-US" altLang="en-US" sz="2400"/>
          </a:p>
        </p:txBody>
      </p:sp>
      <p:sp>
        <p:nvSpPr>
          <p:cNvPr id="139271" name="Oval 7"/>
          <p:cNvSpPr>
            <a:spLocks noChangeArrowheads="1"/>
          </p:cNvSpPr>
          <p:nvPr/>
        </p:nvSpPr>
        <p:spPr bwMode="auto">
          <a:xfrm>
            <a:off x="2266950" y="3763963"/>
            <a:ext cx="3200400" cy="1485900"/>
          </a:xfrm>
          <a:prstGeom prst="ellipse">
            <a:avLst/>
          </a:prstGeom>
          <a:solidFill>
            <a:srgbClr val="FFFF00"/>
          </a:solidFill>
          <a:ln w="19050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b="1"/>
              <a:t> 5.  Rewarding</a:t>
            </a:r>
            <a:endParaRPr lang="en-US" altLang="en-US" sz="2400"/>
          </a:p>
          <a:p>
            <a:pPr algn="ctr" eaLnBrk="0" hangingPunct="0"/>
            <a:r>
              <a:rPr lang="en-US" altLang="en-US" sz="1600"/>
              <a:t> Recognize and reward</a:t>
            </a:r>
          </a:p>
          <a:p>
            <a:pPr algn="ctr" eaLnBrk="0" hangingPunct="0"/>
            <a:r>
              <a:rPr lang="en-US" altLang="en-US" sz="1600"/>
              <a:t>good performance</a:t>
            </a:r>
            <a:endParaRPr lang="en-US" altLang="en-US" sz="2400"/>
          </a:p>
        </p:txBody>
      </p:sp>
      <p:sp>
        <p:nvSpPr>
          <p:cNvPr id="139272" name="Oval 8"/>
          <p:cNvSpPr>
            <a:spLocks noChangeArrowheads="1"/>
          </p:cNvSpPr>
          <p:nvPr/>
        </p:nvSpPr>
        <p:spPr bwMode="auto">
          <a:xfrm>
            <a:off x="4533900" y="5372100"/>
            <a:ext cx="3200400" cy="1485900"/>
          </a:xfrm>
          <a:prstGeom prst="ellipse">
            <a:avLst/>
          </a:prstGeom>
          <a:solidFill>
            <a:srgbClr val="FFFF00"/>
          </a:solidFill>
          <a:ln w="19050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b="1"/>
              <a:t> 4.  Rating</a:t>
            </a:r>
            <a:endParaRPr lang="en-US" altLang="en-US" sz="2400"/>
          </a:p>
          <a:p>
            <a:pPr algn="ctr" eaLnBrk="0" hangingPunct="0"/>
            <a:r>
              <a:rPr lang="en-US" altLang="en-US" sz="1600"/>
              <a:t> Summarize performance</a:t>
            </a:r>
          </a:p>
          <a:p>
            <a:pPr algn="ctr" eaLnBrk="0" hangingPunct="0"/>
            <a:r>
              <a:rPr lang="en-US" altLang="en-US" sz="1600"/>
              <a:t>Assign the rating of</a:t>
            </a:r>
          </a:p>
          <a:p>
            <a:pPr algn="ctr" eaLnBrk="0" hangingPunct="0"/>
            <a:r>
              <a:rPr lang="en-US" altLang="en-US" sz="1600"/>
              <a:t>record</a:t>
            </a:r>
            <a:endParaRPr lang="en-US" altLang="en-US" sz="2400"/>
          </a:p>
        </p:txBody>
      </p:sp>
      <p:graphicFrame>
        <p:nvGraphicFramePr>
          <p:cNvPr id="139273" name="Object 9"/>
          <p:cNvGraphicFramePr>
            <a:graphicFrameLocks noChangeAspect="1"/>
          </p:cNvGraphicFramePr>
          <p:nvPr/>
        </p:nvGraphicFramePr>
        <p:xfrm>
          <a:off x="5611813" y="3944939"/>
          <a:ext cx="14859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lip" r:id="rId6" imgW="934200" imgH="263880" progId="MS_ClipArt_Gallery.2">
                  <p:embed/>
                </p:oleObj>
              </mc:Choice>
              <mc:Fallback>
                <p:oleObj name="Clip" r:id="rId6" imgW="934200" imgH="26388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3944939"/>
                        <a:ext cx="1485900" cy="5873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74" name="Rectangle 10"/>
          <p:cNvSpPr>
            <a:spLocks noChangeArrowheads="1"/>
          </p:cNvSpPr>
          <p:nvPr/>
        </p:nvSpPr>
        <p:spPr bwMode="auto">
          <a:xfrm>
            <a:off x="5105401" y="2863850"/>
            <a:ext cx="2373313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altLang="en-US" sz="2800" b="1">
                <a:solidFill>
                  <a:schemeClr val="bg1"/>
                </a:solidFill>
              </a:rPr>
              <a:t>Five Key Components</a:t>
            </a:r>
          </a:p>
        </p:txBody>
      </p:sp>
    </p:spTree>
    <p:extLst>
      <p:ext uri="{BB962C8B-B14F-4D97-AF65-F5344CB8AC3E}">
        <p14:creationId xmlns:p14="http://schemas.microsoft.com/office/powerpoint/2010/main" val="270878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75"/>
                                        <p:tgtEl>
                                          <p:spTgt spid="139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775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usica Critical St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 autoUpdateAnimBg="0"/>
      <p:bldP spid="139267" grpId="0" animBg="1"/>
      <p:bldP spid="139268" grpId="0" animBg="1" autoUpdateAnimBg="0"/>
      <p:bldP spid="139269" grpId="0" animBg="1" autoUpdateAnimBg="0"/>
      <p:bldP spid="139270" grpId="0" animBg="1" autoUpdateAnimBg="0"/>
      <p:bldP spid="139271" grpId="0" animBg="1" autoUpdateAnimBg="0"/>
      <p:bldP spid="139272" grpId="0" animBg="1" autoUpdateAnimBg="0"/>
      <p:bldP spid="13927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Management Cycle</a:t>
            </a:r>
          </a:p>
        </p:txBody>
      </p:sp>
      <p:grpSp>
        <p:nvGrpSpPr>
          <p:cNvPr id="346115" name="Group 3"/>
          <p:cNvGrpSpPr>
            <a:grpSpLocks/>
          </p:cNvGrpSpPr>
          <p:nvPr/>
        </p:nvGrpSpPr>
        <p:grpSpPr bwMode="auto">
          <a:xfrm>
            <a:off x="2439988" y="1303338"/>
            <a:ext cx="2743200" cy="1752600"/>
            <a:chOff x="672" y="720"/>
            <a:chExt cx="1728" cy="1104"/>
          </a:xfrm>
        </p:grpSpPr>
        <p:sp>
          <p:nvSpPr>
            <p:cNvPr id="346116" name="Oval 4"/>
            <p:cNvSpPr>
              <a:spLocks noChangeArrowheads="1"/>
            </p:cNvSpPr>
            <p:nvPr/>
          </p:nvSpPr>
          <p:spPr bwMode="auto">
            <a:xfrm>
              <a:off x="672" y="720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17" name="Text Box 5"/>
            <p:cNvSpPr txBox="1">
              <a:spLocks noChangeArrowheads="1"/>
            </p:cNvSpPr>
            <p:nvPr/>
          </p:nvSpPr>
          <p:spPr bwMode="auto">
            <a:xfrm>
              <a:off x="1008" y="1104"/>
              <a:ext cx="1104" cy="4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latin typeface="Arial Narrow" panose="020B0606020202030204" pitchFamily="34" charset="0"/>
                </a:rPr>
                <a:t>Planning</a:t>
              </a:r>
            </a:p>
          </p:txBody>
        </p:sp>
      </p:grpSp>
      <p:grpSp>
        <p:nvGrpSpPr>
          <p:cNvPr id="346118" name="Group 6"/>
          <p:cNvGrpSpPr>
            <a:grpSpLocks/>
          </p:cNvGrpSpPr>
          <p:nvPr/>
        </p:nvGrpSpPr>
        <p:grpSpPr bwMode="auto">
          <a:xfrm>
            <a:off x="1524000" y="3276600"/>
            <a:ext cx="2895600" cy="1752600"/>
            <a:chOff x="144" y="2160"/>
            <a:chExt cx="1728" cy="1104"/>
          </a:xfrm>
        </p:grpSpPr>
        <p:sp>
          <p:nvSpPr>
            <p:cNvPr id="346119" name="Oval 7"/>
            <p:cNvSpPr>
              <a:spLocks noChangeArrowheads="1"/>
            </p:cNvSpPr>
            <p:nvPr/>
          </p:nvSpPr>
          <p:spPr bwMode="auto">
            <a:xfrm>
              <a:off x="144" y="2160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20" name="Text Box 8"/>
            <p:cNvSpPr txBox="1">
              <a:spLocks noChangeArrowheads="1"/>
            </p:cNvSpPr>
            <p:nvPr/>
          </p:nvSpPr>
          <p:spPr bwMode="auto">
            <a:xfrm>
              <a:off x="432" y="2544"/>
              <a:ext cx="12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latin typeface="Arial Narrow" panose="020B0606020202030204" pitchFamily="34" charset="0"/>
                </a:rPr>
                <a:t>Rewarding</a:t>
              </a:r>
            </a:p>
          </p:txBody>
        </p:sp>
      </p:grpSp>
      <p:grpSp>
        <p:nvGrpSpPr>
          <p:cNvPr id="346121" name="Group 9"/>
          <p:cNvGrpSpPr>
            <a:grpSpLocks/>
          </p:cNvGrpSpPr>
          <p:nvPr/>
        </p:nvGrpSpPr>
        <p:grpSpPr bwMode="auto">
          <a:xfrm>
            <a:off x="4648200" y="4953000"/>
            <a:ext cx="2743200" cy="1752600"/>
            <a:chOff x="1968" y="3024"/>
            <a:chExt cx="1728" cy="1104"/>
          </a:xfrm>
        </p:grpSpPr>
        <p:sp>
          <p:nvSpPr>
            <p:cNvPr id="346122" name="Oval 10"/>
            <p:cNvSpPr>
              <a:spLocks noChangeArrowheads="1"/>
            </p:cNvSpPr>
            <p:nvPr/>
          </p:nvSpPr>
          <p:spPr bwMode="auto">
            <a:xfrm>
              <a:off x="1968" y="3024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23" name="Text Box 11"/>
            <p:cNvSpPr txBox="1">
              <a:spLocks noChangeArrowheads="1"/>
            </p:cNvSpPr>
            <p:nvPr/>
          </p:nvSpPr>
          <p:spPr bwMode="auto">
            <a:xfrm>
              <a:off x="2304" y="3408"/>
              <a:ext cx="1104" cy="4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latin typeface="Arial Narrow" panose="020B0606020202030204" pitchFamily="34" charset="0"/>
                </a:rPr>
                <a:t>Rating</a:t>
              </a:r>
            </a:p>
          </p:txBody>
        </p:sp>
      </p:grpSp>
      <p:grpSp>
        <p:nvGrpSpPr>
          <p:cNvPr id="346124" name="Group 12"/>
          <p:cNvGrpSpPr>
            <a:grpSpLocks/>
          </p:cNvGrpSpPr>
          <p:nvPr/>
        </p:nvGrpSpPr>
        <p:grpSpPr bwMode="auto">
          <a:xfrm>
            <a:off x="7620000" y="3276600"/>
            <a:ext cx="3048000" cy="1752600"/>
            <a:chOff x="3648" y="2064"/>
            <a:chExt cx="1728" cy="1104"/>
          </a:xfrm>
        </p:grpSpPr>
        <p:sp>
          <p:nvSpPr>
            <p:cNvPr id="346125" name="Oval 13"/>
            <p:cNvSpPr>
              <a:spLocks noChangeArrowheads="1"/>
            </p:cNvSpPr>
            <p:nvPr/>
          </p:nvSpPr>
          <p:spPr bwMode="auto">
            <a:xfrm>
              <a:off x="3648" y="2064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26" name="Text Box 14"/>
            <p:cNvSpPr txBox="1">
              <a:spLocks noChangeArrowheads="1"/>
            </p:cNvSpPr>
            <p:nvPr/>
          </p:nvSpPr>
          <p:spPr bwMode="auto">
            <a:xfrm>
              <a:off x="3936" y="2448"/>
              <a:ext cx="12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latin typeface="Arial Narrow" panose="020B0606020202030204" pitchFamily="34" charset="0"/>
                </a:rPr>
                <a:t>Developing</a:t>
              </a:r>
            </a:p>
          </p:txBody>
        </p:sp>
      </p:grpSp>
      <p:grpSp>
        <p:nvGrpSpPr>
          <p:cNvPr id="346127" name="Group 15"/>
          <p:cNvGrpSpPr>
            <a:grpSpLocks/>
          </p:cNvGrpSpPr>
          <p:nvPr/>
        </p:nvGrpSpPr>
        <p:grpSpPr bwMode="auto">
          <a:xfrm>
            <a:off x="6496050" y="1290638"/>
            <a:ext cx="3105150" cy="1751012"/>
            <a:chOff x="2976" y="720"/>
            <a:chExt cx="1728" cy="1104"/>
          </a:xfrm>
        </p:grpSpPr>
        <p:sp>
          <p:nvSpPr>
            <p:cNvPr id="346128" name="Oval 16"/>
            <p:cNvSpPr>
              <a:spLocks noChangeArrowheads="1"/>
            </p:cNvSpPr>
            <p:nvPr/>
          </p:nvSpPr>
          <p:spPr bwMode="auto">
            <a:xfrm>
              <a:off x="2976" y="720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29" name="Text Box 17"/>
            <p:cNvSpPr txBox="1">
              <a:spLocks noChangeArrowheads="1"/>
            </p:cNvSpPr>
            <p:nvPr/>
          </p:nvSpPr>
          <p:spPr bwMode="auto">
            <a:xfrm>
              <a:off x="3312" y="1104"/>
              <a:ext cx="1104" cy="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latin typeface="Arial Narrow" panose="020B0606020202030204" pitchFamily="34" charset="0"/>
                </a:rPr>
                <a:t>Monitoring</a:t>
              </a:r>
            </a:p>
          </p:txBody>
        </p:sp>
      </p:grpSp>
      <p:sp>
        <p:nvSpPr>
          <p:cNvPr id="346130" name="AutoShape 18"/>
          <p:cNvSpPr>
            <a:spLocks noChangeArrowheads="1"/>
          </p:cNvSpPr>
          <p:nvPr/>
        </p:nvSpPr>
        <p:spPr bwMode="auto">
          <a:xfrm>
            <a:off x="4876800" y="1974850"/>
            <a:ext cx="1981200" cy="458788"/>
          </a:xfrm>
          <a:prstGeom prst="rightArrow">
            <a:avLst>
              <a:gd name="adj1" fmla="val 50000"/>
              <a:gd name="adj2" fmla="val 10795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1" name="AutoShape 19"/>
          <p:cNvSpPr>
            <a:spLocks noChangeArrowheads="1"/>
          </p:cNvSpPr>
          <p:nvPr/>
        </p:nvSpPr>
        <p:spPr bwMode="auto">
          <a:xfrm rot="3059724">
            <a:off x="8272463" y="2922588"/>
            <a:ext cx="1117600" cy="457200"/>
          </a:xfrm>
          <a:prstGeom prst="rightArrow">
            <a:avLst>
              <a:gd name="adj1" fmla="val 50000"/>
              <a:gd name="adj2" fmla="val 6111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2" name="AutoShape 20"/>
          <p:cNvSpPr>
            <a:spLocks noChangeArrowheads="1"/>
          </p:cNvSpPr>
          <p:nvPr/>
        </p:nvSpPr>
        <p:spPr bwMode="auto">
          <a:xfrm rot="-3881146">
            <a:off x="2794000" y="2835275"/>
            <a:ext cx="1111250" cy="457200"/>
          </a:xfrm>
          <a:prstGeom prst="rightArrow">
            <a:avLst>
              <a:gd name="adj1" fmla="val 50000"/>
              <a:gd name="adj2" fmla="val 6076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3" name="AutoShape 21"/>
          <p:cNvSpPr>
            <a:spLocks noChangeArrowheads="1"/>
          </p:cNvSpPr>
          <p:nvPr/>
        </p:nvSpPr>
        <p:spPr bwMode="auto">
          <a:xfrm rot="-8535727">
            <a:off x="3482976" y="5019675"/>
            <a:ext cx="1700213" cy="457200"/>
          </a:xfrm>
          <a:prstGeom prst="rightArrow">
            <a:avLst>
              <a:gd name="adj1" fmla="val 50000"/>
              <a:gd name="adj2" fmla="val 929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34" name="AutoShape 22"/>
          <p:cNvSpPr>
            <a:spLocks noChangeArrowheads="1"/>
          </p:cNvSpPr>
          <p:nvPr/>
        </p:nvSpPr>
        <p:spPr bwMode="auto">
          <a:xfrm rot="8740908">
            <a:off x="6858000" y="5029200"/>
            <a:ext cx="1676400" cy="4572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0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6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6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6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6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6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6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6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6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6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6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6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6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6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4" grpId="0" autoUpdateAnimBg="0"/>
      <p:bldP spid="346130" grpId="0" animBg="1"/>
      <p:bldP spid="346131" grpId="0" animBg="1"/>
      <p:bldP spid="346132" grpId="0" animBg="1"/>
      <p:bldP spid="346133" grpId="0" animBg="1"/>
      <p:bldP spid="3461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Management Cycle</a:t>
            </a:r>
          </a:p>
        </p:txBody>
      </p:sp>
      <p:grpSp>
        <p:nvGrpSpPr>
          <p:cNvPr id="348163" name="Group 3"/>
          <p:cNvGrpSpPr>
            <a:grpSpLocks/>
          </p:cNvGrpSpPr>
          <p:nvPr/>
        </p:nvGrpSpPr>
        <p:grpSpPr bwMode="auto">
          <a:xfrm>
            <a:off x="2286000" y="1358901"/>
            <a:ext cx="2908300" cy="1751013"/>
            <a:chOff x="672" y="720"/>
            <a:chExt cx="1728" cy="1104"/>
          </a:xfrm>
        </p:grpSpPr>
        <p:sp>
          <p:nvSpPr>
            <p:cNvPr id="348164" name="Oval 4"/>
            <p:cNvSpPr>
              <a:spLocks noChangeArrowheads="1"/>
            </p:cNvSpPr>
            <p:nvPr/>
          </p:nvSpPr>
          <p:spPr bwMode="auto">
            <a:xfrm>
              <a:off x="672" y="720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165" name="Text Box 5"/>
            <p:cNvSpPr txBox="1">
              <a:spLocks noChangeArrowheads="1"/>
            </p:cNvSpPr>
            <p:nvPr/>
          </p:nvSpPr>
          <p:spPr bwMode="auto">
            <a:xfrm>
              <a:off x="1008" y="1104"/>
              <a:ext cx="1104" cy="40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Arial Narrow" panose="020B0606020202030204" pitchFamily="34" charset="0"/>
                </a:rPr>
                <a:t>Planning</a:t>
              </a:r>
            </a:p>
          </p:txBody>
        </p:sp>
      </p:grpSp>
      <p:sp>
        <p:nvSpPr>
          <p:cNvPr id="348166" name="Text Box 6"/>
          <p:cNvSpPr txBox="1">
            <a:spLocks noChangeArrowheads="1"/>
          </p:cNvSpPr>
          <p:nvPr/>
        </p:nvSpPr>
        <p:spPr bwMode="auto">
          <a:xfrm>
            <a:off x="5257800" y="3124200"/>
            <a:ext cx="5410200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/>
              <a:t>Planning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Set Goals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Establish and communicate</a:t>
            </a:r>
            <a:br>
              <a:rPr lang="en-US" altLang="en-US" sz="3200" dirty="0"/>
            </a:br>
            <a:r>
              <a:rPr lang="en-US" altLang="en-US" sz="3200" dirty="0"/>
              <a:t>	elements and standards</a:t>
            </a:r>
          </a:p>
        </p:txBody>
      </p:sp>
      <p:sp>
        <p:nvSpPr>
          <p:cNvPr id="348167" name="AutoShape 7"/>
          <p:cNvSpPr>
            <a:spLocks noChangeArrowheads="1"/>
          </p:cNvSpPr>
          <p:nvPr/>
        </p:nvSpPr>
        <p:spPr bwMode="auto">
          <a:xfrm>
            <a:off x="4905376" y="2003425"/>
            <a:ext cx="1979613" cy="458788"/>
          </a:xfrm>
          <a:prstGeom prst="rightArrow">
            <a:avLst>
              <a:gd name="adj1" fmla="val 50000"/>
              <a:gd name="adj2" fmla="val 10787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68" name="AutoShape 8"/>
          <p:cNvSpPr>
            <a:spLocks noChangeArrowheads="1"/>
          </p:cNvSpPr>
          <p:nvPr/>
        </p:nvSpPr>
        <p:spPr bwMode="auto">
          <a:xfrm rot="-3881146">
            <a:off x="2304257" y="3278982"/>
            <a:ext cx="1371600" cy="458787"/>
          </a:xfrm>
          <a:prstGeom prst="rightArrow">
            <a:avLst>
              <a:gd name="adj1" fmla="val 50000"/>
              <a:gd name="adj2" fmla="val 7474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7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2" grpId="0" autoUpdateAnimBg="0"/>
      <p:bldP spid="348167" grpId="0" animBg="1"/>
      <p:bldP spid="34816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Management Cycle</a:t>
            </a:r>
          </a:p>
        </p:txBody>
      </p:sp>
      <p:grpSp>
        <p:nvGrpSpPr>
          <p:cNvPr id="350211" name="Group 3"/>
          <p:cNvGrpSpPr>
            <a:grpSpLocks/>
          </p:cNvGrpSpPr>
          <p:nvPr/>
        </p:nvGrpSpPr>
        <p:grpSpPr bwMode="auto">
          <a:xfrm>
            <a:off x="6510338" y="1331913"/>
            <a:ext cx="3319462" cy="1752600"/>
            <a:chOff x="2976" y="720"/>
            <a:chExt cx="1728" cy="1104"/>
          </a:xfrm>
        </p:grpSpPr>
        <p:sp>
          <p:nvSpPr>
            <p:cNvPr id="350212" name="Oval 4"/>
            <p:cNvSpPr>
              <a:spLocks noChangeArrowheads="1"/>
            </p:cNvSpPr>
            <p:nvPr/>
          </p:nvSpPr>
          <p:spPr bwMode="auto">
            <a:xfrm>
              <a:off x="2976" y="720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13" name="Text Box 5"/>
            <p:cNvSpPr txBox="1">
              <a:spLocks noChangeArrowheads="1"/>
            </p:cNvSpPr>
            <p:nvPr/>
          </p:nvSpPr>
          <p:spPr bwMode="auto">
            <a:xfrm>
              <a:off x="3312" y="1104"/>
              <a:ext cx="1104" cy="4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Arial Narrow" panose="020B0606020202030204" pitchFamily="34" charset="0"/>
                </a:rPr>
                <a:t>Monitoring</a:t>
              </a:r>
            </a:p>
          </p:txBody>
        </p:sp>
      </p:grpSp>
      <p:sp>
        <p:nvSpPr>
          <p:cNvPr id="350214" name="Text Box 6"/>
          <p:cNvSpPr txBox="1">
            <a:spLocks noChangeArrowheads="1"/>
          </p:cNvSpPr>
          <p:nvPr/>
        </p:nvSpPr>
        <p:spPr bwMode="auto">
          <a:xfrm>
            <a:off x="2362200" y="2971801"/>
            <a:ext cx="5486400" cy="283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/>
              <a:t>Monitoring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 Measure performance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 Provide feedback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 Conduct progress review</a:t>
            </a:r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350215" name="AutoShape 7"/>
          <p:cNvSpPr>
            <a:spLocks noChangeArrowheads="1"/>
          </p:cNvSpPr>
          <p:nvPr/>
        </p:nvSpPr>
        <p:spPr bwMode="auto">
          <a:xfrm>
            <a:off x="4779963" y="2016125"/>
            <a:ext cx="1981200" cy="458788"/>
          </a:xfrm>
          <a:prstGeom prst="rightArrow">
            <a:avLst>
              <a:gd name="adj1" fmla="val 50000"/>
              <a:gd name="adj2" fmla="val 10795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16" name="AutoShape 8"/>
          <p:cNvSpPr>
            <a:spLocks noChangeArrowheads="1"/>
          </p:cNvSpPr>
          <p:nvPr/>
        </p:nvSpPr>
        <p:spPr bwMode="auto">
          <a:xfrm rot="3059724">
            <a:off x="8238332" y="3150394"/>
            <a:ext cx="1446212" cy="457200"/>
          </a:xfrm>
          <a:prstGeom prst="rightArrow">
            <a:avLst>
              <a:gd name="adj1" fmla="val 50000"/>
              <a:gd name="adj2" fmla="val 7908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0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0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0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0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0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0" grpId="0" autoUpdateAnimBg="0"/>
      <p:bldP spid="350215" grpId="0" animBg="1"/>
      <p:bldP spid="3502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Management Cycle</a:t>
            </a:r>
          </a:p>
        </p:txBody>
      </p:sp>
      <p:grpSp>
        <p:nvGrpSpPr>
          <p:cNvPr id="352259" name="Group 3"/>
          <p:cNvGrpSpPr>
            <a:grpSpLocks/>
          </p:cNvGrpSpPr>
          <p:nvPr/>
        </p:nvGrpSpPr>
        <p:grpSpPr bwMode="auto">
          <a:xfrm>
            <a:off x="7467600" y="3276600"/>
            <a:ext cx="3200400" cy="1752600"/>
            <a:chOff x="3648" y="2064"/>
            <a:chExt cx="1728" cy="1104"/>
          </a:xfrm>
        </p:grpSpPr>
        <p:sp>
          <p:nvSpPr>
            <p:cNvPr id="352260" name="Oval 4"/>
            <p:cNvSpPr>
              <a:spLocks noChangeArrowheads="1"/>
            </p:cNvSpPr>
            <p:nvPr/>
          </p:nvSpPr>
          <p:spPr bwMode="auto">
            <a:xfrm>
              <a:off x="3648" y="2064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261" name="Text Box 5"/>
            <p:cNvSpPr txBox="1">
              <a:spLocks noChangeArrowheads="1"/>
            </p:cNvSpPr>
            <p:nvPr/>
          </p:nvSpPr>
          <p:spPr bwMode="auto">
            <a:xfrm>
              <a:off x="3936" y="2448"/>
              <a:ext cx="1200" cy="4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Arial Narrow" panose="020B0606020202030204" pitchFamily="34" charset="0"/>
                </a:rPr>
                <a:t>Developing</a:t>
              </a:r>
            </a:p>
          </p:txBody>
        </p:sp>
      </p:grpSp>
      <p:sp>
        <p:nvSpPr>
          <p:cNvPr id="352262" name="Text Box 6"/>
          <p:cNvSpPr txBox="1">
            <a:spLocks noChangeArrowheads="1"/>
          </p:cNvSpPr>
          <p:nvPr/>
        </p:nvSpPr>
        <p:spPr bwMode="auto">
          <a:xfrm>
            <a:off x="1828800" y="2514601"/>
            <a:ext cx="54102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/>
              <a:t>Developing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 Address poor performance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 Improve good performance</a:t>
            </a:r>
          </a:p>
        </p:txBody>
      </p:sp>
      <p:sp>
        <p:nvSpPr>
          <p:cNvPr id="352263" name="AutoShape 7"/>
          <p:cNvSpPr>
            <a:spLocks noChangeArrowheads="1"/>
          </p:cNvSpPr>
          <p:nvPr/>
        </p:nvSpPr>
        <p:spPr bwMode="auto">
          <a:xfrm rot="3059724">
            <a:off x="8002588" y="2795588"/>
            <a:ext cx="1447800" cy="457200"/>
          </a:xfrm>
          <a:prstGeom prst="rightArrow">
            <a:avLst>
              <a:gd name="adj1" fmla="val 50000"/>
              <a:gd name="adj2" fmla="val 791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64" name="AutoShape 8"/>
          <p:cNvSpPr>
            <a:spLocks noChangeArrowheads="1"/>
          </p:cNvSpPr>
          <p:nvPr/>
        </p:nvSpPr>
        <p:spPr bwMode="auto">
          <a:xfrm rot="8740908">
            <a:off x="6858000" y="5029200"/>
            <a:ext cx="1676400" cy="4572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5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2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2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2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2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8" grpId="0" autoUpdateAnimBg="0"/>
      <p:bldP spid="352263" grpId="0" animBg="1"/>
      <p:bldP spid="3522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8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1574800"/>
            <a:ext cx="9144000" cy="2387600"/>
          </a:xfrm>
          <a:noFill/>
          <a:ln/>
        </p:spPr>
        <p:txBody>
          <a:bodyPr>
            <a:normAutofit/>
          </a:bodyPr>
          <a:lstStyle/>
          <a:p>
            <a:r>
              <a:rPr lang="en-US" altLang="en-US" sz="7200" dirty="0"/>
              <a:t>High-Performance Organization?</a:t>
            </a:r>
          </a:p>
        </p:txBody>
      </p:sp>
    </p:spTree>
    <p:extLst>
      <p:ext uri="{BB962C8B-B14F-4D97-AF65-F5344CB8AC3E}">
        <p14:creationId xmlns:p14="http://schemas.microsoft.com/office/powerpoint/2010/main" val="83488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Management Cycle</a:t>
            </a:r>
          </a:p>
        </p:txBody>
      </p:sp>
      <p:grpSp>
        <p:nvGrpSpPr>
          <p:cNvPr id="354307" name="Group 3"/>
          <p:cNvGrpSpPr>
            <a:grpSpLocks/>
          </p:cNvGrpSpPr>
          <p:nvPr/>
        </p:nvGrpSpPr>
        <p:grpSpPr bwMode="auto">
          <a:xfrm>
            <a:off x="4648200" y="4953000"/>
            <a:ext cx="2743200" cy="1752600"/>
            <a:chOff x="1968" y="3024"/>
            <a:chExt cx="1728" cy="1104"/>
          </a:xfrm>
        </p:grpSpPr>
        <p:sp>
          <p:nvSpPr>
            <p:cNvPr id="354308" name="Oval 4"/>
            <p:cNvSpPr>
              <a:spLocks noChangeArrowheads="1"/>
            </p:cNvSpPr>
            <p:nvPr/>
          </p:nvSpPr>
          <p:spPr bwMode="auto">
            <a:xfrm>
              <a:off x="1968" y="3024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09" name="Text Box 5"/>
            <p:cNvSpPr txBox="1">
              <a:spLocks noChangeArrowheads="1"/>
            </p:cNvSpPr>
            <p:nvPr/>
          </p:nvSpPr>
          <p:spPr bwMode="auto">
            <a:xfrm>
              <a:off x="2304" y="3408"/>
              <a:ext cx="1104" cy="4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Arial Narrow" panose="020B0606020202030204" pitchFamily="34" charset="0"/>
                </a:rPr>
                <a:t>Rating</a:t>
              </a:r>
            </a:p>
          </p:txBody>
        </p:sp>
      </p:grp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3200400" y="1873251"/>
            <a:ext cx="54864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/>
              <a:t>Rating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 Summarize performance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 Assign the rating of record</a:t>
            </a:r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354311" name="AutoShape 7"/>
          <p:cNvSpPr>
            <a:spLocks noChangeArrowheads="1"/>
          </p:cNvSpPr>
          <p:nvPr/>
        </p:nvSpPr>
        <p:spPr bwMode="auto">
          <a:xfrm rot="-8535727">
            <a:off x="3482976" y="5019675"/>
            <a:ext cx="1700213" cy="457200"/>
          </a:xfrm>
          <a:prstGeom prst="rightArrow">
            <a:avLst>
              <a:gd name="adj1" fmla="val 50000"/>
              <a:gd name="adj2" fmla="val 929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312" name="AutoShape 8"/>
          <p:cNvSpPr>
            <a:spLocks noChangeArrowheads="1"/>
          </p:cNvSpPr>
          <p:nvPr/>
        </p:nvSpPr>
        <p:spPr bwMode="auto">
          <a:xfrm rot="8740908">
            <a:off x="6858000" y="5029200"/>
            <a:ext cx="1676400" cy="4572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4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6" grpId="0" autoUpdateAnimBg="0"/>
      <p:bldP spid="354311" grpId="0" animBg="1"/>
      <p:bldP spid="3543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altLang="en-US"/>
              <a:t>Performance Management Cycle</a:t>
            </a:r>
          </a:p>
        </p:txBody>
      </p:sp>
      <p:grpSp>
        <p:nvGrpSpPr>
          <p:cNvPr id="356355" name="Group 3"/>
          <p:cNvGrpSpPr>
            <a:grpSpLocks/>
          </p:cNvGrpSpPr>
          <p:nvPr/>
        </p:nvGrpSpPr>
        <p:grpSpPr bwMode="auto">
          <a:xfrm>
            <a:off x="1676400" y="3276600"/>
            <a:ext cx="3200400" cy="1752600"/>
            <a:chOff x="144" y="2160"/>
            <a:chExt cx="1728" cy="1104"/>
          </a:xfrm>
        </p:grpSpPr>
        <p:sp>
          <p:nvSpPr>
            <p:cNvPr id="356356" name="Oval 4"/>
            <p:cNvSpPr>
              <a:spLocks noChangeArrowheads="1"/>
            </p:cNvSpPr>
            <p:nvPr/>
          </p:nvSpPr>
          <p:spPr bwMode="auto">
            <a:xfrm>
              <a:off x="144" y="2160"/>
              <a:ext cx="1728" cy="110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57" name="Text Box 5"/>
            <p:cNvSpPr txBox="1">
              <a:spLocks noChangeArrowheads="1"/>
            </p:cNvSpPr>
            <p:nvPr/>
          </p:nvSpPr>
          <p:spPr bwMode="auto">
            <a:xfrm>
              <a:off x="432" y="2544"/>
              <a:ext cx="1200" cy="4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2" tIns="45716" rIns="91432" bIns="45716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Arial Narrow" panose="020B0606020202030204" pitchFamily="34" charset="0"/>
                </a:rPr>
                <a:t>Rewarding</a:t>
              </a:r>
            </a:p>
          </p:txBody>
        </p:sp>
      </p:grpSp>
      <p:sp>
        <p:nvSpPr>
          <p:cNvPr id="356358" name="Text Box 6"/>
          <p:cNvSpPr txBox="1">
            <a:spLocks noChangeArrowheads="1"/>
          </p:cNvSpPr>
          <p:nvPr/>
        </p:nvSpPr>
        <p:spPr bwMode="auto">
          <a:xfrm>
            <a:off x="4953000" y="3124200"/>
            <a:ext cx="57150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/>
              <a:t>Rewarding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/>
              <a:t> Recognize and reward good 	performance</a:t>
            </a:r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356359" name="AutoShape 7"/>
          <p:cNvSpPr>
            <a:spLocks noChangeArrowheads="1"/>
          </p:cNvSpPr>
          <p:nvPr/>
        </p:nvSpPr>
        <p:spPr bwMode="auto">
          <a:xfrm rot="-3881146">
            <a:off x="2732088" y="2681288"/>
            <a:ext cx="1371600" cy="4572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360" name="AutoShape 8"/>
          <p:cNvSpPr>
            <a:spLocks noChangeArrowheads="1"/>
          </p:cNvSpPr>
          <p:nvPr/>
        </p:nvSpPr>
        <p:spPr bwMode="auto">
          <a:xfrm rot="-8535727">
            <a:off x="3482976" y="5019675"/>
            <a:ext cx="1700213" cy="457200"/>
          </a:xfrm>
          <a:prstGeom prst="rightArrow">
            <a:avLst>
              <a:gd name="adj1" fmla="val 50000"/>
              <a:gd name="adj2" fmla="val 929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4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do it?</a:t>
            </a:r>
          </a:p>
        </p:txBody>
      </p:sp>
    </p:spTree>
    <p:extLst>
      <p:ext uri="{BB962C8B-B14F-4D97-AF65-F5344CB8AC3E}">
        <p14:creationId xmlns:p14="http://schemas.microsoft.com/office/powerpoint/2010/main" val="562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Line 2"/>
          <p:cNvSpPr>
            <a:spLocks noChangeShapeType="1"/>
          </p:cNvSpPr>
          <p:nvPr/>
        </p:nvSpPr>
        <p:spPr bwMode="blackWhite">
          <a:xfrm rot="5400000">
            <a:off x="4229100" y="3467100"/>
            <a:ext cx="37338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8035" name="Group 3"/>
          <p:cNvGrpSpPr>
            <a:grpSpLocks/>
          </p:cNvGrpSpPr>
          <p:nvPr/>
        </p:nvGrpSpPr>
        <p:grpSpPr bwMode="auto">
          <a:xfrm>
            <a:off x="3657600" y="381001"/>
            <a:ext cx="5257800" cy="6232525"/>
            <a:chOff x="1870" y="896"/>
            <a:chExt cx="2024" cy="2669"/>
          </a:xfrm>
        </p:grpSpPr>
        <p:sp>
          <p:nvSpPr>
            <p:cNvPr id="428036" name="Rectangle 4"/>
            <p:cNvSpPr>
              <a:spLocks noChangeArrowheads="1"/>
            </p:cNvSpPr>
            <p:nvPr/>
          </p:nvSpPr>
          <p:spPr bwMode="blackWhite">
            <a:xfrm>
              <a:off x="1870" y="896"/>
              <a:ext cx="2024" cy="461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3200" b="1"/>
                <a:t>Positive consequence</a:t>
              </a:r>
              <a:br>
                <a:rPr lang="en-US" altLang="en-US" sz="3200" b="1"/>
              </a:br>
              <a:r>
                <a:rPr lang="en-US" altLang="en-US" sz="3200" b="1"/>
                <a:t>(reinforced by reward)</a:t>
              </a:r>
            </a:p>
          </p:txBody>
        </p:sp>
        <p:sp>
          <p:nvSpPr>
            <p:cNvPr id="428037" name="Rectangle 5"/>
            <p:cNvSpPr>
              <a:spLocks noChangeArrowheads="1"/>
            </p:cNvSpPr>
            <p:nvPr/>
          </p:nvSpPr>
          <p:spPr bwMode="blackWhite">
            <a:xfrm>
              <a:off x="1872" y="3104"/>
              <a:ext cx="2016" cy="461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3200" b="1"/>
                <a:t>Negative consequence</a:t>
              </a:r>
              <a:br>
                <a:rPr lang="en-US" altLang="en-US" sz="3200" b="1"/>
              </a:br>
              <a:r>
                <a:rPr lang="en-US" altLang="en-US" sz="3200" b="1"/>
                <a:t>(no reward)</a:t>
              </a:r>
            </a:p>
          </p:txBody>
        </p:sp>
      </p:grpSp>
      <p:grpSp>
        <p:nvGrpSpPr>
          <p:cNvPr id="428038" name="Group 6"/>
          <p:cNvGrpSpPr>
            <a:grpSpLocks/>
          </p:cNvGrpSpPr>
          <p:nvPr/>
        </p:nvGrpSpPr>
        <p:grpSpPr bwMode="auto">
          <a:xfrm>
            <a:off x="8077200" y="3581400"/>
            <a:ext cx="2590800" cy="2514600"/>
            <a:chOff x="3888" y="2256"/>
            <a:chExt cx="1152" cy="1057"/>
          </a:xfrm>
        </p:grpSpPr>
        <p:grpSp>
          <p:nvGrpSpPr>
            <p:cNvPr id="428039" name="Group 7"/>
            <p:cNvGrpSpPr>
              <a:grpSpLocks/>
            </p:cNvGrpSpPr>
            <p:nvPr/>
          </p:nvGrpSpPr>
          <p:grpSpPr bwMode="auto">
            <a:xfrm>
              <a:off x="3888" y="2256"/>
              <a:ext cx="576" cy="1057"/>
              <a:chOff x="3888" y="2256"/>
              <a:chExt cx="576" cy="1057"/>
            </a:xfrm>
          </p:grpSpPr>
          <p:sp>
            <p:nvSpPr>
              <p:cNvPr id="428040" name="Freeform 8"/>
              <p:cNvSpPr>
                <a:spLocks/>
              </p:cNvSpPr>
              <p:nvPr/>
            </p:nvSpPr>
            <p:spPr bwMode="blackWhite">
              <a:xfrm flipH="1" flipV="1">
                <a:off x="3984" y="2256"/>
                <a:ext cx="480" cy="1056"/>
              </a:xfrm>
              <a:custGeom>
                <a:avLst/>
                <a:gdLst>
                  <a:gd name="T0" fmla="*/ 624 w 624"/>
                  <a:gd name="T1" fmla="*/ 0 h 768"/>
                  <a:gd name="T2" fmla="*/ 0 w 624"/>
                  <a:gd name="T3" fmla="*/ 0 h 768"/>
                  <a:gd name="T4" fmla="*/ 0 w 624"/>
                  <a:gd name="T5" fmla="*/ 768 h 768"/>
                  <a:gd name="T6" fmla="*/ 624 w 624"/>
                  <a:gd name="T7" fmla="*/ 768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4" h="768">
                    <a:moveTo>
                      <a:pt x="624" y="0"/>
                    </a:moveTo>
                    <a:lnTo>
                      <a:pt x="0" y="0"/>
                    </a:lnTo>
                    <a:lnTo>
                      <a:pt x="0" y="768"/>
                    </a:lnTo>
                    <a:lnTo>
                      <a:pt x="624" y="768"/>
                    </a:lnTo>
                  </a:path>
                </a:pathLst>
              </a:custGeom>
              <a:noFill/>
              <a:ln w="76200" cmpd="sng">
                <a:solidFill>
                  <a:srgbClr val="FFFF00"/>
                </a:solidFill>
                <a:round/>
                <a:headEnd type="none" w="med" len="med"/>
                <a:tailEnd type="diamond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041" name="Line 9"/>
              <p:cNvSpPr>
                <a:spLocks noChangeShapeType="1"/>
              </p:cNvSpPr>
              <p:nvPr/>
            </p:nvSpPr>
            <p:spPr bwMode="blackWhite">
              <a:xfrm>
                <a:off x="3888" y="3312"/>
                <a:ext cx="376" cy="1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8042" name="Rectangle 10"/>
            <p:cNvSpPr>
              <a:spLocks noChangeArrowheads="1"/>
            </p:cNvSpPr>
            <p:nvPr/>
          </p:nvSpPr>
          <p:spPr bwMode="blackWhite">
            <a:xfrm>
              <a:off x="3888" y="2640"/>
              <a:ext cx="1152" cy="219"/>
            </a:xfrm>
            <a:prstGeom prst="rect">
              <a:avLst/>
            </a:prstGeom>
            <a:solidFill>
              <a:srgbClr val="FFFF00"/>
            </a:solidFill>
            <a:ln w="7620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2800" b="1"/>
                <a:t>Not repeated</a:t>
              </a:r>
            </a:p>
          </p:txBody>
        </p:sp>
      </p:grpSp>
      <p:sp>
        <p:nvSpPr>
          <p:cNvPr id="428043" name="Rectangle 11"/>
          <p:cNvSpPr>
            <a:spLocks noChangeArrowheads="1"/>
          </p:cNvSpPr>
          <p:nvPr/>
        </p:nvSpPr>
        <p:spPr bwMode="blackWhite">
          <a:xfrm>
            <a:off x="4495800" y="3297238"/>
            <a:ext cx="3200400" cy="711200"/>
          </a:xfrm>
          <a:prstGeom prst="rect">
            <a:avLst/>
          </a:prstGeom>
          <a:solidFill>
            <a:srgbClr val="FFFF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000" b="1"/>
              <a:t>Behavior</a:t>
            </a:r>
          </a:p>
        </p:txBody>
      </p:sp>
      <p:grpSp>
        <p:nvGrpSpPr>
          <p:cNvPr id="428044" name="Group 12"/>
          <p:cNvGrpSpPr>
            <a:grpSpLocks/>
          </p:cNvGrpSpPr>
          <p:nvPr/>
        </p:nvGrpSpPr>
        <p:grpSpPr bwMode="auto">
          <a:xfrm>
            <a:off x="1828800" y="1066800"/>
            <a:ext cx="2438400" cy="2895600"/>
            <a:chOff x="768" y="1104"/>
            <a:chExt cx="1152" cy="1104"/>
          </a:xfrm>
        </p:grpSpPr>
        <p:sp>
          <p:nvSpPr>
            <p:cNvPr id="428045" name="Freeform 13"/>
            <p:cNvSpPr>
              <a:spLocks/>
            </p:cNvSpPr>
            <p:nvPr/>
          </p:nvSpPr>
          <p:spPr bwMode="blackWhite">
            <a:xfrm>
              <a:off x="1344" y="1104"/>
              <a:ext cx="528" cy="1104"/>
            </a:xfrm>
            <a:custGeom>
              <a:avLst/>
              <a:gdLst>
                <a:gd name="T0" fmla="*/ 624 w 624"/>
                <a:gd name="T1" fmla="*/ 0 h 768"/>
                <a:gd name="T2" fmla="*/ 0 w 624"/>
                <a:gd name="T3" fmla="*/ 0 h 768"/>
                <a:gd name="T4" fmla="*/ 0 w 624"/>
                <a:gd name="T5" fmla="*/ 768 h 768"/>
                <a:gd name="T6" fmla="*/ 624 w 624"/>
                <a:gd name="T7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4" h="768">
                  <a:moveTo>
                    <a:pt x="624" y="0"/>
                  </a:moveTo>
                  <a:lnTo>
                    <a:pt x="0" y="0"/>
                  </a:lnTo>
                  <a:lnTo>
                    <a:pt x="0" y="768"/>
                  </a:lnTo>
                  <a:lnTo>
                    <a:pt x="624" y="768"/>
                  </a:lnTo>
                </a:path>
              </a:pathLst>
            </a:custGeom>
            <a:noFill/>
            <a:ln w="76200" cmpd="sng">
              <a:solidFill>
                <a:srgbClr val="FFFF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8046" name="Rectangle 14"/>
            <p:cNvSpPr>
              <a:spLocks noChangeArrowheads="1"/>
            </p:cNvSpPr>
            <p:nvPr/>
          </p:nvSpPr>
          <p:spPr bwMode="blackWhite">
            <a:xfrm>
              <a:off x="768" y="1568"/>
              <a:ext cx="1152" cy="222"/>
            </a:xfrm>
            <a:prstGeom prst="rect">
              <a:avLst/>
            </a:prstGeom>
            <a:solidFill>
              <a:srgbClr val="FFFF00"/>
            </a:solidFill>
            <a:ln w="7620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3200" b="1"/>
                <a:t>Repeated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636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1143000"/>
          </a:xfrm>
        </p:spPr>
        <p:txBody>
          <a:bodyPr/>
          <a:lstStyle/>
          <a:p>
            <a:r>
              <a:rPr lang="en-CA" altLang="en-US" sz="6600"/>
              <a:t>The Foundations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1"/>
            <a:ext cx="8915400" cy="4525963"/>
          </a:xfrm>
        </p:spPr>
        <p:txBody>
          <a:bodyPr/>
          <a:lstStyle/>
          <a:p>
            <a:pPr marL="484188" indent="-484188">
              <a:lnSpc>
                <a:spcPct val="190000"/>
              </a:lnSpc>
              <a:tabLst>
                <a:tab pos="381000" algn="l"/>
              </a:tabLst>
            </a:pPr>
            <a:r>
              <a:rPr lang="en-CA" altLang="en-US" sz="4000"/>
              <a:t>Communication- “Open and Honest”</a:t>
            </a:r>
          </a:p>
          <a:p>
            <a:pPr marL="484188" indent="-484188">
              <a:lnSpc>
                <a:spcPct val="190000"/>
              </a:lnSpc>
              <a:tabLst>
                <a:tab pos="381000" algn="l"/>
              </a:tabLst>
            </a:pPr>
            <a:r>
              <a:rPr lang="en-CA" altLang="en-US" sz="4000"/>
              <a:t>Integrity</a:t>
            </a:r>
          </a:p>
          <a:p>
            <a:pPr marL="484188" indent="-484188">
              <a:lnSpc>
                <a:spcPct val="190000"/>
              </a:lnSpc>
              <a:tabLst>
                <a:tab pos="381000" algn="l"/>
              </a:tabLst>
            </a:pPr>
            <a:r>
              <a:rPr lang="en-CA" altLang="en-US" sz="4000"/>
              <a:t>Accountability</a:t>
            </a:r>
          </a:p>
        </p:txBody>
      </p:sp>
    </p:spTree>
    <p:extLst>
      <p:ext uri="{BB962C8B-B14F-4D97-AF65-F5344CB8AC3E}">
        <p14:creationId xmlns:p14="http://schemas.microsoft.com/office/powerpoint/2010/main" val="54102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Oval 2"/>
          <p:cNvSpPr>
            <a:spLocks noChangeArrowheads="1"/>
          </p:cNvSpPr>
          <p:nvPr/>
        </p:nvSpPr>
        <p:spPr bwMode="auto">
          <a:xfrm>
            <a:off x="1524000" y="2209800"/>
            <a:ext cx="1905000" cy="3352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4419" name="Oval 3"/>
          <p:cNvSpPr>
            <a:spLocks noChangeArrowheads="1"/>
          </p:cNvSpPr>
          <p:nvPr/>
        </p:nvSpPr>
        <p:spPr bwMode="auto">
          <a:xfrm>
            <a:off x="4038600" y="1828800"/>
            <a:ext cx="4343400" cy="4343400"/>
          </a:xfrm>
          <a:prstGeom prst="ellipse">
            <a:avLst/>
          </a:prstGeom>
          <a:solidFill>
            <a:srgbClr val="FDFD5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442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en-US" sz="5400"/>
              <a:t>HR Management Strategy Model</a:t>
            </a:r>
          </a:p>
        </p:txBody>
      </p:sp>
      <p:grpSp>
        <p:nvGrpSpPr>
          <p:cNvPr id="2" name="Content Placeholder 444420"/>
          <p:cNvGrpSpPr>
            <a:grpSpLocks noChangeAspect="1"/>
          </p:cNvGrpSpPr>
          <p:nvPr/>
        </p:nvGrpSpPr>
        <p:grpSpPr bwMode="auto">
          <a:xfrm>
            <a:off x="3886200" y="1676400"/>
            <a:ext cx="4572000" cy="4724400"/>
            <a:chOff x="1488" y="1056"/>
            <a:chExt cx="2880" cy="2976"/>
          </a:xfrm>
        </p:grpSpPr>
        <p:graphicFrame>
          <p:nvGraphicFramePr>
            <p:cNvPr id="4" name="Diagram 3"/>
            <p:cNvGraphicFramePr/>
            <p:nvPr/>
          </p:nvGraphicFramePr>
          <p:xfrm>
            <a:off x="1488" y="1056"/>
            <a:ext cx="2880" cy="297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Text Box 14"/>
            <p:cNvSpPr txBox="1">
              <a:spLocks noChangeArrowheads="1"/>
            </p:cNvSpPr>
            <p:nvPr/>
          </p:nvSpPr>
          <p:spPr bwMode="auto">
            <a:xfrm>
              <a:off x="2256" y="2352"/>
              <a:ext cx="13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Rewards</a:t>
              </a:r>
            </a:p>
          </p:txBody>
        </p:sp>
      </p:grpSp>
      <p:sp>
        <p:nvSpPr>
          <p:cNvPr id="444434" name="Text Box 18"/>
          <p:cNvSpPr txBox="1">
            <a:spLocks noChangeArrowheads="1"/>
          </p:cNvSpPr>
          <p:nvPr/>
        </p:nvSpPr>
        <p:spPr bwMode="auto">
          <a:xfrm>
            <a:off x="1524000" y="3429000"/>
            <a:ext cx="1752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</a:rPr>
              <a:t>HR Strategy</a:t>
            </a:r>
          </a:p>
        </p:txBody>
      </p:sp>
      <p:sp>
        <p:nvSpPr>
          <p:cNvPr id="444435" name="Oval 19"/>
          <p:cNvSpPr>
            <a:spLocks noChangeArrowheads="1"/>
          </p:cNvSpPr>
          <p:nvPr/>
        </p:nvSpPr>
        <p:spPr bwMode="auto">
          <a:xfrm>
            <a:off x="8915400" y="2133600"/>
            <a:ext cx="1752600" cy="3429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3600">
              <a:latin typeface="Times New Roman" panose="02020603050405020304" pitchFamily="18" charset="0"/>
            </a:endParaRPr>
          </a:p>
        </p:txBody>
      </p:sp>
      <p:sp>
        <p:nvSpPr>
          <p:cNvPr id="444436" name="Text Box 20"/>
          <p:cNvSpPr txBox="1">
            <a:spLocks noChangeArrowheads="1"/>
          </p:cNvSpPr>
          <p:nvPr/>
        </p:nvSpPr>
        <p:spPr bwMode="auto">
          <a:xfrm>
            <a:off x="8839200" y="3489325"/>
            <a:ext cx="1828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</a:rPr>
              <a:t>Desired Results</a:t>
            </a:r>
          </a:p>
        </p:txBody>
      </p:sp>
      <p:sp>
        <p:nvSpPr>
          <p:cNvPr id="444437" name="AutoShape 21"/>
          <p:cNvSpPr>
            <a:spLocks noChangeArrowheads="1"/>
          </p:cNvSpPr>
          <p:nvPr/>
        </p:nvSpPr>
        <p:spPr bwMode="auto">
          <a:xfrm>
            <a:off x="3486150" y="3276600"/>
            <a:ext cx="47625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4438" name="AutoShape 22"/>
          <p:cNvSpPr>
            <a:spLocks noChangeArrowheads="1"/>
          </p:cNvSpPr>
          <p:nvPr/>
        </p:nvSpPr>
        <p:spPr bwMode="auto">
          <a:xfrm>
            <a:off x="8382000" y="3352800"/>
            <a:ext cx="5334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en-US" sz="4800"/>
              <a:t>Basic Systems View of Organization</a:t>
            </a:r>
          </a:p>
        </p:txBody>
      </p:sp>
      <p:grpSp>
        <p:nvGrpSpPr>
          <p:cNvPr id="422915" name="Group 3"/>
          <p:cNvGrpSpPr>
            <a:grpSpLocks/>
          </p:cNvGrpSpPr>
          <p:nvPr/>
        </p:nvGrpSpPr>
        <p:grpSpPr bwMode="auto">
          <a:xfrm>
            <a:off x="1752601" y="1690688"/>
            <a:ext cx="8499475" cy="5048335"/>
            <a:chOff x="340" y="1127"/>
            <a:chExt cx="5272" cy="3097"/>
          </a:xfrm>
        </p:grpSpPr>
        <p:sp>
          <p:nvSpPr>
            <p:cNvPr id="422916" name="Rectangle 4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917" name="Rectangle 5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918" name="Rectangle 6"/>
            <p:cNvSpPr>
              <a:spLocks noChangeArrowheads="1"/>
            </p:cNvSpPr>
            <p:nvPr/>
          </p:nvSpPr>
          <p:spPr bwMode="auto">
            <a:xfrm>
              <a:off x="432" y="1156"/>
              <a:ext cx="5040" cy="34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919" name="Rectangle 7"/>
            <p:cNvSpPr>
              <a:spLocks noChangeArrowheads="1"/>
            </p:cNvSpPr>
            <p:nvPr/>
          </p:nvSpPr>
          <p:spPr bwMode="auto">
            <a:xfrm>
              <a:off x="384" y="1127"/>
              <a:ext cx="4944" cy="3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altLang="en-US" sz="3600"/>
                <a:t>Environment</a:t>
              </a:r>
            </a:p>
          </p:txBody>
        </p:sp>
        <p:sp>
          <p:nvSpPr>
            <p:cNvPr id="422920" name="Oval 8"/>
            <p:cNvSpPr>
              <a:spLocks noChangeArrowheads="1"/>
            </p:cNvSpPr>
            <p:nvPr/>
          </p:nvSpPr>
          <p:spPr bwMode="auto">
            <a:xfrm>
              <a:off x="340" y="1828"/>
              <a:ext cx="1528" cy="133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921" name="Oval 9"/>
            <p:cNvSpPr>
              <a:spLocks noChangeArrowheads="1"/>
            </p:cNvSpPr>
            <p:nvPr/>
          </p:nvSpPr>
          <p:spPr bwMode="auto">
            <a:xfrm>
              <a:off x="4084" y="1828"/>
              <a:ext cx="1528" cy="133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922" name="Oval 10"/>
            <p:cNvSpPr>
              <a:spLocks noChangeArrowheads="1"/>
            </p:cNvSpPr>
            <p:nvPr/>
          </p:nvSpPr>
          <p:spPr bwMode="auto">
            <a:xfrm>
              <a:off x="2212" y="1828"/>
              <a:ext cx="1528" cy="133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 sz="3600"/>
            </a:p>
          </p:txBody>
        </p:sp>
        <p:sp>
          <p:nvSpPr>
            <p:cNvPr id="422923" name="Rectangle 11"/>
            <p:cNvSpPr>
              <a:spLocks noChangeArrowheads="1"/>
            </p:cNvSpPr>
            <p:nvPr/>
          </p:nvSpPr>
          <p:spPr bwMode="auto">
            <a:xfrm>
              <a:off x="672" y="1955"/>
              <a:ext cx="1136" cy="1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>
              <a:spAutoFit/>
            </a:bodyPr>
            <a:lstStyle/>
            <a:p>
              <a:pPr eaLnBrk="0" hangingPunct="0"/>
              <a:r>
                <a:rPr lang="en-US" altLang="en-US" sz="2400" b="1" i="1"/>
                <a:t>INPUTS</a:t>
              </a:r>
              <a:endParaRPr lang="en-US" altLang="en-US" i="1">
                <a:solidFill>
                  <a:schemeClr val="accent2"/>
                </a:solidFill>
              </a:endParaRPr>
            </a:p>
            <a:p>
              <a:pPr eaLnBrk="0" hangingPunct="0"/>
              <a:r>
                <a:rPr lang="en-US" altLang="en-US"/>
                <a:t>Human, physical,</a:t>
              </a:r>
            </a:p>
            <a:p>
              <a:pPr eaLnBrk="0" hangingPunct="0"/>
              <a:r>
                <a:rPr lang="en-US" altLang="en-US"/>
                <a:t>financial, and information resources</a:t>
              </a:r>
            </a:p>
            <a:p>
              <a:pPr hangingPunct="0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22924" name="Rectangle 12"/>
            <p:cNvSpPr>
              <a:spLocks noChangeArrowheads="1"/>
            </p:cNvSpPr>
            <p:nvPr/>
          </p:nvSpPr>
          <p:spPr bwMode="auto">
            <a:xfrm>
              <a:off x="4328" y="2124"/>
              <a:ext cx="1040" cy="7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altLang="en-US" sz="2400" b="1" i="1"/>
                <a:t>OUTPUTS</a:t>
              </a:r>
              <a:endParaRPr lang="en-US" altLang="en-US">
                <a:solidFill>
                  <a:schemeClr val="accent2"/>
                </a:solidFill>
              </a:endParaRPr>
            </a:p>
            <a:p>
              <a:pPr algn="ctr" eaLnBrk="0" hangingPunct="0"/>
              <a:r>
                <a:rPr lang="en-US" altLang="en-US"/>
                <a:t>Products</a:t>
              </a:r>
              <a:br>
                <a:rPr lang="en-US" altLang="en-US"/>
              </a:br>
              <a:r>
                <a:rPr lang="en-US" altLang="en-US"/>
                <a:t> and</a:t>
              </a:r>
              <a:br>
                <a:rPr lang="en-US" altLang="en-US"/>
              </a:br>
              <a:r>
                <a:rPr lang="en-US" altLang="en-US"/>
                <a:t>Services </a:t>
              </a:r>
            </a:p>
          </p:txBody>
        </p:sp>
        <p:sp>
          <p:nvSpPr>
            <p:cNvPr id="422925" name="Rectangle 13"/>
            <p:cNvSpPr>
              <a:spLocks noChangeArrowheads="1"/>
            </p:cNvSpPr>
            <p:nvPr/>
          </p:nvSpPr>
          <p:spPr bwMode="auto">
            <a:xfrm>
              <a:off x="2456" y="2137"/>
              <a:ext cx="1088" cy="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>
              <a:spAutoFit/>
            </a:bodyPr>
            <a:lstStyle/>
            <a:p>
              <a:pPr algn="ctr" eaLnBrk="0" hangingPunct="0">
                <a:lnSpc>
                  <a:spcPct val="110000"/>
                </a:lnSpc>
              </a:pPr>
              <a:r>
                <a:rPr lang="en-US" altLang="en-US" sz="2000" b="1" i="1"/>
                <a:t>TRANS-FORMATION</a:t>
              </a:r>
            </a:p>
            <a:p>
              <a:pPr algn="ctr" eaLnBrk="0" hangingPunct="0">
                <a:lnSpc>
                  <a:spcPct val="110000"/>
                </a:lnSpc>
              </a:pPr>
              <a:r>
                <a:rPr lang="en-US" altLang="en-US" sz="2000" b="1" i="1"/>
                <a:t>PROCESS</a:t>
              </a:r>
            </a:p>
          </p:txBody>
        </p:sp>
        <p:sp>
          <p:nvSpPr>
            <p:cNvPr id="422926" name="Line 14"/>
            <p:cNvSpPr>
              <a:spLocks noChangeShapeType="1"/>
            </p:cNvSpPr>
            <p:nvPr/>
          </p:nvSpPr>
          <p:spPr bwMode="auto">
            <a:xfrm flipH="1">
              <a:off x="1104" y="3503"/>
              <a:ext cx="3743" cy="2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927" name="Line 15"/>
            <p:cNvSpPr>
              <a:spLocks noChangeShapeType="1"/>
            </p:cNvSpPr>
            <p:nvPr/>
          </p:nvSpPr>
          <p:spPr bwMode="auto">
            <a:xfrm>
              <a:off x="1872" y="2496"/>
              <a:ext cx="336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22928" name="Line 16"/>
            <p:cNvSpPr>
              <a:spLocks noChangeShapeType="1"/>
            </p:cNvSpPr>
            <p:nvPr/>
          </p:nvSpPr>
          <p:spPr bwMode="auto">
            <a:xfrm>
              <a:off x="3744" y="2496"/>
              <a:ext cx="336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22929" name="Line 17"/>
            <p:cNvSpPr>
              <a:spLocks noChangeShapeType="1"/>
            </p:cNvSpPr>
            <p:nvPr/>
          </p:nvSpPr>
          <p:spPr bwMode="auto">
            <a:xfrm flipV="1">
              <a:off x="3264" y="3120"/>
              <a:ext cx="1" cy="33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22930" name="Line 18"/>
            <p:cNvSpPr>
              <a:spLocks noChangeShapeType="1"/>
            </p:cNvSpPr>
            <p:nvPr/>
          </p:nvSpPr>
          <p:spPr bwMode="auto">
            <a:xfrm flipV="1">
              <a:off x="2688" y="3120"/>
              <a:ext cx="1" cy="336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22931" name="Rectangle 19"/>
            <p:cNvSpPr>
              <a:spLocks noChangeArrowheads="1"/>
            </p:cNvSpPr>
            <p:nvPr/>
          </p:nvSpPr>
          <p:spPr bwMode="auto">
            <a:xfrm>
              <a:off x="2448" y="3500"/>
              <a:ext cx="1088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 anchor="ctr">
              <a:spAutoFit/>
            </a:bodyPr>
            <a:lstStyle/>
            <a:p>
              <a:pPr algn="ctr" eaLnBrk="0" hangingPunct="0">
                <a:lnSpc>
                  <a:spcPct val="110000"/>
                </a:lnSpc>
              </a:pPr>
              <a:r>
                <a:rPr lang="en-US" altLang="en-US" sz="2000" b="1" dirty="0"/>
                <a:t>Feedback loops</a:t>
              </a:r>
            </a:p>
          </p:txBody>
        </p:sp>
        <p:sp>
          <p:nvSpPr>
            <p:cNvPr id="422932" name="Line 20"/>
            <p:cNvSpPr>
              <a:spLocks noChangeShapeType="1"/>
            </p:cNvSpPr>
            <p:nvPr/>
          </p:nvSpPr>
          <p:spPr bwMode="auto">
            <a:xfrm flipV="1">
              <a:off x="4848" y="3168"/>
              <a:ext cx="1" cy="336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22933" name="Line 21"/>
            <p:cNvSpPr>
              <a:spLocks noChangeShapeType="1"/>
            </p:cNvSpPr>
            <p:nvPr/>
          </p:nvSpPr>
          <p:spPr bwMode="auto">
            <a:xfrm flipH="1">
              <a:off x="1104" y="3167"/>
              <a:ext cx="1" cy="336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502031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Organization’s mission</a:t>
            </a:r>
          </a:p>
          <a:p>
            <a:pPr>
              <a:lnSpc>
                <a:spcPct val="170000"/>
              </a:lnSpc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</a:t>
            </a:r>
          </a:p>
          <a:p>
            <a:pPr>
              <a:lnSpc>
                <a:spcPct val="170000"/>
              </a:lnSpc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</p:txBody>
      </p:sp>
      <p:sp>
        <p:nvSpPr>
          <p:cNvPr id="40755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/>
              <a:t>High-Performance Organization?</a:t>
            </a:r>
          </a:p>
        </p:txBody>
      </p:sp>
    </p:spTree>
    <p:extLst>
      <p:ext uri="{BB962C8B-B14F-4D97-AF65-F5344CB8AC3E}">
        <p14:creationId xmlns:p14="http://schemas.microsoft.com/office/powerpoint/2010/main" val="56003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51038"/>
            <a:ext cx="9144000" cy="4525962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 altLang="en-US" sz="4400"/>
              <a:t>A Concept critical to the performance &amp; survival of virtually every organization---quality.</a:t>
            </a:r>
          </a:p>
        </p:txBody>
      </p:sp>
    </p:spTree>
    <p:extLst>
      <p:ext uri="{BB962C8B-B14F-4D97-AF65-F5344CB8AC3E}">
        <p14:creationId xmlns:p14="http://schemas.microsoft.com/office/powerpoint/2010/main" val="31325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  <a:buFontTx/>
              <a:buNone/>
            </a:pPr>
            <a:r>
              <a:rPr lang="en-US" altLang="en-US" sz="4400"/>
              <a:t>“In the search for quality there’s no such thing as good enough; there’s is never a finish line”</a:t>
            </a:r>
          </a:p>
          <a:p>
            <a:pPr algn="r">
              <a:lnSpc>
                <a:spcPct val="140000"/>
              </a:lnSpc>
              <a:buFontTx/>
              <a:buNone/>
            </a:pPr>
            <a:r>
              <a:rPr lang="en-US" altLang="en-US" sz="2000"/>
              <a:t>K. Theodor Krantz</a:t>
            </a:r>
          </a:p>
        </p:txBody>
      </p:sp>
    </p:spTree>
    <p:extLst>
      <p:ext uri="{BB962C8B-B14F-4D97-AF65-F5344CB8AC3E}">
        <p14:creationId xmlns:p14="http://schemas.microsoft.com/office/powerpoint/2010/main" val="26358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  <a:noFill/>
          <a:ln/>
        </p:spPr>
        <p:txBody>
          <a:bodyPr vert="horz" lIns="92075" tIns="46038" rIns="92075" bIns="46038" rtlCol="0" anchor="ctr">
            <a:normAutofit fontScale="90000"/>
          </a:bodyPr>
          <a:lstStyle/>
          <a:p>
            <a:r>
              <a:rPr lang="en-US" altLang="en-US"/>
              <a:t>What is a High-Performance Organization?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874838"/>
            <a:ext cx="8991600" cy="4525962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>
              <a:lnSpc>
                <a:spcPct val="110000"/>
              </a:lnSpc>
              <a:buSzPct val="90000"/>
              <a:buFont typeface="Wingdings" panose="05000000000000000000" pitchFamily="2" charset="2"/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quality management (TQM).</a:t>
            </a:r>
          </a:p>
          <a:p>
            <a:pPr>
              <a:lnSpc>
                <a:spcPct val="110000"/>
              </a:lnSpc>
              <a:buSzPct val="90000"/>
            </a:pPr>
            <a:r>
              <a:rPr lang="en-US" altLang="en-US" sz="3600" dirty="0"/>
              <a:t>A total commitment to:</a:t>
            </a:r>
          </a:p>
          <a:p>
            <a:pPr lvl="1">
              <a:lnSpc>
                <a:spcPct val="110000"/>
              </a:lnSpc>
              <a:buSzPct val="90000"/>
            </a:pPr>
            <a:r>
              <a:rPr lang="en-US" altLang="en-US" sz="3200" dirty="0"/>
              <a:t>High-quality results.</a:t>
            </a:r>
          </a:p>
          <a:p>
            <a:pPr lvl="1">
              <a:lnSpc>
                <a:spcPct val="110000"/>
              </a:lnSpc>
              <a:buSzPct val="90000"/>
            </a:pPr>
            <a:r>
              <a:rPr lang="en-US" altLang="en-US" sz="3200" dirty="0"/>
              <a:t>Continuous improvement.</a:t>
            </a:r>
          </a:p>
          <a:p>
            <a:pPr lvl="1">
              <a:lnSpc>
                <a:spcPct val="110000"/>
              </a:lnSpc>
              <a:buSzPct val="90000"/>
            </a:pPr>
            <a:r>
              <a:rPr lang="en-US" altLang="en-US" sz="3200" dirty="0"/>
              <a:t>Customer satisfaction.</a:t>
            </a:r>
          </a:p>
          <a:p>
            <a:pPr lvl="1">
              <a:lnSpc>
                <a:spcPct val="110000"/>
              </a:lnSpc>
              <a:buSzPct val="90000"/>
            </a:pPr>
            <a:r>
              <a:rPr lang="en-US" altLang="en-US" sz="3200" dirty="0">
                <a:cs typeface="Times New Roman" panose="02020603050405020304" pitchFamily="18" charset="0"/>
              </a:rPr>
              <a:t>Meeting customers’ needs.</a:t>
            </a:r>
          </a:p>
          <a:p>
            <a:pPr lvl="1">
              <a:lnSpc>
                <a:spcPct val="110000"/>
              </a:lnSpc>
              <a:buSzPct val="90000"/>
            </a:pPr>
            <a:r>
              <a:rPr lang="en-US" altLang="en-US" sz="3200" dirty="0">
                <a:cs typeface="Times New Roman" panose="02020603050405020304" pitchFamily="18" charset="0"/>
              </a:rPr>
              <a:t>Doing all tasks right the first time.</a:t>
            </a:r>
          </a:p>
        </p:txBody>
      </p:sp>
    </p:spTree>
    <p:extLst>
      <p:ext uri="{BB962C8B-B14F-4D97-AF65-F5344CB8AC3E}">
        <p14:creationId xmlns:p14="http://schemas.microsoft.com/office/powerpoint/2010/main" val="359861587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838201"/>
            <a:ext cx="8763000" cy="4525963"/>
          </a:xfrm>
        </p:spPr>
        <p:txBody>
          <a:bodyPr/>
          <a:lstStyle/>
          <a:p>
            <a:pPr>
              <a:buSzPct val="90000"/>
            </a:pPr>
            <a:r>
              <a:rPr lang="en-US" altLang="en-US" sz="4800">
                <a:cs typeface="Times New Roman" panose="02020603050405020304" pitchFamily="18" charset="0"/>
              </a:rPr>
              <a:t>Continuous improvement focuses on two questions: </a:t>
            </a:r>
          </a:p>
          <a:p>
            <a:pPr lvl="1">
              <a:lnSpc>
                <a:spcPct val="140000"/>
              </a:lnSpc>
              <a:buSzPct val="90000"/>
            </a:pPr>
            <a:r>
              <a:rPr lang="en-US" altLang="en-US" sz="4800">
                <a:cs typeface="Times New Roman" panose="02020603050405020304" pitchFamily="18" charset="0"/>
              </a:rPr>
              <a:t>Is it necessary?</a:t>
            </a:r>
          </a:p>
          <a:p>
            <a:pPr lvl="1">
              <a:lnSpc>
                <a:spcPct val="140000"/>
              </a:lnSpc>
              <a:buSzPct val="90000"/>
            </a:pPr>
            <a:r>
              <a:rPr lang="en-US" altLang="en-US" sz="4800">
                <a:cs typeface="Times New Roman" panose="02020603050405020304" pitchFamily="18" charset="0"/>
              </a:rPr>
              <a:t>If so, can it be done better?</a:t>
            </a:r>
            <a:endParaRPr lang="en-US" altLang="en-US" sz="4800"/>
          </a:p>
        </p:txBody>
      </p:sp>
    </p:spTree>
    <p:extLst>
      <p:ext uri="{BB962C8B-B14F-4D97-AF65-F5344CB8AC3E}">
        <p14:creationId xmlns:p14="http://schemas.microsoft.com/office/powerpoint/2010/main" val="50524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381000"/>
            <a:ext cx="9144000" cy="5715000"/>
          </a:xfrm>
          <a:noFill/>
          <a:ln/>
        </p:spPr>
        <p:txBody>
          <a:bodyPr vert="horz" lIns="92075" tIns="46038" rIns="92075" bIns="46038" rtlCol="0">
            <a:normAutofit fontScale="92500"/>
          </a:bodyPr>
          <a:lstStyle/>
          <a:p>
            <a:pPr algn="ctr">
              <a:lnSpc>
                <a:spcPct val="150000"/>
              </a:lnSpc>
              <a:buSzPct val="90000"/>
              <a:buFont typeface="Wingdings" panose="05000000000000000000" pitchFamily="2" charset="2"/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High-performance organizations</a:t>
            </a:r>
          </a:p>
          <a:p>
            <a:pPr>
              <a:lnSpc>
                <a:spcPct val="150000"/>
              </a:lnSpc>
              <a:buSzPct val="90000"/>
            </a:pPr>
            <a:r>
              <a:rPr lang="en-US" altLang="en-US" dirty="0">
                <a:cs typeface="Times New Roman" panose="02020603050405020304" pitchFamily="18" charset="0"/>
              </a:rPr>
              <a:t>Value and empower people, and respect diversity.</a:t>
            </a:r>
          </a:p>
          <a:p>
            <a:pPr>
              <a:lnSpc>
                <a:spcPct val="150000"/>
              </a:lnSpc>
              <a:buSzPct val="90000"/>
            </a:pPr>
            <a:r>
              <a:rPr lang="en-US" altLang="en-US" dirty="0">
                <a:cs typeface="Times New Roman" panose="02020603050405020304" pitchFamily="18" charset="0"/>
              </a:rPr>
              <a:t>Mobilize the talents of self-directed work teams.</a:t>
            </a:r>
          </a:p>
          <a:p>
            <a:pPr>
              <a:lnSpc>
                <a:spcPct val="150000"/>
              </a:lnSpc>
              <a:buSzPct val="90000"/>
            </a:pPr>
            <a:r>
              <a:rPr lang="en-US" altLang="en-US" dirty="0">
                <a:cs typeface="Times New Roman" panose="02020603050405020304" pitchFamily="18" charset="0"/>
              </a:rPr>
              <a:t>Use cutting-edge technologies to achieve success. </a:t>
            </a:r>
          </a:p>
          <a:p>
            <a:pPr>
              <a:lnSpc>
                <a:spcPct val="150000"/>
              </a:lnSpc>
              <a:buSzPct val="90000"/>
            </a:pPr>
            <a:r>
              <a:rPr lang="en-US" altLang="en-US" dirty="0">
                <a:cs typeface="Times New Roman" panose="02020603050405020304" pitchFamily="18" charset="0"/>
              </a:rPr>
              <a:t>Thrive on learning and enable members to grow and develop.</a:t>
            </a:r>
          </a:p>
          <a:p>
            <a:pPr>
              <a:lnSpc>
                <a:spcPct val="150000"/>
              </a:lnSpc>
              <a:buSzPct val="90000"/>
            </a:pPr>
            <a:r>
              <a:rPr lang="en-US" altLang="en-US" dirty="0">
                <a:cs typeface="Times New Roman" panose="02020603050405020304" pitchFamily="18" charset="0"/>
              </a:rPr>
              <a:t>Are achievement-, quality-, and customer-oriented, as well as being sensitive to the external environment.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493645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5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461</Words>
  <Application>Microsoft Office PowerPoint</Application>
  <PresentationFormat>Widescreen</PresentationFormat>
  <Paragraphs>144</Paragraphs>
  <Slides>25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 Narrow</vt:lpstr>
      <vt:lpstr>Calibri</vt:lpstr>
      <vt:lpstr>Calibri Light</vt:lpstr>
      <vt:lpstr>Times New Roman</vt:lpstr>
      <vt:lpstr>Wingdings</vt:lpstr>
      <vt:lpstr>Office Theme</vt:lpstr>
      <vt:lpstr>Microsoft Clip Gallery</vt:lpstr>
      <vt:lpstr>Organizational Behavior  (PSYC-6223)</vt:lpstr>
      <vt:lpstr>High-Performance Organization?</vt:lpstr>
      <vt:lpstr>Basic Systems View of Organization</vt:lpstr>
      <vt:lpstr>High-Performance Organization?</vt:lpstr>
      <vt:lpstr>Quality</vt:lpstr>
      <vt:lpstr>PowerPoint Presentation</vt:lpstr>
      <vt:lpstr>What is a High-Performance Organization?</vt:lpstr>
      <vt:lpstr>PowerPoint Presentation</vt:lpstr>
      <vt:lpstr>PowerPoint Presentation</vt:lpstr>
      <vt:lpstr>Quality</vt:lpstr>
      <vt:lpstr>Essential Elements of TQM</vt:lpstr>
      <vt:lpstr>Essential Elements of TQM (cont..)</vt:lpstr>
      <vt:lpstr>PowerPoint Presentation</vt:lpstr>
      <vt:lpstr>What Is Performance Management?</vt:lpstr>
      <vt:lpstr>PowerPoint Presentation</vt:lpstr>
      <vt:lpstr>Performance Management Cycle</vt:lpstr>
      <vt:lpstr>Performance Management Cycle</vt:lpstr>
      <vt:lpstr>Performance Management Cycle</vt:lpstr>
      <vt:lpstr>Performance Management Cycle</vt:lpstr>
      <vt:lpstr>Performance Management Cycle</vt:lpstr>
      <vt:lpstr>Performance Management Cycle</vt:lpstr>
      <vt:lpstr>PowerPoint Presentation</vt:lpstr>
      <vt:lpstr>PowerPoint Presentation</vt:lpstr>
      <vt:lpstr>The Foundations</vt:lpstr>
      <vt:lpstr>HR Management Strategy Model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Behavior  (PSYC-6223)</dc:title>
  <dc:creator>Nouman Awan</dc:creator>
  <cp:lastModifiedBy>Nouman Awan</cp:lastModifiedBy>
  <cp:revision>1</cp:revision>
  <dcterms:created xsi:type="dcterms:W3CDTF">2020-05-03T09:17:18Z</dcterms:created>
  <dcterms:modified xsi:type="dcterms:W3CDTF">2020-05-03T09:19:40Z</dcterms:modified>
</cp:coreProperties>
</file>