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8" r:id="rId3"/>
    <p:sldId id="279" r:id="rId4"/>
    <p:sldId id="258" r:id="rId5"/>
    <p:sldId id="259" r:id="rId6"/>
    <p:sldId id="260" r:id="rId7"/>
    <p:sldId id="280" r:id="rId8"/>
    <p:sldId id="281" r:id="rId9"/>
    <p:sldId id="283" r:id="rId10"/>
    <p:sldId id="282" r:id="rId11"/>
    <p:sldId id="284" r:id="rId12"/>
    <p:sldId id="285" r:id="rId13"/>
    <p:sldId id="286" r:id="rId14"/>
    <p:sldId id="287" r:id="rId15"/>
    <p:sldId id="288" r:id="rId16"/>
    <p:sldId id="289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45B34-2D02-423D-880C-37CF67857510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3AD38-24A7-4678-B695-8BEEE2B16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AD38-24A7-4678-B695-8BEEE2B160A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AD38-24A7-4678-B695-8BEEE2B160A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F5ED6-A410-4ED7-B04D-CBF504C8C7C5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6065-84E5-4CED-82F9-E18F2D614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70" t="3125" r="12738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Pedigree method</a:t>
            </a:r>
          </a:p>
          <a:p>
            <a:r>
              <a:rPr lang="en-US" dirty="0" smtClean="0"/>
              <a:t>Back cross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894" t="20000" r="29050" b="21667"/>
          <a:stretch>
            <a:fillRect/>
          </a:stretch>
        </p:blipFill>
        <p:spPr bwMode="auto">
          <a:xfrm>
            <a:off x="990600" y="533400"/>
            <a:ext cx="6781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7500" t="16667" r="37500" b="32222"/>
          <a:stretch>
            <a:fillRect/>
          </a:stretch>
        </p:blipFill>
        <p:spPr bwMode="auto">
          <a:xfrm>
            <a:off x="2514600" y="0"/>
            <a:ext cx="3048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5000" t="34444" r="25000" b="7778"/>
          <a:stretch>
            <a:fillRect/>
          </a:stretch>
        </p:blipFill>
        <p:spPr bwMode="auto">
          <a:xfrm>
            <a:off x="1371600" y="2895600"/>
            <a:ext cx="6096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3750" t="13333" r="25000" b="31111"/>
          <a:stretch>
            <a:fillRect/>
          </a:stretch>
        </p:blipFill>
        <p:spPr bwMode="auto">
          <a:xfrm>
            <a:off x="762000" y="0"/>
            <a:ext cx="7467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3750" t="34444" r="25000" b="8889"/>
          <a:stretch>
            <a:fillRect/>
          </a:stretch>
        </p:blipFill>
        <p:spPr bwMode="auto">
          <a:xfrm>
            <a:off x="457200" y="685800"/>
            <a:ext cx="807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3750" t="36667" r="25000" b="6667"/>
          <a:stretch>
            <a:fillRect/>
          </a:stretch>
        </p:blipFill>
        <p:spPr bwMode="auto">
          <a:xfrm>
            <a:off x="0" y="2286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4375" t="34444" r="25000" b="8889"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2884" r="133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2884" t="4167" r="13909" b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5280" t="19537" r="25134" b="12257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</a:t>
            </a:r>
            <a:r>
              <a:rPr lang="en-US" dirty="0" smtClean="0"/>
              <a:t>ifth worldwide </a:t>
            </a:r>
            <a:r>
              <a:rPr lang="en-US" dirty="0" smtClean="0"/>
              <a:t>vegetable oil production among nine major oilseed </a:t>
            </a:r>
            <a:r>
              <a:rPr lang="en-US" dirty="0" smtClean="0"/>
              <a:t>crops.</a:t>
            </a:r>
          </a:p>
          <a:p>
            <a:r>
              <a:rPr lang="en-US" dirty="0" smtClean="0"/>
              <a:t>Majority </a:t>
            </a:r>
            <a:r>
              <a:rPr lang="en-US" dirty="0" smtClean="0"/>
              <a:t>of production is crushed for oil, whereas in others </a:t>
            </a:r>
            <a:r>
              <a:rPr lang="en-US" dirty="0" smtClean="0"/>
              <a:t>such peanuts </a:t>
            </a:r>
            <a:r>
              <a:rPr lang="en-US" dirty="0" smtClean="0"/>
              <a:t>are used primarily for food.</a:t>
            </a:r>
          </a:p>
          <a:p>
            <a:r>
              <a:rPr lang="en-US" dirty="0" smtClean="0"/>
              <a:t>China</a:t>
            </a:r>
            <a:r>
              <a:rPr lang="en-US" dirty="0" smtClean="0"/>
              <a:t>, India, and the United States accounted for almost 70% of</a:t>
            </a:r>
          </a:p>
          <a:p>
            <a:r>
              <a:rPr lang="en-US" dirty="0" smtClean="0"/>
              <a:t>the total annual peanut production globally (</a:t>
            </a:r>
            <a:r>
              <a:rPr lang="en-US" dirty="0" err="1" smtClean="0"/>
              <a:t>Rovoredo</a:t>
            </a:r>
            <a:r>
              <a:rPr lang="en-US" dirty="0" smtClean="0"/>
              <a:t> and Fletcher 2002</a:t>
            </a:r>
            <a:r>
              <a:rPr lang="en-US" dirty="0" smtClean="0"/>
              <a:t>).</a:t>
            </a:r>
          </a:p>
          <a:p>
            <a:r>
              <a:rPr lang="en-US" dirty="0" smtClean="0"/>
              <a:t> China </a:t>
            </a:r>
            <a:r>
              <a:rPr lang="en-US" dirty="0" smtClean="0"/>
              <a:t>accounted for about 39%, India about 25% and the US </a:t>
            </a:r>
            <a:r>
              <a:rPr lang="en-US" dirty="0" smtClean="0"/>
              <a:t>about 6</a:t>
            </a:r>
            <a:r>
              <a:rPr lang="en-US" dirty="0" smtClean="0"/>
              <a:t>% of total production. </a:t>
            </a:r>
            <a:endParaRPr lang="en-US" dirty="0" smtClean="0"/>
          </a:p>
          <a:p>
            <a:r>
              <a:rPr lang="en-US" dirty="0" smtClean="0"/>
              <a:t>Average </a:t>
            </a:r>
            <a:r>
              <a:rPr lang="en-US" dirty="0" smtClean="0"/>
              <a:t>pod yield ranged from 0.43 t/ha in Africa </a:t>
            </a:r>
            <a:r>
              <a:rPr lang="en-US" dirty="0" smtClean="0"/>
              <a:t>to 3.54 </a:t>
            </a:r>
            <a:r>
              <a:rPr lang="en-US" dirty="0" smtClean="0"/>
              <a:t>t/ha in North America (world average is 1.35 t/ha) (</a:t>
            </a:r>
            <a:r>
              <a:rPr lang="en-US" dirty="0" err="1" smtClean="0"/>
              <a:t>Dwivedi</a:t>
            </a:r>
            <a:r>
              <a:rPr lang="en-US" dirty="0" smtClean="0"/>
              <a:t> et al. 2007). </a:t>
            </a:r>
            <a:endParaRPr lang="en-US" dirty="0" smtClean="0"/>
          </a:p>
          <a:p>
            <a:r>
              <a:rPr lang="en-US" dirty="0" smtClean="0"/>
              <a:t>Nine </a:t>
            </a:r>
            <a:r>
              <a:rPr lang="en-US" dirty="0" smtClean="0"/>
              <a:t>of the 15 major </a:t>
            </a:r>
            <a:r>
              <a:rPr lang="en-US" dirty="0" smtClean="0"/>
              <a:t>peanut producing </a:t>
            </a:r>
            <a:r>
              <a:rPr lang="en-US" dirty="0" smtClean="0"/>
              <a:t>countries crushed more than 55% of their crop for oil whereas </a:t>
            </a:r>
            <a:r>
              <a:rPr lang="en-US" dirty="0" smtClean="0"/>
              <a:t>six used </a:t>
            </a:r>
            <a:r>
              <a:rPr lang="en-US" dirty="0" smtClean="0"/>
              <a:t>more than 60% for food (</a:t>
            </a:r>
            <a:r>
              <a:rPr lang="en-US" dirty="0" err="1" smtClean="0"/>
              <a:t>Rovoredo</a:t>
            </a:r>
            <a:r>
              <a:rPr lang="en-US" dirty="0" smtClean="0"/>
              <a:t> and Fletcher 2002).</a:t>
            </a: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1425" t="12222" r="23670" b="15556"/>
          <a:stretch>
            <a:fillRect/>
          </a:stretch>
        </p:blipFill>
        <p:spPr bwMode="auto">
          <a:xfrm>
            <a:off x="457200" y="304800"/>
            <a:ext cx="8458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22723" t="10000" r="23778" b="16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2299" t="4167" r="12738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2884" t="4167" r="13324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3470" t="5208" r="13324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4056" t="4167" r="13324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2299" r="127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2884" t="4167" r="13324" b="72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2884" r="127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2884" r="127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in Peanut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Disease </a:t>
            </a:r>
            <a:r>
              <a:rPr lang="en-US" dirty="0" smtClean="0"/>
              <a:t>and insect pests, </a:t>
            </a:r>
            <a:r>
              <a:rPr lang="en-US" dirty="0" smtClean="0"/>
              <a:t>with early </a:t>
            </a:r>
            <a:r>
              <a:rPr lang="en-US" dirty="0" smtClean="0"/>
              <a:t>leaf spot (</a:t>
            </a:r>
            <a:r>
              <a:rPr lang="en-US" dirty="0" err="1" smtClean="0"/>
              <a:t>Cercospora</a:t>
            </a:r>
            <a:r>
              <a:rPr lang="en-US" dirty="0" smtClean="0"/>
              <a:t> </a:t>
            </a:r>
            <a:r>
              <a:rPr lang="en-US" dirty="0" err="1" smtClean="0"/>
              <a:t>arachidicola</a:t>
            </a:r>
            <a:r>
              <a:rPr lang="en-US" dirty="0" smtClean="0"/>
              <a:t> Hori), late leaf spot (</a:t>
            </a:r>
            <a:r>
              <a:rPr lang="en-US" dirty="0" err="1" smtClean="0"/>
              <a:t>Cercosporidium</a:t>
            </a:r>
            <a:r>
              <a:rPr lang="en-US" dirty="0" smtClean="0"/>
              <a:t> </a:t>
            </a:r>
            <a:r>
              <a:rPr lang="en-US" dirty="0" err="1" smtClean="0"/>
              <a:t>personatum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Berk</a:t>
            </a:r>
            <a:r>
              <a:rPr lang="en-US" dirty="0" smtClean="0"/>
              <a:t>. &amp; M.A. Curtis) </a:t>
            </a:r>
            <a:r>
              <a:rPr lang="en-US" dirty="0" err="1" smtClean="0"/>
              <a:t>Deighton</a:t>
            </a:r>
            <a:r>
              <a:rPr lang="en-US" dirty="0" smtClean="0"/>
              <a:t>), rust (</a:t>
            </a:r>
            <a:r>
              <a:rPr lang="en-US" dirty="0" err="1" smtClean="0"/>
              <a:t>Puccinia</a:t>
            </a:r>
            <a:r>
              <a:rPr lang="en-US" dirty="0" smtClean="0"/>
              <a:t> </a:t>
            </a:r>
            <a:r>
              <a:rPr lang="en-US" dirty="0" err="1" smtClean="0"/>
              <a:t>arachidis</a:t>
            </a:r>
            <a:r>
              <a:rPr lang="en-US" dirty="0" smtClean="0"/>
              <a:t> </a:t>
            </a:r>
            <a:r>
              <a:rPr lang="en-US" dirty="0" err="1" smtClean="0"/>
              <a:t>Speg</a:t>
            </a:r>
            <a:r>
              <a:rPr lang="en-US" dirty="0" smtClean="0"/>
              <a:t>.)</a:t>
            </a:r>
          </a:p>
          <a:p>
            <a:r>
              <a:rPr lang="en-US" dirty="0" err="1" smtClean="0"/>
              <a:t>Aflatoxin</a:t>
            </a:r>
            <a:r>
              <a:rPr lang="en-US" dirty="0" smtClean="0"/>
              <a:t> </a:t>
            </a:r>
            <a:r>
              <a:rPr lang="en-US" dirty="0" smtClean="0"/>
              <a:t>(caused by </a:t>
            </a:r>
            <a:r>
              <a:rPr lang="en-US" dirty="0" err="1" smtClean="0"/>
              <a:t>Aspergillus</a:t>
            </a:r>
            <a:r>
              <a:rPr lang="en-US" dirty="0" smtClean="0"/>
              <a:t> spp</a:t>
            </a:r>
            <a:r>
              <a:rPr lang="en-US" dirty="0" smtClean="0"/>
              <a:t>.)</a:t>
            </a:r>
          </a:p>
          <a:p>
            <a:r>
              <a:rPr lang="en-US" dirty="0" smtClean="0"/>
              <a:t>Allergens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2884" r="12738" b="2083"/>
          <a:stretch>
            <a:fillRect/>
          </a:stretch>
        </p:blipFill>
        <p:spPr bwMode="auto">
          <a:xfrm>
            <a:off x="0" y="0"/>
            <a:ext cx="9677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2884" r="127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3470" r="133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2884" r="13324"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884" t="4167" r="12738" b="1238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2884" t="4167" r="13324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2884" t="3125" r="14495" b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Pods that are wider </a:t>
            </a:r>
            <a:r>
              <a:rPr lang="en-US" dirty="0" smtClean="0"/>
              <a:t>than 13.5 </a:t>
            </a:r>
            <a:r>
              <a:rPr lang="en-US" dirty="0" smtClean="0"/>
              <a:t>mm are defined as ‘</a:t>
            </a:r>
            <a:r>
              <a:rPr lang="en-US" dirty="0" err="1" smtClean="0"/>
              <a:t>virginia</a:t>
            </a:r>
            <a:r>
              <a:rPr lang="en-US" dirty="0" smtClean="0"/>
              <a:t>’ pods. </a:t>
            </a:r>
            <a:endParaRPr lang="en-US" dirty="0" smtClean="0"/>
          </a:p>
          <a:p>
            <a:r>
              <a:rPr lang="en-US" dirty="0" smtClean="0"/>
              <a:t>Genotypes </a:t>
            </a:r>
            <a:r>
              <a:rPr lang="en-US" dirty="0" smtClean="0"/>
              <a:t>that have less than 40</a:t>
            </a:r>
            <a:r>
              <a:rPr lang="en-US" dirty="0" smtClean="0"/>
              <a:t>% ‘</a:t>
            </a:r>
            <a:r>
              <a:rPr lang="en-US" dirty="0" err="1" smtClean="0"/>
              <a:t>virginia</a:t>
            </a:r>
            <a:r>
              <a:rPr lang="en-US" dirty="0" smtClean="0"/>
              <a:t>’ pods are classified as runner market types and those with at least </a:t>
            </a:r>
            <a:r>
              <a:rPr lang="en-US" dirty="0" smtClean="0"/>
              <a:t>40% are </a:t>
            </a:r>
            <a:r>
              <a:rPr lang="en-US" dirty="0" smtClean="0"/>
              <a:t>defined as </a:t>
            </a:r>
            <a:r>
              <a:rPr lang="en-US" dirty="0" err="1" smtClean="0"/>
              <a:t>virginia</a:t>
            </a:r>
            <a:r>
              <a:rPr lang="en-US" dirty="0" smtClean="0"/>
              <a:t> market types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three primary seed size classes for runner peanuts.</a:t>
            </a:r>
          </a:p>
          <a:p>
            <a:r>
              <a:rPr lang="en-US" dirty="0" smtClean="0"/>
              <a:t>Seed that ride a screen with 8.3 mm by 25.4 mm slots are called jumbo </a:t>
            </a:r>
            <a:r>
              <a:rPr lang="en-US" dirty="0" smtClean="0"/>
              <a:t>seed, those </a:t>
            </a:r>
            <a:r>
              <a:rPr lang="en-US" dirty="0" smtClean="0"/>
              <a:t>that fall through, but ride a screen with 7.1 mm by 19.1 mm slots are </a:t>
            </a:r>
            <a:r>
              <a:rPr lang="en-US" dirty="0" smtClean="0"/>
              <a:t>called medium </a:t>
            </a:r>
            <a:r>
              <a:rPr lang="en-US" dirty="0" smtClean="0"/>
              <a:t>seed and those that fall through both larger screens but ride a </a:t>
            </a:r>
            <a:r>
              <a:rPr lang="en-US" dirty="0" smtClean="0"/>
              <a:t>screen with </a:t>
            </a:r>
            <a:r>
              <a:rPr lang="en-US" dirty="0" smtClean="0"/>
              <a:t>6.4 mm by 19.1 mm slots are called number one seed.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Total </a:t>
            </a:r>
            <a:r>
              <a:rPr lang="en-US" dirty="0" smtClean="0"/>
              <a:t>sound mature kernels or ‘grade’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smtClean="0"/>
              <a:t>TSMK). The TSMK is total percentage of the </a:t>
            </a:r>
            <a:r>
              <a:rPr lang="en-US" dirty="0" smtClean="0"/>
              <a:t>jumbo, medium</a:t>
            </a:r>
            <a:r>
              <a:rPr lang="en-US" dirty="0" smtClean="0"/>
              <a:t>, number one and sound split seeds resulting from shelling a </a:t>
            </a:r>
            <a:r>
              <a:rPr lang="en-US" dirty="0" smtClean="0"/>
              <a:t>certain mass </a:t>
            </a:r>
            <a:r>
              <a:rPr lang="en-US" dirty="0" smtClean="0"/>
              <a:t>of peanut pods (Davidson et al. 1982).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yield</a:t>
            </a:r>
          </a:p>
          <a:p>
            <a:r>
              <a:rPr lang="en-US" dirty="0" smtClean="0"/>
              <a:t>Disease resistance</a:t>
            </a:r>
          </a:p>
          <a:p>
            <a:r>
              <a:rPr lang="en-US" dirty="0" smtClean="0"/>
              <a:t>High oleic acid contents</a:t>
            </a:r>
          </a:p>
          <a:p>
            <a:r>
              <a:rPr lang="en-US" dirty="0" smtClean="0"/>
              <a:t>Taste and flavor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371</Words>
  <Application>Microsoft Office PowerPoint</Application>
  <PresentationFormat>On-screen Show (4:3)</PresentationFormat>
  <Paragraphs>29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Peanut</vt:lpstr>
      <vt:lpstr>Problems in Peanut</vt:lpstr>
      <vt:lpstr>Slide 4</vt:lpstr>
      <vt:lpstr>Slide 5</vt:lpstr>
      <vt:lpstr>Slide 6</vt:lpstr>
      <vt:lpstr>Market Types</vt:lpstr>
      <vt:lpstr>Total sound mature kernels or ‘grade’</vt:lpstr>
      <vt:lpstr>Breeding Objectives</vt:lpstr>
      <vt:lpstr>Breeding Methods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23</cp:revision>
  <dcterms:created xsi:type="dcterms:W3CDTF">2016-01-04T06:35:39Z</dcterms:created>
  <dcterms:modified xsi:type="dcterms:W3CDTF">2019-11-25T09:06:45Z</dcterms:modified>
</cp:coreProperties>
</file>