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69" r:id="rId5"/>
    <p:sldId id="258"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331" autoAdjust="0"/>
    <p:restoredTop sz="87816" autoAdjust="0"/>
  </p:normalViewPr>
  <p:slideViewPr>
    <p:cSldViewPr>
      <p:cViewPr>
        <p:scale>
          <a:sx n="110" d="100"/>
          <a:sy n="110" d="100"/>
        </p:scale>
        <p:origin x="-2104"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4/3/20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4/3/20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4/3/20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4/3/20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4/3/20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4/3/20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609600"/>
            <a:ext cx="6324600" cy="1828800"/>
          </a:xfrm>
        </p:spPr>
        <p:txBody>
          <a:bodyPr/>
          <a:lstStyle/>
          <a:p>
            <a:pPr algn="ctr"/>
            <a:r>
              <a:rPr lang="en-US" sz="4400" dirty="0" smtClean="0">
                <a:latin typeface="American Typewriter"/>
                <a:cs typeface="American Typewriter"/>
              </a:rPr>
              <a:t>R</a:t>
            </a:r>
            <a:r>
              <a:rPr lang="en-US" sz="3600" dirty="0" smtClean="0">
                <a:latin typeface="American Typewriter"/>
                <a:cs typeface="American Typewriter"/>
              </a:rPr>
              <a:t>ural Development</a:t>
            </a:r>
            <a:r>
              <a:rPr lang="en-US" sz="3600" dirty="0" smtClean="0"/>
              <a:t/>
            </a:r>
            <a:br>
              <a:rPr lang="en-US" sz="3600" dirty="0" smtClean="0"/>
            </a:br>
            <a:r>
              <a:rPr lang="en-US" sz="2800" cap="none" dirty="0" smtClean="0"/>
              <a:t>meaning, definition and concepts</a:t>
            </a:r>
            <a:endParaRPr lang="en-US" sz="36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Objective of Rural Development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The main objective of the Rural Development is </a:t>
            </a:r>
            <a:r>
              <a:rPr lang="en-US" dirty="0" smtClean="0">
                <a:solidFill>
                  <a:srgbClr val="C00000"/>
                </a:solidFill>
              </a:rPr>
              <a:t>improving the living standards of rural people </a:t>
            </a:r>
            <a:r>
              <a:rPr lang="en-US" dirty="0" smtClean="0"/>
              <a:t>by </a:t>
            </a:r>
            <a:r>
              <a:rPr lang="en-US" dirty="0" smtClean="0">
                <a:solidFill>
                  <a:srgbClr val="CC00CC"/>
                </a:solidFill>
              </a:rPr>
              <a:t>utilizing the available natural and human resources.</a:t>
            </a:r>
            <a:r>
              <a:rPr lang="en-US" dirty="0" smtClean="0"/>
              <a:t>  </a:t>
            </a:r>
          </a:p>
          <a:p>
            <a:pPr algn="just">
              <a:buNone/>
            </a:pPr>
            <a:r>
              <a:rPr lang="en-US" dirty="0" smtClean="0"/>
              <a:t>The other objectives of rural development programmers are as follow:</a:t>
            </a:r>
          </a:p>
          <a:p>
            <a:pPr algn="just">
              <a:buNone/>
            </a:pPr>
            <a:r>
              <a:rPr lang="en-US" dirty="0" smtClean="0"/>
              <a:t>1. </a:t>
            </a:r>
            <a:r>
              <a:rPr lang="en-US" dirty="0" smtClean="0">
                <a:solidFill>
                  <a:srgbClr val="00B0F0"/>
                </a:solidFill>
              </a:rPr>
              <a:t>Development of agriculture and allied activities.</a:t>
            </a:r>
          </a:p>
          <a:p>
            <a:pPr algn="just">
              <a:buNone/>
            </a:pPr>
            <a:r>
              <a:rPr lang="en-US" dirty="0" smtClean="0">
                <a:solidFill>
                  <a:srgbClr val="00B0F0"/>
                </a:solidFill>
              </a:rPr>
              <a:t>2. Development of village and cottage industries and handicrafts.</a:t>
            </a:r>
          </a:p>
          <a:p>
            <a:pPr algn="just">
              <a:buNone/>
            </a:pPr>
            <a:r>
              <a:rPr lang="en-US" dirty="0" smtClean="0">
                <a:solidFill>
                  <a:srgbClr val="00B0F0"/>
                </a:solidFill>
              </a:rPr>
              <a:t>3. Development of socio-economic infrastructure which includes setting up of rural banks, co-operatives, schools etc.</a:t>
            </a:r>
          </a:p>
          <a:p>
            <a:pPr algn="just">
              <a:buNone/>
            </a:pPr>
            <a:r>
              <a:rPr lang="en-US" dirty="0" smtClean="0">
                <a:solidFill>
                  <a:srgbClr val="00B0F0"/>
                </a:solidFill>
              </a:rPr>
              <a:t>4. Development of community services and facilities i.e. drinking water, electricity, rural roads, health services etc.</a:t>
            </a:r>
          </a:p>
          <a:p>
            <a:pPr algn="just">
              <a:buNone/>
            </a:pPr>
            <a:r>
              <a:rPr lang="en-US" dirty="0" smtClean="0">
                <a:solidFill>
                  <a:srgbClr val="00B0F0"/>
                </a:solidFill>
              </a:rPr>
              <a:t>5. Development of Human resource mobilization.</a:t>
            </a:r>
          </a:p>
          <a:p>
            <a:pPr algn="just"/>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r>
              <a:rPr lang="en-US" sz="2800" dirty="0" smtClean="0">
                <a:solidFill>
                  <a:schemeClr val="tx1"/>
                </a:solidFill>
              </a:rPr>
              <a:t>Importance of Rural Development</a:t>
            </a:r>
            <a:endParaRPr lang="en-US" sz="2800" dirty="0">
              <a:solidFill>
                <a:schemeClr val="tx1"/>
              </a:solidFill>
            </a:endParaRPr>
          </a:p>
        </p:txBody>
      </p:sp>
      <p:sp>
        <p:nvSpPr>
          <p:cNvPr id="3" name="Content Placeholder 2"/>
          <p:cNvSpPr>
            <a:spLocks noGrp="1"/>
          </p:cNvSpPr>
          <p:nvPr>
            <p:ph idx="1"/>
          </p:nvPr>
        </p:nvSpPr>
        <p:spPr>
          <a:xfrm>
            <a:off x="228600" y="1371600"/>
            <a:ext cx="7772400" cy="5257800"/>
          </a:xfrm>
        </p:spPr>
        <p:txBody>
          <a:bodyPr>
            <a:noAutofit/>
          </a:bodyPr>
          <a:lstStyle/>
          <a:p>
            <a:pPr algn="just"/>
            <a:r>
              <a:rPr lang="en-US" sz="2800" dirty="0" smtClean="0">
                <a:solidFill>
                  <a:srgbClr val="00B0F0"/>
                </a:solidFill>
                <a:latin typeface="Times New Roman"/>
                <a:cs typeface="Times New Roman"/>
              </a:rPr>
              <a:t>Improvement in the quality of life </a:t>
            </a:r>
            <a:r>
              <a:rPr lang="en-US" sz="2800" dirty="0" smtClean="0">
                <a:latin typeface="Times New Roman"/>
                <a:cs typeface="Times New Roman"/>
              </a:rPr>
              <a:t>of rural people is the </a:t>
            </a:r>
            <a:r>
              <a:rPr lang="en-US" sz="2800" dirty="0" smtClean="0">
                <a:solidFill>
                  <a:srgbClr val="CC00CC"/>
                </a:solidFill>
                <a:latin typeface="Times New Roman"/>
                <a:cs typeface="Times New Roman"/>
              </a:rPr>
              <a:t>important agenda </a:t>
            </a:r>
            <a:r>
              <a:rPr lang="en-US" sz="2800" dirty="0" smtClean="0">
                <a:latin typeface="Times New Roman"/>
                <a:cs typeface="Times New Roman"/>
              </a:rPr>
              <a:t>of rural development </a:t>
            </a:r>
            <a:r>
              <a:rPr lang="en-US" sz="2800" dirty="0" err="1" smtClean="0">
                <a:latin typeface="Times New Roman"/>
                <a:cs typeface="Times New Roman"/>
              </a:rPr>
              <a:t>programme</a:t>
            </a:r>
            <a:r>
              <a:rPr lang="en-US" sz="2800" dirty="0" smtClean="0">
                <a:latin typeface="Times New Roman"/>
                <a:cs typeface="Times New Roman"/>
              </a:rPr>
              <a:t>. </a:t>
            </a:r>
          </a:p>
          <a:p>
            <a:pPr algn="just"/>
            <a:r>
              <a:rPr lang="en-US" sz="2800" dirty="0" smtClean="0">
                <a:latin typeface="Times New Roman"/>
                <a:cs typeface="Times New Roman"/>
              </a:rPr>
              <a:t> </a:t>
            </a:r>
            <a:r>
              <a:rPr lang="en-US" sz="2800" dirty="0">
                <a:latin typeface="Times New Roman"/>
                <a:cs typeface="Times New Roman"/>
              </a:rPr>
              <a:t>C</a:t>
            </a:r>
            <a:r>
              <a:rPr lang="en-US" sz="2800" dirty="0" smtClean="0">
                <a:latin typeface="Times New Roman"/>
                <a:cs typeface="Times New Roman"/>
              </a:rPr>
              <a:t>ountry where the number of people living in rural areas, </a:t>
            </a:r>
            <a:r>
              <a:rPr lang="en-US" sz="2800" dirty="0" smtClean="0">
                <a:solidFill>
                  <a:srgbClr val="00B050"/>
                </a:solidFill>
                <a:latin typeface="Times New Roman"/>
                <a:cs typeface="Times New Roman"/>
              </a:rPr>
              <a:t>rural development </a:t>
            </a:r>
            <a:r>
              <a:rPr lang="en-US" sz="2800" dirty="0" err="1" smtClean="0">
                <a:solidFill>
                  <a:srgbClr val="00B050"/>
                </a:solidFill>
                <a:latin typeface="Times New Roman"/>
                <a:cs typeface="Times New Roman"/>
              </a:rPr>
              <a:t>programme</a:t>
            </a:r>
            <a:r>
              <a:rPr lang="en-US" sz="2800" dirty="0" smtClean="0">
                <a:solidFill>
                  <a:srgbClr val="00B050"/>
                </a:solidFill>
                <a:latin typeface="Times New Roman"/>
                <a:cs typeface="Times New Roman"/>
              </a:rPr>
              <a:t> is necessary aspect.</a:t>
            </a:r>
          </a:p>
          <a:p>
            <a:pPr algn="just"/>
            <a:r>
              <a:rPr lang="en-US" sz="2800" dirty="0" smtClean="0">
                <a:latin typeface="Times New Roman"/>
                <a:cs typeface="Times New Roman"/>
              </a:rPr>
              <a:t>Rural development implies both the </a:t>
            </a:r>
            <a:r>
              <a:rPr lang="en-US" sz="2800" dirty="0" smtClean="0">
                <a:solidFill>
                  <a:srgbClr val="7030A0"/>
                </a:solidFill>
                <a:latin typeface="Times New Roman"/>
                <a:cs typeface="Times New Roman"/>
              </a:rPr>
              <a:t>economic betterment of people as well as greater social transformation</a:t>
            </a:r>
            <a:r>
              <a:rPr lang="en-US" sz="2800" dirty="0" smtClean="0">
                <a:latin typeface="Times New Roman"/>
                <a:cs typeface="Times New Roman"/>
              </a:rPr>
              <a:t>. </a:t>
            </a:r>
          </a:p>
          <a:p>
            <a:pPr algn="just"/>
            <a:r>
              <a:rPr lang="en-US" sz="2800" dirty="0" smtClean="0">
                <a:latin typeface="Times New Roman"/>
                <a:cs typeface="Times New Roman"/>
              </a:rPr>
              <a:t> The basic objective of all rural development programs has been the </a:t>
            </a:r>
            <a:r>
              <a:rPr lang="en-US" sz="2800" dirty="0" smtClean="0">
                <a:solidFill>
                  <a:srgbClr val="CC00CC"/>
                </a:solidFill>
                <a:latin typeface="Times New Roman"/>
                <a:cs typeface="Times New Roman"/>
              </a:rPr>
              <a:t>welfare of the millions.</a:t>
            </a:r>
            <a:r>
              <a:rPr lang="en-US" sz="2800" dirty="0" smtClean="0">
                <a:latin typeface="Times New Roman"/>
                <a:cs typeface="Times New Roman"/>
              </a:rPr>
              <a:t> </a:t>
            </a:r>
            <a:endParaRPr lang="en-US" sz="2800" dirty="0">
              <a:latin typeface="Times New Roman"/>
              <a:cs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sz="2800" dirty="0" smtClean="0">
                <a:solidFill>
                  <a:srgbClr val="000000"/>
                </a:solidFill>
                <a:latin typeface="Times New Roman"/>
                <a:cs typeface="Times New Roman"/>
              </a:rPr>
              <a:t>With time and experience, it is realized that accelerated and meaningful development can be achieved only if people of the grass root are involved, “people’s participation” has become the keyword in rural development programs. </a:t>
            </a:r>
          </a:p>
          <a:p>
            <a:pPr algn="just"/>
            <a:r>
              <a:rPr lang="en-US" sz="2800" dirty="0" smtClean="0">
                <a:solidFill>
                  <a:srgbClr val="000000"/>
                </a:solidFill>
                <a:latin typeface="Times New Roman"/>
                <a:cs typeface="Times New Roman"/>
              </a:rPr>
              <a:t> To provide the rural people with better prospects for economic development. </a:t>
            </a:r>
            <a:endParaRPr lang="en-US" sz="2800" dirty="0">
              <a:solidFill>
                <a:srgbClr val="000000"/>
              </a:solidFill>
              <a:latin typeface="Times New Roman"/>
              <a:cs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7239000" cy="701040"/>
          </a:xfrm>
        </p:spPr>
        <p:txBody>
          <a:bodyPr>
            <a:normAutofit/>
          </a:bodyPr>
          <a:lstStyle/>
          <a:p>
            <a:r>
              <a:rPr lang="en-US" sz="3200" b="0" dirty="0" smtClean="0">
                <a:solidFill>
                  <a:srgbClr val="000000"/>
                </a:solidFill>
              </a:rPr>
              <a:t>Problems in Rural Development</a:t>
            </a:r>
            <a:endParaRPr lang="en-US" sz="3200" b="0" dirty="0">
              <a:solidFill>
                <a:srgbClr val="000000"/>
              </a:solidFill>
            </a:endParaRPr>
          </a:p>
        </p:txBody>
      </p:sp>
      <p:sp>
        <p:nvSpPr>
          <p:cNvPr id="3" name="Content Placeholder 2"/>
          <p:cNvSpPr>
            <a:spLocks noGrp="1"/>
          </p:cNvSpPr>
          <p:nvPr>
            <p:ph idx="1"/>
          </p:nvPr>
        </p:nvSpPr>
        <p:spPr>
          <a:xfrm>
            <a:off x="228600" y="914400"/>
            <a:ext cx="7772400" cy="5715000"/>
          </a:xfrm>
        </p:spPr>
        <p:txBody>
          <a:bodyPr>
            <a:normAutofit fontScale="77500" lnSpcReduction="20000"/>
          </a:bodyPr>
          <a:lstStyle/>
          <a:p>
            <a:pPr marL="0" indent="0" algn="just">
              <a:buNone/>
            </a:pPr>
            <a:r>
              <a:rPr lang="en-US" b="1" dirty="0" smtClean="0"/>
              <a:t>There are many obstacles in the rural development programs which are as under:</a:t>
            </a:r>
          </a:p>
          <a:p>
            <a:pPr algn="just">
              <a:buNone/>
            </a:pPr>
            <a:endParaRPr lang="en-US" b="1" dirty="0" smtClean="0"/>
          </a:p>
          <a:p>
            <a:pPr algn="just">
              <a:lnSpc>
                <a:spcPct val="140000"/>
              </a:lnSpc>
              <a:buNone/>
            </a:pPr>
            <a:r>
              <a:rPr lang="en-US" b="1" dirty="0" smtClean="0"/>
              <a:t>1. In 21st Century, there are still </a:t>
            </a:r>
            <a:r>
              <a:rPr lang="en-US" b="1" dirty="0" smtClean="0">
                <a:solidFill>
                  <a:srgbClr val="FF0000"/>
                </a:solidFill>
              </a:rPr>
              <a:t>energy crises in country.</a:t>
            </a:r>
          </a:p>
          <a:p>
            <a:pPr algn="just">
              <a:lnSpc>
                <a:spcPct val="140000"/>
              </a:lnSpc>
              <a:buNone/>
            </a:pPr>
            <a:r>
              <a:rPr lang="en-US" b="1" dirty="0" smtClean="0"/>
              <a:t>2. </a:t>
            </a:r>
            <a:r>
              <a:rPr lang="en-US" b="1" dirty="0" smtClean="0">
                <a:solidFill>
                  <a:srgbClr val="C00000"/>
                </a:solidFill>
              </a:rPr>
              <a:t>Literacy is the major concern in rural development program.</a:t>
            </a:r>
          </a:p>
          <a:p>
            <a:pPr algn="just">
              <a:lnSpc>
                <a:spcPct val="140000"/>
              </a:lnSpc>
              <a:buNone/>
            </a:pPr>
            <a:r>
              <a:rPr lang="en-US" b="1" dirty="0" smtClean="0"/>
              <a:t>3.The </a:t>
            </a:r>
            <a:r>
              <a:rPr lang="en-US" b="1" dirty="0">
                <a:solidFill>
                  <a:srgbClr val="C00000"/>
                </a:solidFill>
              </a:rPr>
              <a:t>poor extension linkage </a:t>
            </a:r>
            <a:r>
              <a:rPr lang="en-US" b="1" dirty="0"/>
              <a:t>causes slow growth of rural development</a:t>
            </a:r>
            <a:r>
              <a:rPr lang="en-US" b="1" dirty="0" smtClean="0"/>
              <a:t>.</a:t>
            </a:r>
            <a:endParaRPr lang="en-US" b="1" dirty="0"/>
          </a:p>
          <a:p>
            <a:pPr algn="just">
              <a:lnSpc>
                <a:spcPct val="140000"/>
              </a:lnSpc>
              <a:buNone/>
            </a:pPr>
            <a:r>
              <a:rPr lang="en-US" b="1" dirty="0" smtClean="0"/>
              <a:t>4. </a:t>
            </a:r>
            <a:r>
              <a:rPr lang="en-US" b="1" dirty="0"/>
              <a:t>cannot provide satisfactory help to rural </a:t>
            </a:r>
            <a:r>
              <a:rPr lang="en-US" b="1" dirty="0" smtClean="0"/>
              <a:t>peoples </a:t>
            </a:r>
            <a:r>
              <a:rPr lang="en-US" b="1" dirty="0" smtClean="0">
                <a:solidFill>
                  <a:srgbClr val="CC00CC"/>
                </a:solidFill>
              </a:rPr>
              <a:t>Untrained</a:t>
            </a:r>
            <a:r>
              <a:rPr lang="en-US" b="1" dirty="0">
                <a:solidFill>
                  <a:srgbClr val="CC00CC"/>
                </a:solidFill>
              </a:rPr>
              <a:t>, unskilled, inexperienced staff in extension linkage </a:t>
            </a:r>
            <a:r>
              <a:rPr lang="en-US" b="1" dirty="0"/>
              <a:t>.</a:t>
            </a:r>
          </a:p>
          <a:p>
            <a:pPr algn="just">
              <a:lnSpc>
                <a:spcPct val="140000"/>
              </a:lnSpc>
              <a:buNone/>
            </a:pPr>
            <a:r>
              <a:rPr lang="en-US" b="1" dirty="0" smtClean="0"/>
              <a:t>5. </a:t>
            </a:r>
            <a:r>
              <a:rPr lang="en-US" b="1" dirty="0"/>
              <a:t>Every one want to go to the cities, so that rural people’s remains as </a:t>
            </a:r>
            <a:r>
              <a:rPr lang="en-US" b="1" dirty="0" smtClean="0"/>
              <a:t>ignored </a:t>
            </a:r>
            <a:r>
              <a:rPr lang="en-US" b="1" dirty="0"/>
              <a:t>part by the policy makers also</a:t>
            </a:r>
            <a:r>
              <a:rPr lang="en-US" b="1" dirty="0" smtClean="0"/>
              <a:t>.</a:t>
            </a:r>
            <a:endParaRPr lang="en-US" b="1" dirty="0"/>
          </a:p>
          <a:p>
            <a:pPr algn="just">
              <a:lnSpc>
                <a:spcPct val="140000"/>
              </a:lnSpc>
              <a:buNone/>
            </a:pPr>
            <a:r>
              <a:rPr lang="en-US" b="1" dirty="0"/>
              <a:t>6</a:t>
            </a:r>
            <a:r>
              <a:rPr lang="en-US" b="1" dirty="0" smtClean="0"/>
              <a:t>. </a:t>
            </a:r>
            <a:r>
              <a:rPr lang="en-US" b="1" dirty="0"/>
              <a:t>Policy </a:t>
            </a:r>
            <a:r>
              <a:rPr lang="en-US" b="1" dirty="0" smtClean="0"/>
              <a:t>makers </a:t>
            </a:r>
            <a:r>
              <a:rPr lang="en-US" b="1" dirty="0"/>
              <a:t>prepared policies, </a:t>
            </a:r>
            <a:r>
              <a:rPr lang="en-US" b="1" dirty="0" smtClean="0"/>
              <a:t>programs </a:t>
            </a:r>
            <a:r>
              <a:rPr lang="en-US" b="1" dirty="0"/>
              <a:t>for betterment of rural people but, if these </a:t>
            </a:r>
            <a:r>
              <a:rPr lang="en-US" b="1" dirty="0" smtClean="0"/>
              <a:t>programs </a:t>
            </a:r>
            <a:r>
              <a:rPr lang="en-US" b="1" dirty="0"/>
              <a:t>are not implemented </a:t>
            </a:r>
            <a:r>
              <a:rPr lang="en-US" b="1" dirty="0" smtClean="0"/>
              <a:t>properly all efforts are useless.</a:t>
            </a:r>
            <a:endParaRPr lang="en-US" b="1" dirty="0"/>
          </a:p>
          <a:p>
            <a:pPr algn="just">
              <a:buNone/>
            </a:pPr>
            <a:endParaRPr lang="en-US" b="1" dirty="0" smtClean="0">
              <a:solidFill>
                <a:srgbClr val="C00000"/>
              </a:solidFill>
            </a:endParaRPr>
          </a:p>
          <a:p>
            <a:pPr>
              <a:buNone/>
            </a:pP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670560"/>
          </a:xfrm>
        </p:spPr>
        <p:txBody>
          <a:bodyPr/>
          <a:lstStyle/>
          <a:p>
            <a:pPr algn="ctr"/>
            <a:r>
              <a:rPr lang="en-US" dirty="0" smtClean="0">
                <a:solidFill>
                  <a:schemeClr val="tx1"/>
                </a:solidFill>
              </a:rPr>
              <a:t>Rural Development</a:t>
            </a:r>
            <a:endParaRPr lang="en-US" dirty="0">
              <a:solidFill>
                <a:schemeClr val="tx1"/>
              </a:solidFill>
            </a:endParaRPr>
          </a:p>
        </p:txBody>
      </p:sp>
      <p:sp>
        <p:nvSpPr>
          <p:cNvPr id="3" name="Content Placeholder 2"/>
          <p:cNvSpPr>
            <a:spLocks noGrp="1"/>
          </p:cNvSpPr>
          <p:nvPr>
            <p:ph idx="1"/>
          </p:nvPr>
        </p:nvSpPr>
        <p:spPr>
          <a:xfrm>
            <a:off x="457200" y="1447800"/>
            <a:ext cx="7391400" cy="5007936"/>
          </a:xfrm>
        </p:spPr>
        <p:txBody>
          <a:bodyPr>
            <a:normAutofit fontScale="47500" lnSpcReduction="20000"/>
          </a:bodyPr>
          <a:lstStyle/>
          <a:p>
            <a:pPr algn="just">
              <a:buBlip>
                <a:blip r:embed="rId2"/>
              </a:buBlip>
            </a:pPr>
            <a:r>
              <a:rPr lang="en-US" sz="5900" b="1" dirty="0" smtClean="0">
                <a:latin typeface="Times New Roman" pitchFamily="18" charset="0"/>
                <a:cs typeface="Times New Roman" pitchFamily="18" charset="0"/>
              </a:rPr>
              <a:t>As a concept, it </a:t>
            </a:r>
            <a:r>
              <a:rPr lang="en-US" sz="5900" b="1" dirty="0" smtClean="0">
                <a:solidFill>
                  <a:srgbClr val="FF0000"/>
                </a:solidFill>
                <a:latin typeface="Times New Roman" pitchFamily="18" charset="0"/>
                <a:cs typeface="Times New Roman" pitchFamily="18" charset="0"/>
              </a:rPr>
              <a:t>denotes overall development of rural areas </a:t>
            </a:r>
            <a:r>
              <a:rPr lang="en-US" sz="5900" b="1" dirty="0" smtClean="0">
                <a:latin typeface="Times New Roman" pitchFamily="18" charset="0"/>
                <a:cs typeface="Times New Roman" pitchFamily="18" charset="0"/>
              </a:rPr>
              <a:t>with a view to improve the </a:t>
            </a:r>
            <a:r>
              <a:rPr lang="en-US" sz="5900" b="1" dirty="0" smtClean="0">
                <a:solidFill>
                  <a:srgbClr val="00B050"/>
                </a:solidFill>
                <a:latin typeface="Times New Roman" pitchFamily="18" charset="0"/>
                <a:cs typeface="Times New Roman" pitchFamily="18" charset="0"/>
              </a:rPr>
              <a:t>quality of life of rural people</a:t>
            </a:r>
            <a:r>
              <a:rPr lang="en-US" sz="5900" b="1" dirty="0" smtClean="0">
                <a:latin typeface="Times New Roman" pitchFamily="18" charset="0"/>
                <a:cs typeface="Times New Roman" pitchFamily="18" charset="0"/>
              </a:rPr>
              <a:t>.  </a:t>
            </a:r>
          </a:p>
          <a:p>
            <a:pPr algn="just">
              <a:buNone/>
            </a:pPr>
            <a:endParaRPr lang="en-US" sz="5900" b="1" dirty="0" smtClean="0">
              <a:latin typeface="Times New Roman" pitchFamily="18" charset="0"/>
              <a:cs typeface="Times New Roman" pitchFamily="18" charset="0"/>
            </a:endParaRPr>
          </a:p>
          <a:p>
            <a:pPr algn="just">
              <a:buBlip>
                <a:blip r:embed="rId2"/>
              </a:buBlip>
            </a:pPr>
            <a:r>
              <a:rPr lang="en-US" sz="5900" b="1" dirty="0" smtClean="0">
                <a:latin typeface="Times New Roman" pitchFamily="18" charset="0"/>
                <a:cs typeface="Times New Roman" pitchFamily="18" charset="0"/>
              </a:rPr>
              <a:t>As a discipline, it is </a:t>
            </a:r>
            <a:r>
              <a:rPr lang="en-US" sz="5900" b="1" dirty="0" smtClean="0">
                <a:solidFill>
                  <a:srgbClr val="7030A0"/>
                </a:solidFill>
                <a:latin typeface="Times New Roman" pitchFamily="18" charset="0"/>
                <a:cs typeface="Times New Roman" pitchFamily="18" charset="0"/>
              </a:rPr>
              <a:t>multi-disciplinary </a:t>
            </a:r>
            <a:r>
              <a:rPr lang="en-US" sz="5900" b="1" dirty="0" smtClean="0">
                <a:latin typeface="Times New Roman" pitchFamily="18" charset="0"/>
                <a:cs typeface="Times New Roman" pitchFamily="18" charset="0"/>
              </a:rPr>
              <a:t>in nature representing an </a:t>
            </a:r>
            <a:r>
              <a:rPr lang="en-US" sz="5900" b="1" dirty="0" smtClean="0">
                <a:solidFill>
                  <a:srgbClr val="FFC000"/>
                </a:solidFill>
                <a:latin typeface="Times New Roman" pitchFamily="18" charset="0"/>
                <a:cs typeface="Times New Roman" pitchFamily="18" charset="0"/>
              </a:rPr>
              <a:t>intersection of agricultural, social, behavioral and management of sciences.</a:t>
            </a:r>
          </a:p>
          <a:p>
            <a:pPr algn="just">
              <a:buNone/>
            </a:pPr>
            <a:endParaRPr lang="en-US" sz="5900" b="1" dirty="0" smtClean="0">
              <a:solidFill>
                <a:srgbClr val="FFC000"/>
              </a:solidFill>
              <a:latin typeface="Times New Roman" pitchFamily="18" charset="0"/>
              <a:cs typeface="Times New Roman" pitchFamily="18" charset="0"/>
            </a:endParaRPr>
          </a:p>
          <a:p>
            <a:pPr algn="just">
              <a:buBlip>
                <a:blip r:embed="rId2"/>
              </a:buBlip>
            </a:pPr>
            <a:r>
              <a:rPr lang="en-US" sz="5900" b="1" dirty="0" smtClean="0">
                <a:latin typeface="Times New Roman" pitchFamily="18" charset="0"/>
                <a:cs typeface="Times New Roman" pitchFamily="18" charset="0"/>
              </a:rPr>
              <a:t>In short, rural development is a process that aims to </a:t>
            </a:r>
            <a:r>
              <a:rPr lang="en-US" sz="5900" b="1" dirty="0" smtClean="0">
                <a:solidFill>
                  <a:srgbClr val="0070C0"/>
                </a:solidFill>
                <a:latin typeface="Times New Roman" pitchFamily="18" charset="0"/>
                <a:cs typeface="Times New Roman" pitchFamily="18" charset="0"/>
              </a:rPr>
              <a:t>improve the </a:t>
            </a:r>
            <a:r>
              <a:rPr lang="en-US" sz="5900" b="1" dirty="0" smtClean="0">
                <a:solidFill>
                  <a:srgbClr val="CC00CC"/>
                </a:solidFill>
                <a:latin typeface="Times New Roman" pitchFamily="18" charset="0"/>
                <a:cs typeface="Times New Roman" pitchFamily="18" charset="0"/>
              </a:rPr>
              <a:t>standard of living of the people in the rural areas.</a:t>
            </a:r>
          </a:p>
          <a:p>
            <a:pPr algn="just">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7772400" cy="5846136"/>
          </a:xfrm>
        </p:spPr>
        <p:txBody>
          <a:bodyPr>
            <a:normAutofit/>
          </a:bodyPr>
          <a:lstStyle/>
          <a:p>
            <a:pPr algn="just">
              <a:lnSpc>
                <a:spcPct val="130000"/>
              </a:lnSpc>
              <a:buNone/>
            </a:pPr>
            <a:r>
              <a:rPr lang="en-US" dirty="0" smtClean="0">
                <a:latin typeface="Times New Roman" pitchFamily="18" charset="0"/>
                <a:cs typeface="Times New Roman" pitchFamily="18" charset="0"/>
              </a:rPr>
              <a:t>   </a:t>
            </a:r>
          </a:p>
          <a:p>
            <a:pPr algn="just">
              <a:lnSpc>
                <a:spcPct val="13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Rural development can be defined as, </a:t>
            </a:r>
            <a:r>
              <a:rPr lang="en-US" sz="2800" b="1" dirty="0" smtClean="0">
                <a:solidFill>
                  <a:srgbClr val="FFC000"/>
                </a:solidFill>
                <a:latin typeface="Times New Roman" pitchFamily="18" charset="0"/>
                <a:cs typeface="Times New Roman" pitchFamily="18" charset="0"/>
              </a:rPr>
              <a:t>helping rural people</a:t>
            </a:r>
            <a:r>
              <a:rPr lang="en-US" sz="2800" b="1" dirty="0" smtClean="0">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set the priorities </a:t>
            </a:r>
            <a:r>
              <a:rPr lang="en-US" sz="2800" b="1" dirty="0" smtClean="0">
                <a:latin typeface="Times New Roman" pitchFamily="18" charset="0"/>
                <a:cs typeface="Times New Roman" pitchFamily="18" charset="0"/>
              </a:rPr>
              <a:t>in their own communities through </a:t>
            </a:r>
            <a:r>
              <a:rPr lang="en-US" sz="2800" b="1" dirty="0" smtClean="0">
                <a:solidFill>
                  <a:srgbClr val="00B050"/>
                </a:solidFill>
                <a:latin typeface="Times New Roman" pitchFamily="18" charset="0"/>
                <a:cs typeface="Times New Roman" pitchFamily="18" charset="0"/>
              </a:rPr>
              <a:t>effective and democratic bodies</a:t>
            </a:r>
            <a:r>
              <a:rPr lang="en-US" sz="2800" b="1" dirty="0" smtClean="0">
                <a:latin typeface="Times New Roman" pitchFamily="18" charset="0"/>
                <a:cs typeface="Times New Roman" pitchFamily="18" charset="0"/>
              </a:rPr>
              <a:t>, by providing the </a:t>
            </a:r>
            <a:r>
              <a:rPr lang="en-US" sz="2800" b="1" dirty="0" smtClean="0">
                <a:solidFill>
                  <a:srgbClr val="006600"/>
                </a:solidFill>
                <a:latin typeface="Times New Roman" pitchFamily="18" charset="0"/>
                <a:cs typeface="Times New Roman" pitchFamily="18" charset="0"/>
              </a:rPr>
              <a:t>local capacity; investment in basic infrastructure and social services</a:t>
            </a:r>
            <a:r>
              <a:rPr lang="en-US" sz="2800" b="1" dirty="0" smtClean="0">
                <a:latin typeface="Times New Roman" pitchFamily="18" charset="0"/>
                <a:cs typeface="Times New Roman" pitchFamily="18" charset="0"/>
              </a:rPr>
              <a:t>, </a:t>
            </a:r>
            <a:r>
              <a:rPr lang="en-US" sz="2800" b="1" dirty="0" smtClean="0">
                <a:solidFill>
                  <a:srgbClr val="00B0F0"/>
                </a:solidFill>
                <a:latin typeface="Times New Roman" pitchFamily="18" charset="0"/>
                <a:cs typeface="Times New Roman" pitchFamily="18" charset="0"/>
              </a:rPr>
              <a:t>justice, equity and security, dealing with the injustices of the past and ensuring safety and security of the rural population, especially that of women.</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Font typeface="Wingdings" pitchFamily="2" charset="2"/>
              <a:buChar char="v"/>
            </a:pPr>
            <a:r>
              <a:rPr lang="en-US" dirty="0" smtClean="0"/>
              <a:t> </a:t>
            </a:r>
            <a:r>
              <a:rPr lang="en-US" b="1" dirty="0" smtClean="0">
                <a:latin typeface="Times New Roman" pitchFamily="18" charset="0"/>
                <a:cs typeface="Times New Roman" pitchFamily="18" charset="0"/>
              </a:rPr>
              <a:t>According to </a:t>
            </a:r>
            <a:r>
              <a:rPr lang="en-US" b="1" dirty="0" smtClean="0">
                <a:solidFill>
                  <a:srgbClr val="00B0F0"/>
                </a:solidFill>
                <a:latin typeface="Times New Roman" pitchFamily="18" charset="0"/>
                <a:cs typeface="Times New Roman" pitchFamily="18" charset="0"/>
              </a:rPr>
              <a:t>Robert chambers, </a:t>
            </a:r>
            <a:r>
              <a:rPr lang="en-US" b="1" dirty="0" smtClean="0">
                <a:latin typeface="Times New Roman" pitchFamily="18" charset="0"/>
                <a:cs typeface="Times New Roman" pitchFamily="18" charset="0"/>
              </a:rPr>
              <a:t>rural development is a </a:t>
            </a:r>
            <a:r>
              <a:rPr lang="en-US" b="1" dirty="0" smtClean="0">
                <a:solidFill>
                  <a:srgbClr val="00B050"/>
                </a:solidFill>
                <a:latin typeface="Times New Roman" pitchFamily="18" charset="0"/>
                <a:cs typeface="Times New Roman" pitchFamily="18" charset="0"/>
              </a:rPr>
              <a:t>strategy to enable a specific group of people,</a:t>
            </a:r>
            <a:r>
              <a:rPr lang="en-US" b="1" dirty="0" smtClean="0">
                <a:solidFill>
                  <a:srgbClr val="FFC000"/>
                </a:solidFill>
                <a:latin typeface="Times New Roman" pitchFamily="18" charset="0"/>
                <a:cs typeface="Times New Roman" pitchFamily="18" charset="0"/>
              </a:rPr>
              <a:t> </a:t>
            </a:r>
            <a:r>
              <a:rPr lang="en-US" b="1" dirty="0" smtClean="0">
                <a:solidFill>
                  <a:srgbClr val="00B0F0"/>
                </a:solidFill>
                <a:latin typeface="Times New Roman" pitchFamily="18" charset="0"/>
                <a:cs typeface="Times New Roman" pitchFamily="18" charset="0"/>
              </a:rPr>
              <a:t>poor rural women and men</a:t>
            </a:r>
            <a:r>
              <a:rPr lang="en-US" b="1" dirty="0" smtClean="0">
                <a:solidFill>
                  <a:srgbClr val="FFC000"/>
                </a:solidFill>
                <a:latin typeface="Times New Roman" pitchFamily="18" charset="0"/>
                <a:cs typeface="Times New Roman" pitchFamily="18" charset="0"/>
              </a:rPr>
              <a:t>, </a:t>
            </a:r>
            <a:r>
              <a:rPr lang="en-US" b="1" dirty="0" smtClean="0">
                <a:solidFill>
                  <a:srgbClr val="7030A0"/>
                </a:solidFill>
                <a:latin typeface="Times New Roman" pitchFamily="18" charset="0"/>
                <a:cs typeface="Times New Roman" pitchFamily="18" charset="0"/>
              </a:rPr>
              <a:t>to gain for themselves</a:t>
            </a:r>
            <a:r>
              <a:rPr lang="en-US" b="1" dirty="0" smtClean="0">
                <a:solidFill>
                  <a:srgbClr val="FFC000"/>
                </a:solidFill>
                <a:latin typeface="Times New Roman" pitchFamily="18" charset="0"/>
                <a:cs typeface="Times New Roman" pitchFamily="18" charset="0"/>
              </a:rPr>
              <a:t> </a:t>
            </a:r>
            <a:r>
              <a:rPr lang="en-US" b="1" dirty="0" smtClean="0">
                <a:solidFill>
                  <a:srgbClr val="CC00CC"/>
                </a:solidFill>
                <a:latin typeface="Times New Roman" pitchFamily="18" charset="0"/>
                <a:cs typeface="Times New Roman" pitchFamily="18" charset="0"/>
              </a:rPr>
              <a:t>and their children more of what they want and need.  </a:t>
            </a:r>
          </a:p>
          <a:p>
            <a:pPr algn="just">
              <a:buFont typeface="Wingdings" pitchFamily="2" charset="2"/>
              <a:buChar char="v"/>
            </a:pPr>
            <a:r>
              <a:rPr lang="en-US" b="1" dirty="0" smtClean="0">
                <a:latin typeface="Times New Roman" pitchFamily="18" charset="0"/>
                <a:cs typeface="Times New Roman" pitchFamily="18" charset="0"/>
              </a:rPr>
              <a:t>   It involves helping the </a:t>
            </a:r>
            <a:r>
              <a:rPr lang="en-US" b="1" dirty="0" smtClean="0">
                <a:solidFill>
                  <a:srgbClr val="FF0000"/>
                </a:solidFill>
                <a:latin typeface="Times New Roman" pitchFamily="18" charset="0"/>
                <a:cs typeface="Times New Roman" pitchFamily="18" charset="0"/>
              </a:rPr>
              <a:t>poorest among those who seek a livelihood in the rural areas </a:t>
            </a:r>
            <a:r>
              <a:rPr lang="en-US" b="1" dirty="0" smtClean="0">
                <a:latin typeface="Times New Roman" pitchFamily="18" charset="0"/>
                <a:cs typeface="Times New Roman" pitchFamily="18" charset="0"/>
              </a:rPr>
              <a:t>to demand and control more of the benefits of rural development.</a:t>
            </a:r>
          </a:p>
          <a:p>
            <a:pPr algn="just">
              <a:buFont typeface="Wingdings" pitchFamily="2" charset="2"/>
              <a:buChar char="v"/>
            </a:pPr>
            <a:r>
              <a:rPr lang="en-US" b="1" dirty="0" smtClean="0">
                <a:latin typeface="Times New Roman" pitchFamily="18" charset="0"/>
                <a:cs typeface="Times New Roman" pitchFamily="18" charset="0"/>
              </a:rPr>
              <a:t>  The group includes </a:t>
            </a:r>
            <a:r>
              <a:rPr lang="en-US" b="1" dirty="0" smtClean="0">
                <a:solidFill>
                  <a:srgbClr val="006600"/>
                </a:solidFill>
                <a:latin typeface="Times New Roman" pitchFamily="18" charset="0"/>
                <a:cs typeface="Times New Roman" pitchFamily="18" charset="0"/>
              </a:rPr>
              <a:t>small scale farmers, tenants and the landless.</a:t>
            </a:r>
            <a:endParaRPr lang="en-US" b="1" dirty="0">
              <a:solidFill>
                <a:srgbClr val="006600"/>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None/>
            </a:pPr>
            <a:r>
              <a:rPr lang="en-US" dirty="0" smtClean="0"/>
              <a:t>    We shall define rural development as </a:t>
            </a:r>
          </a:p>
          <a:p>
            <a:pPr algn="just">
              <a:buNone/>
            </a:pPr>
            <a:endParaRPr lang="en-US" dirty="0" smtClean="0"/>
          </a:p>
          <a:p>
            <a:pPr algn="just">
              <a:buNone/>
            </a:pPr>
            <a:endParaRPr lang="en-US" dirty="0" smtClean="0"/>
          </a:p>
          <a:p>
            <a:pPr algn="just">
              <a:buNone/>
            </a:pPr>
            <a:r>
              <a:rPr lang="en-US" dirty="0" smtClean="0"/>
              <a:t>    A Process leading to </a:t>
            </a:r>
            <a:r>
              <a:rPr lang="en-US" b="1" dirty="0" smtClean="0">
                <a:solidFill>
                  <a:srgbClr val="CC00CC"/>
                </a:solidFill>
              </a:rPr>
              <a:t>sustainable improvement in the quality of life </a:t>
            </a:r>
            <a:r>
              <a:rPr lang="en-US" b="1" dirty="0" smtClean="0">
                <a:solidFill>
                  <a:srgbClr val="006600"/>
                </a:solidFill>
              </a:rPr>
              <a:t>of rural people, specially the poor.</a:t>
            </a:r>
          </a:p>
          <a:p>
            <a:pPr algn="just"/>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fontScale="90000"/>
          </a:bodyPr>
          <a:lstStyle/>
          <a:p>
            <a:r>
              <a:rPr lang="en-US" dirty="0" smtClean="0"/>
              <a:t>Concept of Rural Development </a:t>
            </a:r>
            <a:endParaRPr lang="en-US" dirty="0"/>
          </a:p>
        </p:txBody>
      </p:sp>
      <p:sp>
        <p:nvSpPr>
          <p:cNvPr id="3" name="Content Placeholder 2"/>
          <p:cNvSpPr>
            <a:spLocks noGrp="1"/>
          </p:cNvSpPr>
          <p:nvPr>
            <p:ph idx="1"/>
          </p:nvPr>
        </p:nvSpPr>
        <p:spPr/>
        <p:txBody>
          <a:bodyPr>
            <a:normAutofit/>
          </a:bodyPr>
          <a:lstStyle/>
          <a:p>
            <a:pPr algn="just"/>
            <a:r>
              <a:rPr lang="en-US" sz="2000" b="1" dirty="0" smtClean="0"/>
              <a:t>The definition or rural development may be centered around </a:t>
            </a:r>
            <a:r>
              <a:rPr lang="en-US" sz="2000" b="1" dirty="0" smtClean="0">
                <a:solidFill>
                  <a:schemeClr val="tx2">
                    <a:lumMod val="60000"/>
                    <a:lumOff val="40000"/>
                  </a:schemeClr>
                </a:solidFill>
              </a:rPr>
              <a:t>income criterion in which the concept is made to address the problem of rural poverty.  </a:t>
            </a:r>
          </a:p>
          <a:p>
            <a:pPr algn="just">
              <a:buNone/>
            </a:pPr>
            <a:endParaRPr lang="en-US" sz="2000" b="1" dirty="0" smtClean="0">
              <a:solidFill>
                <a:schemeClr val="tx2">
                  <a:lumMod val="60000"/>
                  <a:lumOff val="40000"/>
                </a:schemeClr>
              </a:solidFill>
            </a:endParaRPr>
          </a:p>
          <a:p>
            <a:pPr algn="just"/>
            <a:r>
              <a:rPr lang="en-US" sz="2000" b="1" dirty="0" smtClean="0"/>
              <a:t>The </a:t>
            </a:r>
            <a:r>
              <a:rPr lang="en-US" sz="2000" b="1" dirty="0" smtClean="0">
                <a:solidFill>
                  <a:srgbClr val="FF0000"/>
                </a:solidFill>
              </a:rPr>
              <a:t>rural poor represents a reservoir of untapped talent </a:t>
            </a:r>
            <a:r>
              <a:rPr lang="en-US" sz="2000" b="1" dirty="0" smtClean="0">
                <a:solidFill>
                  <a:srgbClr val="006600"/>
                </a:solidFill>
              </a:rPr>
              <a:t>a target group that should be given the opportunity to enjoy the benefits of development </a:t>
            </a:r>
            <a:r>
              <a:rPr lang="en-US" sz="2000" b="1" dirty="0" smtClean="0"/>
              <a:t>through </a:t>
            </a:r>
            <a:r>
              <a:rPr lang="en-US" sz="2000" b="1" dirty="0" smtClean="0">
                <a:solidFill>
                  <a:srgbClr val="00B0F0"/>
                </a:solidFill>
              </a:rPr>
              <a:t>improved education, health and nutrition. </a:t>
            </a:r>
          </a:p>
          <a:p>
            <a:pPr algn="just">
              <a:buNone/>
            </a:pPr>
            <a:endParaRPr lang="en-US" sz="2000" b="1" dirty="0" smtClean="0">
              <a:solidFill>
                <a:srgbClr val="00B0F0"/>
              </a:solidFill>
            </a:endParaRPr>
          </a:p>
          <a:p>
            <a:pPr algn="just"/>
            <a:r>
              <a:rPr lang="en-US" sz="2000" b="1" dirty="0" smtClean="0"/>
              <a:t> This is one of the most important definitions of rural development as the </a:t>
            </a:r>
            <a:r>
              <a:rPr lang="en-US" sz="2000" b="1" dirty="0" smtClean="0">
                <a:solidFill>
                  <a:srgbClr val="7030A0"/>
                </a:solidFill>
              </a:rPr>
              <a:t>provision of social infrastructures could provide the catalyst that would transform the rural areas.</a:t>
            </a:r>
            <a:endParaRPr lang="en-US" sz="2000" b="1" dirty="0">
              <a:solidFill>
                <a:srgbClr val="7030A0"/>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smtClean="0"/>
              <a:t>Rural development may also be seen as an </a:t>
            </a:r>
            <a:r>
              <a:rPr lang="en-US" dirty="0" smtClean="0">
                <a:solidFill>
                  <a:srgbClr val="CC00CC"/>
                </a:solidFill>
              </a:rPr>
              <a:t>ideology and a practice. </a:t>
            </a:r>
          </a:p>
          <a:p>
            <a:pPr algn="just">
              <a:buNone/>
            </a:pPr>
            <a:endParaRPr lang="en-US" dirty="0" smtClean="0">
              <a:solidFill>
                <a:srgbClr val="CC00CC"/>
              </a:solidFill>
            </a:endParaRPr>
          </a:p>
          <a:p>
            <a:pPr algn="just"/>
            <a:r>
              <a:rPr lang="en-US" dirty="0" smtClean="0"/>
              <a:t> It may mean </a:t>
            </a:r>
            <a:r>
              <a:rPr lang="en-US" dirty="0" smtClean="0">
                <a:solidFill>
                  <a:srgbClr val="7030A0"/>
                </a:solidFill>
              </a:rPr>
              <a:t>planned change </a:t>
            </a:r>
            <a:r>
              <a:rPr lang="en-US" dirty="0" smtClean="0"/>
              <a:t>by </a:t>
            </a:r>
            <a:r>
              <a:rPr lang="en-US" dirty="0" smtClean="0">
                <a:solidFill>
                  <a:srgbClr val="FF0000"/>
                </a:solidFill>
              </a:rPr>
              <a:t>public agencies </a:t>
            </a:r>
            <a:r>
              <a:rPr lang="en-US" dirty="0" smtClean="0"/>
              <a:t>based outside the rural areas such as the </a:t>
            </a:r>
            <a:r>
              <a:rPr lang="en-US" dirty="0" smtClean="0">
                <a:solidFill>
                  <a:srgbClr val="FF0000"/>
                </a:solidFill>
              </a:rPr>
              <a:t>national Government and International organization.</a:t>
            </a:r>
          </a:p>
          <a:p>
            <a:pPr algn="just">
              <a:buNone/>
            </a:pPr>
            <a:endParaRPr lang="en-US" dirty="0" smtClean="0"/>
          </a:p>
          <a:p>
            <a:pPr algn="just"/>
            <a:r>
              <a:rPr lang="en-US" dirty="0" smtClean="0"/>
              <a:t>Rural development as the </a:t>
            </a:r>
            <a:r>
              <a:rPr lang="en-US" dirty="0" smtClean="0">
                <a:solidFill>
                  <a:srgbClr val="00B050"/>
                </a:solidFill>
              </a:rPr>
              <a:t>improvement in the living standard of the rural inhabitants </a:t>
            </a:r>
            <a:r>
              <a:rPr lang="en-US" dirty="0" smtClean="0"/>
              <a:t>by engaging them in </a:t>
            </a:r>
            <a:r>
              <a:rPr lang="en-US" dirty="0" smtClean="0">
                <a:solidFill>
                  <a:srgbClr val="FFC000"/>
                </a:solidFill>
              </a:rPr>
              <a:t>productive activities </a:t>
            </a:r>
            <a:r>
              <a:rPr lang="en-US" dirty="0" smtClean="0"/>
              <a:t>such as the </a:t>
            </a:r>
            <a:r>
              <a:rPr lang="en-US" dirty="0" smtClean="0">
                <a:solidFill>
                  <a:srgbClr val="00B050"/>
                </a:solidFill>
              </a:rPr>
              <a:t>establishment of rural industries</a:t>
            </a:r>
            <a:r>
              <a:rPr lang="en-US" dirty="0" smtClean="0"/>
              <a:t> that will increase their income. </a:t>
            </a:r>
          </a:p>
          <a:p>
            <a:pPr algn="just">
              <a:buNone/>
            </a:pPr>
            <a:endParaRPr lang="en-US" dirty="0" smtClean="0"/>
          </a:p>
          <a:p>
            <a:pPr marL="0" indent="0" algn="just">
              <a:buNone/>
            </a:pPr>
            <a:endParaRPr lang="en-US" dirty="0">
              <a:solidFill>
                <a:srgbClr val="CC00CC"/>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lgn="just">
              <a:buNone/>
            </a:pPr>
            <a:endParaRPr lang="en-US" dirty="0" smtClean="0"/>
          </a:p>
          <a:p>
            <a:pPr algn="just"/>
            <a:r>
              <a:rPr lang="en-US" dirty="0" smtClean="0"/>
              <a:t>In essence Rural Development may imply a broad based </a:t>
            </a:r>
            <a:r>
              <a:rPr lang="en-US" dirty="0" smtClean="0">
                <a:solidFill>
                  <a:srgbClr val="CC00CC"/>
                </a:solidFill>
              </a:rPr>
              <a:t>re-organization and mobilization of rural masses </a:t>
            </a:r>
            <a:r>
              <a:rPr lang="en-US" dirty="0" smtClean="0"/>
              <a:t>in order </a:t>
            </a:r>
            <a:r>
              <a:rPr lang="en-US" dirty="0" smtClean="0">
                <a:solidFill>
                  <a:srgbClr val="FF0000"/>
                </a:solidFill>
              </a:rPr>
              <a:t>to enhance their capacity to cope effectively with the daily task</a:t>
            </a:r>
            <a:r>
              <a:rPr lang="en-US" dirty="0" smtClean="0"/>
              <a:t> of their lives and with changes consequent upon this.  </a:t>
            </a:r>
          </a:p>
          <a:p>
            <a:pPr algn="just"/>
            <a:endParaRPr lang="en-US" dirty="0" smtClean="0"/>
          </a:p>
          <a:p>
            <a:pPr algn="just"/>
            <a:r>
              <a:rPr lang="en-US" dirty="0" smtClean="0"/>
              <a:t>According to the World Bank Rural Development must be </a:t>
            </a:r>
            <a:r>
              <a:rPr lang="en-US" dirty="0" smtClean="0">
                <a:solidFill>
                  <a:srgbClr val="00B0F0"/>
                </a:solidFill>
              </a:rPr>
              <a:t>clearly designed to increase production</a:t>
            </a:r>
            <a:r>
              <a:rPr lang="en-US" dirty="0" smtClean="0"/>
              <a:t>. </a:t>
            </a:r>
          </a:p>
          <a:p>
            <a:pPr algn="just">
              <a:buNone/>
            </a:pPr>
            <a:endParaRPr lang="en-US" dirty="0" smtClean="0"/>
          </a:p>
          <a:p>
            <a:pPr algn="just"/>
            <a:r>
              <a:rPr lang="en-US" dirty="0" smtClean="0"/>
              <a:t> It recognizes that </a:t>
            </a:r>
            <a:r>
              <a:rPr lang="en-US" dirty="0" smtClean="0">
                <a:solidFill>
                  <a:srgbClr val="92D050"/>
                </a:solidFill>
              </a:rPr>
              <a:t>improved food supplies </a:t>
            </a:r>
            <a:r>
              <a:rPr lang="en-US" dirty="0" smtClean="0"/>
              <a:t>and </a:t>
            </a:r>
            <a:r>
              <a:rPr lang="en-US" dirty="0" smtClean="0">
                <a:solidFill>
                  <a:srgbClr val="00B0F0"/>
                </a:solidFill>
              </a:rPr>
              <a:t>nutrition, together with basic services</a:t>
            </a:r>
            <a:r>
              <a:rPr lang="en-US" dirty="0" smtClean="0"/>
              <a:t>, such as </a:t>
            </a:r>
            <a:r>
              <a:rPr lang="en-US" dirty="0" smtClean="0">
                <a:solidFill>
                  <a:srgbClr val="CC00CC"/>
                </a:solidFill>
              </a:rPr>
              <a:t>health and education, not only directly improve the physical well-being and quality of life of the rural poor,</a:t>
            </a:r>
            <a:r>
              <a:rPr lang="en-US" dirty="0" smtClean="0"/>
              <a:t> but can also indirectly enhance </a:t>
            </a:r>
            <a:r>
              <a:rPr lang="en-US" dirty="0" smtClean="0">
                <a:solidFill>
                  <a:srgbClr val="00B050"/>
                </a:solidFill>
              </a:rPr>
              <a:t>their productivity and their ability to contribute to the national economy. </a:t>
            </a:r>
            <a:endParaRPr lang="en-US" dirty="0">
              <a:solidFill>
                <a:srgbClr val="00B050"/>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sz="2000" dirty="0" smtClean="0"/>
              <a:t>In order to encourage increased production rural development may offer a </a:t>
            </a:r>
            <a:r>
              <a:rPr lang="en-US" sz="2000" dirty="0" smtClean="0">
                <a:solidFill>
                  <a:srgbClr val="00B050"/>
                </a:solidFill>
              </a:rPr>
              <a:t>package of inputs and welfare services for the rural masses.</a:t>
            </a:r>
            <a:r>
              <a:rPr lang="en-US" sz="2000" dirty="0" smtClean="0"/>
              <a:t> </a:t>
            </a:r>
          </a:p>
          <a:p>
            <a:pPr algn="just">
              <a:buNone/>
            </a:pPr>
            <a:r>
              <a:rPr lang="en-US" sz="2000" dirty="0" smtClean="0"/>
              <a:t> </a:t>
            </a:r>
          </a:p>
          <a:p>
            <a:pPr algn="just"/>
            <a:r>
              <a:rPr lang="en-US" sz="2000" dirty="0" smtClean="0"/>
              <a:t>Such inputs and welfare services include </a:t>
            </a:r>
            <a:r>
              <a:rPr lang="en-US" sz="2000" dirty="0" smtClean="0">
                <a:solidFill>
                  <a:srgbClr val="CC00CC"/>
                </a:solidFill>
              </a:rPr>
              <a:t>physical inputs (such as the provision of roads, water and electrification), social inputs—(namely health and educational facilities) and institutional inputs </a:t>
            </a:r>
            <a:r>
              <a:rPr lang="en-US" sz="2000" dirty="0" smtClean="0"/>
              <a:t>such as </a:t>
            </a:r>
            <a:r>
              <a:rPr lang="en-US" sz="2000" dirty="0" smtClean="0">
                <a:solidFill>
                  <a:srgbClr val="C00000"/>
                </a:solidFill>
              </a:rPr>
              <a:t>credit facilities, agricultural research facilities, rural expansion services among others.</a:t>
            </a:r>
            <a:endParaRPr lang="en-US" sz="2000" dirty="0">
              <a:solidFill>
                <a:srgbClr val="C00000"/>
              </a:solidFill>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1284</TotalTime>
  <Words>483</Words>
  <Application>Microsoft Macintosh PowerPoint</Application>
  <PresentationFormat>On-screen Show (4:3)</PresentationFormat>
  <Paragraphs>61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Rural Development meaning, definition and concepts</vt:lpstr>
      <vt:lpstr>Rural Development</vt:lpstr>
      <vt:lpstr>PowerPoint Presentation</vt:lpstr>
      <vt:lpstr>PowerPoint Presentation</vt:lpstr>
      <vt:lpstr>PowerPoint Presentation</vt:lpstr>
      <vt:lpstr>Concept of Rural Development </vt:lpstr>
      <vt:lpstr>PowerPoint Presentation</vt:lpstr>
      <vt:lpstr>PowerPoint Presentation</vt:lpstr>
      <vt:lpstr>PowerPoint Presentation</vt:lpstr>
      <vt:lpstr>Objective of Rural Development </vt:lpstr>
      <vt:lpstr>Importance of Rural Development</vt:lpstr>
      <vt:lpstr>PowerPoint Presentation</vt:lpstr>
      <vt:lpstr>Problems in Rural Development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Mohammed Yaseen</cp:lastModifiedBy>
  <cp:revision>84</cp:revision>
  <dcterms:created xsi:type="dcterms:W3CDTF">2006-08-16T00:00:00Z</dcterms:created>
  <dcterms:modified xsi:type="dcterms:W3CDTF">2020-04-03T06:16:46Z</dcterms:modified>
</cp:coreProperties>
</file>