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3" r:id="rId4"/>
    <p:sldId id="264" r:id="rId5"/>
    <p:sldId id="265" r:id="rId6"/>
    <p:sldId id="266" r:id="rId7"/>
    <p:sldId id="267" r:id="rId8"/>
    <p:sldId id="268" r:id="rId9"/>
    <p:sldId id="257" r:id="rId10"/>
    <p:sldId id="258" r:id="rId11"/>
    <p:sldId id="270" r:id="rId12"/>
    <p:sldId id="259" r:id="rId13"/>
    <p:sldId id="260"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28A578-B540-4C18-A21C-9503F519B99D}"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A8A7B8-420F-4BAC-9AA9-461F791E438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28A578-B540-4C18-A21C-9503F519B99D}"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A8A7B8-420F-4BAC-9AA9-461F791E43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28A578-B540-4C18-A21C-9503F519B99D}"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A8A7B8-420F-4BAC-9AA9-461F791E43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28A578-B540-4C18-A21C-9503F519B99D}"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A8A7B8-420F-4BAC-9AA9-461F791E43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28A578-B540-4C18-A21C-9503F519B99D}"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A8A7B8-420F-4BAC-9AA9-461F791E43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28A578-B540-4C18-A21C-9503F519B99D}" type="datetimeFigureOut">
              <a:rPr lang="en-US" smtClean="0"/>
              <a:pPr/>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A8A7B8-420F-4BAC-9AA9-461F791E43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28A578-B540-4C18-A21C-9503F519B99D}" type="datetimeFigureOut">
              <a:rPr lang="en-US" smtClean="0"/>
              <a:pPr/>
              <a:t>4/20/2020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A8A7B8-420F-4BAC-9AA9-461F791E43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28A578-B540-4C18-A21C-9503F519B99D}" type="datetimeFigureOut">
              <a:rPr lang="en-US" smtClean="0"/>
              <a:pPr/>
              <a:t>4/20/2020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A8A7B8-420F-4BAC-9AA9-461F791E43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28A578-B540-4C18-A21C-9503F519B99D}" type="datetimeFigureOut">
              <a:rPr lang="en-US" smtClean="0"/>
              <a:pPr/>
              <a:t>4/20/2020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A8A7B8-420F-4BAC-9AA9-461F791E43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28A578-B540-4C18-A21C-9503F519B99D}" type="datetimeFigureOut">
              <a:rPr lang="en-US" smtClean="0"/>
              <a:pPr/>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A8A7B8-420F-4BAC-9AA9-461F791E43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28A578-B540-4C18-A21C-9503F519B99D}" type="datetimeFigureOut">
              <a:rPr lang="en-US" smtClean="0"/>
              <a:pPr/>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A8A7B8-420F-4BAC-9AA9-461F791E43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28A578-B540-4C18-A21C-9503F519B99D}" type="datetimeFigureOut">
              <a:rPr lang="en-US" smtClean="0"/>
              <a:pPr/>
              <a:t>4/20/2020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A8A7B8-420F-4BAC-9AA9-461F791E43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physicsclassroom.com/Class/estatics/u8l2b.cf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STATIC ELECTRICITY</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gold leaf electroscope </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This is an instrument for detecting and measuring static electricity or voltage.</a:t>
            </a:r>
          </a:p>
          <a:p>
            <a:r>
              <a:rPr lang="en-US" dirty="0"/>
              <a:t>A metal disc is connected to a narrow metal plate and a thin piece of gold leaf is fixed to the plate. The whole of this part of the electroscope is insulated from the body of the instrument. A glass front prevents air draughts but allows you to watch the </a:t>
            </a:r>
            <a:r>
              <a:rPr lang="en-US" dirty="0" err="1"/>
              <a:t>behaviour</a:t>
            </a:r>
            <a:r>
              <a:rPr lang="en-US" dirty="0"/>
              <a:t> of the leaf.</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1.png"/>
          <p:cNvPicPr>
            <a:picLocks noGrp="1" noChangeAspect="1"/>
          </p:cNvPicPr>
          <p:nvPr>
            <p:ph idx="1"/>
          </p:nvPr>
        </p:nvPicPr>
        <p:blipFill>
          <a:blip r:embed="rId2"/>
          <a:stretch>
            <a:fillRect/>
          </a:stretch>
        </p:blipFill>
        <p:spPr>
          <a:xfrm>
            <a:off x="1" y="228600"/>
            <a:ext cx="8915399" cy="6463665"/>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457200"/>
            <a:ext cx="8229600" cy="6172200"/>
          </a:xfrm>
        </p:spPr>
        <p:txBody>
          <a:bodyPr>
            <a:noAutofit/>
          </a:bodyPr>
          <a:lstStyle/>
          <a:p>
            <a:pPr>
              <a:buNone/>
            </a:pPr>
            <a:r>
              <a:rPr lang="en-US" dirty="0" smtClean="0"/>
              <a:t/>
            </a:r>
            <a:br>
              <a:rPr lang="en-US" dirty="0" smtClean="0"/>
            </a:br>
            <a:r>
              <a:rPr lang="en-US" dirty="0" smtClean="0"/>
              <a:t>When a charge is put on the disc at the top it spreads down to the plate and leaf. This means that both the leaf and plate will have the same charge. Similar charges repel each other and so the leaf rises away from the plate - the bigger the charge the more the leaf rises. </a:t>
            </a:r>
            <a:r>
              <a:rPr lang="en-US" dirty="0"/>
              <a:t> </a:t>
            </a:r>
          </a:p>
          <a:p>
            <a:r>
              <a:rPr lang="en-US" dirty="0"/>
              <a:t>The leaf can be made to fall again by touching the disc - you have earthed the electroscope. An earth terminal prevents the case from becoming live</a:t>
            </a:r>
            <a:r>
              <a:rPr lang="en-US" dirty="0" smtClean="0"/>
              <a: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0"/>
            <a:ext cx="8229600" cy="5364163"/>
          </a:xfrm>
        </p:spPr>
        <p:txBody>
          <a:bodyPr>
            <a:noAutofit/>
          </a:bodyPr>
          <a:lstStyle/>
          <a:p>
            <a:r>
              <a:rPr lang="en-US" dirty="0" smtClean="0"/>
              <a:t> The electroscope can be charged in two ways:</a:t>
            </a:r>
          </a:p>
          <a:p>
            <a:r>
              <a:rPr lang="en-US" dirty="0" smtClean="0"/>
              <a:t>(a)	by contact - a charged rod is touched on the surface of the disc and some of the charge is transferred to the electroscope. This is not a very effective method of charging the electroscope. </a:t>
            </a:r>
          </a:p>
          <a:p>
            <a:r>
              <a:rPr lang="en-US" dirty="0" smtClean="0"/>
              <a:t>(b)	by induction - a charged rod is brought up to the disc and then the electroscope is earthed, the rod is then removed. </a:t>
            </a:r>
          </a:p>
          <a:p>
            <a:r>
              <a:rPr lang="en-US" dirty="0" smtClean="0"/>
              <a:t>The two methods give the gold leaf opposite charges.</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2.png"/>
          <p:cNvPicPr>
            <a:picLocks noGrp="1" noChangeAspect="1"/>
          </p:cNvPicPr>
          <p:nvPr>
            <p:ph idx="1"/>
          </p:nvPr>
        </p:nvPicPr>
        <p:blipFill>
          <a:blip r:embed="rId2"/>
          <a:stretch>
            <a:fillRect/>
          </a:stretch>
        </p:blipFill>
        <p:spPr>
          <a:xfrm>
            <a:off x="228600" y="152401"/>
            <a:ext cx="8697135" cy="6705600"/>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Induction &amp; charging by Induction</a:t>
            </a:r>
            <a:endParaRPr lang="en-US" dirty="0"/>
          </a:p>
        </p:txBody>
      </p:sp>
      <p:sp>
        <p:nvSpPr>
          <p:cNvPr id="3" name="Content Placeholder 2"/>
          <p:cNvSpPr>
            <a:spLocks noGrp="1"/>
          </p:cNvSpPr>
          <p:nvPr>
            <p:ph idx="1"/>
          </p:nvPr>
        </p:nvSpPr>
        <p:spPr/>
        <p:txBody>
          <a:bodyPr>
            <a:normAutofit/>
          </a:bodyPr>
          <a:lstStyle/>
          <a:p>
            <a:r>
              <a:rPr lang="en-US" dirty="0" smtClean="0"/>
              <a:t> Induction charging is a method used to charge an object without actually touching the object to any other charged object.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2400" b="1" dirty="0" smtClean="0">
                <a:solidFill>
                  <a:srgbClr val="FF0000"/>
                </a:solidFill>
              </a:rPr>
              <a:t>Charging a Two-Sphere System Using a Negatively Charged Object</a:t>
            </a:r>
            <a:endParaRPr lang="en-US" sz="2400" dirty="0">
              <a:solidFill>
                <a:srgbClr val="FF0000"/>
              </a:solidFill>
            </a:endParaRPr>
          </a:p>
        </p:txBody>
      </p:sp>
      <p:sp>
        <p:nvSpPr>
          <p:cNvPr id="3" name="Content Placeholder 2"/>
          <p:cNvSpPr>
            <a:spLocks noGrp="1"/>
          </p:cNvSpPr>
          <p:nvPr>
            <p:ph idx="1"/>
          </p:nvPr>
        </p:nvSpPr>
        <p:spPr>
          <a:xfrm>
            <a:off x="0" y="838200"/>
            <a:ext cx="9144000" cy="5867400"/>
          </a:xfrm>
        </p:spPr>
        <p:txBody>
          <a:bodyPr>
            <a:normAutofit fontScale="77500" lnSpcReduction="20000"/>
          </a:bodyPr>
          <a:lstStyle/>
          <a:p>
            <a:r>
              <a:rPr lang="en-US" dirty="0" smtClean="0"/>
              <a:t>induction charging of two metal spheres. </a:t>
            </a:r>
          </a:p>
          <a:p>
            <a:r>
              <a:rPr lang="en-US" dirty="0" smtClean="0"/>
              <a:t>The metal spheres are supported by insulating stands so that any charge acquired by the spheres cannot travel to the </a:t>
            </a:r>
            <a:r>
              <a:rPr lang="en-US" i="1" dirty="0" smtClean="0"/>
              <a:t>ground</a:t>
            </a:r>
            <a:r>
              <a:rPr lang="en-US" dirty="0" smtClean="0"/>
              <a:t>. </a:t>
            </a:r>
          </a:p>
          <a:p>
            <a:r>
              <a:rPr lang="en-US" dirty="0" smtClean="0"/>
              <a:t>The spheres are placed side by side (see diagram </a:t>
            </a:r>
            <a:r>
              <a:rPr lang="en-US" dirty="0" err="1" smtClean="0"/>
              <a:t>i</a:t>
            </a:r>
            <a:r>
              <a:rPr lang="en-US" dirty="0" smtClean="0"/>
              <a:t>. below) so as to form a two-sphere system. Being made of metal (a conductor), electrons are free to move between the spheres - from sphere A to sphere B and vice versa.</a:t>
            </a:r>
          </a:p>
          <a:p>
            <a:r>
              <a:rPr lang="en-US" dirty="0" smtClean="0"/>
              <a:t> If a rubber balloon is charged negatively (perhaps by rubbing it with animal fur) and brought near the spheres, electrons within the two-sphere system will be induced to move away from the balloon. This is simply the principle that like charges repel. </a:t>
            </a:r>
          </a:p>
          <a:p>
            <a:r>
              <a:rPr lang="en-US" dirty="0" smtClean="0"/>
              <a:t>Being charged negatively, the electrons are repelled by the negatively charged balloon. And being present in a conductor, they are free to move about the surface of the conductor. Subsequently, there is a </a:t>
            </a:r>
            <a:r>
              <a:rPr lang="en-US" i="1" dirty="0" smtClean="0"/>
              <a:t>mass migration</a:t>
            </a:r>
            <a:r>
              <a:rPr lang="en-US" dirty="0" smtClean="0"/>
              <a:t> of electrons from sphere A to sphere B. This electron migration causes the two-sphere system to be polarized (see diagram ii. below).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8686800" cy="609600"/>
          </a:xfrm>
        </p:spPr>
        <p:txBody>
          <a:bodyPr>
            <a:noAutofit/>
          </a:bodyPr>
          <a:lstStyle/>
          <a:p>
            <a:r>
              <a:rPr lang="en-US" sz="2400" b="1" dirty="0" smtClean="0">
                <a:solidFill>
                  <a:srgbClr val="FF0000"/>
                </a:solidFill>
              </a:rPr>
              <a:t>Charging a Two-Sphere System Using a Negatively Charged Object</a:t>
            </a:r>
            <a:endParaRPr lang="en-US" sz="2400" dirty="0">
              <a:solidFill>
                <a:srgbClr val="FF0000"/>
              </a:solidFill>
            </a:endParaRPr>
          </a:p>
        </p:txBody>
      </p:sp>
      <p:sp>
        <p:nvSpPr>
          <p:cNvPr id="3" name="Content Placeholder 2"/>
          <p:cNvSpPr>
            <a:spLocks noGrp="1"/>
          </p:cNvSpPr>
          <p:nvPr>
            <p:ph idx="1"/>
          </p:nvPr>
        </p:nvSpPr>
        <p:spPr>
          <a:xfrm>
            <a:off x="0" y="609600"/>
            <a:ext cx="9144000" cy="6172200"/>
          </a:xfrm>
        </p:spPr>
        <p:txBody>
          <a:bodyPr>
            <a:normAutofit fontScale="77500" lnSpcReduction="20000"/>
          </a:bodyPr>
          <a:lstStyle/>
          <a:p>
            <a:r>
              <a:rPr lang="en-US" dirty="0" smtClean="0"/>
              <a:t>Overall, the two-sphere system is electrically neutral. Yet the movement of electrons out of sphere A and into sphere B separates the negative charge from the positive charge.</a:t>
            </a:r>
          </a:p>
          <a:p>
            <a:r>
              <a:rPr lang="en-US" dirty="0" smtClean="0"/>
              <a:t> Looking at the spheres individually, it would be accurate to say that sphere A has an overall positive charge and sphere B has an overall negative charge. </a:t>
            </a:r>
          </a:p>
          <a:p>
            <a:r>
              <a:rPr lang="en-US" dirty="0" smtClean="0"/>
              <a:t>Once the two-sphere system is polarized, sphere B is physically separated from sphere A using the insulating stand. Having been pulled further from the balloon, the negative charge likely redistributes itself uniformly about sphere B (see diagram iii)</a:t>
            </a:r>
          </a:p>
          <a:p>
            <a:r>
              <a:rPr lang="en-US" dirty="0" smtClean="0"/>
              <a:t>Meanwhile, the excess positive charge on sphere A remains located near the negatively charged balloon, consistent with the principle that opposite charges attract.</a:t>
            </a:r>
          </a:p>
          <a:p>
            <a:r>
              <a:rPr lang="en-US" dirty="0" smtClean="0"/>
              <a:t> As the balloon is pulled away, there is a uniform distribution of charge about the surface of both spheres (see diagram iv.). </a:t>
            </a:r>
          </a:p>
          <a:p>
            <a:r>
              <a:rPr lang="en-US" dirty="0" smtClean="0"/>
              <a:t>This distribution occurs as the remaining electrons in sphere A move across the surface of the sphere until the excess positive charge is uniformly distributed.</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Induction &amp; charging by Induction</a:t>
            </a:r>
            <a:endParaRPr lang="en-US" dirty="0"/>
          </a:p>
        </p:txBody>
      </p:sp>
      <p:pic>
        <p:nvPicPr>
          <p:cNvPr id="1026" name="Picture 2" descr="C:\Users\umar\Desktop\u8l2b1.gif"/>
          <p:cNvPicPr>
            <a:picLocks noGrp="1" noChangeAspect="1" noChangeArrowheads="1"/>
          </p:cNvPicPr>
          <p:nvPr>
            <p:ph idx="1"/>
          </p:nvPr>
        </p:nvPicPr>
        <p:blipFill>
          <a:blip r:embed="rId2" cstate="print"/>
          <a:srcRect/>
          <a:stretch>
            <a:fillRect/>
          </a:stretch>
        </p:blipFill>
        <p:spPr bwMode="auto">
          <a:xfrm>
            <a:off x="152400" y="1371600"/>
            <a:ext cx="8839200" cy="52578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Conduction &amp; charging by Conduction</a:t>
            </a:r>
            <a:endParaRPr lang="en-US" dirty="0"/>
          </a:p>
        </p:txBody>
      </p:sp>
      <p:sp>
        <p:nvSpPr>
          <p:cNvPr id="3" name="Content Placeholder 2"/>
          <p:cNvSpPr>
            <a:spLocks noGrp="1"/>
          </p:cNvSpPr>
          <p:nvPr>
            <p:ph idx="1"/>
          </p:nvPr>
        </p:nvSpPr>
        <p:spPr>
          <a:xfrm>
            <a:off x="0" y="609600"/>
            <a:ext cx="9144000" cy="6248400"/>
          </a:xfrm>
        </p:spPr>
        <p:txBody>
          <a:bodyPr>
            <a:normAutofit fontScale="77500" lnSpcReduction="20000"/>
          </a:bodyPr>
          <a:lstStyle/>
          <a:p>
            <a:r>
              <a:rPr lang="en-US" dirty="0" smtClean="0"/>
              <a:t>Charging by conduction involves the contact of a charged object to a neutral object. </a:t>
            </a:r>
          </a:p>
          <a:p>
            <a:r>
              <a:rPr lang="en-US" dirty="0" smtClean="0"/>
              <a:t>Suppose that a positively charged aluminum plate is touched to a neutral metal sphere. The neutral metal sphere becomes charged as the result of being contacted by the charged aluminum plate. Or suppose that a negatively charged metal sphere is touched to the top plate of a neutral </a:t>
            </a:r>
            <a:r>
              <a:rPr lang="en-US" u="sng" dirty="0" smtClean="0">
                <a:hlinkClick r:id="rId2"/>
              </a:rPr>
              <a:t>needle electroscope</a:t>
            </a:r>
            <a:r>
              <a:rPr lang="en-US" dirty="0" smtClean="0"/>
              <a:t>. </a:t>
            </a:r>
          </a:p>
          <a:p>
            <a:r>
              <a:rPr lang="en-US" dirty="0" smtClean="0"/>
              <a:t>The neutral electroscope becomes charged as the result of being contacted by the metal sphere.</a:t>
            </a:r>
          </a:p>
          <a:p>
            <a:r>
              <a:rPr lang="en-US" dirty="0" smtClean="0"/>
              <a:t>Each of these examples involves contact between a charged object and a neutral object. </a:t>
            </a:r>
          </a:p>
          <a:p>
            <a:r>
              <a:rPr lang="en-US" dirty="0" smtClean="0"/>
              <a:t>In contrast to induction, where the charged object is brought near but never contacted to the object being charged, conduction charging involves making the physical connection of the charged object to the neutral object. Because charging by conduction involves contact, it is often called </a:t>
            </a:r>
            <a:r>
              <a:rPr lang="en-US" b="1" dirty="0" smtClean="0"/>
              <a:t>charging by contact</a:t>
            </a:r>
            <a:r>
              <a:rPr lang="en-US" dirty="0" smtClean="0"/>
              <a: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sz="2400" b="1" dirty="0" smtClean="0"/>
              <a:t>Charging by Conduction Using a Negatively Charged Object</a:t>
            </a:r>
            <a:endParaRPr lang="en-US" sz="2400" dirty="0"/>
          </a:p>
        </p:txBody>
      </p:sp>
      <p:sp>
        <p:nvSpPr>
          <p:cNvPr id="3" name="Content Placeholder 2"/>
          <p:cNvSpPr>
            <a:spLocks noGrp="1"/>
          </p:cNvSpPr>
          <p:nvPr>
            <p:ph idx="1"/>
          </p:nvPr>
        </p:nvSpPr>
        <p:spPr>
          <a:xfrm>
            <a:off x="0" y="609600"/>
            <a:ext cx="9144000" cy="6248400"/>
          </a:xfrm>
        </p:spPr>
        <p:txBody>
          <a:bodyPr>
            <a:normAutofit fontScale="70000" lnSpcReduction="20000"/>
          </a:bodyPr>
          <a:lstStyle/>
          <a:p>
            <a:r>
              <a:rPr lang="en-US" dirty="0" smtClean="0"/>
              <a:t>To explain the process of charging by contact,</a:t>
            </a:r>
            <a:r>
              <a:rPr lang="en-US" b="1" dirty="0" smtClean="0"/>
              <a:t> </a:t>
            </a:r>
          </a:p>
          <a:p>
            <a:r>
              <a:rPr lang="en-US" b="1" dirty="0" smtClean="0"/>
              <a:t>CASE: </a:t>
            </a:r>
            <a:r>
              <a:rPr lang="en-US" dirty="0" smtClean="0"/>
              <a:t>using a negatively charged metal sphere to charge a neutral needle electroscope. Understanding the process demands that you understand that like charges repel and have an intense desire to reduce their repulsions by spreading about as far as possible. </a:t>
            </a:r>
          </a:p>
          <a:p>
            <a:r>
              <a:rPr lang="en-US" dirty="0" smtClean="0"/>
              <a:t>A negatively charged metal sphere has an excess of electrons; those electrons find each other repulsive and distance themselves from each other as far as possible. The perimeter the sphere is the extreme to which they can go. </a:t>
            </a:r>
          </a:p>
          <a:p>
            <a:r>
              <a:rPr lang="en-US" dirty="0" smtClean="0"/>
              <a:t> it to predict what excess electrons on the metal sphere would be inclined to do if the sphere were touched to the neutral electroscope.</a:t>
            </a:r>
          </a:p>
          <a:p>
            <a:r>
              <a:rPr lang="en-US" dirty="0" smtClean="0"/>
              <a:t> Once the contact of the sphere to the electroscope is made, a countless number of excess electrons from the sphere move onto the electroscope and spread about the sphere-electroscope system.</a:t>
            </a:r>
          </a:p>
          <a:p>
            <a:r>
              <a:rPr lang="en-US" dirty="0" smtClean="0"/>
              <a:t> In general, the object that offers the most space in which to "hang out" will be the object that </a:t>
            </a:r>
            <a:r>
              <a:rPr lang="en-US" i="1" dirty="0" smtClean="0"/>
              <a:t>houses</a:t>
            </a:r>
            <a:r>
              <a:rPr lang="en-US" dirty="0" smtClean="0"/>
              <a:t> the greatest number of excess electrons. </a:t>
            </a:r>
          </a:p>
          <a:p>
            <a:r>
              <a:rPr lang="en-US" dirty="0" smtClean="0"/>
              <a:t>When the process of charging by conduction is complete, the electroscope acquires an excess negative charge due to the movement of electrons onto it from the metal sphere. The metal sphere is still charged negatively, only it has less excess negative charge than it had prior to the conduction charging process.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C:\Users\umar\Desktop\u8l2c1.gif"/>
          <p:cNvPicPr>
            <a:picLocks noGrp="1" noChangeAspect="1" noChangeArrowheads="1"/>
          </p:cNvPicPr>
          <p:nvPr>
            <p:ph idx="1"/>
          </p:nvPr>
        </p:nvPicPr>
        <p:blipFill>
          <a:blip r:embed="rId2" cstate="print"/>
          <a:srcRect/>
          <a:stretch>
            <a:fillRect/>
          </a:stretch>
        </p:blipFill>
        <p:spPr bwMode="auto">
          <a:xfrm>
            <a:off x="533400" y="1752600"/>
            <a:ext cx="7924799" cy="44958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t>
            </a:r>
            <a:r>
              <a:rPr lang="en-US" dirty="0" smtClean="0"/>
              <a:t>lectroscope</a:t>
            </a:r>
            <a:endParaRPr lang="en-US" dirty="0"/>
          </a:p>
        </p:txBody>
      </p:sp>
      <p:sp>
        <p:nvSpPr>
          <p:cNvPr id="3" name="Content Placeholder 2"/>
          <p:cNvSpPr>
            <a:spLocks noGrp="1"/>
          </p:cNvSpPr>
          <p:nvPr>
            <p:ph idx="1"/>
          </p:nvPr>
        </p:nvSpPr>
        <p:spPr/>
        <p:txBody>
          <a:bodyPr>
            <a:normAutofit fontScale="77500" lnSpcReduction="20000"/>
          </a:bodyPr>
          <a:lstStyle/>
          <a:p>
            <a:r>
              <a:rPr lang="en-US" dirty="0"/>
              <a:t>An electroscope is a scientific instrument that is used to detect the presence and magnitude of electric charge on a body</a:t>
            </a:r>
            <a:r>
              <a:rPr lang="en-US" dirty="0" smtClean="0"/>
              <a:t>.    OR</a:t>
            </a:r>
          </a:p>
          <a:p>
            <a:r>
              <a:rPr lang="en-US" dirty="0" smtClean="0"/>
              <a:t>An </a:t>
            </a:r>
            <a:r>
              <a:rPr lang="en-US" dirty="0"/>
              <a:t>electroscope is a device that can be used to test for the presence of charge, or that can be charged. An electroscope is made from conducting material (generally metal). Charge is free to flow on a conductor, and if you put charge at a particular point it will distribute itself over the surface of the </a:t>
            </a:r>
            <a:r>
              <a:rPr lang="en-US" dirty="0" smtClean="0"/>
              <a:t>conductor</a:t>
            </a:r>
          </a:p>
          <a:p>
            <a:r>
              <a:rPr lang="en-US" dirty="0"/>
              <a:t>There are three classical types of electroscopes: pith-ball electroscope (first), gold-leaf electroscope (second), and needle electroscope (third). We provide simulations for all of them.</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TotalTime>
  <Words>697</Words>
  <Application>Microsoft Office PowerPoint</Application>
  <PresentationFormat>On-screen Show (4:3)</PresentationFormat>
  <Paragraphs>44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STATIC ELECTRICITY</vt:lpstr>
      <vt:lpstr>Induction &amp; charging by Induction</vt:lpstr>
      <vt:lpstr>Charging a Two-Sphere System Using a Negatively Charged Object</vt:lpstr>
      <vt:lpstr>Charging a Two-Sphere System Using a Negatively Charged Object</vt:lpstr>
      <vt:lpstr>Induction &amp; charging by Induction</vt:lpstr>
      <vt:lpstr>Conduction &amp; charging by Conduction</vt:lpstr>
      <vt:lpstr>Charging by Conduction Using a Negatively Charged Object</vt:lpstr>
      <vt:lpstr>Slide 8</vt:lpstr>
      <vt:lpstr>Electroscope</vt:lpstr>
      <vt:lpstr>The gold leaf electroscope  </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Kanwal</dc:creator>
  <cp:lastModifiedBy>DELL</cp:lastModifiedBy>
  <cp:revision>64</cp:revision>
  <dcterms:created xsi:type="dcterms:W3CDTF">2018-04-25T07:21:40Z</dcterms:created>
  <dcterms:modified xsi:type="dcterms:W3CDTF">2020-04-19T19:12:37Z</dcterms:modified>
</cp:coreProperties>
</file>