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906035C-77CA-457E-8661-D3400BC37F10}"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09D87-C4E1-49E3-B4FF-5D4BA63F271F}"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6035C-77CA-457E-8661-D3400BC37F10}"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6035C-77CA-457E-8661-D3400BC37F10}" type="datetimeFigureOut">
              <a:rPr lang="en-US" smtClean="0"/>
              <a:t>3/16/2021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6035C-77CA-457E-8661-D3400BC37F10}"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06035C-77CA-457E-8661-D3400BC37F10}"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09D87-C4E1-49E3-B4FF-5D4BA63F27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06035C-77CA-457E-8661-D3400BC37F10}"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06035C-77CA-457E-8661-D3400BC37F10}" type="datetimeFigureOut">
              <a:rPr lang="en-US" smtClean="0"/>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06035C-77CA-457E-8661-D3400BC37F10}" type="datetimeFigureOut">
              <a:rPr lang="en-US" smtClean="0"/>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6035C-77CA-457E-8661-D3400BC37F10}" type="datetimeFigureOut">
              <a:rPr lang="en-US" smtClean="0"/>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709D87-C4E1-49E3-B4FF-5D4BA63F27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06035C-77CA-457E-8661-D3400BC37F10}"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09D87-C4E1-49E3-B4FF-5D4BA63F271F}"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906035C-77CA-457E-8661-D3400BC37F10}" type="datetimeFigureOut">
              <a:rPr lang="en-US" smtClean="0"/>
              <a:t>3/16/2021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9709D87-C4E1-49E3-B4FF-5D4BA63F271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906035C-77CA-457E-8661-D3400BC37F10}" type="datetimeFigureOut">
              <a:rPr lang="en-US" smtClean="0"/>
              <a:t>3/16/2021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9709D87-C4E1-49E3-B4FF-5D4BA63F27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Gender and Aging</a:t>
            </a:r>
            <a:br>
              <a:rPr lang="en-US" dirty="0" smtClean="0"/>
            </a:br>
            <a:endParaRPr lang="en-US" dirty="0"/>
          </a:p>
        </p:txBody>
      </p:sp>
      <p:sp>
        <p:nvSpPr>
          <p:cNvPr id="3" name="Subtitle 2"/>
          <p:cNvSpPr>
            <a:spLocks noGrp="1"/>
          </p:cNvSpPr>
          <p:nvPr>
            <p:ph type="subTitle" idx="1"/>
          </p:nvPr>
        </p:nvSpPr>
        <p:spPr/>
        <p:txBody>
          <a:bodyPr/>
          <a:lstStyle/>
          <a:p>
            <a:r>
              <a:rPr lang="en-US" dirty="0" smtClean="0"/>
              <a:t>Chapter </a:t>
            </a:r>
            <a:r>
              <a:rPr lang="en-US" dirty="0" smtClean="0"/>
              <a:t>No. </a:t>
            </a:r>
            <a:r>
              <a:rPr lang="en-US" dirty="0" smtClean="0"/>
              <a:t>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 Status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Those entering later life in the early years of the twenty-first century differ from earlier cohorts, not only just in economic terms, but also in the nature of their relationships (Arber et al. 2003). Changes to family structure are increasing, such as a rise in the number of couples who divorce, more couples cohabiting and subsequently separating, and more people in Living Apart Together relationships, resulting in an increase in multiple partnership experiences over the </a:t>
            </a:r>
            <a:r>
              <a:rPr lang="en-US" dirty="0" err="1" smtClean="0"/>
              <a:t>lifecourse</a:t>
            </a:r>
            <a:r>
              <a:rPr lang="en-US" dirty="0" smtClean="0"/>
              <a:t> (Price and </a:t>
            </a:r>
            <a:r>
              <a:rPr lang="en-US" dirty="0" err="1" smtClean="0"/>
              <a:t>Ginn</a:t>
            </a:r>
            <a:r>
              <a:rPr lang="en-US" dirty="0" smtClean="0"/>
              <a:t> 2003; </a:t>
            </a:r>
            <a:r>
              <a:rPr lang="en-US" dirty="0" err="1" smtClean="0"/>
              <a:t>Borell</a:t>
            </a:r>
            <a:r>
              <a:rPr lang="en-US" dirty="0" smtClean="0"/>
              <a:t> and </a:t>
            </a:r>
            <a:r>
              <a:rPr lang="en-US" dirty="0" err="1" smtClean="0"/>
              <a:t>Karlsson</a:t>
            </a:r>
            <a:r>
              <a:rPr lang="en-US" dirty="0" smtClean="0"/>
              <a:t> 2003). In Sweden those aged between 65 and 69 are more likely to be divorced than widowed. These changes in partnership and family status have many implications in later life, especially in terms of gender disparities (</a:t>
            </a:r>
            <a:r>
              <a:rPr lang="en-US" dirty="0" err="1" smtClean="0"/>
              <a:t>Borell</a:t>
            </a:r>
            <a:r>
              <a:rPr lang="en-US" dirty="0" smtClean="0"/>
              <a:t> and </a:t>
            </a:r>
            <a:r>
              <a:rPr lang="en-US" dirty="0" err="1" smtClean="0"/>
              <a:t>Karlsson</a:t>
            </a:r>
            <a:r>
              <a:rPr lang="en-US" dirty="0" smtClean="0"/>
              <a:t> 2003).</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for Men in Later Life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Although there has been a growth in research into issues that pertain specifically to men and masculinities in recent years, the focus has largely been on younger men (Kimmel and </a:t>
            </a:r>
            <a:r>
              <a:rPr lang="en-US" dirty="0" err="1" smtClean="0"/>
              <a:t>Messner</a:t>
            </a:r>
            <a:r>
              <a:rPr lang="en-US" dirty="0" smtClean="0"/>
              <a:t> 2001; Whitehead 2002), and challenges to masculinity in later life has, with a few exceptions, been ignored (see Thompson 1994; Meadows and Davidson 2006). It has been contended that aging for men is less problematic than for women, both in terms of financial implications and fewer expectations of men to maintain a youthful appearance in later life (Sontag 1978). More recently, however, there has been a suggestion that older men may have to face their own particular challenges arising from changes that occur through the loss of normative roles and relationship status, which usually emphasizes masculine autonomy and power. Particular challenges face divorced older men who experience greater loneliness because of reduced contact with children and other family members following marital breakdown.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Aging (Gendered) Body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Understanding the body has increasingly become an arena for study within contemporary societies, such as Elias’s (1978) discussion of civilizing bodies, as in etiquette and manners, and Foucault’s (1979) disciplined or “docile” bodies in institutions. However, it is only in recent years that the aging body has received the same attention, which is surprising given that the physical changes to the body are some of the more overt markers of aging (</a:t>
            </a:r>
            <a:r>
              <a:rPr lang="en-US" dirty="0" err="1" smtClean="0"/>
              <a:t>Twigg</a:t>
            </a:r>
            <a:r>
              <a:rPr lang="en-US" dirty="0" smtClean="0"/>
              <a:t> 2000; </a:t>
            </a:r>
            <a:r>
              <a:rPr lang="en-US" dirty="0" err="1" smtClean="0"/>
              <a:t>Calasanti</a:t>
            </a:r>
            <a:r>
              <a:rPr lang="en-US" dirty="0" smtClean="0"/>
              <a:t> and </a:t>
            </a:r>
            <a:r>
              <a:rPr lang="en-US" dirty="0" err="1" smtClean="0"/>
              <a:t>Slevin</a:t>
            </a:r>
            <a:r>
              <a:rPr lang="en-US" dirty="0" smtClean="0"/>
              <a:t> 2001). Ageism and sexism are embedded within contemporary societies, with the media portraying the young as beautiful, and the old as ugly, with a strong emphasis on women maintaining youthfulness.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for the Future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undoubtedly an achievement that more people are living longer and healthier lives, in virtually all parts of the world. However, the questions now to be raised are what are the likely changes and challenges to be faced over the next 30 years for an aging population, and how can gender relations be integrated into effective policy planning to address these issues. The following are three areas that present challenges for the future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Gender Imbalances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Global projections for an aging population indicate an overall rise in men and women over the age of 60 (Gist and </a:t>
            </a:r>
            <a:r>
              <a:rPr lang="en-US" dirty="0" err="1" smtClean="0"/>
              <a:t>Velkoff</a:t>
            </a:r>
            <a:r>
              <a:rPr lang="en-US" dirty="0" smtClean="0"/>
              <a:t> 1997). For example, in 1997, 10% of the world’s population was over 60; this will most likely increase to 15% in 2025. In nearly all countries of the world, women comprise the majority of the older population, accounting for over half of the 60–69 age group and 65% of those aged 80 and above (Gist and </a:t>
            </a:r>
            <a:r>
              <a:rPr lang="en-US" dirty="0" err="1" smtClean="0"/>
              <a:t>Velkoff</a:t>
            </a:r>
            <a:r>
              <a:rPr lang="en-US" dirty="0" smtClean="0"/>
              <a:t> 1997). However, the gender balance is set to change in different ways in developed and developing countries. At one time in developed countries, the life expectancy of women increased at a greater rate than that of men, whereas the trend currently is that the life expectancy of men is increasing at a faster rate than for women.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For example in the UK, the proportions of women at older ages will decrease. But within developing countries, the current trend is expected to echo the earlier trend of developed countries, so that there will be a widening gap between male and female life expectancies (Gist and </a:t>
            </a:r>
            <a:r>
              <a:rPr lang="en-US" dirty="0" err="1" smtClean="0"/>
              <a:t>Velkoff</a:t>
            </a:r>
            <a:r>
              <a:rPr lang="en-US" dirty="0" smtClean="0"/>
              <a:t> 1997). This means that developing countries are set to experience the “feminization of later life” and will undoubtedly face the same issues, such as increased poverty and poorer health of older women. This is compounded by a decrease in multigenerational households, smaller families, and rural-urban migration, leading to a reduction in the availability of caregivers for frail older people, the majority of whom will be women.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Within this globally projected gender imbalance, further complicating anomalies exist. For example, China is set to have a proportionately larger percentage of older people by 2040 than, for example, the United States. Further to this, the one-child policy in China has led to an “unnatural” gender imbalance, with a ratio of 120 boys to 100 girls being born in 2000 (Li et al. 2007). As these young men age and have expectations of marriage and partnership, this raises important concerns about the impact on the stability of the country. The implications are that there may not be enough younger men and women to support the increasing aging population.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Oldest Old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fastest growing age group in the majority of countries is the oldest old, that is those who are aged over 80 (Gist and </a:t>
            </a:r>
            <a:r>
              <a:rPr lang="en-US" dirty="0" err="1" smtClean="0"/>
              <a:t>Velkoff</a:t>
            </a:r>
            <a:r>
              <a:rPr lang="en-US" dirty="0" smtClean="0"/>
              <a:t> 1997), and this trend is likely to continue. In the UK, the proportion of those aged 85 and above has increased from the 0.1% in the early 1900s to 2% of the total population by the start of the twenty-first century (</a:t>
            </a:r>
            <a:r>
              <a:rPr lang="en-US" dirty="0" err="1" smtClean="0"/>
              <a:t>Dini</a:t>
            </a:r>
            <a:r>
              <a:rPr lang="en-US" dirty="0" smtClean="0"/>
              <a:t> and </a:t>
            </a:r>
            <a:r>
              <a:rPr lang="en-US" dirty="0" err="1" smtClean="0"/>
              <a:t>Goldring</a:t>
            </a:r>
            <a:r>
              <a:rPr lang="en-US" dirty="0" smtClean="0"/>
              <a:t> 2008). Globally, the number of those aged 80 years and above is expected to grow from 69 million in 2000 to 379 million in 2050 (UN Population Division 2001). The implications of this rapid increase in the “oldest old” are numerous and are likely to have a significant impact on policy planning, such as the need for increased pension provision and other retirement incomes to cover longer lives. The percentage of women over 80 is smaller in developing countries, but it is anticipated that their numbers will increase more rapidly than those in developed countries (Gist and </a:t>
            </a:r>
            <a:r>
              <a:rPr lang="en-US" dirty="0" err="1" smtClean="0"/>
              <a:t>Velkoff</a:t>
            </a:r>
            <a:r>
              <a:rPr lang="en-US" dirty="0" smtClean="0"/>
              <a:t> 1997). As mentioned previously, women are more likely to experience disability and poorer health in later life, so an increase in the numbers of women over the age of 80 will inevitably lead to growth in the need for access and utilization of health care services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Unmarried and Childless Older People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Declining fertility rates, increased childlessness, and changing social norms surrounding divorce and marital separation are leading to an increasing number of women and men without some sort of family support in later life (</a:t>
            </a:r>
            <a:r>
              <a:rPr lang="en-US" dirty="0" err="1" smtClean="0"/>
              <a:t>Kneale</a:t>
            </a:r>
            <a:r>
              <a:rPr lang="en-US" dirty="0" smtClean="0"/>
              <a:t> and Joshi 2008). The number of childless men and women is rising, particularly in Europe and North America, but also in Latin America and South East Asia (Li et al. 2007). This has significant implications, particularly in terms of costs of health, social, and long-term care. If the numbers needing long-term care, both in the community and in assisted living or residential settings increase, there will also be a need to increase the numbers of paid caregivers, who if current trends continue, are likely to be female, migrant workers from lower income countries (Li et al. 2007). This will ultimately have follow-on effects for long-term care of older people in lower income countries. There are gender differences in the implications of childlessness. Childless never-married men are more likely to be disadvantaged than comparable with older women because they are more </a:t>
            </a:r>
            <a:r>
              <a:rPr lang="en-US" dirty="0" smtClean="0"/>
              <a:t>likely to have smaller social support networks than women, and more likely to experience isolation.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However, childless never-married women are more liable to have been better educated, have stable employment, and therefore have greater access to income and pensions in old age than women who have had children. Childless married couples, though, are more likely to be financially better off in retirement because of dual earnings, and a larger income and pensions (</a:t>
            </a:r>
            <a:r>
              <a:rPr lang="en-US" dirty="0" err="1" smtClean="0"/>
              <a:t>Koropeckyj</a:t>
            </a:r>
            <a:r>
              <a:rPr lang="en-US" dirty="0" smtClean="0"/>
              <a:t>-Cox and Call 2007; </a:t>
            </a:r>
            <a:r>
              <a:rPr lang="en-US" dirty="0" err="1" smtClean="0"/>
              <a:t>Plotnick</a:t>
            </a:r>
            <a:r>
              <a:rPr lang="en-US" dirty="0" smtClean="0"/>
              <a:t> 2009).</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Over the last 30 years, the field of aging has been the site of an exceptional growth of research interest, yet it is only really within more recent social gerontology that the many varied experiences of older people are being acknowledged and explored through the intersection of race, ethnicity, sexuality, class, and, as many have argued, most importantly, gender. This chapter will show the importance of recognizing the gender dimension within the study of aging by exploring how using a “gendered eye,” or adopting a “gender lens” (</a:t>
            </a:r>
            <a:r>
              <a:rPr lang="en-US" dirty="0" err="1" smtClean="0"/>
              <a:t>Calasanti</a:t>
            </a:r>
            <a:r>
              <a:rPr lang="en-US" dirty="0" smtClean="0"/>
              <a:t> and </a:t>
            </a:r>
            <a:r>
              <a:rPr lang="en-US" dirty="0" err="1" smtClean="0"/>
              <a:t>Slevin</a:t>
            </a:r>
            <a:r>
              <a:rPr lang="en-US" dirty="0" smtClean="0"/>
              <a:t> 2001) not only reveals neglected issues for older people, but is also fundamentally important in thinking about the study of old age at a time when the growth in the aging population is unprecedented.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This chapter has examined how the incorporation of gender as a social dimension within the field of gerontology has grown steadily over the last three decades. Feminist perspectives sought to develop early theoretical frameworks on aging to focus on women’s issues, but ultimately received criticism for neglecting men (Katz 2005; Arber et al. 2003). Later feminist approaches raised awareness of the need to not only include men but also incorporate gender relations alongside other dimensions that intersect with age, such as ethnicity, race, class, and sexual orientation. The adoption of a “gender lens” to address later life issues has highlighted emerging areas that have previously been neglected, such as the changing nature of social relationships in later life, and the lack of research on older men and masculine identities. Extending existing sociological studies of the (younger) body into aging bodies opens up further ways to explore how gender and aging intersect in later life within such arenas as body control and embellishment, body maintenance, and how the “social” influences the body, as in responses to ageist behaviors (Tulle 2003; </a:t>
            </a:r>
            <a:r>
              <a:rPr lang="en-US" dirty="0" err="1" smtClean="0"/>
              <a:t>Hurd</a:t>
            </a:r>
            <a:r>
              <a:rPr lang="en-US" dirty="0" smtClean="0"/>
              <a:t> Clarke et al. 2007).</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Although there are clearly challenges for the future study of aging, it is important not to overemphasize the problematic aspects of an increasingly larger global aging population. It would undoubtedly be a retrograde step in aging research, if the growing aging population was conceptualized as a “burden,” especially as the vast majority of the “oldest old” are women. One way of avoiding this is to maintain the current focus on all dimensions of aging, which means keeping gender, along with ethnicity, race, sexuality and class, firmly in the spotlight when addressing issues that surround aging and later life. The pertinence of this approach is demonstrated in recent policy frameworks that emphasize “Active Aging” (World Health Organization 2002). It is argued that men and women should be targeted differently, as when addressing lung cancer, for example. Smoking was formerly predominant in men in developing countries, but is increasing amongst women as they are particularly targeted by cigarette advertisers following women’s increasing status and emancipation. Deaths from lung cancer in men are declining in some developed countries, whereas those of women are increasing (WHO 2002).</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primacy of gender for aging issues is illustrated by the WHO’s approach to the increasing global aging population, “A gender analysis should be applied no matter the issue being considered, for example, abuse, emergencies, health promotion, primary health care, supportive environments and income security” (WHO 2002). Therefore, policies aimed at addressing the issues that impact on older people should be informed by an understanding that men and women, both separately and relationally, may experience old age very differently.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Emerging issues within this new era of age and gender relations are introduced in the form of the changing nature of roles, relationships, and older people’s identity. The following section focuses on the aging, gendered body through discussion of the tension between aging identities and narratives of bodily decline as experienced differently by men and women (</a:t>
            </a:r>
            <a:r>
              <a:rPr lang="en-US" dirty="0" err="1" smtClean="0"/>
              <a:t>Gullette</a:t>
            </a:r>
            <a:r>
              <a:rPr lang="en-US" dirty="0" smtClean="0"/>
              <a:t> 1997). Finally, the chapter concludes by highlighting challenges for the future of aging for men and women, such as the growing numbers of the oldest old, who are predominantly widowed women, implications for unmarried or childless older men and women, and the policy implications of such challenges.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Emergence of Gender Relations Through a “Gender Lens”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adoption of a “gender lens” arose out of a move to counter critics of a feminist approach to aging, where only women’s issues were seen to be addressed, albeit in recognition of other, intersecting, social identities such as race, class, and ethnicity. This approach to gender and aging was introduced in recognition of how men’s and women’s experiences of aging are shaped in relation to one another, rather than as a separate and unique experience for each gender individually (</a:t>
            </a:r>
            <a:r>
              <a:rPr lang="en-US" dirty="0" err="1" smtClean="0"/>
              <a:t>Calasanti</a:t>
            </a:r>
            <a:r>
              <a:rPr lang="en-US" dirty="0" smtClean="0"/>
              <a:t> and </a:t>
            </a:r>
            <a:r>
              <a:rPr lang="en-US" dirty="0" err="1" smtClean="0"/>
              <a:t>Slevin</a:t>
            </a:r>
            <a:r>
              <a:rPr lang="en-US" dirty="0" smtClean="0"/>
              <a:t> 2001). Thus utilizing a “gender lens” leads to a more all-inclusive and wide-ranging understanding of old age and offers a framework within which to understand men and women’s varied experiences of aging.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Emphasizing the need to understand gender relationally, </a:t>
            </a:r>
            <a:r>
              <a:rPr lang="en-US" dirty="0" err="1" smtClean="0"/>
              <a:t>Calasanti</a:t>
            </a:r>
            <a:r>
              <a:rPr lang="en-US" dirty="0" smtClean="0"/>
              <a:t> and </a:t>
            </a:r>
            <a:r>
              <a:rPr lang="en-US" dirty="0" err="1" smtClean="0"/>
              <a:t>Slevin</a:t>
            </a:r>
            <a:r>
              <a:rPr lang="en-US" dirty="0" smtClean="0"/>
              <a:t> (2001) also argued that gender should not be the remit of women solely, such as when asking only women about gendered roles within the family, as this would, in essence, imply that such matters do not influence men. An example of research that adopted a “gender” lens is a recent study on older people’s experiences of poor sleep (</a:t>
            </a:r>
            <a:r>
              <a:rPr lang="en-US" dirty="0" err="1" smtClean="0"/>
              <a:t>SomnIA</a:t>
            </a:r>
            <a:r>
              <a:rPr lang="en-US" dirty="0" smtClean="0"/>
              <a:t>, Sleep in Aging), where equal numbers of older men and women who were aged 65–95 years were interviewed in their own homes to gain an understanding of how their diverse </a:t>
            </a:r>
            <a:r>
              <a:rPr lang="en-US" dirty="0" err="1" smtClean="0"/>
              <a:t>lifecourse</a:t>
            </a:r>
            <a:r>
              <a:rPr lang="en-US" dirty="0" smtClean="0"/>
              <a:t> experiences shaped and influenced their experiences and management of poor sleep (Venn and Arber 2011). Additionally, varying health status, class, and age groups were incorporated in the study design, to ensure that other social dimensions were included. </a:t>
            </a:r>
            <a:r>
              <a:rPr lang="en-US" dirty="0" err="1" smtClean="0"/>
              <a:t>Caregiving</a:t>
            </a:r>
            <a:r>
              <a:rPr lang="en-US" dirty="0" smtClean="0"/>
              <a:t> for a partner was often given as a reason for disturbed sleep, and, echoing </a:t>
            </a:r>
            <a:r>
              <a:rPr lang="en-US" dirty="0" err="1" smtClean="0"/>
              <a:t>Calasanti’s</a:t>
            </a:r>
            <a:r>
              <a:rPr lang="en-US" dirty="0" smtClean="0"/>
              <a:t> (2006) study on spousal </a:t>
            </a:r>
            <a:r>
              <a:rPr lang="en-US" dirty="0" err="1" smtClean="0"/>
              <a:t>caregiving</a:t>
            </a:r>
            <a:r>
              <a:rPr lang="en-US" dirty="0" smtClean="0"/>
              <a:t> (see later), both women and men were engaged in physical and emotional support for their partners during the night, as well as during the day.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and Advantages Facing Older Men and Women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Adopting the use of a “gender lens” by feminists has allowed for an exploration of both the disadvantages and advantages faced by men and women in later life. For example, examining employment and retirement has not only drawn attention to gender inequalities in pension provision, but also raised awareness of the neglected issue of unpaid work, largely undertaken by women. Access to pension provision has previously been male focused, which is largely designed with men in mind, assuming long term, continuous employment leading to access to an income in retirement. Women, on the contrary, were expected to receive income and benefits indirectly through their marital relationship  (</a:t>
            </a:r>
            <a:r>
              <a:rPr lang="en-US" dirty="0" err="1" smtClean="0"/>
              <a:t>Ginn</a:t>
            </a:r>
            <a:r>
              <a:rPr lang="en-US" dirty="0" smtClean="0"/>
              <a:t> 2003).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Changes to existing pension schemes have attempted to address gender inequalities, but inherent  disadvantages faced by women pre-retirement still lead to them tending to have lower retirement income than men. Several factors contribute to the disadvantaged status of women with regard to pensions: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influence of life events such as marriage, divorce, and childbirth affect women’s participation in the labor market and therefore access to pension provisions (</a:t>
            </a:r>
            <a:r>
              <a:rPr lang="en-US" dirty="0" err="1" smtClean="0"/>
              <a:t>Ginn</a:t>
            </a:r>
            <a:r>
              <a:rPr lang="en-US" dirty="0" smtClean="0"/>
              <a:t> 2003; DWP 2005). Married women are more likely to be dependent on their husband or the state for their pension provision than men, and women are more likely to work part-time or withdraw from the labor market when they have children (</a:t>
            </a:r>
            <a:r>
              <a:rPr lang="en-US" dirty="0" err="1" smtClean="0"/>
              <a:t>Ginn</a:t>
            </a:r>
            <a:r>
              <a:rPr lang="en-US" dirty="0" smtClean="0"/>
              <a:t> 2003; Price and </a:t>
            </a:r>
            <a:r>
              <a:rPr lang="en-US" dirty="0" err="1" smtClean="0"/>
              <a:t>Ginn</a:t>
            </a:r>
            <a:r>
              <a:rPr lang="en-US" dirty="0" smtClean="0"/>
              <a:t> 2003).</a:t>
            </a:r>
          </a:p>
          <a:p>
            <a:r>
              <a:rPr lang="en-US" dirty="0" smtClean="0"/>
              <a:t>Women are also more likely to undertake unpaid labor, such as when caring for sick or elderly relatives and therefore are more reliant on state pensions (</a:t>
            </a:r>
            <a:r>
              <a:rPr lang="en-US" dirty="0" err="1" smtClean="0"/>
              <a:t>Ginn</a:t>
            </a:r>
            <a:r>
              <a:rPr lang="en-US" dirty="0" smtClean="0"/>
              <a:t> 2003). </a:t>
            </a:r>
          </a:p>
          <a:p>
            <a:r>
              <a:rPr lang="en-US" dirty="0" smtClean="0"/>
              <a:t>Women’s pay does not increase over time at the same rate as men’s, resulting in a gendered pay gap, which continues after retirement (</a:t>
            </a:r>
            <a:r>
              <a:rPr lang="en-US" dirty="0" err="1" smtClean="0"/>
              <a:t>McMullin</a:t>
            </a:r>
            <a:r>
              <a:rPr lang="en-US" dirty="0" smtClean="0"/>
              <a:t> 1995). </a:t>
            </a:r>
          </a:p>
          <a:p>
            <a:r>
              <a:rPr lang="en-US" dirty="0" smtClean="0"/>
              <a:t>Women live longer than men so that their pension will have to pay out for longer (DWP 2005). </a:t>
            </a:r>
          </a:p>
          <a:p>
            <a:r>
              <a:rPr lang="en-US" dirty="0" smtClean="0"/>
              <a:t>The majority of older women are widowed, and alongside divorced older women, widows are particularly financially disadvantaged in later life because of their reduced employment participation (</a:t>
            </a:r>
            <a:r>
              <a:rPr lang="en-US" dirty="0" err="1" smtClean="0"/>
              <a:t>Ginn</a:t>
            </a:r>
            <a:r>
              <a:rPr lang="en-US" dirty="0" smtClean="0"/>
              <a:t> 2003; Arber 2004).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However, not all pension provision disadvantages women. For example, in the UK, where employees have the right to swap some pension income for a lump sum on retirement, men face disadvantages, as the lump sum they may be entitled to withdraw could be less than women’s, because of the expectation that women will live longer, based on actuarial calculations by insurance companies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TotalTime>
  <Words>3042</Words>
  <Application>Microsoft Office PowerPoint</Application>
  <PresentationFormat>On-screen Show (4:3)</PresentationFormat>
  <Paragraphs>38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Module</vt:lpstr>
      <vt:lpstr> Gender and Aging </vt:lpstr>
      <vt:lpstr>Introduction:</vt:lpstr>
      <vt:lpstr>Slide 3</vt:lpstr>
      <vt:lpstr>Emergence of Gender Relations Through a “Gender Lens”</vt:lpstr>
      <vt:lpstr>Slide 5</vt:lpstr>
      <vt:lpstr>Disadvantages and Advantages Facing Older Men and Women</vt:lpstr>
      <vt:lpstr>Slide 7</vt:lpstr>
      <vt:lpstr>Slide 8</vt:lpstr>
      <vt:lpstr>Slide 9</vt:lpstr>
      <vt:lpstr>Partnership Status</vt:lpstr>
      <vt:lpstr>Challenges for Men in Later Life</vt:lpstr>
      <vt:lpstr>The Aging (Gendered) Body</vt:lpstr>
      <vt:lpstr>Challenges for the Future</vt:lpstr>
      <vt:lpstr>Gender Imbalances</vt:lpstr>
      <vt:lpstr>Slide 15</vt:lpstr>
      <vt:lpstr>Slide 16</vt:lpstr>
      <vt:lpstr>The Oldest Old</vt:lpstr>
      <vt:lpstr>Unmarried and Childless Older People</vt:lpstr>
      <vt:lpstr>Slide 19</vt:lpstr>
      <vt:lpstr>Conclusion</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5</dc:title>
  <dc:creator>DELL 3542</dc:creator>
  <cp:lastModifiedBy>DELL 3542</cp:lastModifiedBy>
  <cp:revision>3</cp:revision>
  <dcterms:created xsi:type="dcterms:W3CDTF">2021-03-16T10:24:16Z</dcterms:created>
  <dcterms:modified xsi:type="dcterms:W3CDTF">2021-03-16T10:46:18Z</dcterms:modified>
</cp:coreProperties>
</file>