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Default Extension="fntdata" ContentType="application/x-fontdata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6" r:id="rId61"/>
  </p:sldIdLst>
  <p:sldSz cx="9144000" cy="6858000" type="screen4x3"/>
  <p:notesSz cx="9144000" cy="6858000"/>
  <p:embeddedFontLst>
    <p:embeddedFont>
      <p:font typeface="Calibri" pitchFamily="34" charset="0"/>
      <p:regular r:id="rId62"/>
      <p:bold r:id="rId63"/>
      <p:italic r:id="rId64"/>
      <p:boldItalic r:id="rId65"/>
    </p:embeddedFont>
    <p:embeddedFont>
      <p:font typeface="Arial Black" pitchFamily="34" charset="0"/>
      <p:bold r:id="rId6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3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380" y="-102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6696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font" Target="fonts/font2.fntdata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font" Target="fonts/font3.fntdata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font" Target="fonts/font1.fntdata"/><Relationship Id="rId7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108710" y="254000"/>
            <a:ext cx="6926579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209800" y="4655820"/>
            <a:ext cx="4724400" cy="1203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C2424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51B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1">
                <a:solidFill>
                  <a:srgbClr val="2C242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C2424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51B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C2424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51B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C2424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304800" y="1295400"/>
            <a:ext cx="7543800" cy="4800600"/>
          </a:xfrm>
          <a:custGeom>
            <a:avLst/>
            <a:gdLst/>
            <a:ahLst/>
            <a:cxnLst/>
            <a:rect l="l" t="t" r="r" b="b"/>
            <a:pathLst>
              <a:path w="7543800" h="4800600">
                <a:moveTo>
                  <a:pt x="7543800" y="0"/>
                </a:moveTo>
                <a:lnTo>
                  <a:pt x="0" y="0"/>
                </a:lnTo>
                <a:lnTo>
                  <a:pt x="0" y="4800600"/>
                </a:lnTo>
                <a:lnTo>
                  <a:pt x="7543800" y="4800600"/>
                </a:lnTo>
                <a:close/>
              </a:path>
            </a:pathLst>
          </a:custGeom>
          <a:solidFill>
            <a:srgbClr val="F5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304800" y="1295400"/>
            <a:ext cx="7543800" cy="4800600"/>
          </a:xfrm>
          <a:custGeom>
            <a:avLst/>
            <a:gdLst/>
            <a:ahLst/>
            <a:cxnLst/>
            <a:rect l="l" t="t" r="r" b="b"/>
            <a:pathLst>
              <a:path w="7543800" h="4800600">
                <a:moveTo>
                  <a:pt x="3771900" y="4800600"/>
                </a:moveTo>
                <a:lnTo>
                  <a:pt x="0" y="4800600"/>
                </a:lnTo>
                <a:lnTo>
                  <a:pt x="0" y="0"/>
                </a:lnTo>
                <a:lnTo>
                  <a:pt x="7543800" y="0"/>
                </a:lnTo>
                <a:lnTo>
                  <a:pt x="7543800" y="4800600"/>
                </a:lnTo>
                <a:lnTo>
                  <a:pt x="3771900" y="4800600"/>
                </a:lnTo>
                <a:close/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2C2424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490470" y="833120"/>
            <a:ext cx="3844290" cy="6959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51B6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94640" y="1587500"/>
            <a:ext cx="8554719" cy="45618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1">
                <a:solidFill>
                  <a:srgbClr val="2C2424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5/8/2020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312659" y="6302050"/>
            <a:ext cx="255270" cy="2228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2C2424"/>
                </a:solidFill>
                <a:latin typeface="Times New Roman"/>
                <a:cs typeface="Times New Roman"/>
              </a:defRPr>
            </a:lvl1pPr>
          </a:lstStyle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4.png"/><Relationship Id="rId4" Type="http://schemas.openxmlformats.org/officeDocument/2006/relationships/image" Target="../media/image4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286000" y="2014220"/>
            <a:ext cx="4297680" cy="20358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sz="4400" spc="-5" dirty="0">
                <a:solidFill>
                  <a:srgbClr val="051B61"/>
                </a:solidFill>
                <a:latin typeface="Times New Roman"/>
                <a:cs typeface="Times New Roman"/>
              </a:rPr>
              <a:t>HAEM</a:t>
            </a:r>
            <a:r>
              <a:rPr sz="4400" spc="-490" dirty="0">
                <a:solidFill>
                  <a:srgbClr val="051B61"/>
                </a:solidFill>
                <a:latin typeface="Times New Roman"/>
                <a:cs typeface="Times New Roman"/>
              </a:rPr>
              <a:t>A</a:t>
            </a:r>
            <a:r>
              <a:rPr sz="4400" spc="-90" dirty="0">
                <a:solidFill>
                  <a:srgbClr val="051B61"/>
                </a:solidFill>
                <a:latin typeface="Times New Roman"/>
                <a:cs typeface="Times New Roman"/>
              </a:rPr>
              <a:t>T</a:t>
            </a:r>
            <a:r>
              <a:rPr sz="4400" spc="-5" dirty="0">
                <a:solidFill>
                  <a:srgbClr val="051B61"/>
                </a:solidFill>
                <a:latin typeface="Times New Roman"/>
                <a:cs typeface="Times New Roman"/>
              </a:rPr>
              <a:t>OLOGY  CELL  COUNTERS</a:t>
            </a:r>
            <a:endParaRPr sz="4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8140" y="375920"/>
            <a:ext cx="71183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Absorbance</a:t>
            </a:r>
            <a:r>
              <a:rPr spc="-15" dirty="0"/>
              <a:t> </a:t>
            </a:r>
            <a:r>
              <a:rPr spc="-5" dirty="0"/>
              <a:t>Spectrophotometry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1285240"/>
            <a:ext cx="7237095" cy="49390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68300" marR="217804" indent="-342900">
              <a:lnSpc>
                <a:spcPts val="3020"/>
              </a:lnSpc>
              <a:spcBef>
                <a:spcPts val="480"/>
              </a:spcBef>
            </a:pPr>
            <a:r>
              <a:rPr sz="4200" spc="592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4200" spc="592" baseline="5952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Used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to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measure the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quantity of</a:t>
            </a:r>
            <a:r>
              <a:rPr sz="2800" i="1" spc="-24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Haemoglobin 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in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blood.</a:t>
            </a:r>
            <a:endParaRPr sz="2800">
              <a:latin typeface="Times New Roman"/>
              <a:cs typeface="Times New Roman"/>
            </a:endParaRPr>
          </a:p>
          <a:p>
            <a:pPr marL="368300" marR="52069" indent="-342900">
              <a:lnSpc>
                <a:spcPts val="3020"/>
              </a:lnSpc>
              <a:spcBef>
                <a:spcPts val="700"/>
              </a:spcBef>
            </a:pPr>
            <a:r>
              <a:rPr sz="4200" spc="89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60" dirty="0">
                <a:solidFill>
                  <a:srgbClr val="2C2424"/>
                </a:solidFill>
                <a:latin typeface="Times New Roman"/>
                <a:cs typeface="Times New Roman"/>
              </a:rPr>
              <a:t>Complete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lysis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of the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red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blood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is</a:t>
            </a:r>
            <a:r>
              <a:rPr sz="2800" i="1" spc="-13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required 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to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release Haemoglobin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into</a:t>
            </a:r>
            <a:r>
              <a:rPr sz="2800" i="1" spc="-2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solution.</a:t>
            </a:r>
            <a:endParaRPr sz="2800">
              <a:latin typeface="Times New Roman"/>
              <a:cs typeface="Times New Roman"/>
            </a:endParaRPr>
          </a:p>
          <a:p>
            <a:pPr marL="368300" marR="299085" indent="-342900">
              <a:lnSpc>
                <a:spcPts val="3030"/>
              </a:lnSpc>
              <a:spcBef>
                <a:spcPts val="695"/>
              </a:spcBef>
            </a:pPr>
            <a:r>
              <a:rPr sz="4200" spc="67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45" dirty="0">
                <a:solidFill>
                  <a:srgbClr val="2C2424"/>
                </a:solidFill>
                <a:latin typeface="Times New Roman"/>
                <a:cs typeface="Times New Roman"/>
              </a:rPr>
              <a:t>Haemoglobin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is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measured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at 540nm ( an</a:t>
            </a:r>
            <a:r>
              <a:rPr sz="2800" i="1" spc="-15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LED 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is the light</a:t>
            </a:r>
            <a:r>
              <a:rPr sz="2800" i="1" spc="-3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source).</a:t>
            </a:r>
            <a:endParaRPr sz="28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90000"/>
              </a:lnSpc>
              <a:spcBef>
                <a:spcPts val="640"/>
              </a:spcBef>
            </a:pPr>
            <a:r>
              <a:rPr sz="4200" spc="67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45" dirty="0">
                <a:solidFill>
                  <a:srgbClr val="2C2424"/>
                </a:solidFill>
                <a:latin typeface="Times New Roman"/>
                <a:cs typeface="Times New Roman"/>
              </a:rPr>
              <a:t>Haemoglobin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is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calculated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by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measuring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the 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absorbance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readings at 540nm of both the</a:t>
            </a:r>
            <a:r>
              <a:rPr sz="2800" i="1" spc="-114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lysed  specimen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and the blank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Haemoglobin</a:t>
            </a:r>
            <a:r>
              <a:rPr sz="2800" i="1" spc="-4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reagent.</a:t>
            </a:r>
            <a:endParaRPr sz="2800">
              <a:latin typeface="Times New Roman"/>
              <a:cs typeface="Times New Roman"/>
            </a:endParaRPr>
          </a:p>
          <a:p>
            <a:pPr marL="368300" marR="177165">
              <a:lnSpc>
                <a:spcPts val="3020"/>
              </a:lnSpc>
              <a:spcBef>
                <a:spcPts val="45"/>
              </a:spcBef>
            </a:pP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Photodetector measures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the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amount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of light  that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passes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through the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lysed specimen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and</a:t>
            </a:r>
            <a:r>
              <a:rPr sz="2800" i="1" spc="-8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the  blank</a:t>
            </a:r>
            <a:r>
              <a:rPr sz="2800" i="1" spc="-2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reagent.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1060" y="894079"/>
            <a:ext cx="71056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Absorbance </a:t>
            </a:r>
            <a:r>
              <a:rPr sz="3600" spc="-10" dirty="0"/>
              <a:t>Spectrophotometry</a:t>
            </a:r>
            <a:r>
              <a:rPr sz="3600" spc="10" dirty="0"/>
              <a:t> </a:t>
            </a:r>
            <a:r>
              <a:rPr sz="3600" spc="-5" dirty="0"/>
              <a:t>cont’d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81940" y="2014220"/>
            <a:ext cx="8129270" cy="34378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</a:pPr>
            <a:r>
              <a:rPr sz="4800" spc="165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110" dirty="0">
                <a:solidFill>
                  <a:srgbClr val="2C2424"/>
                </a:solidFill>
                <a:latin typeface="Times New Roman"/>
                <a:cs typeface="Times New Roman"/>
              </a:rPr>
              <a:t>The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transmitted light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signal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is lower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when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Haemoglobin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flow cell is filled with lysed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specimen than when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filled with the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blank 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reagent.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This difference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due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to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absorption by 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Haemoglobin complex and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used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to  calculate the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concentration of Haemoglobin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in  the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blood</a:t>
            </a:r>
            <a:r>
              <a:rPr sz="3200" i="1" spc="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specimen.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2010" y="497840"/>
            <a:ext cx="7136765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9050">
              <a:lnSpc>
                <a:spcPct val="100000"/>
              </a:lnSpc>
              <a:spcBef>
                <a:spcPts val="100"/>
              </a:spcBef>
              <a:tabLst>
                <a:tab pos="2561590" algn="l"/>
              </a:tabLst>
            </a:pPr>
            <a:r>
              <a:rPr spc="-5" dirty="0"/>
              <a:t>Specimen-	Related Interference  with Haemoglobin</a:t>
            </a:r>
            <a:r>
              <a:rPr spc="5" dirty="0"/>
              <a:t> </a:t>
            </a:r>
            <a:r>
              <a:rPr spc="-5" dirty="0"/>
              <a:t>Calculations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2014220"/>
            <a:ext cx="7985125" cy="27673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664210" indent="-342900">
              <a:lnSpc>
                <a:spcPct val="100000"/>
              </a:lnSpc>
              <a:spcBef>
                <a:spcPts val="100"/>
              </a:spcBef>
            </a:pPr>
            <a:r>
              <a:rPr sz="4800" spc="127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85" dirty="0">
                <a:solidFill>
                  <a:srgbClr val="2C2424"/>
                </a:solidFill>
                <a:latin typeface="Times New Roman"/>
                <a:cs typeface="Times New Roman"/>
              </a:rPr>
              <a:t>High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White Blood Cell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counts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(refer to the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manufacturer’s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guidelines).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790"/>
              </a:spcBef>
            </a:pPr>
            <a:r>
              <a:rPr sz="4800" spc="127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85" dirty="0">
                <a:solidFill>
                  <a:srgbClr val="2C2424"/>
                </a:solidFill>
                <a:latin typeface="Times New Roman"/>
                <a:cs typeface="Times New Roman"/>
              </a:rPr>
              <a:t>High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level of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plasma</a:t>
            </a:r>
            <a:r>
              <a:rPr sz="3200" i="1" spc="-12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lipids.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800"/>
              </a:spcBef>
            </a:pPr>
            <a:r>
              <a:rPr sz="4800" spc="127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85" dirty="0">
                <a:solidFill>
                  <a:srgbClr val="2C2424"/>
                </a:solidFill>
                <a:latin typeface="Times New Roman"/>
                <a:cs typeface="Times New Roman"/>
              </a:rPr>
              <a:t>High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levels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of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bilirubin (obstructive</a:t>
            </a:r>
            <a:r>
              <a:rPr sz="3200" i="1" spc="-2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jaundice).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800"/>
              </a:spcBef>
            </a:pPr>
            <a:r>
              <a:rPr sz="4800" spc="60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40" dirty="0">
                <a:solidFill>
                  <a:srgbClr val="2C2424"/>
                </a:solidFill>
                <a:latin typeface="Times New Roman"/>
                <a:cs typeface="Times New Roman"/>
              </a:rPr>
              <a:t>Haemolysed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 specimens.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80210" y="452120"/>
            <a:ext cx="44786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Optical</a:t>
            </a:r>
            <a:r>
              <a:rPr spc="-50" dirty="0"/>
              <a:t> </a:t>
            </a:r>
            <a:r>
              <a:rPr spc="-5" dirty="0"/>
              <a:t>Technology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1435100"/>
            <a:ext cx="7017384" cy="4372610"/>
          </a:xfrm>
          <a:prstGeom prst="rect">
            <a:avLst/>
          </a:prstGeom>
        </p:spPr>
        <p:txBody>
          <a:bodyPr vert="horz" wrap="square" lIns="0" tIns="64135" rIns="0" bIns="0" rtlCol="0">
            <a:spAutoFit/>
          </a:bodyPr>
          <a:lstStyle/>
          <a:p>
            <a:pPr marL="368300" marR="93345" indent="-342900">
              <a:lnSpc>
                <a:spcPts val="3240"/>
              </a:lnSpc>
              <a:spcBef>
                <a:spcPts val="505"/>
              </a:spcBef>
            </a:pPr>
            <a:r>
              <a:rPr sz="4500" spc="97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i="1" spc="65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are counted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and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classified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using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flow  cytometry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 technology.</a:t>
            </a:r>
            <a:endParaRPr sz="3000">
              <a:latin typeface="Times New Roman"/>
              <a:cs typeface="Times New Roman"/>
            </a:endParaRPr>
          </a:p>
          <a:p>
            <a:pPr marL="368300" marR="87630" indent="-342900">
              <a:lnSpc>
                <a:spcPct val="89900"/>
              </a:lnSpc>
              <a:spcBef>
                <a:spcPts val="695"/>
              </a:spcBef>
            </a:pPr>
            <a:r>
              <a:rPr sz="4500" spc="82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i="1" spc="55" dirty="0">
                <a:solidFill>
                  <a:srgbClr val="2C2424"/>
                </a:solidFill>
                <a:latin typeface="Times New Roman"/>
                <a:cs typeface="Times New Roman"/>
              </a:rPr>
              <a:t>Lasers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are used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as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light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beam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source 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and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light scatter patterns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at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various</a:t>
            </a:r>
            <a:r>
              <a:rPr sz="3000" i="1" spc="-5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angles 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are measured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and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collated to classify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cell 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types.</a:t>
            </a:r>
            <a:endParaRPr sz="30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89900"/>
              </a:lnSpc>
              <a:spcBef>
                <a:spcPts val="755"/>
              </a:spcBef>
            </a:pPr>
            <a:r>
              <a:rPr sz="4500" spc="44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i="1" spc="30" dirty="0">
                <a:solidFill>
                  <a:srgbClr val="2C2424"/>
                </a:solidFill>
                <a:latin typeface="Times New Roman"/>
                <a:cs typeface="Times New Roman"/>
              </a:rPr>
              <a:t>Fluorescence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technology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also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incorporated  to enumerate RNA (reticulocytes)and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DNA  (nucleated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red blood cells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and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white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  abnormalities)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85569" y="833120"/>
            <a:ext cx="60483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Optical Technology</a:t>
            </a:r>
            <a:r>
              <a:rPr spc="-40" dirty="0"/>
              <a:t> </a:t>
            </a:r>
            <a:r>
              <a:rPr dirty="0"/>
              <a:t>cont’d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2014220"/>
            <a:ext cx="8253095" cy="2950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2900">
              <a:lnSpc>
                <a:spcPct val="100000"/>
              </a:lnSpc>
              <a:spcBef>
                <a:spcPts val="100"/>
              </a:spcBef>
            </a:pPr>
            <a:r>
              <a:rPr sz="4800" spc="52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35" dirty="0">
                <a:solidFill>
                  <a:srgbClr val="2C2424"/>
                </a:solidFill>
                <a:latin typeface="Times New Roman"/>
                <a:cs typeface="Times New Roman"/>
              </a:rPr>
              <a:t>Hydrodynamic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focusing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of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cells is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achieved by 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sheath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reagent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being injected into the flow cell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at a greater rate than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diluted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specimen. This 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causes laminar flow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which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positions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and spaces 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into the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centre of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flow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cell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allowing  the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to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pass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into the sensing</a:t>
            </a:r>
            <a:r>
              <a:rPr sz="3200" i="1" spc="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zone.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0580" y="375920"/>
            <a:ext cx="617601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Optical Technology</a:t>
            </a:r>
            <a:r>
              <a:rPr spc="-15" dirty="0"/>
              <a:t> </a:t>
            </a:r>
            <a:r>
              <a:rPr dirty="0"/>
              <a:t>Cont’d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370840" y="1328420"/>
            <a:ext cx="7092315" cy="4615180"/>
          </a:xfrm>
          <a:prstGeom prst="rect">
            <a:avLst/>
          </a:prstGeom>
        </p:spPr>
        <p:txBody>
          <a:bodyPr vert="horz" wrap="square" lIns="0" tIns="29845" rIns="0" bIns="0" rtlCol="0">
            <a:spAutoFit/>
          </a:bodyPr>
          <a:lstStyle/>
          <a:p>
            <a:pPr marL="368300" marR="388620" indent="-342900">
              <a:lnSpc>
                <a:spcPts val="3829"/>
              </a:lnSpc>
              <a:spcBef>
                <a:spcPts val="235"/>
              </a:spcBef>
            </a:pPr>
            <a:r>
              <a:rPr sz="4800" spc="165" baseline="6076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110" dirty="0">
                <a:solidFill>
                  <a:srgbClr val="2C2424"/>
                </a:solidFill>
                <a:latin typeface="Times New Roman"/>
                <a:cs typeface="Times New Roman"/>
              </a:rPr>
              <a:t>The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laser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beam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perpendicular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to</a:t>
            </a:r>
            <a:r>
              <a:rPr sz="3200" i="1" spc="-13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path of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</a:t>
            </a:r>
            <a:r>
              <a:rPr sz="32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cells.</a:t>
            </a:r>
            <a:endParaRPr sz="32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100000"/>
              </a:lnSpc>
              <a:spcBef>
                <a:spcPts val="675"/>
              </a:spcBef>
            </a:pPr>
            <a:r>
              <a:rPr sz="4800" spc="112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75" dirty="0">
                <a:solidFill>
                  <a:srgbClr val="2C2424"/>
                </a:solidFill>
                <a:latin typeface="Times New Roman"/>
                <a:cs typeface="Times New Roman"/>
              </a:rPr>
              <a:t>Light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hits the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cell causing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light to</a:t>
            </a:r>
            <a:r>
              <a:rPr sz="3200" i="1" spc="-114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scatter  at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various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angles. Hence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size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of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 cell, it’s internal complexity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and 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granulation are</a:t>
            </a:r>
            <a:r>
              <a:rPr sz="3200" i="1" spc="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measured.</a:t>
            </a:r>
            <a:endParaRPr sz="3200">
              <a:latin typeface="Times New Roman"/>
              <a:cs typeface="Times New Roman"/>
            </a:endParaRPr>
          </a:p>
          <a:p>
            <a:pPr marL="368300" marR="490855" indent="-342900">
              <a:lnSpc>
                <a:spcPct val="100000"/>
              </a:lnSpc>
              <a:spcBef>
                <a:spcPts val="790"/>
              </a:spcBef>
            </a:pPr>
            <a:r>
              <a:rPr sz="4800" spc="217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145" dirty="0">
                <a:solidFill>
                  <a:srgbClr val="2C2424"/>
                </a:solidFill>
                <a:latin typeface="Times New Roman"/>
                <a:cs typeface="Times New Roman"/>
              </a:rPr>
              <a:t>If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fluorescence technology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is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incorporated,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PMT’s </a:t>
            </a:r>
            <a:r>
              <a:rPr sz="32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will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measure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amount of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fluorescence</a:t>
            </a:r>
            <a:r>
              <a:rPr sz="3200" i="1" spc="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emitted.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66139" y="833120"/>
            <a:ext cx="70866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619375" algn="l"/>
              </a:tabLst>
            </a:pPr>
            <a:r>
              <a:rPr spc="-5" dirty="0"/>
              <a:t>Benefits</a:t>
            </a:r>
            <a:r>
              <a:rPr spc="15" dirty="0"/>
              <a:t> </a:t>
            </a:r>
            <a:r>
              <a:rPr dirty="0"/>
              <a:t>of	</a:t>
            </a:r>
            <a:r>
              <a:rPr spc="-5" dirty="0"/>
              <a:t>Optical</a:t>
            </a:r>
            <a:r>
              <a:rPr spc="-40" dirty="0"/>
              <a:t> </a:t>
            </a:r>
            <a:r>
              <a:rPr spc="-5" dirty="0"/>
              <a:t>Technology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1922779"/>
            <a:ext cx="8230870" cy="28930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500" spc="104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i="1" spc="70" dirty="0">
                <a:solidFill>
                  <a:srgbClr val="2C2424"/>
                </a:solidFill>
                <a:latin typeface="Times New Roman"/>
                <a:cs typeface="Times New Roman"/>
              </a:rPr>
              <a:t>Laser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light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can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be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focused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on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individual</a:t>
            </a:r>
            <a:r>
              <a:rPr sz="3000" i="1" spc="-9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cells.</a:t>
            </a:r>
            <a:endParaRPr sz="3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20"/>
              </a:spcBef>
            </a:pPr>
            <a:r>
              <a:rPr sz="4500" spc="120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i="1" spc="80" dirty="0">
                <a:solidFill>
                  <a:srgbClr val="2C2424"/>
                </a:solidFill>
                <a:latin typeface="Times New Roman"/>
                <a:cs typeface="Times New Roman"/>
              </a:rPr>
              <a:t>More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than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2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measurements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can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be</a:t>
            </a:r>
            <a:r>
              <a:rPr sz="3000" i="1" spc="-5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made.</a:t>
            </a:r>
            <a:endParaRPr sz="3000">
              <a:latin typeface="Times New Roman"/>
              <a:cs typeface="Times New Roman"/>
            </a:endParaRPr>
          </a:p>
          <a:p>
            <a:pPr marL="368300" marR="199390">
              <a:lnSpc>
                <a:spcPct val="79900"/>
              </a:lnSpc>
              <a:spcBef>
                <a:spcPts val="595"/>
              </a:spcBef>
              <a:buSzPct val="83333"/>
              <a:buChar char="-"/>
              <a:tabLst>
                <a:tab pos="516890" algn="l"/>
              </a:tabLst>
            </a:pPr>
            <a:r>
              <a:rPr sz="24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more information can </a:t>
            </a:r>
            <a:r>
              <a:rPr sz="2400" i="1" dirty="0">
                <a:solidFill>
                  <a:srgbClr val="2C2424"/>
                </a:solidFill>
                <a:latin typeface="Times New Roman"/>
                <a:cs typeface="Times New Roman"/>
              </a:rPr>
              <a:t>be gathered giving better separation of  </a:t>
            </a:r>
            <a:r>
              <a:rPr sz="24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 </a:t>
            </a:r>
            <a:r>
              <a:rPr sz="2400" i="1" dirty="0">
                <a:solidFill>
                  <a:srgbClr val="2C2424"/>
                </a:solidFill>
                <a:latin typeface="Times New Roman"/>
                <a:cs typeface="Times New Roman"/>
              </a:rPr>
              <a:t>populations.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30"/>
              </a:spcBef>
            </a:pPr>
            <a:r>
              <a:rPr sz="4500" spc="104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i="1" spc="70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are passed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in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single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file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through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the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flow</a:t>
            </a:r>
            <a:r>
              <a:rPr sz="3000" i="1" spc="-4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cell.</a:t>
            </a:r>
            <a:endParaRPr sz="3000">
              <a:latin typeface="Times New Roman"/>
              <a:cs typeface="Times New Roman"/>
            </a:endParaRPr>
          </a:p>
          <a:p>
            <a:pPr marL="516890" indent="-148590">
              <a:lnSpc>
                <a:spcPct val="100000"/>
              </a:lnSpc>
              <a:spcBef>
                <a:spcPts val="20"/>
              </a:spcBef>
              <a:buSzPct val="83333"/>
              <a:buChar char="-"/>
              <a:tabLst>
                <a:tab pos="516890" algn="l"/>
              </a:tabLst>
            </a:pPr>
            <a:r>
              <a:rPr sz="2400" i="1" dirty="0">
                <a:solidFill>
                  <a:srgbClr val="2C2424"/>
                </a:solidFill>
                <a:latin typeface="Times New Roman"/>
                <a:cs typeface="Times New Roman"/>
              </a:rPr>
              <a:t>no issue </a:t>
            </a:r>
            <a:r>
              <a:rPr sz="24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with </a:t>
            </a:r>
            <a:r>
              <a:rPr sz="2400" i="1" dirty="0">
                <a:solidFill>
                  <a:srgbClr val="2C2424"/>
                </a:solidFill>
                <a:latin typeface="Times New Roman"/>
                <a:cs typeface="Times New Roman"/>
              </a:rPr>
              <a:t>backflow into </a:t>
            </a:r>
            <a:r>
              <a:rPr sz="24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sensing</a:t>
            </a:r>
            <a:r>
              <a:rPr sz="2400" i="1" spc="-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C2424"/>
                </a:solidFill>
                <a:latin typeface="Times New Roman"/>
                <a:cs typeface="Times New Roman"/>
              </a:rPr>
              <a:t>zone</a:t>
            </a:r>
            <a:endParaRPr sz="24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30"/>
              </a:spcBef>
              <a:tabLst>
                <a:tab pos="3930015" algn="l"/>
              </a:tabLst>
            </a:pPr>
            <a:r>
              <a:rPr sz="4500" spc="120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i="1" spc="80" dirty="0">
                <a:solidFill>
                  <a:srgbClr val="2C2424"/>
                </a:solidFill>
                <a:latin typeface="Times New Roman"/>
                <a:cs typeface="Times New Roman"/>
              </a:rPr>
              <a:t>More</a:t>
            </a:r>
            <a:r>
              <a:rPr sz="3000" i="1" spc="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realistic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results.	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E.g.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Mean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Volume.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4500" y="863600"/>
            <a:ext cx="793369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Optical Technology </a:t>
            </a:r>
            <a:r>
              <a:rPr sz="4000" dirty="0"/>
              <a:t>– </a:t>
            </a:r>
            <a:r>
              <a:rPr sz="4000" spc="-5" dirty="0"/>
              <a:t>Flow</a:t>
            </a:r>
            <a:r>
              <a:rPr sz="4000" spc="25" dirty="0"/>
              <a:t> </a:t>
            </a:r>
            <a:r>
              <a:rPr sz="4000" dirty="0"/>
              <a:t>Cytometry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28600" y="1981200"/>
            <a:ext cx="8519160" cy="4114800"/>
          </a:xfrm>
          <a:custGeom>
            <a:avLst/>
            <a:gdLst/>
            <a:ahLst/>
            <a:cxnLst/>
            <a:rect l="l" t="t" r="r" b="b"/>
            <a:pathLst>
              <a:path w="8519160" h="4114800">
                <a:moveTo>
                  <a:pt x="8519160" y="0"/>
                </a:moveTo>
                <a:lnTo>
                  <a:pt x="0" y="0"/>
                </a:lnTo>
                <a:lnTo>
                  <a:pt x="0" y="4114800"/>
                </a:lnTo>
                <a:lnTo>
                  <a:pt x="8519160" y="4114800"/>
                </a:lnTo>
                <a:close/>
              </a:path>
            </a:pathLst>
          </a:custGeom>
          <a:solidFill>
            <a:srgbClr val="F5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75329" y="2470150"/>
            <a:ext cx="2703830" cy="25996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607819" y="2672079"/>
            <a:ext cx="1143000" cy="800100"/>
          </a:xfrm>
          <a:custGeom>
            <a:avLst/>
            <a:gdLst/>
            <a:ahLst/>
            <a:cxnLst/>
            <a:rect l="l" t="t" r="r" b="b"/>
            <a:pathLst>
              <a:path w="1143000" h="800100">
                <a:moveTo>
                  <a:pt x="0" y="0"/>
                </a:moveTo>
                <a:lnTo>
                  <a:pt x="1143000" y="0"/>
                </a:lnTo>
                <a:lnTo>
                  <a:pt x="1143000" y="800100"/>
                </a:lnTo>
                <a:lnTo>
                  <a:pt x="0" y="8001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1607819" y="2672079"/>
            <a:ext cx="1143000" cy="800100"/>
          </a:xfrm>
          <a:prstGeom prst="rect">
            <a:avLst/>
          </a:prstGeom>
          <a:ln w="9344">
            <a:solidFill>
              <a:srgbClr val="000000"/>
            </a:solidFill>
          </a:ln>
        </p:spPr>
        <p:txBody>
          <a:bodyPr vert="horz" wrap="square" lIns="0" tIns="45720" rIns="0" bIns="0" rtlCol="0">
            <a:spAutoFit/>
          </a:bodyPr>
          <a:lstStyle/>
          <a:p>
            <a:pPr marL="89535" marR="170180">
              <a:lnSpc>
                <a:spcPct val="100000"/>
              </a:lnSpc>
              <a:spcBef>
                <a:spcPts val="360"/>
              </a:spcBef>
            </a:pPr>
            <a:r>
              <a:rPr sz="1200" dirty="0">
                <a:solidFill>
                  <a:srgbClr val="2C2424"/>
                </a:solidFill>
                <a:latin typeface="Arial"/>
                <a:cs typeface="Arial"/>
              </a:rPr>
              <a:t>Laser </a:t>
            </a:r>
            <a:r>
              <a:rPr sz="1200" spc="-5" dirty="0">
                <a:solidFill>
                  <a:srgbClr val="2C2424"/>
                </a:solidFill>
                <a:latin typeface="Arial"/>
                <a:cs typeface="Arial"/>
              </a:rPr>
              <a:t>Beam  Focussed</a:t>
            </a:r>
            <a:r>
              <a:rPr sz="1200" spc="-60" dirty="0">
                <a:solidFill>
                  <a:srgbClr val="2C2424"/>
                </a:solidFill>
                <a:latin typeface="Arial"/>
                <a:cs typeface="Arial"/>
              </a:rPr>
              <a:t> </a:t>
            </a:r>
            <a:r>
              <a:rPr sz="1200" spc="5" dirty="0">
                <a:solidFill>
                  <a:srgbClr val="2C2424"/>
                </a:solidFill>
                <a:latin typeface="Arial"/>
                <a:cs typeface="Arial"/>
              </a:rPr>
              <a:t>on  </a:t>
            </a:r>
            <a:r>
              <a:rPr sz="1200" spc="-5" dirty="0">
                <a:solidFill>
                  <a:srgbClr val="2C2424"/>
                </a:solidFill>
                <a:latin typeface="Arial"/>
                <a:cs typeface="Arial"/>
              </a:rPr>
              <a:t>individual  cells.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2750820" y="2839720"/>
            <a:ext cx="614680" cy="0"/>
          </a:xfrm>
          <a:custGeom>
            <a:avLst/>
            <a:gdLst/>
            <a:ahLst/>
            <a:cxnLst/>
            <a:rect l="l" t="t" r="r" b="b"/>
            <a:pathLst>
              <a:path w="614679">
                <a:moveTo>
                  <a:pt x="0" y="0"/>
                </a:moveTo>
                <a:lnTo>
                  <a:pt x="61468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360420" y="2801620"/>
            <a:ext cx="76200" cy="74930"/>
          </a:xfrm>
          <a:custGeom>
            <a:avLst/>
            <a:gdLst/>
            <a:ahLst/>
            <a:cxnLst/>
            <a:rect l="l" t="t" r="r" b="b"/>
            <a:pathLst>
              <a:path w="76200" h="74930">
                <a:moveTo>
                  <a:pt x="0" y="0"/>
                </a:moveTo>
                <a:lnTo>
                  <a:pt x="0" y="74929"/>
                </a:lnTo>
                <a:lnTo>
                  <a:pt x="76200" y="38100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065520" y="2672079"/>
            <a:ext cx="1257300" cy="2286000"/>
          </a:xfrm>
          <a:custGeom>
            <a:avLst/>
            <a:gdLst/>
            <a:ahLst/>
            <a:cxnLst/>
            <a:rect l="l" t="t" r="r" b="b"/>
            <a:pathLst>
              <a:path w="1257300" h="2286000">
                <a:moveTo>
                  <a:pt x="0" y="0"/>
                </a:moveTo>
                <a:lnTo>
                  <a:pt x="1257300" y="0"/>
                </a:lnTo>
                <a:lnTo>
                  <a:pt x="125730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065520" y="2672079"/>
            <a:ext cx="1257300" cy="2286000"/>
          </a:xfrm>
          <a:custGeom>
            <a:avLst/>
            <a:gdLst/>
            <a:ahLst/>
            <a:cxnLst/>
            <a:rect l="l" t="t" r="r" b="b"/>
            <a:pathLst>
              <a:path w="1257300" h="2286000">
                <a:moveTo>
                  <a:pt x="0" y="0"/>
                </a:moveTo>
                <a:lnTo>
                  <a:pt x="1257300" y="0"/>
                </a:lnTo>
                <a:lnTo>
                  <a:pt x="1257300" y="2286000"/>
                </a:lnTo>
                <a:lnTo>
                  <a:pt x="0" y="228600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6142990" y="2706370"/>
            <a:ext cx="1052195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dirty="0">
                <a:solidFill>
                  <a:srgbClr val="2C2424"/>
                </a:solidFill>
                <a:latin typeface="Arial"/>
                <a:cs typeface="Arial"/>
              </a:rPr>
              <a:t>Scattered</a:t>
            </a:r>
            <a:r>
              <a:rPr sz="1200" spc="-60" dirty="0">
                <a:solidFill>
                  <a:srgbClr val="2C2424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C2424"/>
                </a:solidFill>
                <a:latin typeface="Arial"/>
                <a:cs typeface="Arial"/>
              </a:rPr>
              <a:t>laser</a:t>
            </a:r>
            <a:endParaRPr sz="12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42990" y="2887979"/>
            <a:ext cx="1085215" cy="14859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</a:pPr>
            <a:r>
              <a:rPr sz="1200" spc="-5" dirty="0">
                <a:solidFill>
                  <a:srgbClr val="2C2424"/>
                </a:solidFill>
                <a:latin typeface="Arial"/>
                <a:cs typeface="Arial"/>
              </a:rPr>
              <a:t>light, which </a:t>
            </a:r>
            <a:r>
              <a:rPr sz="1200" dirty="0">
                <a:solidFill>
                  <a:srgbClr val="2C2424"/>
                </a:solidFill>
                <a:latin typeface="Arial"/>
                <a:cs typeface="Arial"/>
              </a:rPr>
              <a:t>is  picked up by a  </a:t>
            </a:r>
            <a:r>
              <a:rPr sz="1200" spc="-5" dirty="0">
                <a:solidFill>
                  <a:srgbClr val="2C2424"/>
                </a:solidFill>
                <a:latin typeface="Arial"/>
                <a:cs typeface="Arial"/>
              </a:rPr>
              <a:t>series </a:t>
            </a:r>
            <a:r>
              <a:rPr sz="1200" dirty="0">
                <a:solidFill>
                  <a:srgbClr val="2C2424"/>
                </a:solidFill>
                <a:latin typeface="Arial"/>
                <a:cs typeface="Arial"/>
              </a:rPr>
              <a:t>of  detectors,  </a:t>
            </a:r>
            <a:r>
              <a:rPr sz="1200" spc="-5" dirty="0">
                <a:solidFill>
                  <a:srgbClr val="2C2424"/>
                </a:solidFill>
                <a:latin typeface="Arial"/>
                <a:cs typeface="Arial"/>
              </a:rPr>
              <a:t>allowing </a:t>
            </a:r>
            <a:r>
              <a:rPr sz="1200" dirty="0">
                <a:solidFill>
                  <a:srgbClr val="2C2424"/>
                </a:solidFill>
                <a:latin typeface="Arial"/>
                <a:cs typeface="Arial"/>
              </a:rPr>
              <a:t>us to  classify </a:t>
            </a:r>
            <a:r>
              <a:rPr sz="1200" spc="-5" dirty="0">
                <a:solidFill>
                  <a:srgbClr val="2C2424"/>
                </a:solidFill>
                <a:latin typeface="Arial"/>
                <a:cs typeface="Arial"/>
              </a:rPr>
              <a:t>cells</a:t>
            </a:r>
            <a:r>
              <a:rPr sz="1200" spc="-90" dirty="0">
                <a:solidFill>
                  <a:srgbClr val="2C242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C2424"/>
                </a:solidFill>
                <a:latin typeface="Arial"/>
                <a:cs typeface="Arial"/>
              </a:rPr>
              <a:t>on  </a:t>
            </a:r>
            <a:r>
              <a:rPr sz="1200" spc="-5" dirty="0">
                <a:solidFill>
                  <a:srgbClr val="2C2424"/>
                </a:solidFill>
                <a:latin typeface="Arial"/>
                <a:cs typeface="Arial"/>
              </a:rPr>
              <a:t>their </a:t>
            </a:r>
            <a:r>
              <a:rPr sz="1200" dirty="0">
                <a:solidFill>
                  <a:srgbClr val="2C2424"/>
                </a:solidFill>
                <a:latin typeface="Arial"/>
                <a:cs typeface="Arial"/>
              </a:rPr>
              <a:t>scatter  </a:t>
            </a:r>
            <a:r>
              <a:rPr sz="1200" spc="-5" dirty="0">
                <a:solidFill>
                  <a:srgbClr val="2C2424"/>
                </a:solidFill>
                <a:latin typeface="Arial"/>
                <a:cs typeface="Arial"/>
              </a:rPr>
              <a:t>characteristics.</a:t>
            </a:r>
            <a:endParaRPr sz="12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20970" y="2900679"/>
            <a:ext cx="958850" cy="0"/>
          </a:xfrm>
          <a:custGeom>
            <a:avLst/>
            <a:gdLst/>
            <a:ahLst/>
            <a:cxnLst/>
            <a:rect l="l" t="t" r="r" b="b"/>
            <a:pathLst>
              <a:path w="958850">
                <a:moveTo>
                  <a:pt x="958850" y="0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151120" y="2862579"/>
            <a:ext cx="74930" cy="76200"/>
          </a:xfrm>
          <a:custGeom>
            <a:avLst/>
            <a:gdLst/>
            <a:ahLst/>
            <a:cxnLst/>
            <a:rect l="l" t="t" r="r" b="b"/>
            <a:pathLst>
              <a:path w="74929" h="76200">
                <a:moveTo>
                  <a:pt x="74929" y="0"/>
                </a:moveTo>
                <a:lnTo>
                  <a:pt x="0" y="38100"/>
                </a:lnTo>
                <a:lnTo>
                  <a:pt x="74929" y="76200"/>
                </a:lnTo>
                <a:lnTo>
                  <a:pt x="74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3093720" y="5582920"/>
            <a:ext cx="2971800" cy="342900"/>
          </a:xfrm>
          <a:prstGeom prst="rect">
            <a:avLst/>
          </a:prstGeom>
          <a:solidFill>
            <a:srgbClr val="FFFFFF"/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1200" dirty="0">
                <a:solidFill>
                  <a:srgbClr val="2C2424"/>
                </a:solidFill>
                <a:latin typeface="Arial"/>
                <a:cs typeface="Arial"/>
              </a:rPr>
              <a:t>Sheath </a:t>
            </a:r>
            <a:r>
              <a:rPr sz="1200" spc="-5" dirty="0">
                <a:solidFill>
                  <a:srgbClr val="2C2424"/>
                </a:solidFill>
                <a:latin typeface="Arial"/>
                <a:cs typeface="Arial"/>
              </a:rPr>
              <a:t>Fluid </a:t>
            </a:r>
            <a:r>
              <a:rPr sz="1200" dirty="0">
                <a:solidFill>
                  <a:srgbClr val="2C2424"/>
                </a:solidFill>
                <a:latin typeface="Arial"/>
                <a:cs typeface="Arial"/>
              </a:rPr>
              <a:t>Surrounding sample</a:t>
            </a:r>
            <a:r>
              <a:rPr sz="1200" spc="-35" dirty="0">
                <a:solidFill>
                  <a:srgbClr val="2C2424"/>
                </a:solidFill>
                <a:latin typeface="Arial"/>
                <a:cs typeface="Arial"/>
              </a:rPr>
              <a:t> </a:t>
            </a:r>
            <a:r>
              <a:rPr sz="1200" spc="-5" dirty="0">
                <a:solidFill>
                  <a:srgbClr val="2C2424"/>
                </a:solidFill>
                <a:latin typeface="Arial"/>
                <a:cs typeface="Arial"/>
              </a:rPr>
              <a:t>stream</a:t>
            </a:r>
            <a:endParaRPr sz="1200">
              <a:latin typeface="Arial"/>
              <a:cs typeface="Arial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3436620" y="4950459"/>
            <a:ext cx="527050" cy="632460"/>
          </a:xfrm>
          <a:custGeom>
            <a:avLst/>
            <a:gdLst/>
            <a:ahLst/>
            <a:cxnLst/>
            <a:rect l="l" t="t" r="r" b="b"/>
            <a:pathLst>
              <a:path w="527050" h="632460">
                <a:moveTo>
                  <a:pt x="0" y="632459"/>
                </a:moveTo>
                <a:lnTo>
                  <a:pt x="52705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30650" y="4897120"/>
            <a:ext cx="77470" cy="82550"/>
          </a:xfrm>
          <a:custGeom>
            <a:avLst/>
            <a:gdLst/>
            <a:ahLst/>
            <a:cxnLst/>
            <a:rect l="l" t="t" r="r" b="b"/>
            <a:pathLst>
              <a:path w="77470" h="82550">
                <a:moveTo>
                  <a:pt x="77470" y="0"/>
                </a:moveTo>
                <a:lnTo>
                  <a:pt x="0" y="33019"/>
                </a:lnTo>
                <a:lnTo>
                  <a:pt x="58420" y="82549"/>
                </a:lnTo>
                <a:lnTo>
                  <a:pt x="7747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833620" y="4734559"/>
            <a:ext cx="317500" cy="848360"/>
          </a:xfrm>
          <a:custGeom>
            <a:avLst/>
            <a:gdLst/>
            <a:ahLst/>
            <a:cxnLst/>
            <a:rect l="l" t="t" r="r" b="b"/>
            <a:pathLst>
              <a:path w="317500" h="848360">
                <a:moveTo>
                  <a:pt x="317500" y="848359"/>
                </a:moveTo>
                <a:lnTo>
                  <a:pt x="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799329" y="4668520"/>
            <a:ext cx="71120" cy="83820"/>
          </a:xfrm>
          <a:custGeom>
            <a:avLst/>
            <a:gdLst/>
            <a:ahLst/>
            <a:cxnLst/>
            <a:rect l="l" t="t" r="r" b="b"/>
            <a:pathLst>
              <a:path w="71120" h="83820">
                <a:moveTo>
                  <a:pt x="8890" y="0"/>
                </a:moveTo>
                <a:lnTo>
                  <a:pt x="0" y="83819"/>
                </a:lnTo>
                <a:lnTo>
                  <a:pt x="71120" y="57149"/>
                </a:lnTo>
                <a:lnTo>
                  <a:pt x="889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1150619" y="3586479"/>
            <a:ext cx="1830070" cy="914400"/>
          </a:xfrm>
          <a:prstGeom prst="rect">
            <a:avLst/>
          </a:prstGeom>
          <a:solidFill>
            <a:srgbClr val="FFFFFF"/>
          </a:solidFill>
          <a:ln w="9344">
            <a:solidFill>
              <a:srgbClr val="000000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 marR="153670">
              <a:lnSpc>
                <a:spcPct val="99800"/>
              </a:lnSpc>
              <a:spcBef>
                <a:spcPts val="370"/>
              </a:spcBef>
            </a:pPr>
            <a:r>
              <a:rPr sz="1200" spc="-5" dirty="0">
                <a:solidFill>
                  <a:srgbClr val="2C2424"/>
                </a:solidFill>
                <a:latin typeface="Arial"/>
                <a:cs typeface="Arial"/>
              </a:rPr>
              <a:t>Cells </a:t>
            </a:r>
            <a:r>
              <a:rPr sz="1200" dirty="0">
                <a:solidFill>
                  <a:srgbClr val="2C2424"/>
                </a:solidFill>
                <a:latin typeface="Arial"/>
                <a:cs typeface="Arial"/>
              </a:rPr>
              <a:t>pass </a:t>
            </a:r>
            <a:r>
              <a:rPr sz="1200" spc="-5" dirty="0">
                <a:solidFill>
                  <a:srgbClr val="2C2424"/>
                </a:solidFill>
                <a:latin typeface="Arial"/>
                <a:cs typeface="Arial"/>
              </a:rPr>
              <a:t>through</a:t>
            </a:r>
            <a:r>
              <a:rPr sz="1200" spc="-40" dirty="0">
                <a:solidFill>
                  <a:srgbClr val="2C2424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2C2424"/>
                </a:solidFill>
                <a:latin typeface="Arial"/>
                <a:cs typeface="Arial"/>
              </a:rPr>
              <a:t>flow  cell </a:t>
            </a:r>
            <a:r>
              <a:rPr sz="1200" spc="-5" dirty="0">
                <a:solidFill>
                  <a:srgbClr val="2C2424"/>
                </a:solidFill>
                <a:latin typeface="Arial"/>
                <a:cs typeface="Arial"/>
              </a:rPr>
              <a:t>in single file </a:t>
            </a:r>
            <a:r>
              <a:rPr sz="1200" dirty="0">
                <a:solidFill>
                  <a:srgbClr val="2C2424"/>
                </a:solidFill>
                <a:latin typeface="Arial"/>
                <a:cs typeface="Arial"/>
              </a:rPr>
              <a:t>due to  </a:t>
            </a:r>
            <a:r>
              <a:rPr sz="1200" spc="-5" dirty="0">
                <a:solidFill>
                  <a:srgbClr val="2C2424"/>
                </a:solidFill>
                <a:latin typeface="Arial"/>
                <a:cs typeface="Arial"/>
              </a:rPr>
              <a:t>HYDRODYNAMIC  FOCUSSING</a:t>
            </a:r>
            <a:endParaRPr sz="12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2522220" y="3098800"/>
            <a:ext cx="1995170" cy="996950"/>
          </a:xfrm>
          <a:custGeom>
            <a:avLst/>
            <a:gdLst/>
            <a:ahLst/>
            <a:cxnLst/>
            <a:rect l="l" t="t" r="r" b="b"/>
            <a:pathLst>
              <a:path w="1995170" h="996950">
                <a:moveTo>
                  <a:pt x="0" y="996950"/>
                </a:moveTo>
                <a:lnTo>
                  <a:pt x="1995170" y="0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4495800" y="3067050"/>
            <a:ext cx="83820" cy="68580"/>
          </a:xfrm>
          <a:custGeom>
            <a:avLst/>
            <a:gdLst/>
            <a:ahLst/>
            <a:cxnLst/>
            <a:rect l="l" t="t" r="r" b="b"/>
            <a:pathLst>
              <a:path w="83820" h="68580">
                <a:moveTo>
                  <a:pt x="83820" y="0"/>
                </a:moveTo>
                <a:lnTo>
                  <a:pt x="0" y="0"/>
                </a:lnTo>
                <a:lnTo>
                  <a:pt x="33020" y="68579"/>
                </a:lnTo>
                <a:lnTo>
                  <a:pt x="838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17</a:t>
            </a:fld>
            <a:endParaRPr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0370" y="833120"/>
            <a:ext cx="54432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Fluorescent</a:t>
            </a:r>
            <a:r>
              <a:rPr spc="-25" dirty="0"/>
              <a:t> </a:t>
            </a:r>
            <a:r>
              <a:rPr spc="-5" dirty="0"/>
              <a:t>Technology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2014220"/>
            <a:ext cx="8234045" cy="36410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264795" indent="-342900">
              <a:lnSpc>
                <a:spcPct val="100000"/>
              </a:lnSpc>
              <a:spcBef>
                <a:spcPts val="100"/>
              </a:spcBef>
            </a:pPr>
            <a:r>
              <a:rPr sz="4800" spc="44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30" dirty="0">
                <a:solidFill>
                  <a:srgbClr val="2C2424"/>
                </a:solidFill>
                <a:latin typeface="Times New Roman"/>
                <a:cs typeface="Times New Roman"/>
              </a:rPr>
              <a:t>Fluorescence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obtained when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light is emitted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at a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wavelength that is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higher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than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that of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 light</a:t>
            </a:r>
            <a:r>
              <a:rPr sz="32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source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790"/>
              </a:spcBef>
            </a:pPr>
            <a:r>
              <a:rPr sz="4800" spc="165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110" dirty="0">
                <a:solidFill>
                  <a:srgbClr val="2C2424"/>
                </a:solidFill>
                <a:latin typeface="Times New Roman"/>
                <a:cs typeface="Times New Roman"/>
              </a:rPr>
              <a:t>RNA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fluorescence measured</a:t>
            </a:r>
            <a:r>
              <a:rPr sz="3200" i="1" spc="-12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Reticulocytes</a:t>
            </a:r>
            <a:endParaRPr sz="32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100000"/>
              </a:lnSpc>
              <a:spcBef>
                <a:spcPts val="800"/>
              </a:spcBef>
            </a:pPr>
            <a:r>
              <a:rPr sz="4800" spc="165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110" dirty="0">
                <a:solidFill>
                  <a:srgbClr val="2C2424"/>
                </a:solidFill>
                <a:latin typeface="Times New Roman"/>
                <a:cs typeface="Times New Roman"/>
              </a:rPr>
              <a:t>DNA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fluorescence measures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white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cell</a:t>
            </a:r>
            <a:r>
              <a:rPr sz="3200" i="1" spc="-14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viability,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nucleated red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blood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cells and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fragile </a:t>
            </a:r>
            <a:r>
              <a:rPr sz="32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white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blood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(eg. Smudge</a:t>
            </a:r>
            <a:r>
              <a:rPr sz="3200" i="1" spc="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cells)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2780" y="558800"/>
            <a:ext cx="75184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22830" marR="5080" indent="-231013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Analyser Running </a:t>
            </a:r>
            <a:r>
              <a:rPr sz="4000" spc="-5" dirty="0"/>
              <a:t>to Manufacturer’s  Specifications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19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1911350"/>
            <a:ext cx="7779384" cy="3604260"/>
          </a:xfrm>
          <a:prstGeom prst="rect">
            <a:avLst/>
          </a:prstGeom>
        </p:spPr>
        <p:txBody>
          <a:bodyPr vert="horz" wrap="square" lIns="0" tIns="6604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520"/>
              </a:spcBef>
            </a:pPr>
            <a:r>
              <a:rPr sz="4800" spc="75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50" dirty="0">
                <a:solidFill>
                  <a:srgbClr val="2C2424"/>
                </a:solidFill>
                <a:latin typeface="Times New Roman"/>
                <a:cs typeface="Times New Roman"/>
              </a:rPr>
              <a:t>Analyser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background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limits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essentially</a:t>
            </a:r>
            <a:r>
              <a:rPr sz="3200" i="1" spc="-7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zero.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420"/>
              </a:spcBef>
            </a:pPr>
            <a:r>
              <a:rPr sz="4800" spc="217" baseline="6076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145" dirty="0">
                <a:solidFill>
                  <a:srgbClr val="2C2424"/>
                </a:solidFill>
                <a:latin typeface="Times New Roman"/>
                <a:cs typeface="Times New Roman"/>
              </a:rPr>
              <a:t>No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carryover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following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high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</a:t>
            </a:r>
            <a:r>
              <a:rPr sz="3200" i="1" spc="-15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counts.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409"/>
              </a:spcBef>
            </a:pPr>
            <a:r>
              <a:rPr sz="4800" spc="135" baseline="6076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90" dirty="0">
                <a:solidFill>
                  <a:srgbClr val="2C2424"/>
                </a:solidFill>
                <a:latin typeface="Times New Roman"/>
                <a:cs typeface="Times New Roman"/>
              </a:rPr>
              <a:t>Good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precision.</a:t>
            </a:r>
            <a:endParaRPr sz="3200">
              <a:latin typeface="Times New Roman"/>
              <a:cs typeface="Times New Roman"/>
            </a:endParaRPr>
          </a:p>
          <a:p>
            <a:pPr marL="368300" marR="17780" indent="-342900">
              <a:lnSpc>
                <a:spcPts val="3450"/>
              </a:lnSpc>
              <a:spcBef>
                <a:spcPts val="850"/>
              </a:spcBef>
            </a:pPr>
            <a:r>
              <a:rPr sz="4800" spc="60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40" dirty="0">
                <a:solidFill>
                  <a:srgbClr val="2C2424"/>
                </a:solidFill>
                <a:latin typeface="Times New Roman"/>
                <a:cs typeface="Times New Roman"/>
              </a:rPr>
              <a:t>Commercial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Quality Controls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running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within  limits.</a:t>
            </a:r>
            <a:endParaRPr sz="3200">
              <a:latin typeface="Times New Roman"/>
              <a:cs typeface="Times New Roman"/>
            </a:endParaRPr>
          </a:p>
          <a:p>
            <a:pPr marL="368300" marR="262255" indent="-342900">
              <a:lnSpc>
                <a:spcPts val="3460"/>
              </a:lnSpc>
              <a:spcBef>
                <a:spcPts val="790"/>
              </a:spcBef>
            </a:pPr>
            <a:r>
              <a:rPr sz="4800" spc="82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55" dirty="0">
                <a:solidFill>
                  <a:srgbClr val="2C2424"/>
                </a:solidFill>
                <a:latin typeface="Times New Roman"/>
                <a:cs typeface="Times New Roman"/>
              </a:rPr>
              <a:t>Patient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Moving Averages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within</a:t>
            </a:r>
            <a:r>
              <a:rPr sz="3200" i="1" spc="-114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acceptable 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limits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7439" y="833120"/>
            <a:ext cx="660654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797300" algn="l"/>
              </a:tabLst>
            </a:pPr>
            <a:r>
              <a:rPr spc="-5" dirty="0"/>
              <a:t>Wallace</a:t>
            </a:r>
            <a:r>
              <a:rPr spc="15" dirty="0"/>
              <a:t> </a:t>
            </a:r>
            <a:r>
              <a:rPr spc="-5" dirty="0"/>
              <a:t>Coulter	(1913-1998)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2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9420" rIns="0" bIns="0" rtlCol="0">
            <a:spAutoFit/>
          </a:bodyPr>
          <a:lstStyle/>
          <a:p>
            <a:pPr marL="368300" marR="17780" indent="-342900">
              <a:lnSpc>
                <a:spcPct val="100000"/>
              </a:lnSpc>
              <a:spcBef>
                <a:spcPts val="100"/>
              </a:spcBef>
            </a:pPr>
            <a:r>
              <a:rPr sz="4200" i="0" spc="104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spc="70" dirty="0"/>
              <a:t>Wallace </a:t>
            </a:r>
            <a:r>
              <a:rPr sz="2800" spc="-5" dirty="0"/>
              <a:t>Coulter, </a:t>
            </a:r>
            <a:r>
              <a:rPr sz="2800" dirty="0"/>
              <a:t>an </a:t>
            </a:r>
            <a:r>
              <a:rPr sz="2800" spc="-5" dirty="0"/>
              <a:t>American electronics engineer,  </a:t>
            </a:r>
            <a:r>
              <a:rPr sz="2800" i="1" spc="-5" dirty="0"/>
              <a:t>developed </a:t>
            </a:r>
            <a:r>
              <a:rPr sz="2800" i="1" dirty="0"/>
              <a:t>the </a:t>
            </a:r>
            <a:r>
              <a:rPr sz="2800" i="1" spc="-5" dirty="0"/>
              <a:t>Coulter Principle </a:t>
            </a:r>
            <a:r>
              <a:rPr sz="2800" i="1" dirty="0"/>
              <a:t>of the </a:t>
            </a:r>
            <a:r>
              <a:rPr sz="2800" i="1" spc="-5" dirty="0"/>
              <a:t>counting </a:t>
            </a:r>
            <a:r>
              <a:rPr sz="2800" i="1" dirty="0"/>
              <a:t>and  </a:t>
            </a:r>
            <a:r>
              <a:rPr sz="2800" i="1" spc="-5" dirty="0"/>
              <a:t>sizing </a:t>
            </a:r>
            <a:r>
              <a:rPr sz="2800" i="1" dirty="0"/>
              <a:t>of </a:t>
            </a:r>
            <a:r>
              <a:rPr sz="2800" i="1" spc="-5" dirty="0"/>
              <a:t>microscopic particles (including </a:t>
            </a:r>
            <a:r>
              <a:rPr sz="2800" i="1" dirty="0"/>
              <a:t>blood </a:t>
            </a:r>
            <a:r>
              <a:rPr sz="2800" i="1" spc="-5" dirty="0"/>
              <a:t>cells)  </a:t>
            </a:r>
            <a:r>
              <a:rPr sz="2800" i="1" dirty="0"/>
              <a:t>during the </a:t>
            </a:r>
            <a:r>
              <a:rPr sz="2800" i="1" spc="-5" dirty="0"/>
              <a:t>late </a:t>
            </a:r>
            <a:r>
              <a:rPr sz="2800" i="1" dirty="0"/>
              <a:t>1940’s into the </a:t>
            </a:r>
            <a:r>
              <a:rPr sz="2800" i="1" spc="-5" dirty="0"/>
              <a:t>early </a:t>
            </a:r>
            <a:r>
              <a:rPr sz="2800" i="1" dirty="0"/>
              <a:t>1950’s. </a:t>
            </a:r>
            <a:r>
              <a:rPr sz="2800" i="1" spc="-5" dirty="0"/>
              <a:t>He  successfully </a:t>
            </a:r>
            <a:r>
              <a:rPr sz="2800" i="1" spc="-10" dirty="0"/>
              <a:t>secured </a:t>
            </a:r>
            <a:r>
              <a:rPr sz="2800" i="1" dirty="0"/>
              <a:t>a </a:t>
            </a:r>
            <a:r>
              <a:rPr sz="2800" i="1" spc="-10" dirty="0"/>
              <a:t>US </a:t>
            </a:r>
            <a:r>
              <a:rPr sz="2800" i="1" spc="-5" dirty="0"/>
              <a:t>patent </a:t>
            </a:r>
            <a:r>
              <a:rPr sz="2800" i="1" dirty="0"/>
              <a:t>for the first </a:t>
            </a:r>
            <a:r>
              <a:rPr sz="2800" i="1" spc="-5" dirty="0"/>
              <a:t>Coulter  counter </a:t>
            </a:r>
            <a:r>
              <a:rPr sz="2800" i="1" dirty="0"/>
              <a:t>in</a:t>
            </a:r>
            <a:r>
              <a:rPr sz="2800" i="1" spc="-5" dirty="0"/>
              <a:t> </a:t>
            </a:r>
            <a:r>
              <a:rPr sz="2800" i="1" dirty="0"/>
              <a:t>1953</a:t>
            </a:r>
            <a:endParaRPr sz="2800">
              <a:latin typeface="Symbol"/>
              <a:cs typeface="Symbol"/>
            </a:endParaRPr>
          </a:p>
          <a:p>
            <a:pPr marL="368300" marR="281940" indent="-342900">
              <a:lnSpc>
                <a:spcPct val="100000"/>
              </a:lnSpc>
              <a:spcBef>
                <a:spcPts val="690"/>
              </a:spcBef>
            </a:pPr>
            <a:r>
              <a:rPr sz="4200" i="0" spc="142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spc="95" dirty="0"/>
              <a:t>About </a:t>
            </a:r>
            <a:r>
              <a:rPr sz="2800" dirty="0"/>
              <a:t>the same </a:t>
            </a:r>
            <a:r>
              <a:rPr sz="2800" spc="-5" dirty="0"/>
              <a:t>time in Kobe, Japan, scientists</a:t>
            </a:r>
            <a:r>
              <a:rPr sz="2800" spc="-150" dirty="0"/>
              <a:t> </a:t>
            </a:r>
            <a:r>
              <a:rPr sz="2800" spc="-10" dirty="0"/>
              <a:t>were  </a:t>
            </a:r>
            <a:r>
              <a:rPr sz="2800" i="1" spc="-5" dirty="0"/>
              <a:t>developing </a:t>
            </a:r>
            <a:r>
              <a:rPr sz="2800" i="1" dirty="0"/>
              <a:t>using radio </a:t>
            </a:r>
            <a:r>
              <a:rPr sz="2800" i="1" spc="-5" dirty="0"/>
              <a:t>frequency </a:t>
            </a:r>
            <a:r>
              <a:rPr sz="2800" i="1" dirty="0"/>
              <a:t>to </a:t>
            </a:r>
            <a:r>
              <a:rPr sz="2800" i="1" spc="-5" dirty="0"/>
              <a:t>count</a:t>
            </a:r>
            <a:r>
              <a:rPr sz="2800" i="1" spc="-35" dirty="0"/>
              <a:t> </a:t>
            </a:r>
            <a:r>
              <a:rPr sz="2800" i="1" spc="-5" dirty="0"/>
              <a:t>cells.</a:t>
            </a:r>
            <a:endParaRPr sz="28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7529" y="290829"/>
            <a:ext cx="41859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Cell Dyn</a:t>
            </a:r>
            <a:r>
              <a:rPr spc="-50" dirty="0"/>
              <a:t> </a:t>
            </a:r>
            <a:r>
              <a:rPr spc="-5" dirty="0"/>
              <a:t>Sapphire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20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447040" y="1146809"/>
            <a:ext cx="7907655" cy="508762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66395" marR="164465" indent="-341630">
              <a:lnSpc>
                <a:spcPct val="80000"/>
              </a:lnSpc>
              <a:spcBef>
                <a:spcPts val="745"/>
              </a:spcBef>
            </a:pPr>
            <a:r>
              <a:rPr sz="4050" spc="569" baseline="5144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4050" spc="-592" baseline="5144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Processes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106 specimens per hour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in </a:t>
            </a:r>
            <a:r>
              <a:rPr sz="27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CBC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mode,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and  only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requires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117ul of blood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(both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open and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closed  modes).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If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there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are a lot of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cytopenic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patients  processed,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there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will be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fewer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processed per</a:t>
            </a:r>
            <a:r>
              <a:rPr sz="2700" i="1" spc="-5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hour</a:t>
            </a:r>
            <a:endParaRPr sz="2700">
              <a:latin typeface="Times New Roman"/>
              <a:cs typeface="Times New Roman"/>
            </a:endParaRPr>
          </a:p>
          <a:p>
            <a:pPr marL="366395" marR="64135" indent="-341630">
              <a:lnSpc>
                <a:spcPct val="79900"/>
              </a:lnSpc>
              <a:spcBef>
                <a:spcPts val="675"/>
              </a:spcBef>
            </a:pPr>
            <a:r>
              <a:rPr sz="4050" spc="569" baseline="5144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4050" spc="-615" baseline="5144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Processes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76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specimens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per hour in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CBC/Reticulocyte  mode,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and still only requires 117ul of blood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(for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both 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modes).</a:t>
            </a:r>
            <a:endParaRPr sz="2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30"/>
              </a:spcBef>
            </a:pPr>
            <a:r>
              <a:rPr sz="4050" spc="569" baseline="5144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4050" spc="-644" baseline="5144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WBC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linearity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is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up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to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250 x </a:t>
            </a:r>
            <a:r>
              <a:rPr sz="2700" i="1" spc="-45" dirty="0">
                <a:solidFill>
                  <a:srgbClr val="2C2424"/>
                </a:solidFill>
                <a:latin typeface="Times New Roman"/>
                <a:cs typeface="Times New Roman"/>
              </a:rPr>
              <a:t>10</a:t>
            </a:r>
            <a:r>
              <a:rPr sz="2325" i="1" spc="-67" baseline="28673" dirty="0">
                <a:solidFill>
                  <a:srgbClr val="2C2424"/>
                </a:solidFill>
                <a:latin typeface="Times New Roman"/>
                <a:cs typeface="Times New Roman"/>
              </a:rPr>
              <a:t>9</a:t>
            </a:r>
            <a:r>
              <a:rPr sz="2700" i="1" spc="-45" dirty="0">
                <a:solidFill>
                  <a:srgbClr val="2C2424"/>
                </a:solidFill>
                <a:latin typeface="Times New Roman"/>
                <a:cs typeface="Times New Roman"/>
              </a:rPr>
              <a:t>/L.</a:t>
            </a:r>
            <a:endParaRPr sz="2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30"/>
              </a:spcBef>
            </a:pPr>
            <a:r>
              <a:rPr sz="4050" spc="569" baseline="617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4050" spc="-637" baseline="6172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Platelet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linearity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is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up to 2,000 x </a:t>
            </a:r>
            <a:r>
              <a:rPr sz="2700" i="1" spc="-40" dirty="0">
                <a:solidFill>
                  <a:srgbClr val="2C2424"/>
                </a:solidFill>
                <a:latin typeface="Times New Roman"/>
                <a:cs typeface="Times New Roman"/>
              </a:rPr>
              <a:t>10</a:t>
            </a:r>
            <a:r>
              <a:rPr sz="2325" i="1" spc="-60" baseline="28673" dirty="0">
                <a:solidFill>
                  <a:srgbClr val="2C2424"/>
                </a:solidFill>
                <a:latin typeface="Times New Roman"/>
                <a:cs typeface="Times New Roman"/>
              </a:rPr>
              <a:t>9</a:t>
            </a:r>
            <a:r>
              <a:rPr sz="2700" i="1" spc="-40" dirty="0">
                <a:solidFill>
                  <a:srgbClr val="2C2424"/>
                </a:solidFill>
                <a:latin typeface="Times New Roman"/>
                <a:cs typeface="Times New Roman"/>
              </a:rPr>
              <a:t>/L.</a:t>
            </a:r>
            <a:endParaRPr sz="2700">
              <a:latin typeface="Times New Roman"/>
              <a:cs typeface="Times New Roman"/>
            </a:endParaRPr>
          </a:p>
          <a:p>
            <a:pPr marL="366395" marR="391160" indent="-341630">
              <a:lnSpc>
                <a:spcPct val="79900"/>
              </a:lnSpc>
              <a:spcBef>
                <a:spcPts val="670"/>
              </a:spcBef>
            </a:pPr>
            <a:r>
              <a:rPr sz="4050" spc="569" baseline="5144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4050" spc="-547" baseline="5144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Utilises impedance,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absorbance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spectrophotometry, 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optical and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fluorescence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technologies </a:t>
            </a:r>
            <a:r>
              <a:rPr sz="27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(3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colour 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fluorescence).</a:t>
            </a:r>
            <a:endParaRPr sz="2700">
              <a:latin typeface="Times New Roman"/>
              <a:cs typeface="Times New Roman"/>
            </a:endParaRPr>
          </a:p>
          <a:p>
            <a:pPr marL="366395" marR="17780" indent="-341630">
              <a:lnSpc>
                <a:spcPts val="2400"/>
              </a:lnSpc>
              <a:spcBef>
                <a:spcPts val="600"/>
              </a:spcBef>
            </a:pPr>
            <a:r>
              <a:rPr sz="3750" spc="525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750" spc="-315" baseline="5555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5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Nucleated red cells counted </a:t>
            </a:r>
            <a:r>
              <a:rPr sz="2500" i="1" dirty="0">
                <a:solidFill>
                  <a:srgbClr val="2C2424"/>
                </a:solidFill>
                <a:latin typeface="Times New Roman"/>
                <a:cs typeface="Times New Roman"/>
              </a:rPr>
              <a:t>as </a:t>
            </a:r>
            <a:r>
              <a:rPr sz="25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part </a:t>
            </a:r>
            <a:r>
              <a:rPr sz="2500" i="1" dirty="0">
                <a:solidFill>
                  <a:srgbClr val="2C2424"/>
                </a:solidFill>
                <a:latin typeface="Times New Roman"/>
                <a:cs typeface="Times New Roman"/>
              </a:rPr>
              <a:t>of an </a:t>
            </a:r>
            <a:r>
              <a:rPr sz="25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FBC analysis (no  reflex testing required) utilising DNA</a:t>
            </a:r>
            <a:r>
              <a:rPr sz="2500" i="1" spc="-4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5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fluorescence</a:t>
            </a:r>
            <a:endParaRPr sz="25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48410" y="176529"/>
            <a:ext cx="534606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Cell </a:t>
            </a:r>
            <a:r>
              <a:rPr sz="4000" spc="5" dirty="0"/>
              <a:t>Dyn </a:t>
            </a:r>
            <a:r>
              <a:rPr sz="4000" spc="-5" dirty="0"/>
              <a:t>Sapphire</a:t>
            </a:r>
            <a:r>
              <a:rPr sz="4000" spc="-50" dirty="0"/>
              <a:t> </a:t>
            </a:r>
            <a:r>
              <a:rPr sz="4000" spc="-5" dirty="0"/>
              <a:t>Cont’d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21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534669" y="899159"/>
            <a:ext cx="7957820" cy="5220970"/>
          </a:xfrm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67030" marR="883919" indent="-341630">
              <a:lnSpc>
                <a:spcPts val="2920"/>
              </a:lnSpc>
              <a:spcBef>
                <a:spcPts val="459"/>
              </a:spcBef>
            </a:pPr>
            <a:r>
              <a:rPr sz="4050" spc="569" baseline="5144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4050" spc="-712" baseline="5144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Has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an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Argon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ion solid phase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(blue)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laser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with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a 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wavelength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of</a:t>
            </a:r>
            <a:r>
              <a:rPr sz="2700" i="1" spc="-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488nm.</a:t>
            </a:r>
            <a:endParaRPr sz="2700">
              <a:latin typeface="Times New Roman"/>
              <a:cs typeface="Times New Roman"/>
            </a:endParaRPr>
          </a:p>
          <a:p>
            <a:pPr marL="367030" marR="445770" indent="-341630">
              <a:lnSpc>
                <a:spcPts val="2910"/>
              </a:lnSpc>
              <a:spcBef>
                <a:spcPts val="680"/>
              </a:spcBef>
            </a:pPr>
            <a:r>
              <a:rPr sz="4050" spc="569" baseline="617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4050" spc="-607" baseline="6172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Ability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to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run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specimens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in an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extended lyse mode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if  lyse resistant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red cells</a:t>
            </a:r>
            <a:r>
              <a:rPr sz="27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present.</a:t>
            </a:r>
            <a:endParaRPr sz="2700">
              <a:latin typeface="Times New Roman"/>
              <a:cs typeface="Times New Roman"/>
            </a:endParaRPr>
          </a:p>
          <a:p>
            <a:pPr marL="367030" marR="532130" indent="-341630">
              <a:lnSpc>
                <a:spcPts val="2910"/>
              </a:lnSpc>
              <a:spcBef>
                <a:spcPts val="680"/>
              </a:spcBef>
              <a:tabLst>
                <a:tab pos="5233670" algn="l"/>
              </a:tabLst>
            </a:pPr>
            <a:r>
              <a:rPr sz="4050" spc="569" baseline="617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4050" spc="-569" baseline="6172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Red cells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are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“sphered”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to</a:t>
            </a:r>
            <a:r>
              <a:rPr sz="2700" i="1" spc="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enable	consistent</a:t>
            </a:r>
            <a:r>
              <a:rPr sz="2700" i="1" spc="-10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MCV 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measurement.</a:t>
            </a:r>
            <a:endParaRPr sz="2700">
              <a:latin typeface="Times New Roman"/>
              <a:cs typeface="Times New Roman"/>
            </a:endParaRPr>
          </a:p>
          <a:p>
            <a:pPr marL="367030" marR="17780" indent="-341630">
              <a:lnSpc>
                <a:spcPct val="89900"/>
              </a:lnSpc>
              <a:spcBef>
                <a:spcPts val="635"/>
              </a:spcBef>
              <a:tabLst>
                <a:tab pos="1453515" algn="l"/>
              </a:tabLst>
            </a:pPr>
            <a:r>
              <a:rPr sz="4050" spc="569" baseline="5144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4050" spc="-644" baseline="5144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Fully automated and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intergrated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Monoclonal Antibody  testing	for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CD61 platelet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counts and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CD3,4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and 8 for 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T-cell lymphocyte typing. Kits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are available for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CD64 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Neutrophil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sepsis marker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and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Hb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F for foetal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 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enumeration.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CD34 stem cell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counting is at the 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developmental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stage.</a:t>
            </a:r>
            <a:endParaRPr sz="27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350"/>
              </a:spcBef>
            </a:pPr>
            <a:r>
              <a:rPr sz="4050" spc="569" baseline="5144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4050" spc="-615" baseline="5144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White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viability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measured </a:t>
            </a:r>
            <a:r>
              <a:rPr sz="2700" i="1" dirty="0">
                <a:solidFill>
                  <a:srgbClr val="2C2424"/>
                </a:solidFill>
                <a:latin typeface="Times New Roman"/>
                <a:cs typeface="Times New Roman"/>
              </a:rPr>
              <a:t>using </a:t>
            </a:r>
            <a:r>
              <a:rPr sz="27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DNA fluorescence.</a:t>
            </a:r>
            <a:endParaRPr sz="27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66469" y="177800"/>
            <a:ext cx="591248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36550" marR="5080" indent="-32385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latin typeface="Arial Black"/>
                <a:cs typeface="Arial Black"/>
              </a:rPr>
              <a:t>Multi Angle</a:t>
            </a:r>
            <a:r>
              <a:rPr sz="4000" spc="-80" dirty="0">
                <a:latin typeface="Arial Black"/>
                <a:cs typeface="Arial Black"/>
              </a:rPr>
              <a:t> </a:t>
            </a:r>
            <a:r>
              <a:rPr sz="4000" spc="-10" dirty="0">
                <a:latin typeface="Arial Black"/>
                <a:cs typeface="Arial Black"/>
              </a:rPr>
              <a:t>Polarised  Scatter</a:t>
            </a:r>
            <a:r>
              <a:rPr sz="4000" spc="-35" dirty="0">
                <a:latin typeface="Arial Black"/>
                <a:cs typeface="Arial Black"/>
              </a:rPr>
              <a:t> </a:t>
            </a:r>
            <a:r>
              <a:rPr sz="4000" spc="-5" dirty="0">
                <a:latin typeface="Arial Black"/>
                <a:cs typeface="Arial Black"/>
              </a:rPr>
              <a:t>Separation</a:t>
            </a:r>
            <a:endParaRPr sz="4000">
              <a:latin typeface="Arial Black"/>
              <a:cs typeface="Arial Black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8600" y="1803400"/>
            <a:ext cx="7620000" cy="36233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182870" y="3691890"/>
            <a:ext cx="236918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Hydrodynamic</a:t>
            </a:r>
            <a:r>
              <a:rPr sz="1800" b="1" spc="-5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18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focusing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411979" y="3747770"/>
            <a:ext cx="693420" cy="138430"/>
          </a:xfrm>
          <a:custGeom>
            <a:avLst/>
            <a:gdLst/>
            <a:ahLst/>
            <a:cxnLst/>
            <a:rect l="l" t="t" r="r" b="b"/>
            <a:pathLst>
              <a:path w="693420" h="138429">
                <a:moveTo>
                  <a:pt x="693420" y="138429"/>
                </a:moveTo>
                <a:lnTo>
                  <a:pt x="0" y="0"/>
                </a:lnTo>
              </a:path>
            </a:pathLst>
          </a:custGeom>
          <a:ln w="8890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43400" y="3710940"/>
            <a:ext cx="81280" cy="74930"/>
          </a:xfrm>
          <a:custGeom>
            <a:avLst/>
            <a:gdLst/>
            <a:ahLst/>
            <a:cxnLst/>
            <a:rect l="l" t="t" r="r" b="b"/>
            <a:pathLst>
              <a:path w="81279" h="74929">
                <a:moveTo>
                  <a:pt x="81279" y="0"/>
                </a:moveTo>
                <a:lnTo>
                  <a:pt x="0" y="22860"/>
                </a:lnTo>
                <a:lnTo>
                  <a:pt x="66039" y="74930"/>
                </a:lnTo>
                <a:lnTo>
                  <a:pt x="81279" y="0"/>
                </a:lnTo>
                <a:close/>
              </a:path>
            </a:pathLst>
          </a:custGeom>
          <a:solidFill>
            <a:srgbClr val="2C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22</a:t>
            </a:fld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48360" y="886459"/>
            <a:ext cx="7122159" cy="5892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700" spc="-5" dirty="0"/>
              <a:t>Red </a:t>
            </a:r>
            <a:r>
              <a:rPr sz="3700" spc="-10" dirty="0"/>
              <a:t>Blood Cell and </a:t>
            </a:r>
            <a:r>
              <a:rPr sz="3700" spc="-5" dirty="0"/>
              <a:t>Platelet</a:t>
            </a:r>
            <a:r>
              <a:rPr sz="3700" spc="-60" dirty="0"/>
              <a:t> </a:t>
            </a:r>
            <a:r>
              <a:rPr sz="3700" spc="-5" dirty="0"/>
              <a:t>Counting</a:t>
            </a:r>
            <a:endParaRPr sz="37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23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9420" rIns="0" bIns="0" rtlCol="0">
            <a:spAutoFit/>
          </a:bodyPr>
          <a:lstStyle/>
          <a:p>
            <a:pPr marL="368300" marR="240665" indent="-342900">
              <a:lnSpc>
                <a:spcPct val="100000"/>
              </a:lnSpc>
              <a:spcBef>
                <a:spcPts val="100"/>
              </a:spcBef>
            </a:pPr>
            <a:r>
              <a:rPr sz="4800" i="0" spc="165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spc="110" dirty="0"/>
              <a:t>Red </a:t>
            </a:r>
            <a:r>
              <a:rPr sz="3200" spc="-5" dirty="0"/>
              <a:t>cell </a:t>
            </a:r>
            <a:r>
              <a:rPr sz="3200" dirty="0"/>
              <a:t>count and </a:t>
            </a:r>
            <a:r>
              <a:rPr sz="3200" spc="-5" dirty="0"/>
              <a:t>platelet </a:t>
            </a:r>
            <a:r>
              <a:rPr sz="3200" dirty="0"/>
              <a:t>counts are</a:t>
            </a:r>
            <a:r>
              <a:rPr sz="3200" spc="-114" dirty="0"/>
              <a:t> </a:t>
            </a:r>
            <a:r>
              <a:rPr sz="3200" dirty="0"/>
              <a:t>obtained  </a:t>
            </a:r>
            <a:r>
              <a:rPr sz="3200" i="1" dirty="0"/>
              <a:t>by both impedance and </a:t>
            </a:r>
            <a:r>
              <a:rPr sz="3200" i="1" spc="-5" dirty="0"/>
              <a:t>optical</a:t>
            </a:r>
            <a:r>
              <a:rPr sz="3200" i="1" dirty="0"/>
              <a:t> methods.</a:t>
            </a:r>
            <a:endParaRPr sz="3200">
              <a:latin typeface="Symbol"/>
              <a:cs typeface="Symbol"/>
            </a:endParaRPr>
          </a:p>
          <a:p>
            <a:pPr marL="368300" marR="30480" indent="-342900">
              <a:lnSpc>
                <a:spcPct val="100000"/>
              </a:lnSpc>
              <a:spcBef>
                <a:spcPts val="790"/>
              </a:spcBef>
            </a:pPr>
            <a:r>
              <a:rPr sz="4800" i="0" spc="82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spc="55" dirty="0"/>
              <a:t>Optical </a:t>
            </a:r>
            <a:r>
              <a:rPr sz="3200" spc="-5" dirty="0"/>
              <a:t>platelets </a:t>
            </a:r>
            <a:r>
              <a:rPr sz="3200" dirty="0"/>
              <a:t>are </a:t>
            </a:r>
            <a:r>
              <a:rPr sz="3200" spc="-5" dirty="0"/>
              <a:t>enumerated using </a:t>
            </a:r>
            <a:r>
              <a:rPr sz="3200" dirty="0"/>
              <a:t>2  </a:t>
            </a:r>
            <a:r>
              <a:rPr sz="3200" i="1" dirty="0"/>
              <a:t>dimensional </a:t>
            </a:r>
            <a:r>
              <a:rPr sz="3200" i="1" spc="-5" dirty="0"/>
              <a:t>light </a:t>
            </a:r>
            <a:r>
              <a:rPr sz="3200" i="1" dirty="0"/>
              <a:t>scatter at </a:t>
            </a:r>
            <a:r>
              <a:rPr sz="3200" i="1" spc="-114" dirty="0"/>
              <a:t>7</a:t>
            </a:r>
            <a:r>
              <a:rPr sz="2775" i="1" spc="-172" baseline="28528" dirty="0"/>
              <a:t>° </a:t>
            </a:r>
            <a:r>
              <a:rPr sz="3200" i="1" dirty="0"/>
              <a:t>and 90º using </a:t>
            </a:r>
            <a:r>
              <a:rPr sz="3200" i="1" spc="-5" dirty="0"/>
              <a:t>the  complexity </a:t>
            </a:r>
            <a:r>
              <a:rPr sz="3200" i="1" dirty="0"/>
              <a:t>of </a:t>
            </a:r>
            <a:r>
              <a:rPr sz="3200" i="1" spc="-5" dirty="0"/>
              <a:t>the platelets to effectively </a:t>
            </a:r>
            <a:r>
              <a:rPr sz="3200" i="1" dirty="0"/>
              <a:t>separate  </a:t>
            </a:r>
            <a:r>
              <a:rPr sz="3200" i="1" spc="-5" dirty="0"/>
              <a:t>the platelets from </a:t>
            </a:r>
            <a:r>
              <a:rPr sz="3200" i="1" dirty="0"/>
              <a:t>small or fragmented </a:t>
            </a:r>
            <a:r>
              <a:rPr sz="3200" i="1" spc="-5" dirty="0"/>
              <a:t>red </a:t>
            </a:r>
            <a:r>
              <a:rPr sz="3200" i="1" dirty="0"/>
              <a:t>blood  </a:t>
            </a:r>
            <a:r>
              <a:rPr sz="3200" i="1" spc="-5" dirty="0"/>
              <a:t>cells</a:t>
            </a:r>
            <a:endParaRPr sz="32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497840"/>
            <a:ext cx="760349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12340" marR="5080" indent="-2199640">
              <a:lnSpc>
                <a:spcPct val="100000"/>
              </a:lnSpc>
              <a:spcBef>
                <a:spcPts val="100"/>
              </a:spcBef>
            </a:pPr>
            <a:r>
              <a:rPr dirty="0"/>
              <a:t>Benefits </a:t>
            </a:r>
            <a:r>
              <a:rPr spc="-5" dirty="0"/>
              <a:t>Of </a:t>
            </a:r>
            <a:r>
              <a:rPr dirty="0"/>
              <a:t>Reporting the</a:t>
            </a:r>
            <a:r>
              <a:rPr spc="-65" dirty="0"/>
              <a:t> </a:t>
            </a:r>
            <a:r>
              <a:rPr spc="-5" dirty="0"/>
              <a:t>Optical  Platelet</a:t>
            </a:r>
            <a:r>
              <a:rPr dirty="0"/>
              <a:t> Count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24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9420" rIns="0" bIns="0" rtlCol="0">
            <a:spAutoFit/>
          </a:bodyPr>
          <a:lstStyle/>
          <a:p>
            <a:pPr marL="368300" marR="17780" indent="-342900">
              <a:lnSpc>
                <a:spcPct val="89900"/>
              </a:lnSpc>
              <a:spcBef>
                <a:spcPts val="459"/>
              </a:spcBef>
            </a:pPr>
            <a:r>
              <a:rPr sz="4500" i="0" spc="44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spc="30" dirty="0"/>
              <a:t>Interfering </a:t>
            </a:r>
            <a:r>
              <a:rPr sz="3000" spc="-5" dirty="0"/>
              <a:t>substances </a:t>
            </a:r>
            <a:r>
              <a:rPr sz="3000" dirty="0"/>
              <a:t>NOT </a:t>
            </a:r>
            <a:r>
              <a:rPr sz="3000" spc="-5" dirty="0"/>
              <a:t>included in the</a:t>
            </a:r>
            <a:r>
              <a:rPr sz="3000" spc="-80" dirty="0"/>
              <a:t> </a:t>
            </a:r>
            <a:r>
              <a:rPr sz="3000" dirty="0"/>
              <a:t>optical  </a:t>
            </a:r>
            <a:r>
              <a:rPr sz="3000" i="1" spc="-5" dirty="0"/>
              <a:t>platelet </a:t>
            </a:r>
            <a:r>
              <a:rPr sz="3000" i="1" spc="-10" dirty="0"/>
              <a:t>count. </a:t>
            </a:r>
            <a:r>
              <a:rPr sz="3000" i="1" spc="-5" dirty="0"/>
              <a:t>These include: circulating blast  </a:t>
            </a:r>
            <a:r>
              <a:rPr sz="3000" i="1" spc="-10" dirty="0"/>
              <a:t>fragments, lipids, </a:t>
            </a:r>
            <a:r>
              <a:rPr sz="3000" i="1" spc="-5" dirty="0"/>
              <a:t>some protein complexes </a:t>
            </a:r>
            <a:r>
              <a:rPr sz="3000" i="1" dirty="0"/>
              <a:t>and  </a:t>
            </a:r>
            <a:r>
              <a:rPr sz="3000" i="1" spc="-10" dirty="0"/>
              <a:t>cryoglobulins.</a:t>
            </a:r>
            <a:endParaRPr sz="3000">
              <a:latin typeface="Symbol"/>
              <a:cs typeface="Symbol"/>
            </a:endParaRPr>
          </a:p>
          <a:p>
            <a:pPr marL="368300" marR="546100" indent="-342900">
              <a:lnSpc>
                <a:spcPct val="89900"/>
              </a:lnSpc>
              <a:spcBef>
                <a:spcPts val="755"/>
              </a:spcBef>
            </a:pPr>
            <a:r>
              <a:rPr sz="4500" i="0" spc="75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spc="50" dirty="0"/>
              <a:t>Already </a:t>
            </a:r>
            <a:r>
              <a:rPr sz="3000" spc="-5" dirty="0"/>
              <a:t>stated improved </a:t>
            </a:r>
            <a:r>
              <a:rPr sz="3000" spc="-10" dirty="0"/>
              <a:t>separation </a:t>
            </a:r>
            <a:r>
              <a:rPr sz="3000" dirty="0"/>
              <a:t>between  </a:t>
            </a:r>
            <a:r>
              <a:rPr sz="3000" i="1" spc="-5" dirty="0"/>
              <a:t>platelets </a:t>
            </a:r>
            <a:r>
              <a:rPr sz="3000" i="1" dirty="0"/>
              <a:t>and </a:t>
            </a:r>
            <a:r>
              <a:rPr sz="3000" i="1" spc="-5" dirty="0"/>
              <a:t>fragmented </a:t>
            </a:r>
            <a:r>
              <a:rPr sz="3000" i="1" dirty="0"/>
              <a:t>and/or </a:t>
            </a:r>
            <a:r>
              <a:rPr sz="3000" i="1" spc="-5" dirty="0"/>
              <a:t>microcytic red  cells.</a:t>
            </a:r>
            <a:endParaRPr sz="3000">
              <a:latin typeface="Symbol"/>
              <a:cs typeface="Symbol"/>
            </a:endParaRPr>
          </a:p>
          <a:p>
            <a:pPr marL="368300" marR="236220" indent="-342900">
              <a:lnSpc>
                <a:spcPts val="3240"/>
              </a:lnSpc>
              <a:spcBef>
                <a:spcPts val="790"/>
              </a:spcBef>
            </a:pPr>
            <a:r>
              <a:rPr sz="4500" i="0" spc="157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spc="105" dirty="0"/>
              <a:t>The </a:t>
            </a:r>
            <a:r>
              <a:rPr sz="3000" spc="-5" dirty="0"/>
              <a:t>lower the </a:t>
            </a:r>
            <a:r>
              <a:rPr sz="3000" dirty="0"/>
              <a:t>platelet </a:t>
            </a:r>
            <a:r>
              <a:rPr sz="3000" spc="-5" dirty="0"/>
              <a:t>count, the longer the</a:t>
            </a:r>
            <a:r>
              <a:rPr sz="3000" spc="-114" dirty="0"/>
              <a:t> </a:t>
            </a:r>
            <a:r>
              <a:rPr sz="3000" spc="-10" dirty="0"/>
              <a:t>count  </a:t>
            </a:r>
            <a:r>
              <a:rPr sz="3000" i="1" spc="-5" dirty="0"/>
              <a:t>period </a:t>
            </a:r>
            <a:r>
              <a:rPr sz="3000" i="1" spc="-10" dirty="0"/>
              <a:t>to </a:t>
            </a:r>
            <a:r>
              <a:rPr sz="3000" i="1" dirty="0"/>
              <a:t>give a more </a:t>
            </a:r>
            <a:r>
              <a:rPr sz="3000" i="1" spc="-5" dirty="0"/>
              <a:t>accurate</a:t>
            </a:r>
            <a:r>
              <a:rPr sz="3000" i="1" spc="15" dirty="0"/>
              <a:t> </a:t>
            </a:r>
            <a:r>
              <a:rPr sz="3000" i="1" spc="-5" dirty="0"/>
              <a:t>count.</a:t>
            </a:r>
            <a:endParaRPr sz="30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17830" y="162559"/>
            <a:ext cx="700722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3175" marR="5080" indent="-126111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Impedance Red Cell </a:t>
            </a:r>
            <a:r>
              <a:rPr sz="3600" spc="-10" dirty="0"/>
              <a:t>and Platelet </a:t>
            </a:r>
            <a:r>
              <a:rPr sz="3600" dirty="0"/>
              <a:t>plots  vs. </a:t>
            </a:r>
            <a:r>
              <a:rPr sz="3600" spc="-5" dirty="0"/>
              <a:t>Optical Platelet</a:t>
            </a:r>
            <a:r>
              <a:rPr sz="3600" spc="-30" dirty="0"/>
              <a:t> </a:t>
            </a:r>
            <a:r>
              <a:rPr sz="3600" spc="-5" dirty="0"/>
              <a:t>plots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457200" y="1524000"/>
            <a:ext cx="6657340" cy="49212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25</a:t>
            </a:fld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53539" y="833120"/>
            <a:ext cx="55194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New Software</a:t>
            </a:r>
            <a:r>
              <a:rPr spc="-40" dirty="0"/>
              <a:t> </a:t>
            </a:r>
            <a:r>
              <a:rPr spc="-5" dirty="0"/>
              <a:t>Upgrades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26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2014220"/>
            <a:ext cx="8192770" cy="3742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459740" indent="-342900">
              <a:lnSpc>
                <a:spcPct val="100000"/>
              </a:lnSpc>
              <a:spcBef>
                <a:spcPts val="100"/>
              </a:spcBef>
            </a:pPr>
            <a:r>
              <a:rPr sz="4800" spc="52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35" dirty="0">
                <a:solidFill>
                  <a:srgbClr val="2C2424"/>
                </a:solidFill>
                <a:latin typeface="Times New Roman"/>
                <a:cs typeface="Times New Roman"/>
              </a:rPr>
              <a:t>Reticulated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platelet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counts processed when a  specimen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processed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in CBC/Reticulocyte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mode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790"/>
              </a:spcBef>
            </a:pPr>
            <a:r>
              <a:rPr sz="4800" spc="60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40" dirty="0">
                <a:solidFill>
                  <a:srgbClr val="2C2424"/>
                </a:solidFill>
                <a:latin typeface="Times New Roman"/>
                <a:cs typeface="Times New Roman"/>
              </a:rPr>
              <a:t>Reportable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extended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White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cell</a:t>
            </a:r>
            <a:r>
              <a:rPr sz="3200" i="1" spc="-4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Differential</a:t>
            </a:r>
            <a:endParaRPr sz="32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100000"/>
              </a:lnSpc>
              <a:spcBef>
                <a:spcPts val="800"/>
              </a:spcBef>
            </a:pPr>
            <a:r>
              <a:rPr sz="4800" spc="75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50" dirty="0">
                <a:solidFill>
                  <a:srgbClr val="2C2424"/>
                </a:solidFill>
                <a:latin typeface="Times New Roman"/>
                <a:cs typeface="Times New Roman"/>
              </a:rPr>
              <a:t>Extended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red cell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parameters including red cell  cytograms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800"/>
              </a:spcBef>
            </a:pPr>
            <a:r>
              <a:rPr sz="4800" spc="75" baseline="6076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50" dirty="0">
                <a:solidFill>
                  <a:srgbClr val="2C2424"/>
                </a:solidFill>
                <a:latin typeface="Times New Roman"/>
                <a:cs typeface="Times New Roman"/>
              </a:rPr>
              <a:t>Extended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Reticulocyte</a:t>
            </a:r>
            <a:r>
              <a:rPr sz="3200" i="1" spc="-5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parameters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19480" y="238759"/>
            <a:ext cx="60051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58900" marR="5080" indent="-13462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Normal </a:t>
            </a:r>
            <a:r>
              <a:rPr sz="3600" spc="-5" dirty="0"/>
              <a:t>Patient </a:t>
            </a:r>
            <a:r>
              <a:rPr sz="3600" spc="-10" dirty="0"/>
              <a:t>Reports </a:t>
            </a:r>
            <a:r>
              <a:rPr sz="3600" spc="-5" dirty="0"/>
              <a:t>from the  Cell </a:t>
            </a:r>
            <a:r>
              <a:rPr sz="3600" spc="10" dirty="0"/>
              <a:t>Dyn</a:t>
            </a:r>
            <a:r>
              <a:rPr sz="3600" spc="-25" dirty="0"/>
              <a:t> </a:t>
            </a:r>
            <a:r>
              <a:rPr sz="3600" spc="-5" dirty="0"/>
              <a:t>Sapphire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28600" y="1447800"/>
            <a:ext cx="73914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27</a:t>
            </a:fld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7860" y="261620"/>
            <a:ext cx="398652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Sysmex</a:t>
            </a:r>
            <a:r>
              <a:rPr spc="-75" dirty="0"/>
              <a:t> </a:t>
            </a:r>
            <a:r>
              <a:rPr spc="-5" dirty="0"/>
              <a:t>XE-5000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28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1023620"/>
            <a:ext cx="6926580" cy="47929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354965" indent="-342900">
              <a:lnSpc>
                <a:spcPct val="100000"/>
              </a:lnSpc>
              <a:spcBef>
                <a:spcPts val="100"/>
              </a:spcBef>
            </a:pPr>
            <a:r>
              <a:rPr sz="3900" spc="547" baseline="5341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900" spc="547" baseline="5341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600" i="1" dirty="0">
                <a:solidFill>
                  <a:srgbClr val="2C2424"/>
                </a:solidFill>
                <a:latin typeface="Times New Roman"/>
                <a:cs typeface="Times New Roman"/>
              </a:rPr>
              <a:t>Haemoglobin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is measured </a:t>
            </a:r>
            <a:r>
              <a:rPr sz="2600" i="1" dirty="0">
                <a:solidFill>
                  <a:srgbClr val="2C2424"/>
                </a:solidFill>
                <a:latin typeface="Times New Roman"/>
                <a:cs typeface="Times New Roman"/>
              </a:rPr>
              <a:t>by absorbance 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spectrophotometry (cyanide free)using </a:t>
            </a:r>
            <a:r>
              <a:rPr sz="2600" i="1" dirty="0">
                <a:solidFill>
                  <a:srgbClr val="2C2424"/>
                </a:solidFill>
                <a:latin typeface="Times New Roman"/>
                <a:cs typeface="Times New Roman"/>
              </a:rPr>
              <a:t>the SLS 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method (reagent is</a:t>
            </a:r>
            <a:r>
              <a:rPr sz="2600" i="1" spc="2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sodium-lauryl-sulphate).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40"/>
              </a:spcBef>
            </a:pPr>
            <a:r>
              <a:rPr sz="3900" spc="547" baseline="5341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900" spc="-525" baseline="5341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600" i="1" dirty="0">
                <a:solidFill>
                  <a:srgbClr val="2C2424"/>
                </a:solidFill>
                <a:latin typeface="Times New Roman"/>
                <a:cs typeface="Times New Roman"/>
              </a:rPr>
              <a:t>Red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2600" i="1" dirty="0">
                <a:solidFill>
                  <a:srgbClr val="2C2424"/>
                </a:solidFill>
                <a:latin typeface="Times New Roman"/>
                <a:cs typeface="Times New Roman"/>
              </a:rPr>
              <a:t>are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measured </a:t>
            </a:r>
            <a:r>
              <a:rPr sz="2600" i="1" dirty="0">
                <a:solidFill>
                  <a:srgbClr val="2C2424"/>
                </a:solidFill>
                <a:latin typeface="Times New Roman"/>
                <a:cs typeface="Times New Roman"/>
              </a:rPr>
              <a:t>by impedance technology</a:t>
            </a:r>
            <a:endParaRPr sz="26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100000"/>
              </a:lnSpc>
              <a:spcBef>
                <a:spcPts val="650"/>
              </a:spcBef>
            </a:pPr>
            <a:r>
              <a:rPr sz="3900" spc="547" baseline="5341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900" spc="-450" baseline="5341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Platelets </a:t>
            </a:r>
            <a:r>
              <a:rPr sz="2600" i="1" dirty="0">
                <a:solidFill>
                  <a:srgbClr val="2C2424"/>
                </a:solidFill>
                <a:latin typeface="Times New Roman"/>
                <a:cs typeface="Times New Roman"/>
              </a:rPr>
              <a:t>are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measured </a:t>
            </a:r>
            <a:r>
              <a:rPr sz="2600" i="1" dirty="0">
                <a:solidFill>
                  <a:srgbClr val="2C2424"/>
                </a:solidFill>
                <a:latin typeface="Times New Roman"/>
                <a:cs typeface="Times New Roman"/>
              </a:rPr>
              <a:t>by impedance and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optical  light scatter technology.</a:t>
            </a:r>
            <a:endParaRPr sz="2600">
              <a:latin typeface="Times New Roman"/>
              <a:cs typeface="Times New Roman"/>
            </a:endParaRPr>
          </a:p>
          <a:p>
            <a:pPr marL="368300" marR="1231900" indent="-342900">
              <a:lnSpc>
                <a:spcPct val="100000"/>
              </a:lnSpc>
              <a:spcBef>
                <a:spcPts val="640"/>
              </a:spcBef>
            </a:pPr>
            <a:r>
              <a:rPr sz="3900" spc="547" baseline="5341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900" spc="-457" baseline="5341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White cell </a:t>
            </a:r>
            <a:r>
              <a:rPr sz="2600" i="1" dirty="0">
                <a:solidFill>
                  <a:srgbClr val="2C2424"/>
                </a:solidFill>
                <a:latin typeface="Times New Roman"/>
                <a:cs typeface="Times New Roman"/>
              </a:rPr>
              <a:t>count and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differential using </a:t>
            </a:r>
            <a:r>
              <a:rPr sz="2600" i="1" dirty="0">
                <a:solidFill>
                  <a:srgbClr val="2C2424"/>
                </a:solidFill>
                <a:latin typeface="Times New Roman"/>
                <a:cs typeface="Times New Roman"/>
              </a:rPr>
              <a:t>3 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technologies.</a:t>
            </a:r>
            <a:endParaRPr sz="2600">
              <a:latin typeface="Times New Roman"/>
              <a:cs typeface="Times New Roman"/>
            </a:endParaRPr>
          </a:p>
          <a:p>
            <a:pPr marL="368300" marR="223520" indent="-342900">
              <a:lnSpc>
                <a:spcPct val="100000"/>
              </a:lnSpc>
              <a:spcBef>
                <a:spcPts val="650"/>
              </a:spcBef>
            </a:pPr>
            <a:r>
              <a:rPr sz="3900" spc="547" baseline="5341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900" spc="-442" baseline="5341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Nucleated red </a:t>
            </a:r>
            <a:r>
              <a:rPr sz="2600" i="1" dirty="0">
                <a:solidFill>
                  <a:srgbClr val="2C2424"/>
                </a:solidFill>
                <a:latin typeface="Times New Roman"/>
                <a:cs typeface="Times New Roman"/>
              </a:rPr>
              <a:t>blood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2600" i="1" dirty="0">
                <a:solidFill>
                  <a:srgbClr val="2C2424"/>
                </a:solidFill>
                <a:latin typeface="Times New Roman"/>
                <a:cs typeface="Times New Roman"/>
              </a:rPr>
              <a:t>and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Reticulocytes </a:t>
            </a:r>
            <a:r>
              <a:rPr sz="2600" i="1" dirty="0">
                <a:solidFill>
                  <a:srgbClr val="2C2424"/>
                </a:solidFill>
                <a:latin typeface="Times New Roman"/>
                <a:cs typeface="Times New Roman"/>
              </a:rPr>
              <a:t>are 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measured using Fluorescence</a:t>
            </a:r>
            <a:r>
              <a:rPr sz="2600" i="1" dirty="0">
                <a:solidFill>
                  <a:srgbClr val="2C2424"/>
                </a:solidFill>
                <a:latin typeface="Times New Roman"/>
                <a:cs typeface="Times New Roman"/>
              </a:rPr>
              <a:t> technology.</a:t>
            </a:r>
            <a:endParaRPr sz="26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40"/>
              </a:spcBef>
            </a:pPr>
            <a:r>
              <a:rPr sz="3900" spc="547" baseline="5341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900" spc="-442" baseline="5341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600" i="1" dirty="0">
                <a:solidFill>
                  <a:srgbClr val="2C2424"/>
                </a:solidFill>
                <a:latin typeface="Times New Roman"/>
                <a:cs typeface="Times New Roman"/>
              </a:rPr>
              <a:t>The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laser is </a:t>
            </a:r>
            <a:r>
              <a:rPr sz="2600" i="1" dirty="0">
                <a:solidFill>
                  <a:srgbClr val="2C2424"/>
                </a:solidFill>
                <a:latin typeface="Times New Roman"/>
                <a:cs typeface="Times New Roman"/>
              </a:rPr>
              <a:t>a </a:t>
            </a:r>
            <a:r>
              <a:rPr sz="26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semiconductor type.</a:t>
            </a:r>
            <a:endParaRPr sz="2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06730" y="200659"/>
            <a:ext cx="682498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460500" marR="5080" indent="-14478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White Cell </a:t>
            </a:r>
            <a:r>
              <a:rPr sz="3600" dirty="0"/>
              <a:t>Count </a:t>
            </a:r>
            <a:r>
              <a:rPr sz="3600" spc="-10" dirty="0"/>
              <a:t>and Differential </a:t>
            </a:r>
            <a:r>
              <a:rPr sz="3600" dirty="0"/>
              <a:t>on  </a:t>
            </a:r>
            <a:r>
              <a:rPr sz="3600" spc="-10" dirty="0"/>
              <a:t>the </a:t>
            </a:r>
            <a:r>
              <a:rPr sz="3600" spc="-5" dirty="0"/>
              <a:t>Sysmex</a:t>
            </a:r>
            <a:r>
              <a:rPr sz="3600" spc="-20" dirty="0"/>
              <a:t> </a:t>
            </a:r>
            <a:r>
              <a:rPr sz="3600" spc="-5" dirty="0"/>
              <a:t>XE-5000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29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1361440"/>
            <a:ext cx="7196455" cy="485013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68300" marR="596265" indent="-342900">
              <a:lnSpc>
                <a:spcPts val="3020"/>
              </a:lnSpc>
              <a:spcBef>
                <a:spcPts val="480"/>
              </a:spcBef>
            </a:pPr>
            <a:r>
              <a:rPr sz="4200" spc="165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110" dirty="0">
                <a:solidFill>
                  <a:srgbClr val="2C2424"/>
                </a:solidFill>
                <a:latin typeface="Times New Roman"/>
                <a:cs typeface="Times New Roman"/>
              </a:rPr>
              <a:t>Uses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Impedance Technology, direct</a:t>
            </a:r>
            <a:r>
              <a:rPr sz="2800" i="1" spc="-15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current  </a:t>
            </a:r>
            <a:r>
              <a:rPr sz="28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(DC).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320"/>
              </a:spcBef>
            </a:pPr>
            <a:r>
              <a:rPr sz="4200" spc="592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4200" spc="592" baseline="5952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Radio frequency technology</a:t>
            </a:r>
            <a:r>
              <a:rPr sz="2800" i="1" spc="-22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15" dirty="0">
                <a:solidFill>
                  <a:srgbClr val="2C2424"/>
                </a:solidFill>
                <a:latin typeface="Times New Roman"/>
                <a:cs typeface="Times New Roman"/>
              </a:rPr>
              <a:t>(RF).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ts val="3190"/>
              </a:lnSpc>
              <a:spcBef>
                <a:spcPts val="359"/>
              </a:spcBef>
            </a:pPr>
            <a:r>
              <a:rPr sz="4200" spc="104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70" dirty="0">
                <a:solidFill>
                  <a:srgbClr val="2C2424"/>
                </a:solidFill>
                <a:latin typeface="Times New Roman"/>
                <a:cs typeface="Times New Roman"/>
              </a:rPr>
              <a:t>Optical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and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fluorescent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light</a:t>
            </a:r>
            <a:r>
              <a:rPr sz="2800" i="1" spc="-10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scatter.</a:t>
            </a:r>
            <a:endParaRPr sz="2800">
              <a:latin typeface="Times New Roman"/>
              <a:cs typeface="Times New Roman"/>
            </a:endParaRPr>
          </a:p>
          <a:p>
            <a:pPr marL="368300" marR="17780">
              <a:lnSpc>
                <a:spcPct val="90000"/>
              </a:lnSpc>
              <a:spcBef>
                <a:spcPts val="165"/>
              </a:spcBef>
            </a:pP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Neutrophils, Lymphocytes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and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Monocytes 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initially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sorted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by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size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and light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scatter patterns  following lysis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of </a:t>
            </a:r>
            <a:r>
              <a:rPr sz="28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red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and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 platelets.</a:t>
            </a:r>
            <a:endParaRPr sz="2800">
              <a:latin typeface="Times New Roman"/>
              <a:cs typeface="Times New Roman"/>
            </a:endParaRPr>
          </a:p>
          <a:p>
            <a:pPr marL="368300" marR="46990">
              <a:lnSpc>
                <a:spcPts val="3020"/>
              </a:lnSpc>
              <a:spcBef>
                <a:spcPts val="45"/>
              </a:spcBef>
            </a:pP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Eosinophils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are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classified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by a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different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light 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scatter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due to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their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granulation.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Basophils are  counted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using low angle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forward scatter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and  side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scatter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at 90º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after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further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lysis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of all</a:t>
            </a:r>
            <a:r>
              <a:rPr sz="2800" i="1" spc="-10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other  white cells </a:t>
            </a:r>
            <a:r>
              <a:rPr sz="28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except</a:t>
            </a:r>
            <a:r>
              <a:rPr sz="2800" i="1" spc="-2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Basophils.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50289" y="40640"/>
            <a:ext cx="573913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419100">
              <a:lnSpc>
                <a:spcPct val="100000"/>
              </a:lnSpc>
              <a:spcBef>
                <a:spcPts val="100"/>
              </a:spcBef>
            </a:pPr>
            <a:r>
              <a:rPr dirty="0"/>
              <a:t>Technologies </a:t>
            </a:r>
            <a:r>
              <a:rPr spc="-5" dirty="0"/>
              <a:t>Used in  Automated </a:t>
            </a:r>
            <a:r>
              <a:rPr dirty="0"/>
              <a:t>Cell</a:t>
            </a:r>
            <a:r>
              <a:rPr spc="-30" dirty="0"/>
              <a:t> </a:t>
            </a:r>
            <a:r>
              <a:rPr spc="-5" dirty="0"/>
              <a:t>Counters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81940" y="1912620"/>
            <a:ext cx="7164070" cy="4244340"/>
          </a:xfrm>
          <a:prstGeom prst="rect">
            <a:avLst/>
          </a:prstGeom>
        </p:spPr>
        <p:txBody>
          <a:bodyPr vert="horz" wrap="square" lIns="0" tIns="64769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509"/>
              </a:spcBef>
            </a:pPr>
            <a:r>
              <a:rPr sz="4800" spc="67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45" dirty="0">
                <a:solidFill>
                  <a:srgbClr val="2C2424"/>
                </a:solidFill>
                <a:latin typeface="Times New Roman"/>
                <a:cs typeface="Times New Roman"/>
              </a:rPr>
              <a:t>Impedance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 Technology</a:t>
            </a:r>
            <a:endParaRPr sz="3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09"/>
              </a:spcBef>
            </a:pPr>
            <a:r>
              <a:rPr sz="4800" spc="60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40" dirty="0">
                <a:solidFill>
                  <a:srgbClr val="2C2424"/>
                </a:solidFill>
                <a:latin typeface="Times New Roman"/>
                <a:cs typeface="Times New Roman"/>
              </a:rPr>
              <a:t>Absorbance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Spectrophotometry</a:t>
            </a:r>
            <a:endParaRPr sz="3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09"/>
              </a:spcBef>
            </a:pPr>
            <a:r>
              <a:rPr sz="4800" spc="82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55" dirty="0">
                <a:solidFill>
                  <a:srgbClr val="2C2424"/>
                </a:solidFill>
                <a:latin typeface="Times New Roman"/>
                <a:cs typeface="Times New Roman"/>
              </a:rPr>
              <a:t>Optical</a:t>
            </a:r>
            <a:r>
              <a:rPr sz="3200" i="1" spc="-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Technology</a:t>
            </a:r>
            <a:endParaRPr sz="3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20"/>
              </a:spcBef>
            </a:pPr>
            <a:r>
              <a:rPr sz="4800" spc="52" baseline="6076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35" dirty="0">
                <a:solidFill>
                  <a:srgbClr val="2C2424"/>
                </a:solidFill>
                <a:latin typeface="Times New Roman"/>
                <a:cs typeface="Times New Roman"/>
              </a:rPr>
              <a:t>Fluorescent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 Technology</a:t>
            </a:r>
            <a:endParaRPr sz="3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09"/>
              </a:spcBef>
            </a:pPr>
            <a:r>
              <a:rPr sz="4800" spc="44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30" dirty="0">
                <a:solidFill>
                  <a:srgbClr val="2C2424"/>
                </a:solidFill>
                <a:latin typeface="Times New Roman"/>
                <a:cs typeface="Times New Roman"/>
              </a:rPr>
              <a:t>Conductivity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(radio</a:t>
            </a:r>
            <a:r>
              <a:rPr sz="3200" i="1" spc="-2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frequency)</a:t>
            </a:r>
            <a:endParaRPr sz="3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409"/>
              </a:spcBef>
            </a:pPr>
            <a:r>
              <a:rPr sz="4800" spc="52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35" dirty="0">
                <a:solidFill>
                  <a:srgbClr val="2C2424"/>
                </a:solidFill>
                <a:latin typeface="Times New Roman"/>
                <a:cs typeface="Times New Roman"/>
              </a:rPr>
              <a:t>Cytochemical</a:t>
            </a:r>
            <a:r>
              <a:rPr sz="3200" i="1" spc="-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staining</a:t>
            </a:r>
            <a:endParaRPr sz="3200">
              <a:latin typeface="Times New Roman"/>
              <a:cs typeface="Times New Roman"/>
            </a:endParaRPr>
          </a:p>
          <a:p>
            <a:pPr marL="381000" marR="30480" indent="-342900">
              <a:lnSpc>
                <a:spcPts val="3460"/>
              </a:lnSpc>
              <a:spcBef>
                <a:spcPts val="840"/>
              </a:spcBef>
            </a:pPr>
            <a:r>
              <a:rPr sz="4800" spc="60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40" dirty="0">
                <a:solidFill>
                  <a:srgbClr val="2C2424"/>
                </a:solidFill>
                <a:latin typeface="Times New Roman"/>
                <a:cs typeface="Times New Roman"/>
              </a:rPr>
              <a:t>Monoclonal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Antibodies are starting to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be 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utilised.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27860" y="528320"/>
            <a:ext cx="398652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Sysmex</a:t>
            </a:r>
            <a:r>
              <a:rPr spc="-75" dirty="0"/>
              <a:t> </a:t>
            </a:r>
            <a:r>
              <a:rPr spc="-5" dirty="0"/>
              <a:t>XE-5000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30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58419" rIns="0" bIns="0" rtlCol="0">
            <a:spAutoFit/>
          </a:bodyPr>
          <a:lstStyle/>
          <a:p>
            <a:pPr marL="368300" marR="472440" indent="-342900">
              <a:lnSpc>
                <a:spcPct val="89900"/>
              </a:lnSpc>
              <a:spcBef>
                <a:spcPts val="459"/>
              </a:spcBef>
            </a:pPr>
            <a:r>
              <a:rPr sz="4500" i="0" spc="67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spc="45" dirty="0"/>
              <a:t>Capable </a:t>
            </a:r>
            <a:r>
              <a:rPr sz="3000" dirty="0"/>
              <a:t>of </a:t>
            </a:r>
            <a:r>
              <a:rPr sz="3000" spc="-5" dirty="0"/>
              <a:t>processing </a:t>
            </a:r>
            <a:r>
              <a:rPr sz="3000" dirty="0"/>
              <a:t>150 </a:t>
            </a:r>
            <a:r>
              <a:rPr sz="3000" spc="-5" dirty="0"/>
              <a:t>specimens</a:t>
            </a:r>
            <a:r>
              <a:rPr sz="3000" spc="-70" dirty="0"/>
              <a:t> </a:t>
            </a:r>
            <a:r>
              <a:rPr sz="3000" dirty="0"/>
              <a:t>per  </a:t>
            </a:r>
            <a:r>
              <a:rPr sz="3000" i="1" dirty="0"/>
              <a:t>hour on </a:t>
            </a:r>
            <a:r>
              <a:rPr sz="3000" i="1" spc="-5" dirty="0"/>
              <a:t>CBC, CBC+NRBC, CBC+  </a:t>
            </a:r>
            <a:r>
              <a:rPr sz="3000" i="1" spc="-30" dirty="0"/>
              <a:t>NRBC+WBC</a:t>
            </a:r>
            <a:r>
              <a:rPr sz="2625" i="1" spc="-44" baseline="-6349" dirty="0"/>
              <a:t>5</a:t>
            </a:r>
            <a:r>
              <a:rPr sz="3000" i="1" spc="-30" dirty="0"/>
              <a:t>DIFF</a:t>
            </a:r>
            <a:r>
              <a:rPr sz="3000" i="1" spc="5" dirty="0"/>
              <a:t> </a:t>
            </a:r>
            <a:r>
              <a:rPr sz="3000" i="1" spc="-5" dirty="0"/>
              <a:t>modes.</a:t>
            </a:r>
            <a:endParaRPr sz="3000">
              <a:latin typeface="Symbol"/>
              <a:cs typeface="Symbol"/>
            </a:endParaRPr>
          </a:p>
          <a:p>
            <a:pPr marL="368300" marR="1252855" indent="-342900">
              <a:lnSpc>
                <a:spcPts val="3229"/>
              </a:lnSpc>
              <a:spcBef>
                <a:spcPts val="810"/>
              </a:spcBef>
            </a:pPr>
            <a:r>
              <a:rPr sz="4500" i="0" spc="165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spc="110" dirty="0"/>
              <a:t>113 </a:t>
            </a:r>
            <a:r>
              <a:rPr sz="3000" spc="-5" dirty="0"/>
              <a:t>specimens </a:t>
            </a:r>
            <a:r>
              <a:rPr sz="3000" dirty="0"/>
              <a:t>per hour </a:t>
            </a:r>
            <a:r>
              <a:rPr sz="3000" spc="-10" dirty="0"/>
              <a:t>in  </a:t>
            </a:r>
            <a:r>
              <a:rPr sz="3000" i="1" spc="-20" dirty="0"/>
              <a:t>CBC+NRBC+WBC</a:t>
            </a:r>
            <a:r>
              <a:rPr sz="2625" i="1" spc="-30" baseline="-7936" dirty="0"/>
              <a:t>5</a:t>
            </a:r>
            <a:r>
              <a:rPr sz="3000" i="1" spc="-20" dirty="0"/>
              <a:t>DIFF+RET</a:t>
            </a:r>
            <a:r>
              <a:rPr sz="3000" i="1" spc="-60" dirty="0"/>
              <a:t> </a:t>
            </a:r>
            <a:r>
              <a:rPr sz="3000" i="1" dirty="0"/>
              <a:t>and</a:t>
            </a:r>
            <a:endParaRPr sz="3000">
              <a:latin typeface="Symbol"/>
              <a:cs typeface="Symbol"/>
            </a:endParaRPr>
          </a:p>
          <a:p>
            <a:pPr marL="368300">
              <a:lnSpc>
                <a:spcPts val="3195"/>
              </a:lnSpc>
            </a:pPr>
            <a:r>
              <a:rPr sz="3000" spc="-5" dirty="0"/>
              <a:t>CBC+RET modes.</a:t>
            </a:r>
            <a:endParaRPr sz="3000"/>
          </a:p>
          <a:p>
            <a:pPr marL="368300" marR="532765" indent="-342900">
              <a:lnSpc>
                <a:spcPts val="3229"/>
              </a:lnSpc>
              <a:spcBef>
                <a:spcPts val="805"/>
              </a:spcBef>
            </a:pPr>
            <a:r>
              <a:rPr sz="4500" i="0" spc="44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spc="30" dirty="0"/>
              <a:t>Approximately </a:t>
            </a:r>
            <a:r>
              <a:rPr sz="3000" dirty="0"/>
              <a:t>38 body </a:t>
            </a:r>
            <a:r>
              <a:rPr sz="3000" spc="-5" dirty="0"/>
              <a:t>fluid analysis</a:t>
            </a:r>
            <a:r>
              <a:rPr sz="3000" spc="-85" dirty="0"/>
              <a:t> </a:t>
            </a:r>
            <a:r>
              <a:rPr sz="3000" dirty="0"/>
              <a:t>per  </a:t>
            </a:r>
            <a:r>
              <a:rPr sz="3000" i="1" spc="-5" dirty="0"/>
              <a:t>hour.</a:t>
            </a:r>
            <a:endParaRPr sz="3000">
              <a:latin typeface="Symbol"/>
              <a:cs typeface="Symbol"/>
            </a:endParaRPr>
          </a:p>
          <a:p>
            <a:pPr marL="25400">
              <a:lnSpc>
                <a:spcPct val="100000"/>
              </a:lnSpc>
              <a:spcBef>
                <a:spcPts val="345"/>
              </a:spcBef>
            </a:pPr>
            <a:r>
              <a:rPr sz="4500" i="0" spc="60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spc="40" dirty="0"/>
              <a:t>Requires </a:t>
            </a:r>
            <a:r>
              <a:rPr sz="3000" dirty="0"/>
              <a:t>200uL </a:t>
            </a:r>
            <a:r>
              <a:rPr sz="3000" spc="-5" dirty="0"/>
              <a:t>of </a:t>
            </a:r>
            <a:r>
              <a:rPr sz="3000" dirty="0"/>
              <a:t>blood </a:t>
            </a:r>
            <a:r>
              <a:rPr sz="3000" spc="-5" dirty="0"/>
              <a:t>in the </a:t>
            </a:r>
            <a:r>
              <a:rPr sz="3000" spc="-10" dirty="0"/>
              <a:t>closed</a:t>
            </a:r>
            <a:r>
              <a:rPr sz="3000" spc="-65" dirty="0"/>
              <a:t> </a:t>
            </a:r>
            <a:r>
              <a:rPr sz="3000" spc="-5" dirty="0"/>
              <a:t>mode.</a:t>
            </a:r>
            <a:endParaRPr sz="3000">
              <a:latin typeface="Symbol"/>
              <a:cs typeface="Symbol"/>
            </a:endParaRPr>
          </a:p>
          <a:p>
            <a:pPr marL="25400">
              <a:lnSpc>
                <a:spcPct val="100000"/>
              </a:lnSpc>
              <a:spcBef>
                <a:spcPts val="380"/>
              </a:spcBef>
            </a:pPr>
            <a:r>
              <a:rPr sz="4500" i="0" spc="60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spc="40" dirty="0"/>
              <a:t>Requires </a:t>
            </a:r>
            <a:r>
              <a:rPr sz="3000" dirty="0"/>
              <a:t>130uL </a:t>
            </a:r>
            <a:r>
              <a:rPr sz="3000" spc="-5" dirty="0"/>
              <a:t>of </a:t>
            </a:r>
            <a:r>
              <a:rPr sz="3000" dirty="0"/>
              <a:t>blood </a:t>
            </a:r>
            <a:r>
              <a:rPr sz="3000" spc="-5" dirty="0"/>
              <a:t>in the </a:t>
            </a:r>
            <a:r>
              <a:rPr sz="3000" dirty="0"/>
              <a:t>open</a:t>
            </a:r>
            <a:r>
              <a:rPr sz="3000" spc="-55" dirty="0"/>
              <a:t> </a:t>
            </a:r>
            <a:r>
              <a:rPr sz="3000" spc="-5" dirty="0"/>
              <a:t>mode</a:t>
            </a:r>
            <a:endParaRPr sz="30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1500" y="200659"/>
            <a:ext cx="669480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52700" marR="5080" indent="-254000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Radio </a:t>
            </a:r>
            <a:r>
              <a:rPr sz="3600" spc="-5" dirty="0"/>
              <a:t>Frequency </a:t>
            </a:r>
            <a:r>
              <a:rPr sz="3600" spc="-10" dirty="0"/>
              <a:t>and </a:t>
            </a:r>
            <a:r>
              <a:rPr sz="3600" spc="-5" dirty="0"/>
              <a:t>Direct Current  Methods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81000" y="1516380"/>
            <a:ext cx="3276600" cy="22301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44170" y="4145279"/>
            <a:ext cx="3312160" cy="20256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733800" y="1524000"/>
            <a:ext cx="4114800" cy="46482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31</a:t>
            </a:fld>
            <a:endParaRPr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59130" y="86359"/>
            <a:ext cx="6517640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93340" marR="5080" indent="-2580640">
              <a:lnSpc>
                <a:spcPct val="100000"/>
              </a:lnSpc>
              <a:spcBef>
                <a:spcPts val="100"/>
              </a:spcBef>
            </a:pPr>
            <a:r>
              <a:rPr sz="3600" spc="-10" dirty="0"/>
              <a:t>White Cell Count and Differential </a:t>
            </a:r>
            <a:r>
              <a:rPr sz="3600" dirty="0"/>
              <a:t>-  </a:t>
            </a:r>
            <a:r>
              <a:rPr sz="3600" spc="-10" dirty="0"/>
              <a:t>Optical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294640" y="1294129"/>
            <a:ext cx="2882900" cy="471932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368300" marR="127000" indent="-342900">
              <a:lnSpc>
                <a:spcPct val="90000"/>
              </a:lnSpc>
              <a:spcBef>
                <a:spcPts val="360"/>
              </a:spcBef>
            </a:pPr>
            <a:r>
              <a:rPr sz="3300" spc="465" baseline="5050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300" spc="465" baseline="5050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Values for white cell  differential derived  from </a:t>
            </a:r>
            <a:r>
              <a:rPr sz="2200" i="1" dirty="0">
                <a:solidFill>
                  <a:srgbClr val="2C2424"/>
                </a:solidFill>
                <a:latin typeface="Times New Roman"/>
                <a:cs typeface="Times New Roman"/>
              </a:rPr>
              <a:t>the</a:t>
            </a:r>
            <a:r>
              <a:rPr sz="2200" i="1" spc="-8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scatterplots.</a:t>
            </a:r>
            <a:endParaRPr sz="22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89900"/>
              </a:lnSpc>
              <a:spcBef>
                <a:spcPts val="550"/>
              </a:spcBef>
            </a:pPr>
            <a:r>
              <a:rPr sz="3300" spc="465" baseline="5050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300" spc="465" baseline="5050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Scatterplots </a:t>
            </a:r>
            <a:r>
              <a:rPr sz="2200" i="1" dirty="0">
                <a:solidFill>
                  <a:srgbClr val="2C2424"/>
                </a:solidFill>
                <a:latin typeface="Times New Roman"/>
                <a:cs typeface="Times New Roman"/>
              </a:rPr>
              <a:t>are a  </a:t>
            </a:r>
            <a:r>
              <a:rPr sz="2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graphical  representation </a:t>
            </a:r>
            <a:r>
              <a:rPr sz="2200" i="1" dirty="0">
                <a:solidFill>
                  <a:srgbClr val="2C2424"/>
                </a:solidFill>
                <a:latin typeface="Times New Roman"/>
                <a:cs typeface="Times New Roman"/>
              </a:rPr>
              <a:t>of  </a:t>
            </a:r>
            <a:r>
              <a:rPr sz="2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electronic </a:t>
            </a:r>
            <a:r>
              <a:rPr sz="2200" i="1" dirty="0">
                <a:solidFill>
                  <a:srgbClr val="2C2424"/>
                </a:solidFill>
                <a:latin typeface="Times New Roman"/>
                <a:cs typeface="Times New Roman"/>
              </a:rPr>
              <a:t>data  </a:t>
            </a:r>
            <a:r>
              <a:rPr sz="2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generated </a:t>
            </a:r>
            <a:r>
              <a:rPr sz="2200" i="1" dirty="0">
                <a:solidFill>
                  <a:srgbClr val="2C2424"/>
                </a:solidFill>
                <a:latin typeface="Times New Roman"/>
                <a:cs typeface="Times New Roman"/>
              </a:rPr>
              <a:t>by the</a:t>
            </a:r>
            <a:r>
              <a:rPr sz="2200" i="1" spc="-8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laser</a:t>
            </a:r>
            <a:endParaRPr sz="2200">
              <a:latin typeface="Times New Roman"/>
              <a:cs typeface="Times New Roman"/>
            </a:endParaRPr>
          </a:p>
          <a:p>
            <a:pPr marL="368300">
              <a:lnSpc>
                <a:spcPts val="2370"/>
              </a:lnSpc>
            </a:pPr>
            <a:r>
              <a:rPr sz="22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/cell</a:t>
            </a:r>
            <a:r>
              <a:rPr sz="2200" i="1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interaction.</a:t>
            </a:r>
            <a:endParaRPr sz="2200">
              <a:latin typeface="Times New Roman"/>
              <a:cs typeface="Times New Roman"/>
            </a:endParaRPr>
          </a:p>
          <a:p>
            <a:pPr marL="368300" marR="95885" indent="-342900">
              <a:lnSpc>
                <a:spcPct val="89800"/>
              </a:lnSpc>
              <a:spcBef>
                <a:spcPts val="560"/>
              </a:spcBef>
            </a:pPr>
            <a:r>
              <a:rPr sz="3300" spc="465" baseline="6313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300" spc="465" baseline="6313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Each coloured area  represents </a:t>
            </a:r>
            <a:r>
              <a:rPr sz="2200" i="1" dirty="0">
                <a:solidFill>
                  <a:srgbClr val="2C2424"/>
                </a:solidFill>
                <a:latin typeface="Times New Roman"/>
                <a:cs typeface="Times New Roman"/>
              </a:rPr>
              <a:t>a  </a:t>
            </a:r>
            <a:r>
              <a:rPr sz="2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reportable</a:t>
            </a:r>
            <a:r>
              <a:rPr sz="2200" i="1" spc="-6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parameter  (the dotted regions  indicate flagging  areas).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492500" y="1267460"/>
            <a:ext cx="4057650" cy="49885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32</a:t>
            </a:fld>
            <a:endParaRPr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07439" y="411479"/>
            <a:ext cx="677672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Special Features </a:t>
            </a:r>
            <a:r>
              <a:rPr sz="4000" dirty="0"/>
              <a:t>of </a:t>
            </a:r>
            <a:r>
              <a:rPr sz="4000" spc="-5" dirty="0"/>
              <a:t>the XE-</a:t>
            </a:r>
            <a:r>
              <a:rPr sz="4000" spc="-75" dirty="0"/>
              <a:t> </a:t>
            </a:r>
            <a:r>
              <a:rPr sz="4000" dirty="0"/>
              <a:t>5000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33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1108709"/>
            <a:ext cx="8333740" cy="5304790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marL="368300" marR="17780" indent="-342900">
              <a:lnSpc>
                <a:spcPct val="90000"/>
              </a:lnSpc>
              <a:spcBef>
                <a:spcPts val="480"/>
              </a:spcBef>
            </a:pPr>
            <a:r>
              <a:rPr sz="4800" spc="75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50" dirty="0">
                <a:solidFill>
                  <a:srgbClr val="2C2424"/>
                </a:solidFill>
                <a:latin typeface="Times New Roman"/>
                <a:cs typeface="Times New Roman"/>
              </a:rPr>
              <a:t>Ability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to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quantitate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RNA content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of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platelets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when processing specimens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in the reticulocyte  mode.</a:t>
            </a:r>
            <a:endParaRPr sz="3200">
              <a:latin typeface="Times New Roman"/>
              <a:cs typeface="Times New Roman"/>
            </a:endParaRPr>
          </a:p>
          <a:p>
            <a:pPr marL="368300" marR="130810" indent="-342900">
              <a:lnSpc>
                <a:spcPct val="90000"/>
              </a:lnSpc>
              <a:spcBef>
                <a:spcPts val="795"/>
              </a:spcBef>
            </a:pPr>
            <a:r>
              <a:rPr sz="4800" spc="52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35" dirty="0">
                <a:solidFill>
                  <a:srgbClr val="2C2424"/>
                </a:solidFill>
                <a:latin typeface="Times New Roman"/>
                <a:cs typeface="Times New Roman"/>
              </a:rPr>
              <a:t>Measurement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of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stem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(Human Progenitor  Cells) utilising the DC/RF white cell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counts and 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differentials.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409"/>
              </a:spcBef>
            </a:pPr>
            <a:r>
              <a:rPr sz="4800" spc="135" baseline="6076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90" dirty="0">
                <a:solidFill>
                  <a:srgbClr val="2C2424"/>
                </a:solidFill>
                <a:latin typeface="Times New Roman"/>
                <a:cs typeface="Times New Roman"/>
              </a:rPr>
              <a:t>Body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Fluid</a:t>
            </a:r>
            <a:r>
              <a:rPr sz="3200" i="1" spc="-9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analysis</a:t>
            </a:r>
            <a:endParaRPr sz="3200">
              <a:latin typeface="Times New Roman"/>
              <a:cs typeface="Times New Roman"/>
            </a:endParaRPr>
          </a:p>
          <a:p>
            <a:pPr marL="368300" marR="916940" indent="-342900">
              <a:lnSpc>
                <a:spcPts val="3450"/>
              </a:lnSpc>
              <a:spcBef>
                <a:spcPts val="850"/>
              </a:spcBef>
            </a:pPr>
            <a:r>
              <a:rPr sz="4800" spc="127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85" dirty="0">
                <a:solidFill>
                  <a:srgbClr val="2C2424"/>
                </a:solidFill>
                <a:latin typeface="Times New Roman"/>
                <a:cs typeface="Times New Roman"/>
              </a:rPr>
              <a:t>High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fluorescent Lymphocytes – reactive</a:t>
            </a:r>
            <a:r>
              <a:rPr sz="3200" i="1" spc="-14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B  Lymphocytes</a:t>
            </a:r>
            <a:endParaRPr sz="3200">
              <a:latin typeface="Times New Roman"/>
              <a:cs typeface="Times New Roman"/>
            </a:endParaRPr>
          </a:p>
          <a:p>
            <a:pPr marL="368300" marR="226060" indent="-342900">
              <a:lnSpc>
                <a:spcPts val="3460"/>
              </a:lnSpc>
              <a:spcBef>
                <a:spcPts val="795"/>
              </a:spcBef>
            </a:pPr>
            <a:r>
              <a:rPr sz="4800" spc="60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40" dirty="0">
                <a:solidFill>
                  <a:srgbClr val="2C2424"/>
                </a:solidFill>
                <a:latin typeface="Times New Roman"/>
                <a:cs typeface="Times New Roman"/>
              </a:rPr>
              <a:t>Additional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red cell parameters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%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microcytes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and %</a:t>
            </a:r>
            <a:r>
              <a:rPr sz="3200" i="1" spc="2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macrocytes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8950" y="833120"/>
            <a:ext cx="530606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Technicon </a:t>
            </a:r>
            <a:r>
              <a:rPr dirty="0"/>
              <a:t>Advia</a:t>
            </a:r>
            <a:r>
              <a:rPr spc="-65" dirty="0"/>
              <a:t> </a:t>
            </a:r>
            <a:r>
              <a:rPr dirty="0"/>
              <a:t>2120i</a:t>
            </a: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34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81940" y="1912620"/>
            <a:ext cx="2920365" cy="29705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00"/>
              </a:spcBef>
            </a:pPr>
            <a:r>
              <a:rPr sz="4800" spc="165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110" dirty="0">
                <a:solidFill>
                  <a:srgbClr val="2C2424"/>
                </a:solidFill>
                <a:latin typeface="Times New Roman"/>
                <a:cs typeface="Times New Roman"/>
              </a:rPr>
              <a:t>CBC</a:t>
            </a:r>
            <a:endParaRPr sz="3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4800" spc="67" baseline="6076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45" dirty="0">
                <a:solidFill>
                  <a:srgbClr val="2C2424"/>
                </a:solidFill>
                <a:latin typeface="Times New Roman"/>
                <a:cs typeface="Times New Roman"/>
              </a:rPr>
              <a:t>CBC/Diff</a:t>
            </a:r>
            <a:endParaRPr sz="3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90"/>
              </a:spcBef>
            </a:pPr>
            <a:r>
              <a:rPr sz="4800" spc="37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25" dirty="0">
                <a:solidFill>
                  <a:srgbClr val="2C2424"/>
                </a:solidFill>
                <a:latin typeface="Times New Roman"/>
                <a:cs typeface="Times New Roman"/>
              </a:rPr>
              <a:t>CBC/Diff/Retic</a:t>
            </a:r>
            <a:endParaRPr sz="3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4800" spc="60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40" dirty="0">
                <a:solidFill>
                  <a:srgbClr val="2C2424"/>
                </a:solidFill>
                <a:latin typeface="Times New Roman"/>
                <a:cs typeface="Times New Roman"/>
              </a:rPr>
              <a:t>CBC/Retic</a:t>
            </a:r>
            <a:endParaRPr sz="32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4800" spc="104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70" dirty="0">
                <a:solidFill>
                  <a:srgbClr val="2C2424"/>
                </a:solidFill>
                <a:latin typeface="Times New Roman"/>
                <a:cs typeface="Times New Roman"/>
              </a:rPr>
              <a:t>Retic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963670" y="1912620"/>
            <a:ext cx="2571115" cy="297053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0"/>
              </a:spcBef>
            </a:pP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120</a:t>
            </a:r>
            <a:r>
              <a:rPr sz="3200" i="1" spc="-8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Samples/hr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120</a:t>
            </a:r>
            <a:r>
              <a:rPr sz="3200" i="1" spc="-8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Samples/hr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120</a:t>
            </a:r>
            <a:r>
              <a:rPr sz="3200" i="1" spc="-8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Samples/hr</a:t>
            </a:r>
            <a:endParaRPr sz="3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800"/>
              </a:spcBef>
            </a:pP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74</a:t>
            </a:r>
            <a:r>
              <a:rPr sz="3200" i="1" spc="-2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Samples/hr</a:t>
            </a:r>
            <a:endParaRPr sz="3200">
              <a:latin typeface="Times New Roman"/>
              <a:cs typeface="Times New Roman"/>
            </a:endParaRPr>
          </a:p>
          <a:p>
            <a:pPr marL="114935">
              <a:lnSpc>
                <a:spcPct val="100000"/>
              </a:lnSpc>
              <a:spcBef>
                <a:spcPts val="800"/>
              </a:spcBef>
            </a:pP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74</a:t>
            </a:r>
            <a:r>
              <a:rPr sz="3200" i="1" spc="-4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Samples/hr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81940" y="5547359"/>
            <a:ext cx="5843905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4800" spc="75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50" dirty="0">
                <a:solidFill>
                  <a:srgbClr val="2C2424"/>
                </a:solidFill>
                <a:latin typeface="Times New Roman"/>
                <a:cs typeface="Times New Roman"/>
              </a:rPr>
              <a:t>Reagents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used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specific to</a:t>
            </a:r>
            <a:r>
              <a:rPr sz="3200" i="1" spc="-7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request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390" y="833120"/>
            <a:ext cx="79121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259454" algn="l"/>
              </a:tabLst>
            </a:pPr>
            <a:r>
              <a:rPr spc="-5" dirty="0"/>
              <a:t>Advia</a:t>
            </a:r>
            <a:r>
              <a:rPr spc="5" dirty="0"/>
              <a:t> </a:t>
            </a:r>
            <a:r>
              <a:rPr dirty="0"/>
              <a:t>2120i</a:t>
            </a:r>
            <a:r>
              <a:rPr spc="5" dirty="0"/>
              <a:t> </a:t>
            </a:r>
            <a:r>
              <a:rPr dirty="0"/>
              <a:t>-	Improved</a:t>
            </a:r>
            <a:r>
              <a:rPr spc="-70" dirty="0"/>
              <a:t> </a:t>
            </a:r>
            <a:r>
              <a:rPr spc="-5" dirty="0"/>
              <a:t>Efficiency</a:t>
            </a:r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35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2014220"/>
            <a:ext cx="320865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4200" spc="89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60" dirty="0">
                <a:solidFill>
                  <a:srgbClr val="2C2424"/>
                </a:solidFill>
                <a:latin typeface="Times New Roman"/>
                <a:cs typeface="Times New Roman"/>
              </a:rPr>
              <a:t>Enhanced</a:t>
            </a:r>
            <a:r>
              <a:rPr sz="2800" i="1" spc="-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Linearity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9140" y="2442210"/>
            <a:ext cx="1143635" cy="259969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790"/>
              </a:spcBef>
            </a:pPr>
            <a:r>
              <a:rPr sz="4200" spc="135" baseline="5952" dirty="0">
                <a:solidFill>
                  <a:srgbClr val="051B61"/>
                </a:solidFill>
                <a:latin typeface="Symbol"/>
                <a:cs typeface="Symbol"/>
              </a:rPr>
              <a:t></a:t>
            </a:r>
            <a:r>
              <a:rPr sz="2800" i="1" spc="90" dirty="0">
                <a:solidFill>
                  <a:srgbClr val="2C2424"/>
                </a:solidFill>
                <a:latin typeface="Times New Roman"/>
                <a:cs typeface="Times New Roman"/>
              </a:rPr>
              <a:t>WBC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4200" spc="135" baseline="5952" dirty="0">
                <a:solidFill>
                  <a:srgbClr val="051B61"/>
                </a:solidFill>
                <a:latin typeface="Symbol"/>
                <a:cs typeface="Symbol"/>
              </a:rPr>
              <a:t></a:t>
            </a:r>
            <a:r>
              <a:rPr sz="2800" i="1" spc="90" dirty="0">
                <a:solidFill>
                  <a:srgbClr val="2C2424"/>
                </a:solidFill>
                <a:latin typeface="Times New Roman"/>
                <a:cs typeface="Times New Roman"/>
              </a:rPr>
              <a:t>RBC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4200" spc="187" baseline="5952" dirty="0">
                <a:solidFill>
                  <a:srgbClr val="051B61"/>
                </a:solidFill>
                <a:latin typeface="Symbol"/>
                <a:cs typeface="Symbol"/>
              </a:rPr>
              <a:t></a:t>
            </a:r>
            <a:r>
              <a:rPr sz="2800" i="1" spc="125" dirty="0">
                <a:solidFill>
                  <a:srgbClr val="2C2424"/>
                </a:solidFill>
                <a:latin typeface="Times New Roman"/>
                <a:cs typeface="Times New Roman"/>
              </a:rPr>
              <a:t>Hb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4200" spc="135" baseline="5952" dirty="0">
                <a:solidFill>
                  <a:srgbClr val="051B61"/>
                </a:solidFill>
                <a:latin typeface="Symbol"/>
                <a:cs typeface="Symbol"/>
              </a:rPr>
              <a:t></a:t>
            </a:r>
            <a:r>
              <a:rPr sz="2800" i="1" spc="90" dirty="0">
                <a:solidFill>
                  <a:srgbClr val="2C2424"/>
                </a:solidFill>
                <a:latin typeface="Times New Roman"/>
                <a:cs typeface="Times New Roman"/>
              </a:rPr>
              <a:t>Plt</a:t>
            </a:r>
            <a:endParaRPr sz="28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4200" spc="89" baseline="5952" dirty="0">
                <a:solidFill>
                  <a:srgbClr val="051B61"/>
                </a:solidFill>
                <a:latin typeface="Symbol"/>
                <a:cs typeface="Symbol"/>
              </a:rPr>
              <a:t></a:t>
            </a:r>
            <a:r>
              <a:rPr sz="2800" i="1" spc="60" dirty="0">
                <a:solidFill>
                  <a:srgbClr val="2C2424"/>
                </a:solidFill>
                <a:latin typeface="Times New Roman"/>
                <a:cs typeface="Times New Roman"/>
              </a:rPr>
              <a:t>Retic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049270" y="2442210"/>
            <a:ext cx="2794000" cy="2599690"/>
          </a:xfrm>
          <a:prstGeom prst="rect">
            <a:avLst/>
          </a:prstGeom>
        </p:spPr>
        <p:txBody>
          <a:bodyPr vert="horz" wrap="square" lIns="0" tIns="1003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90"/>
              </a:spcBef>
            </a:pP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0.02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- 400 x</a:t>
            </a:r>
            <a:r>
              <a:rPr sz="2800" i="1" spc="-7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10^9/L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  <a:tabLst>
                <a:tab pos="930910" algn="l"/>
              </a:tabLst>
            </a:pP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0-7.5	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x</a:t>
            </a:r>
            <a:r>
              <a:rPr sz="2800" i="1" spc="-3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10^12/L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0 - 225</a:t>
            </a:r>
            <a:r>
              <a:rPr sz="2800" i="1" spc="-2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g/L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5 - 3500 x</a:t>
            </a:r>
            <a:r>
              <a:rPr sz="2800" i="1" spc="-5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10^9/L</a:t>
            </a:r>
            <a:endParaRPr sz="28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690"/>
              </a:spcBef>
            </a:pP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0 -</a:t>
            </a:r>
            <a:r>
              <a:rPr sz="2800" i="1" spc="-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24.5%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81940" y="5105400"/>
            <a:ext cx="7653020" cy="8788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>
              <a:lnSpc>
                <a:spcPct val="100000"/>
              </a:lnSpc>
              <a:spcBef>
                <a:spcPts val="100"/>
              </a:spcBef>
            </a:pPr>
            <a:r>
              <a:rPr sz="4200" spc="142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95" dirty="0">
                <a:solidFill>
                  <a:srgbClr val="2C2424"/>
                </a:solidFill>
                <a:latin typeface="Times New Roman"/>
                <a:cs typeface="Times New Roman"/>
              </a:rPr>
              <a:t>175uL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of blood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required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for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processing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in both</a:t>
            </a:r>
            <a:r>
              <a:rPr sz="2800" i="1" spc="-13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the  open and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closed</a:t>
            </a:r>
            <a:r>
              <a:rPr sz="28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modes.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4519" y="299720"/>
            <a:ext cx="677672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White Blood </a:t>
            </a:r>
            <a:r>
              <a:rPr dirty="0"/>
              <a:t>Cell</a:t>
            </a:r>
            <a:r>
              <a:rPr spc="-25" dirty="0"/>
              <a:t> </a:t>
            </a:r>
            <a:r>
              <a:rPr spc="-5" dirty="0"/>
              <a:t>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640" y="998220"/>
            <a:ext cx="6323965" cy="1791970"/>
          </a:xfrm>
          <a:prstGeom prst="rect">
            <a:avLst/>
          </a:prstGeom>
        </p:spPr>
        <p:txBody>
          <a:bodyPr vert="horz" wrap="square" lIns="0" tIns="1143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00"/>
              </a:spcBef>
            </a:pPr>
            <a:r>
              <a:rPr sz="4800" spc="135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90" dirty="0">
                <a:solidFill>
                  <a:srgbClr val="2C2424"/>
                </a:solidFill>
                <a:latin typeface="Times New Roman"/>
                <a:cs typeface="Times New Roman"/>
              </a:rPr>
              <a:t>Dual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WBC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counts and</a:t>
            </a:r>
            <a:r>
              <a:rPr sz="3200" i="1" spc="-114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Differentials.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800"/>
              </a:spcBef>
            </a:pPr>
            <a:r>
              <a:rPr sz="4800" spc="82" baseline="6076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55" dirty="0">
                <a:solidFill>
                  <a:srgbClr val="2C2424"/>
                </a:solidFill>
                <a:latin typeface="Times New Roman"/>
                <a:cs typeface="Times New Roman"/>
              </a:rPr>
              <a:t>Optical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Light</a:t>
            </a:r>
            <a:r>
              <a:rPr sz="3200" i="1" spc="-7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Scatter.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790"/>
              </a:spcBef>
            </a:pPr>
            <a:r>
              <a:rPr sz="4800" spc="60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40" dirty="0">
                <a:solidFill>
                  <a:srgbClr val="2C2424"/>
                </a:solidFill>
                <a:latin typeface="Times New Roman"/>
                <a:cs typeface="Times New Roman"/>
              </a:rPr>
              <a:t>Peroxidase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 Staining.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100898" y="4437433"/>
            <a:ext cx="285750" cy="9671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2700" b="1" spc="-22" baseline="1543" dirty="0">
                <a:solidFill>
                  <a:srgbClr val="474618"/>
                </a:solidFill>
                <a:latin typeface="Arial"/>
                <a:cs typeface="Arial"/>
              </a:rPr>
              <a:t>Ce</a:t>
            </a:r>
            <a:r>
              <a:rPr sz="1800" b="1" spc="-15" dirty="0">
                <a:solidFill>
                  <a:srgbClr val="474618"/>
                </a:solidFill>
                <a:latin typeface="Arial"/>
                <a:cs typeface="Arial"/>
              </a:rPr>
              <a:t>ll</a:t>
            </a:r>
            <a:r>
              <a:rPr sz="1800" b="1" spc="-65" dirty="0">
                <a:solidFill>
                  <a:srgbClr val="474618"/>
                </a:solidFill>
                <a:latin typeface="Arial"/>
                <a:cs typeface="Arial"/>
              </a:rPr>
              <a:t> </a:t>
            </a:r>
            <a:r>
              <a:rPr sz="1800" b="1" spc="-15" dirty="0">
                <a:solidFill>
                  <a:srgbClr val="474618"/>
                </a:solidFill>
                <a:latin typeface="Arial"/>
                <a:cs typeface="Arial"/>
              </a:rPr>
              <a:t>Size</a:t>
            </a:r>
            <a:endParaRPr sz="1800">
              <a:latin typeface="Arial"/>
              <a:cs typeface="Arial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5270" y="3059429"/>
            <a:ext cx="3229610" cy="2759710"/>
          </a:xfrm>
          <a:custGeom>
            <a:avLst/>
            <a:gdLst/>
            <a:ahLst/>
            <a:cxnLst/>
            <a:rect l="l" t="t" r="r" b="b"/>
            <a:pathLst>
              <a:path w="3229609" h="2759710">
                <a:moveTo>
                  <a:pt x="1615439" y="2759710"/>
                </a:moveTo>
                <a:lnTo>
                  <a:pt x="0" y="2759710"/>
                </a:lnTo>
                <a:lnTo>
                  <a:pt x="0" y="0"/>
                </a:lnTo>
                <a:lnTo>
                  <a:pt x="3229609" y="0"/>
                </a:lnTo>
                <a:lnTo>
                  <a:pt x="3229609" y="2759710"/>
                </a:lnTo>
                <a:lnTo>
                  <a:pt x="1615439" y="2759710"/>
                </a:lnTo>
                <a:close/>
              </a:path>
            </a:pathLst>
          </a:custGeom>
          <a:ln w="50676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392929" y="3046729"/>
            <a:ext cx="3229610" cy="28841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4525009" y="6061709"/>
            <a:ext cx="2119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solidFill>
                  <a:srgbClr val="474618"/>
                </a:solidFill>
                <a:latin typeface="Arial"/>
                <a:cs typeface="Arial"/>
              </a:rPr>
              <a:t>Peroxidase</a:t>
            </a:r>
            <a:r>
              <a:rPr sz="1800" b="1" spc="-60" dirty="0">
                <a:solidFill>
                  <a:srgbClr val="474618"/>
                </a:solidFill>
                <a:latin typeface="Arial"/>
                <a:cs typeface="Arial"/>
              </a:rPr>
              <a:t> </a:t>
            </a:r>
            <a:r>
              <a:rPr sz="1800" b="1" spc="-20" dirty="0">
                <a:solidFill>
                  <a:srgbClr val="474618"/>
                </a:solidFill>
                <a:latin typeface="Arial"/>
                <a:cs typeface="Arial"/>
              </a:rPr>
              <a:t>Activity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41350" y="3048000"/>
            <a:ext cx="3150870" cy="28435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95959" y="6051550"/>
            <a:ext cx="21577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solidFill>
                  <a:srgbClr val="474618"/>
                </a:solidFill>
                <a:latin typeface="Arial"/>
                <a:cs typeface="Arial"/>
              </a:rPr>
              <a:t>Nuclear</a:t>
            </a:r>
            <a:r>
              <a:rPr sz="1800" b="1" spc="-60" dirty="0">
                <a:solidFill>
                  <a:srgbClr val="474618"/>
                </a:solidFill>
                <a:latin typeface="Arial"/>
                <a:cs typeface="Arial"/>
              </a:rPr>
              <a:t> </a:t>
            </a:r>
            <a:r>
              <a:rPr sz="1800" b="1" spc="-5" dirty="0">
                <a:solidFill>
                  <a:srgbClr val="474618"/>
                </a:solidFill>
                <a:latin typeface="Arial"/>
                <a:cs typeface="Arial"/>
              </a:rPr>
              <a:t>Complexity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36</a:t>
            </a:fld>
            <a:endParaRPr dirty="0"/>
          </a:p>
        </p:txBody>
      </p:sp>
      <p:sp>
        <p:nvSpPr>
          <p:cNvPr id="10" name="object 10"/>
          <p:cNvSpPr txBox="1"/>
          <p:nvPr/>
        </p:nvSpPr>
        <p:spPr>
          <a:xfrm>
            <a:off x="283278" y="4456483"/>
            <a:ext cx="285750" cy="96710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2120"/>
              </a:lnSpc>
            </a:pPr>
            <a:r>
              <a:rPr sz="2700" b="1" spc="-30" baseline="1543" dirty="0">
                <a:solidFill>
                  <a:srgbClr val="474618"/>
                </a:solidFill>
                <a:latin typeface="Arial"/>
                <a:cs typeface="Arial"/>
              </a:rPr>
              <a:t>Ce</a:t>
            </a:r>
            <a:r>
              <a:rPr sz="1800" b="1" spc="-20" dirty="0">
                <a:solidFill>
                  <a:srgbClr val="474618"/>
                </a:solidFill>
                <a:latin typeface="Arial"/>
                <a:cs typeface="Arial"/>
              </a:rPr>
              <a:t>ll</a:t>
            </a:r>
            <a:r>
              <a:rPr sz="1800" b="1" spc="-65" dirty="0">
                <a:solidFill>
                  <a:srgbClr val="474618"/>
                </a:solidFill>
                <a:latin typeface="Arial"/>
                <a:cs typeface="Arial"/>
              </a:rPr>
              <a:t> </a:t>
            </a:r>
            <a:r>
              <a:rPr sz="1800" b="1" spc="-10" dirty="0">
                <a:solidFill>
                  <a:srgbClr val="474618"/>
                </a:solidFill>
                <a:latin typeface="Arial"/>
                <a:cs typeface="Arial"/>
              </a:rPr>
              <a:t>Size</a:t>
            </a:r>
            <a:endParaRPr sz="1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36930" y="375920"/>
            <a:ext cx="63119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Red Blood </a:t>
            </a:r>
            <a:r>
              <a:rPr dirty="0"/>
              <a:t>Cell</a:t>
            </a:r>
            <a:r>
              <a:rPr spc="-25" dirty="0"/>
              <a:t> </a:t>
            </a:r>
            <a:r>
              <a:rPr spc="-5" dirty="0"/>
              <a:t>Technology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94640" y="1082040"/>
            <a:ext cx="7121525" cy="1680210"/>
          </a:xfrm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40"/>
              </a:spcBef>
            </a:pPr>
            <a:r>
              <a:rPr sz="4500" spc="67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i="1" spc="45" dirty="0">
                <a:solidFill>
                  <a:srgbClr val="2C2424"/>
                </a:solidFill>
                <a:latin typeface="Times New Roman"/>
                <a:cs typeface="Times New Roman"/>
              </a:rPr>
              <a:t>Cellular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Haemoglobin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and Volume of</a:t>
            </a:r>
            <a:r>
              <a:rPr sz="3000" i="1" spc="-10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rbc’s.</a:t>
            </a:r>
            <a:endParaRPr sz="3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740"/>
              </a:spcBef>
            </a:pPr>
            <a:r>
              <a:rPr sz="4500" spc="127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i="1" spc="85" dirty="0">
                <a:solidFill>
                  <a:srgbClr val="2C2424"/>
                </a:solidFill>
                <a:latin typeface="Times New Roman"/>
                <a:cs typeface="Times New Roman"/>
              </a:rPr>
              <a:t>Dual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Haemoglobin.</a:t>
            </a:r>
            <a:endParaRPr sz="3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750"/>
              </a:spcBef>
              <a:tabLst>
                <a:tab pos="3910329" algn="l"/>
              </a:tabLst>
            </a:pPr>
            <a:r>
              <a:rPr sz="4500" spc="67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i="1" spc="45" dirty="0">
                <a:solidFill>
                  <a:srgbClr val="2C2424"/>
                </a:solidFill>
                <a:latin typeface="Times New Roman"/>
                <a:cs typeface="Times New Roman"/>
              </a:rPr>
              <a:t>Accurate</a:t>
            </a:r>
            <a:r>
              <a:rPr sz="3000" i="1" spc="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Morphology	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-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rbc</a:t>
            </a:r>
            <a:r>
              <a:rPr sz="3000" i="1" spc="-2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differential.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4038600" y="2895600"/>
            <a:ext cx="3048000" cy="3124200"/>
          </a:xfrm>
          <a:custGeom>
            <a:avLst/>
            <a:gdLst/>
            <a:ahLst/>
            <a:cxnLst/>
            <a:rect l="l" t="t" r="r" b="b"/>
            <a:pathLst>
              <a:path w="3048000" h="3124200">
                <a:moveTo>
                  <a:pt x="3048000" y="0"/>
                </a:moveTo>
                <a:lnTo>
                  <a:pt x="0" y="0"/>
                </a:lnTo>
                <a:lnTo>
                  <a:pt x="0" y="3124200"/>
                </a:lnTo>
                <a:lnTo>
                  <a:pt x="3048000" y="3124200"/>
                </a:lnTo>
                <a:close/>
              </a:path>
            </a:pathLst>
          </a:custGeom>
          <a:solidFill>
            <a:srgbClr val="648C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58190" y="2895600"/>
            <a:ext cx="3277870" cy="3105150"/>
          </a:xfrm>
          <a:custGeom>
            <a:avLst/>
            <a:gdLst/>
            <a:ahLst/>
            <a:cxnLst/>
            <a:rect l="l" t="t" r="r" b="b"/>
            <a:pathLst>
              <a:path w="3277870" h="3105150">
                <a:moveTo>
                  <a:pt x="3277870" y="0"/>
                </a:moveTo>
                <a:lnTo>
                  <a:pt x="0" y="0"/>
                </a:lnTo>
                <a:lnTo>
                  <a:pt x="0" y="3105150"/>
                </a:lnTo>
                <a:lnTo>
                  <a:pt x="3277870" y="3105150"/>
                </a:lnTo>
                <a:close/>
              </a:path>
            </a:pathLst>
          </a:custGeom>
          <a:solidFill>
            <a:srgbClr val="608E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8190" y="2895600"/>
            <a:ext cx="3277870" cy="3105150"/>
          </a:xfrm>
          <a:custGeom>
            <a:avLst/>
            <a:gdLst/>
            <a:ahLst/>
            <a:cxnLst/>
            <a:rect l="l" t="t" r="r" b="b"/>
            <a:pathLst>
              <a:path w="3277870" h="3105150">
                <a:moveTo>
                  <a:pt x="1639570" y="3105150"/>
                </a:moveTo>
                <a:lnTo>
                  <a:pt x="0" y="3105150"/>
                </a:lnTo>
                <a:lnTo>
                  <a:pt x="0" y="0"/>
                </a:lnTo>
                <a:lnTo>
                  <a:pt x="3277870" y="0"/>
                </a:lnTo>
                <a:lnTo>
                  <a:pt x="3277870" y="3105150"/>
                </a:lnTo>
                <a:lnTo>
                  <a:pt x="1639570" y="3105150"/>
                </a:lnTo>
                <a:close/>
              </a:path>
            </a:pathLst>
          </a:custGeom>
          <a:ln w="12579">
            <a:solidFill>
              <a:srgbClr val="608EF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887730" y="2998470"/>
            <a:ext cx="2994660" cy="28752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467100" y="3172460"/>
            <a:ext cx="570229" cy="49783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673350" y="3172460"/>
            <a:ext cx="570230" cy="49783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206500" y="3172460"/>
            <a:ext cx="568960" cy="49783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524250" y="4390390"/>
            <a:ext cx="454660" cy="39751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2730500" y="4390390"/>
            <a:ext cx="455930" cy="397510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262380" y="4390390"/>
            <a:ext cx="452119" cy="39751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595370" y="5513070"/>
            <a:ext cx="312419" cy="274320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2802889" y="5513070"/>
            <a:ext cx="309880" cy="27432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333500" y="5513070"/>
            <a:ext cx="311150" cy="27432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5089" y="3582670"/>
            <a:ext cx="1393190" cy="610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A6B3B6"/>
                </a:solidFill>
                <a:latin typeface="Arial"/>
                <a:cs typeface="Arial"/>
              </a:rPr>
              <a:t>Macro</a:t>
            </a:r>
            <a:endParaRPr sz="1600">
              <a:latin typeface="Arial"/>
              <a:cs typeface="Arial"/>
            </a:endParaRPr>
          </a:p>
          <a:p>
            <a:pPr marR="5080" algn="r">
              <a:lnSpc>
                <a:spcPct val="100000"/>
              </a:lnSpc>
              <a:spcBef>
                <a:spcPts val="1250"/>
              </a:spcBef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120</a:t>
            </a:r>
            <a:r>
              <a:rPr sz="1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097280" y="4994909"/>
            <a:ext cx="3175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60fL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2065020" y="5191759"/>
            <a:ext cx="471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28g</a:t>
            </a:r>
            <a:r>
              <a:rPr sz="1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dL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3323590" y="5191759"/>
            <a:ext cx="4711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41g</a:t>
            </a:r>
            <a:r>
              <a:rPr sz="1200" b="1" spc="5" dirty="0">
                <a:solidFill>
                  <a:srgbClr val="FFFFFF"/>
                </a:solidFill>
                <a:latin typeface="Times New Roman"/>
                <a:cs typeface="Times New Roman"/>
              </a:rPr>
              <a:t>/</a:t>
            </a:r>
            <a:r>
              <a:rPr sz="1200" b="1" dirty="0">
                <a:solidFill>
                  <a:srgbClr val="FFFFFF"/>
                </a:solidFill>
                <a:latin typeface="Times New Roman"/>
                <a:cs typeface="Times New Roman"/>
              </a:rPr>
              <a:t>dL</a:t>
            </a:r>
            <a:endParaRPr sz="1200">
              <a:latin typeface="Times New Roman"/>
              <a:cs typeface="Times New Roman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4572000" y="3124200"/>
            <a:ext cx="2414270" cy="2858770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 txBox="1"/>
          <p:nvPr/>
        </p:nvSpPr>
        <p:spPr>
          <a:xfrm>
            <a:off x="96519" y="5353050"/>
            <a:ext cx="3839845" cy="9067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1600" b="1" spc="-5" dirty="0">
                <a:solidFill>
                  <a:srgbClr val="A6B3B6"/>
                </a:solidFill>
                <a:latin typeface="Arial"/>
                <a:cs typeface="Arial"/>
              </a:rPr>
              <a:t>Micro</a:t>
            </a:r>
            <a:endParaRPr sz="16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650">
              <a:latin typeface="Arial"/>
              <a:cs typeface="Arial"/>
            </a:endParaRPr>
          </a:p>
          <a:p>
            <a:pPr marL="1231900">
              <a:lnSpc>
                <a:spcPct val="100000"/>
              </a:lnSpc>
            </a:pPr>
            <a:r>
              <a:rPr sz="1600" b="1" spc="-185" dirty="0">
                <a:solidFill>
                  <a:srgbClr val="2C2424"/>
                </a:solidFill>
                <a:latin typeface="Arial"/>
                <a:cs typeface="Arial"/>
              </a:rPr>
              <a:t>Hgb</a:t>
            </a:r>
            <a:r>
              <a:rPr sz="2400" b="1" spc="-277" baseline="-19097" dirty="0">
                <a:solidFill>
                  <a:srgbClr val="A6B3B6"/>
                </a:solidFill>
                <a:latin typeface="Arial"/>
                <a:cs typeface="Arial"/>
              </a:rPr>
              <a:t>Hy</a:t>
            </a:r>
            <a:r>
              <a:rPr sz="1600" b="1" spc="-185" dirty="0">
                <a:solidFill>
                  <a:srgbClr val="2C2424"/>
                </a:solidFill>
                <a:latin typeface="Arial"/>
                <a:cs typeface="Arial"/>
              </a:rPr>
              <a:t>C</a:t>
            </a:r>
            <a:r>
              <a:rPr sz="2400" b="1" spc="-277" baseline="-19097" dirty="0">
                <a:solidFill>
                  <a:srgbClr val="A6B3B6"/>
                </a:solidFill>
                <a:latin typeface="Arial"/>
                <a:cs typeface="Arial"/>
              </a:rPr>
              <a:t>p</a:t>
            </a:r>
            <a:r>
              <a:rPr sz="1600" b="1" spc="-185" dirty="0">
                <a:solidFill>
                  <a:srgbClr val="2C2424"/>
                </a:solidFill>
                <a:latin typeface="Arial"/>
                <a:cs typeface="Arial"/>
              </a:rPr>
              <a:t>o</a:t>
            </a:r>
            <a:r>
              <a:rPr sz="2400" b="1" spc="-277" baseline="-19097" dirty="0">
                <a:solidFill>
                  <a:srgbClr val="A6B3B6"/>
                </a:solidFill>
                <a:latin typeface="Arial"/>
                <a:cs typeface="Arial"/>
              </a:rPr>
              <a:t>o</a:t>
            </a:r>
            <a:r>
              <a:rPr sz="1600" b="1" spc="-185" dirty="0">
                <a:solidFill>
                  <a:srgbClr val="2C2424"/>
                </a:solidFill>
                <a:latin typeface="Arial"/>
                <a:cs typeface="Arial"/>
              </a:rPr>
              <a:t>ncentration</a:t>
            </a:r>
            <a:r>
              <a:rPr sz="1600" b="1" spc="-35" dirty="0">
                <a:solidFill>
                  <a:srgbClr val="2C2424"/>
                </a:solidFill>
                <a:latin typeface="Arial"/>
                <a:cs typeface="Arial"/>
              </a:rPr>
              <a:t> </a:t>
            </a:r>
            <a:r>
              <a:rPr sz="1600" b="1" spc="-330" dirty="0">
                <a:solidFill>
                  <a:srgbClr val="2C2424"/>
                </a:solidFill>
                <a:latin typeface="Arial"/>
                <a:cs typeface="Arial"/>
              </a:rPr>
              <a:t>(g</a:t>
            </a:r>
            <a:r>
              <a:rPr sz="2400" b="1" spc="-494" baseline="-19097" dirty="0">
                <a:solidFill>
                  <a:srgbClr val="A6B3B6"/>
                </a:solidFill>
                <a:latin typeface="Arial"/>
                <a:cs typeface="Arial"/>
              </a:rPr>
              <a:t>H</a:t>
            </a:r>
            <a:r>
              <a:rPr sz="1600" b="1" spc="-330" dirty="0">
                <a:solidFill>
                  <a:srgbClr val="2C2424"/>
                </a:solidFill>
                <a:latin typeface="Arial"/>
                <a:cs typeface="Arial"/>
              </a:rPr>
              <a:t>/d</a:t>
            </a:r>
            <a:r>
              <a:rPr sz="2400" b="1" spc="-494" baseline="-19097" dirty="0">
                <a:solidFill>
                  <a:srgbClr val="A6B3B6"/>
                </a:solidFill>
                <a:latin typeface="Arial"/>
                <a:cs typeface="Arial"/>
              </a:rPr>
              <a:t>yp</a:t>
            </a:r>
            <a:r>
              <a:rPr sz="1600" b="1" spc="-330" dirty="0">
                <a:solidFill>
                  <a:srgbClr val="2C2424"/>
                </a:solidFill>
                <a:latin typeface="Arial"/>
                <a:cs typeface="Arial"/>
              </a:rPr>
              <a:t>L)</a:t>
            </a:r>
            <a:r>
              <a:rPr sz="2400" b="1" spc="-494" baseline="-19097" dirty="0">
                <a:solidFill>
                  <a:srgbClr val="A6B3B6"/>
                </a:solidFill>
                <a:latin typeface="Arial"/>
                <a:cs typeface="Arial"/>
              </a:rPr>
              <a:t>er</a:t>
            </a:r>
            <a:endParaRPr sz="2400" baseline="-19097">
              <a:latin typeface="Arial"/>
              <a:cs typeface="Arial"/>
            </a:endParaRPr>
          </a:p>
        </p:txBody>
      </p:sp>
      <p:sp>
        <p:nvSpPr>
          <p:cNvPr id="24" name="object 2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37</a:t>
            </a:fld>
            <a:endParaRPr dirty="0"/>
          </a:p>
        </p:txBody>
      </p:sp>
      <p:sp>
        <p:nvSpPr>
          <p:cNvPr id="23" name="object 23"/>
          <p:cNvSpPr txBox="1"/>
          <p:nvPr/>
        </p:nvSpPr>
        <p:spPr>
          <a:xfrm>
            <a:off x="447238" y="3779162"/>
            <a:ext cx="252729" cy="163512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870"/>
              </a:lnSpc>
            </a:pPr>
            <a:r>
              <a:rPr sz="1600" b="1" spc="-5" dirty="0">
                <a:solidFill>
                  <a:srgbClr val="2C2424"/>
                </a:solidFill>
                <a:latin typeface="Arial"/>
                <a:cs typeface="Arial"/>
              </a:rPr>
              <a:t>RBC Volume</a:t>
            </a:r>
            <a:r>
              <a:rPr sz="1600" b="1" spc="-85" dirty="0">
                <a:solidFill>
                  <a:srgbClr val="2C2424"/>
                </a:solidFill>
                <a:latin typeface="Arial"/>
                <a:cs typeface="Arial"/>
              </a:rPr>
              <a:t> </a:t>
            </a:r>
            <a:r>
              <a:rPr sz="1600" b="1" spc="-5" dirty="0">
                <a:solidFill>
                  <a:srgbClr val="2C2424"/>
                </a:solidFill>
                <a:latin typeface="Arial"/>
                <a:cs typeface="Arial"/>
              </a:rPr>
              <a:t>(fL)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38059" y="6282690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2C2424"/>
                </a:solidFill>
                <a:latin typeface="Times New Roman"/>
                <a:cs typeface="Times New Roman"/>
              </a:rPr>
              <a:t>3</a:t>
            </a:r>
            <a:r>
              <a:rPr sz="1400" dirty="0">
                <a:solidFill>
                  <a:srgbClr val="2C2424"/>
                </a:solidFill>
                <a:latin typeface="Times New Roman"/>
                <a:cs typeface="Times New Roman"/>
              </a:rPr>
              <a:t>8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15060" y="139700"/>
            <a:ext cx="548640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89990" marR="5080" indent="-117729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Red </a:t>
            </a:r>
            <a:r>
              <a:rPr sz="4000" spc="-5" dirty="0"/>
              <a:t>Blood Cell</a:t>
            </a:r>
            <a:r>
              <a:rPr sz="4000" spc="-60" dirty="0"/>
              <a:t> </a:t>
            </a:r>
            <a:r>
              <a:rPr sz="4000" dirty="0"/>
              <a:t>Cytogram:  </a:t>
            </a:r>
            <a:r>
              <a:rPr sz="4000" spc="-5" dirty="0"/>
              <a:t>Visual</a:t>
            </a:r>
            <a:r>
              <a:rPr sz="4000" spc="-20" dirty="0"/>
              <a:t> </a:t>
            </a:r>
            <a:r>
              <a:rPr sz="4000" dirty="0"/>
              <a:t>Analysis</a:t>
            </a:r>
            <a:endParaRPr sz="4000"/>
          </a:p>
        </p:txBody>
      </p:sp>
      <p:sp>
        <p:nvSpPr>
          <p:cNvPr id="4" name="object 4"/>
          <p:cNvSpPr txBox="1"/>
          <p:nvPr/>
        </p:nvSpPr>
        <p:spPr>
          <a:xfrm>
            <a:off x="1774189" y="3745229"/>
            <a:ext cx="7226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solidFill>
                  <a:srgbClr val="5B6C8F"/>
                </a:solidFill>
                <a:latin typeface="Times New Roman"/>
                <a:cs typeface="Times New Roman"/>
              </a:rPr>
              <a:t>N</a:t>
            </a:r>
            <a:r>
              <a:rPr sz="1800" dirty="0">
                <a:solidFill>
                  <a:srgbClr val="5B6C8F"/>
                </a:solidFill>
                <a:latin typeface="Times New Roman"/>
                <a:cs typeface="Times New Roman"/>
              </a:rPr>
              <a:t>or</a:t>
            </a:r>
            <a:r>
              <a:rPr sz="1800" spc="-10" dirty="0">
                <a:solidFill>
                  <a:srgbClr val="5B6C8F"/>
                </a:solidFill>
                <a:latin typeface="Times New Roman"/>
                <a:cs typeface="Times New Roman"/>
              </a:rPr>
              <a:t>m</a:t>
            </a:r>
            <a:r>
              <a:rPr sz="1800" spc="5" dirty="0">
                <a:solidFill>
                  <a:srgbClr val="5B6C8F"/>
                </a:solidFill>
                <a:latin typeface="Times New Roman"/>
                <a:cs typeface="Times New Roman"/>
              </a:rPr>
              <a:t>a</a:t>
            </a:r>
            <a:r>
              <a:rPr sz="1800" dirty="0">
                <a:solidFill>
                  <a:srgbClr val="5B6C8F"/>
                </a:solidFill>
                <a:latin typeface="Times New Roman"/>
                <a:cs typeface="Times New Roman"/>
              </a:rPr>
              <a:t>l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8210" y="1526539"/>
            <a:ext cx="2659379" cy="21145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4800600" y="3745229"/>
            <a:ext cx="187325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solidFill>
                  <a:srgbClr val="5B6C8F"/>
                </a:solidFill>
                <a:latin typeface="Symbol"/>
                <a:cs typeface="Symbol"/>
              </a:rPr>
              <a:t></a:t>
            </a:r>
            <a:r>
              <a:rPr sz="1800" spc="-5" dirty="0">
                <a:solidFill>
                  <a:srgbClr val="5B6C8F"/>
                </a:solidFill>
                <a:latin typeface="Times New Roman"/>
                <a:cs typeface="Times New Roman"/>
              </a:rPr>
              <a:t>-Thalassemia</a:t>
            </a:r>
            <a:r>
              <a:rPr sz="1800" spc="-30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B6C8F"/>
                </a:solidFill>
                <a:latin typeface="Times New Roman"/>
                <a:cs typeface="Times New Roman"/>
              </a:rPr>
              <a:t>Trait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52009" y="1526539"/>
            <a:ext cx="2672080" cy="21145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938530" y="6201409"/>
            <a:ext cx="225234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B6C8F"/>
                </a:solidFill>
                <a:latin typeface="Times New Roman"/>
                <a:cs typeface="Times New Roman"/>
              </a:rPr>
              <a:t>Iron </a:t>
            </a:r>
            <a:r>
              <a:rPr sz="1800" spc="-5" dirty="0">
                <a:solidFill>
                  <a:srgbClr val="5B6C8F"/>
                </a:solidFill>
                <a:latin typeface="Times New Roman"/>
                <a:cs typeface="Times New Roman"/>
              </a:rPr>
              <a:t>Deficiency</a:t>
            </a:r>
            <a:r>
              <a:rPr sz="1800" spc="-15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1800" spc="-5" dirty="0">
                <a:solidFill>
                  <a:srgbClr val="5B6C8F"/>
                </a:solidFill>
                <a:latin typeface="Times New Roman"/>
                <a:cs typeface="Times New Roman"/>
              </a:rPr>
              <a:t>Anemia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944880" y="4041140"/>
            <a:ext cx="2672080" cy="212471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838200" y="5557520"/>
            <a:ext cx="2743200" cy="0"/>
          </a:xfrm>
          <a:custGeom>
            <a:avLst/>
            <a:gdLst/>
            <a:ahLst/>
            <a:cxnLst/>
            <a:rect l="l" t="t" r="r" b="b"/>
            <a:pathLst>
              <a:path w="2743200">
                <a:moveTo>
                  <a:pt x="0" y="0"/>
                </a:moveTo>
                <a:lnTo>
                  <a:pt x="2743200" y="0"/>
                </a:lnTo>
              </a:path>
            </a:pathLst>
          </a:custGeom>
          <a:ln w="3234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5124450" y="6201409"/>
            <a:ext cx="181800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solidFill>
                  <a:srgbClr val="5B6C8F"/>
                </a:solidFill>
                <a:latin typeface="Times New Roman"/>
                <a:cs typeface="Times New Roman"/>
              </a:rPr>
              <a:t>Sickle </a:t>
            </a:r>
            <a:r>
              <a:rPr sz="1800" spc="-5" dirty="0">
                <a:solidFill>
                  <a:srgbClr val="5B6C8F"/>
                </a:solidFill>
                <a:latin typeface="Times New Roman"/>
                <a:cs typeface="Times New Roman"/>
              </a:rPr>
              <a:t>Cell</a:t>
            </a:r>
            <a:r>
              <a:rPr sz="1800" spc="-40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1800" spc="-10" dirty="0">
                <a:solidFill>
                  <a:srgbClr val="5B6C8F"/>
                </a:solidFill>
                <a:latin typeface="Times New Roman"/>
                <a:cs typeface="Times New Roman"/>
              </a:rPr>
              <a:t>Anemia</a:t>
            </a:r>
            <a:endParaRPr sz="18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652009" y="4042409"/>
            <a:ext cx="2672080" cy="212344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0080" y="215900"/>
            <a:ext cx="65595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dirty="0"/>
              <a:t>2 </a:t>
            </a:r>
            <a:r>
              <a:rPr sz="4000" spc="-5" dirty="0"/>
              <a:t>Dimensional Platelet</a:t>
            </a:r>
            <a:r>
              <a:rPr sz="4000" spc="-55" dirty="0"/>
              <a:t> </a:t>
            </a:r>
            <a:r>
              <a:rPr sz="4000" dirty="0"/>
              <a:t>Analysis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762000" y="914400"/>
            <a:ext cx="2590800" cy="3048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600" y="915669"/>
            <a:ext cx="2590800" cy="300101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1824989" y="4282440"/>
            <a:ext cx="4542790" cy="1781810"/>
          </a:xfrm>
          <a:prstGeom prst="rect">
            <a:avLst/>
          </a:prstGeom>
        </p:spPr>
        <p:txBody>
          <a:bodyPr vert="horz" wrap="square" lIns="0" tIns="30480" rIns="0" bIns="0" rtlCol="0">
            <a:spAutoFit/>
          </a:bodyPr>
          <a:lstStyle/>
          <a:p>
            <a:pPr marL="38100" marR="30480">
              <a:lnSpc>
                <a:spcPct val="95000"/>
              </a:lnSpc>
              <a:spcBef>
                <a:spcPts val="240"/>
              </a:spcBef>
            </a:pPr>
            <a:r>
              <a:rPr sz="2400" b="1" spc="-5" dirty="0">
                <a:solidFill>
                  <a:srgbClr val="474618"/>
                </a:solidFill>
                <a:latin typeface="Arial"/>
                <a:cs typeface="Arial"/>
              </a:rPr>
              <a:t>Linearity </a:t>
            </a:r>
            <a:r>
              <a:rPr sz="2400" b="1" dirty="0">
                <a:solidFill>
                  <a:srgbClr val="474618"/>
                </a:solidFill>
                <a:latin typeface="Arial"/>
                <a:cs typeface="Arial"/>
              </a:rPr>
              <a:t>- 5 to </a:t>
            </a:r>
            <a:r>
              <a:rPr sz="2400" b="1" spc="-10" dirty="0">
                <a:solidFill>
                  <a:srgbClr val="474618"/>
                </a:solidFill>
                <a:latin typeface="Arial"/>
                <a:cs typeface="Arial"/>
              </a:rPr>
              <a:t>3500 </a:t>
            </a:r>
            <a:r>
              <a:rPr sz="2400" b="1" dirty="0">
                <a:solidFill>
                  <a:srgbClr val="474618"/>
                </a:solidFill>
                <a:latin typeface="Arial"/>
                <a:cs typeface="Arial"/>
              </a:rPr>
              <a:t>x10</a:t>
            </a:r>
            <a:r>
              <a:rPr sz="2100" b="1" baseline="27777" dirty="0">
                <a:solidFill>
                  <a:srgbClr val="474618"/>
                </a:solidFill>
                <a:latin typeface="Arial"/>
                <a:cs typeface="Arial"/>
              </a:rPr>
              <a:t>9 </a:t>
            </a:r>
            <a:r>
              <a:rPr sz="2400" b="1" spc="-5" dirty="0">
                <a:solidFill>
                  <a:srgbClr val="474618"/>
                </a:solidFill>
                <a:latin typeface="Arial"/>
                <a:cs typeface="Arial"/>
              </a:rPr>
              <a:t>PLT/L  Size range </a:t>
            </a:r>
            <a:r>
              <a:rPr sz="2400" b="1" dirty="0">
                <a:solidFill>
                  <a:srgbClr val="474618"/>
                </a:solidFill>
                <a:latin typeface="Arial"/>
                <a:cs typeface="Arial"/>
              </a:rPr>
              <a:t>- 1 to 60 fL  </a:t>
            </a:r>
            <a:r>
              <a:rPr sz="2400" b="1" spc="-5" dirty="0">
                <a:solidFill>
                  <a:srgbClr val="474618"/>
                </a:solidFill>
                <a:latin typeface="Arial"/>
                <a:cs typeface="Arial"/>
              </a:rPr>
              <a:t>Refractive Index </a:t>
            </a:r>
            <a:r>
              <a:rPr sz="2400" b="1" dirty="0">
                <a:solidFill>
                  <a:srgbClr val="474618"/>
                </a:solidFill>
                <a:latin typeface="Arial"/>
                <a:cs typeface="Arial"/>
              </a:rPr>
              <a:t>- </a:t>
            </a:r>
            <a:r>
              <a:rPr sz="2400" b="1" spc="-5" dirty="0">
                <a:solidFill>
                  <a:srgbClr val="474618"/>
                </a:solidFill>
                <a:latin typeface="Arial"/>
                <a:cs typeface="Arial"/>
              </a:rPr>
              <a:t>1.35 </a:t>
            </a:r>
            <a:r>
              <a:rPr sz="2400" b="1" dirty="0">
                <a:solidFill>
                  <a:srgbClr val="474618"/>
                </a:solidFill>
                <a:latin typeface="Arial"/>
                <a:cs typeface="Arial"/>
              </a:rPr>
              <a:t>to </a:t>
            </a:r>
            <a:r>
              <a:rPr sz="2400" b="1" spc="-5" dirty="0">
                <a:solidFill>
                  <a:srgbClr val="474618"/>
                </a:solidFill>
                <a:latin typeface="Arial"/>
                <a:cs typeface="Arial"/>
              </a:rPr>
              <a:t>1.40  Large </a:t>
            </a:r>
            <a:r>
              <a:rPr sz="2400" b="1" spc="-10" dirty="0">
                <a:solidFill>
                  <a:srgbClr val="474618"/>
                </a:solidFill>
                <a:latin typeface="Arial"/>
                <a:cs typeface="Arial"/>
              </a:rPr>
              <a:t>PLTs </a:t>
            </a:r>
            <a:r>
              <a:rPr sz="2400" b="1" spc="-5" dirty="0">
                <a:solidFill>
                  <a:srgbClr val="474618"/>
                </a:solidFill>
                <a:latin typeface="Arial"/>
                <a:cs typeface="Arial"/>
              </a:rPr>
              <a:t>included</a:t>
            </a:r>
            <a:endParaRPr sz="2400">
              <a:latin typeface="Arial"/>
              <a:cs typeface="Arial"/>
            </a:endParaRPr>
          </a:p>
          <a:p>
            <a:pPr marL="38100">
              <a:lnSpc>
                <a:spcPts val="2740"/>
              </a:lnSpc>
            </a:pPr>
            <a:r>
              <a:rPr sz="2400" b="1" spc="-5" dirty="0">
                <a:solidFill>
                  <a:srgbClr val="474618"/>
                </a:solidFill>
                <a:latin typeface="Arial"/>
                <a:cs typeface="Arial"/>
              </a:rPr>
              <a:t>RBC fragments </a:t>
            </a:r>
            <a:r>
              <a:rPr sz="2400" b="1" spc="-10" dirty="0">
                <a:solidFill>
                  <a:srgbClr val="474618"/>
                </a:solidFill>
                <a:latin typeface="Arial"/>
                <a:cs typeface="Arial"/>
              </a:rPr>
              <a:t>excluded</a:t>
            </a:r>
            <a:endParaRPr sz="2400">
              <a:latin typeface="Arial"/>
              <a:cs typeface="Arial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39</a:t>
            </a:fld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96720" y="833120"/>
            <a:ext cx="528764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Impedance</a:t>
            </a:r>
            <a:r>
              <a:rPr spc="-25" dirty="0"/>
              <a:t> </a:t>
            </a:r>
            <a:r>
              <a:rPr spc="-5" dirty="0"/>
              <a:t>Technology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4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1925320"/>
            <a:ext cx="7685405" cy="336677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800"/>
              </a:spcBef>
            </a:pPr>
            <a:r>
              <a:rPr sz="4200" spc="89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60" dirty="0">
                <a:solidFill>
                  <a:srgbClr val="2C2424"/>
                </a:solidFill>
                <a:latin typeface="Times New Roman"/>
                <a:cs typeface="Times New Roman"/>
              </a:rPr>
              <a:t>Earliest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form of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automated particle </a:t>
            </a:r>
            <a:r>
              <a:rPr sz="28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(cell)</a:t>
            </a:r>
            <a:r>
              <a:rPr sz="2800" i="1" spc="-4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counting.</a:t>
            </a:r>
            <a:endParaRPr sz="2800">
              <a:latin typeface="Times New Roman"/>
              <a:cs typeface="Times New Roman"/>
            </a:endParaRPr>
          </a:p>
          <a:p>
            <a:pPr marL="368300" marR="313055" indent="-342900">
              <a:lnSpc>
                <a:spcPct val="100000"/>
              </a:lnSpc>
              <a:spcBef>
                <a:spcPts val="700"/>
              </a:spcBef>
            </a:pPr>
            <a:r>
              <a:rPr sz="4200" spc="135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90" dirty="0">
                <a:solidFill>
                  <a:srgbClr val="2C2424"/>
                </a:solidFill>
                <a:latin typeface="Times New Roman"/>
                <a:cs typeface="Times New Roman"/>
              </a:rPr>
              <a:t>Based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on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cells being suspended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in an</a:t>
            </a:r>
            <a:r>
              <a:rPr sz="2800" i="1" spc="-9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electrically  conductive</a:t>
            </a:r>
            <a:r>
              <a:rPr sz="2800" i="1" spc="-2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fluid.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690"/>
              </a:spcBef>
            </a:pPr>
            <a:r>
              <a:rPr sz="4200" spc="135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90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pass through an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aperture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of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known</a:t>
            </a:r>
            <a:r>
              <a:rPr sz="2800" i="1" spc="-14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size.</a:t>
            </a:r>
            <a:endParaRPr sz="2800">
              <a:latin typeface="Times New Roman"/>
              <a:cs typeface="Times New Roman"/>
            </a:endParaRPr>
          </a:p>
          <a:p>
            <a:pPr marL="368300" marR="106680">
              <a:lnSpc>
                <a:spcPct val="100000"/>
              </a:lnSpc>
            </a:pP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Hydrodynamic focussing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is applied to </a:t>
            </a:r>
            <a:r>
              <a:rPr sz="28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keep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diluted  specimen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in the middle of the</a:t>
            </a:r>
            <a:r>
              <a:rPr sz="2800" i="1" spc="-6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stream.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700"/>
              </a:spcBef>
            </a:pPr>
            <a:r>
              <a:rPr sz="4200" spc="104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70" dirty="0">
                <a:solidFill>
                  <a:srgbClr val="2C2424"/>
                </a:solidFill>
                <a:latin typeface="Times New Roman"/>
                <a:cs typeface="Times New Roman"/>
              </a:rPr>
              <a:t>Current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is applied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across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the</a:t>
            </a:r>
            <a:r>
              <a:rPr sz="2800" i="1" spc="-8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aperture.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871219" y="353059"/>
            <a:ext cx="60966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68500" marR="5080" indent="-195580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Reticulocytes </a:t>
            </a:r>
            <a:r>
              <a:rPr sz="3600" spc="-10" dirty="0"/>
              <a:t>and Nucleated </a:t>
            </a:r>
            <a:r>
              <a:rPr sz="3600" spc="-5" dirty="0"/>
              <a:t>Red  Blood </a:t>
            </a:r>
            <a:r>
              <a:rPr sz="3600" spc="-10" dirty="0"/>
              <a:t>Cells</a:t>
            </a:r>
            <a:endParaRPr sz="36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40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39420" rIns="0" bIns="0" rtlCol="0">
            <a:spAutoFit/>
          </a:bodyPr>
          <a:lstStyle/>
          <a:p>
            <a:pPr marL="368300" marR="120014" indent="-342900">
              <a:lnSpc>
                <a:spcPct val="100000"/>
              </a:lnSpc>
              <a:spcBef>
                <a:spcPts val="100"/>
              </a:spcBef>
            </a:pPr>
            <a:r>
              <a:rPr sz="4800" i="0" spc="67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spc="45" dirty="0"/>
              <a:t>Nucleated </a:t>
            </a:r>
            <a:r>
              <a:rPr sz="3200" spc="-5" dirty="0"/>
              <a:t>red </a:t>
            </a:r>
            <a:r>
              <a:rPr sz="3200" dirty="0"/>
              <a:t>blood </a:t>
            </a:r>
            <a:r>
              <a:rPr sz="3200" spc="-5" dirty="0"/>
              <a:t>cells </a:t>
            </a:r>
            <a:r>
              <a:rPr sz="3200" dirty="0"/>
              <a:t>are </a:t>
            </a:r>
            <a:r>
              <a:rPr sz="3200" spc="-5" dirty="0"/>
              <a:t>automatically  </a:t>
            </a:r>
            <a:r>
              <a:rPr sz="3200" i="1" spc="-5" dirty="0"/>
              <a:t>counted </a:t>
            </a:r>
            <a:r>
              <a:rPr sz="3200" i="1" dirty="0"/>
              <a:t>when specimens are run </a:t>
            </a:r>
            <a:r>
              <a:rPr sz="3200" i="1" spc="-5" dirty="0"/>
              <a:t>in the  CBC/DIFF </a:t>
            </a:r>
            <a:r>
              <a:rPr sz="3200" i="1" dirty="0"/>
              <a:t>mode </a:t>
            </a:r>
            <a:r>
              <a:rPr sz="3200" i="1" spc="-5" dirty="0"/>
              <a:t>(based </a:t>
            </a:r>
            <a:r>
              <a:rPr sz="3200" i="1" dirty="0"/>
              <a:t>on </a:t>
            </a:r>
            <a:r>
              <a:rPr sz="3200" i="1" spc="-5" dirty="0"/>
              <a:t>size </a:t>
            </a:r>
            <a:r>
              <a:rPr sz="3200" i="1" dirty="0"/>
              <a:t>and </a:t>
            </a:r>
            <a:r>
              <a:rPr sz="3200" i="1" spc="-5" dirty="0"/>
              <a:t>intensity </a:t>
            </a:r>
            <a:r>
              <a:rPr sz="3200" i="1" dirty="0"/>
              <a:t>of  </a:t>
            </a:r>
            <a:r>
              <a:rPr sz="3200" i="1" spc="-5" dirty="0"/>
              <a:t>the</a:t>
            </a:r>
            <a:r>
              <a:rPr sz="3200" i="1" dirty="0"/>
              <a:t> nucleus).</a:t>
            </a:r>
            <a:endParaRPr sz="3200">
              <a:latin typeface="Symbol"/>
              <a:cs typeface="Symbol"/>
            </a:endParaRPr>
          </a:p>
          <a:p>
            <a:pPr marL="368300" marR="30480" indent="-342900">
              <a:lnSpc>
                <a:spcPct val="100000"/>
              </a:lnSpc>
              <a:spcBef>
                <a:spcPts val="790"/>
              </a:spcBef>
            </a:pPr>
            <a:r>
              <a:rPr sz="4800" i="0" spc="44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spc="30" dirty="0"/>
              <a:t>Reticulocytes </a:t>
            </a:r>
            <a:r>
              <a:rPr sz="3200" dirty="0"/>
              <a:t>are measured </a:t>
            </a:r>
            <a:r>
              <a:rPr sz="3200" spc="-5" dirty="0"/>
              <a:t>in </a:t>
            </a:r>
            <a:r>
              <a:rPr sz="3200" dirty="0"/>
              <a:t>a </a:t>
            </a:r>
            <a:r>
              <a:rPr sz="3200" spc="-5" dirty="0"/>
              <a:t>specific  </a:t>
            </a:r>
            <a:r>
              <a:rPr sz="3200" i="1" spc="-5" dirty="0"/>
              <a:t>reticulocyte </a:t>
            </a:r>
            <a:r>
              <a:rPr sz="3200" i="1" dirty="0"/>
              <a:t>channel, and </a:t>
            </a:r>
            <a:r>
              <a:rPr sz="3200" i="1" spc="-5" dirty="0"/>
              <a:t>additional reticulocyte  </a:t>
            </a:r>
            <a:r>
              <a:rPr sz="3200" i="1" dirty="0"/>
              <a:t>parameters are derived such as </a:t>
            </a:r>
            <a:r>
              <a:rPr sz="3200" i="1" spc="-5" dirty="0"/>
              <a:t>the cellular  </a:t>
            </a:r>
            <a:r>
              <a:rPr sz="3200" i="1" dirty="0"/>
              <a:t>haemoglobin</a:t>
            </a:r>
            <a:r>
              <a:rPr sz="3200" i="1" spc="5" dirty="0"/>
              <a:t> </a:t>
            </a:r>
            <a:r>
              <a:rPr sz="3200" i="1" dirty="0"/>
              <a:t>reticulocyte.</a:t>
            </a:r>
            <a:endParaRPr sz="32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3540" y="833120"/>
            <a:ext cx="80498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Special Features </a:t>
            </a:r>
            <a:r>
              <a:rPr dirty="0"/>
              <a:t>of the </a:t>
            </a:r>
            <a:r>
              <a:rPr spc="-5" dirty="0"/>
              <a:t>Advia</a:t>
            </a:r>
            <a:r>
              <a:rPr spc="-45" dirty="0"/>
              <a:t> </a:t>
            </a:r>
            <a:r>
              <a:rPr dirty="0"/>
              <a:t>2120i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41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2014220"/>
            <a:ext cx="7865109" cy="43307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514984" indent="-342900">
              <a:lnSpc>
                <a:spcPct val="100000"/>
              </a:lnSpc>
              <a:spcBef>
                <a:spcPts val="100"/>
              </a:spcBef>
            </a:pPr>
            <a:r>
              <a:rPr sz="4800" spc="165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110" dirty="0">
                <a:solidFill>
                  <a:srgbClr val="2C2424"/>
                </a:solidFill>
                <a:latin typeface="Times New Roman"/>
                <a:cs typeface="Times New Roman"/>
              </a:rPr>
              <a:t>CSF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Assay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-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FDA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approved cell count</a:t>
            </a:r>
            <a:r>
              <a:rPr sz="3200" i="1" spc="-12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and 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differential</a:t>
            </a:r>
            <a:endParaRPr sz="32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100000"/>
              </a:lnSpc>
              <a:spcBef>
                <a:spcPts val="790"/>
              </a:spcBef>
            </a:pPr>
            <a:r>
              <a:rPr sz="4800" spc="67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45" dirty="0">
                <a:solidFill>
                  <a:srgbClr val="2C2424"/>
                </a:solidFill>
                <a:latin typeface="Times New Roman"/>
                <a:cs typeface="Times New Roman"/>
              </a:rPr>
              <a:t>Cellular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Haemoglobin cross checked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with the  colorimetric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Haemoglobin method.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800"/>
              </a:spcBef>
            </a:pPr>
            <a:r>
              <a:rPr sz="4800" spc="165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110" dirty="0">
                <a:solidFill>
                  <a:srgbClr val="2C2424"/>
                </a:solidFill>
                <a:latin typeface="Times New Roman"/>
                <a:cs typeface="Times New Roman"/>
              </a:rPr>
              <a:t>Red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 differential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- </a:t>
            </a:r>
            <a:r>
              <a:rPr sz="3200" i="1" spc="5" dirty="0">
                <a:solidFill>
                  <a:srgbClr val="2C2424"/>
                </a:solidFill>
                <a:latin typeface="Times New Roman"/>
                <a:cs typeface="Times New Roman"/>
              </a:rPr>
              <a:t>%hypo,</a:t>
            </a:r>
            <a:r>
              <a:rPr sz="3200" i="1" spc="-1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%hyper,</a:t>
            </a:r>
            <a:endParaRPr sz="3200">
              <a:latin typeface="Times New Roman"/>
              <a:cs typeface="Times New Roman"/>
            </a:endParaRPr>
          </a:p>
          <a:p>
            <a:pPr marL="330835">
              <a:lnSpc>
                <a:spcPct val="100000"/>
              </a:lnSpc>
              <a:spcBef>
                <a:spcPts val="800"/>
              </a:spcBef>
            </a:pP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% micro and %</a:t>
            </a:r>
            <a:r>
              <a:rPr sz="3200" i="1" spc="4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macro.</a:t>
            </a:r>
            <a:endParaRPr sz="3200">
              <a:latin typeface="Times New Roman"/>
              <a:cs typeface="Times New Roman"/>
            </a:endParaRPr>
          </a:p>
          <a:p>
            <a:pPr marL="368300" marR="323215" indent="-342900">
              <a:lnSpc>
                <a:spcPts val="3829"/>
              </a:lnSpc>
              <a:spcBef>
                <a:spcPts val="935"/>
              </a:spcBef>
            </a:pPr>
            <a:r>
              <a:rPr sz="4800" spc="104" baseline="6076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70" dirty="0">
                <a:solidFill>
                  <a:srgbClr val="2C2424"/>
                </a:solidFill>
                <a:latin typeface="Times New Roman"/>
                <a:cs typeface="Times New Roman"/>
              </a:rPr>
              <a:t>Cross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checked WCC -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Peroxidase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and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Baso  channel.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53390" y="833120"/>
            <a:ext cx="79152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Beckman Coulter </a:t>
            </a:r>
            <a:r>
              <a:rPr spc="-5" dirty="0"/>
              <a:t>UniCel DxH</a:t>
            </a:r>
            <a:r>
              <a:rPr spc="-55" dirty="0"/>
              <a:t> </a:t>
            </a:r>
            <a:r>
              <a:rPr dirty="0"/>
              <a:t>800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42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2014220"/>
            <a:ext cx="7854315" cy="44221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537845" indent="-342900" algn="just">
              <a:lnSpc>
                <a:spcPct val="100000"/>
              </a:lnSpc>
              <a:spcBef>
                <a:spcPts val="100"/>
              </a:spcBef>
            </a:pPr>
            <a:r>
              <a:rPr sz="4500" spc="60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i="1" spc="40" dirty="0">
                <a:solidFill>
                  <a:srgbClr val="2C2424"/>
                </a:solidFill>
                <a:latin typeface="Times New Roman"/>
                <a:cs typeface="Times New Roman"/>
              </a:rPr>
              <a:t>Utilises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Impedance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technology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for White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Cell 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Counts,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platelet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counts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and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red cell</a:t>
            </a:r>
            <a:r>
              <a:rPr sz="3000" i="1" spc="-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counts.</a:t>
            </a:r>
            <a:endParaRPr sz="3000">
              <a:latin typeface="Times New Roman"/>
              <a:cs typeface="Times New Roman"/>
            </a:endParaRPr>
          </a:p>
          <a:p>
            <a:pPr marL="368300" marR="17780" indent="-342900" algn="just">
              <a:lnSpc>
                <a:spcPct val="100000"/>
              </a:lnSpc>
              <a:spcBef>
                <a:spcPts val="740"/>
              </a:spcBef>
            </a:pPr>
            <a:r>
              <a:rPr sz="4500" spc="60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i="1" spc="40" dirty="0">
                <a:solidFill>
                  <a:srgbClr val="2C2424"/>
                </a:solidFill>
                <a:latin typeface="Times New Roman"/>
                <a:cs typeface="Times New Roman"/>
              </a:rPr>
              <a:t>Utilises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Volume,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Conductivity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and Scatter (VCS) 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principles for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white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 differential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and NRBC(5 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angles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of</a:t>
            </a:r>
            <a:r>
              <a:rPr sz="3000" i="1" spc="-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scatter)</a:t>
            </a:r>
            <a:endParaRPr sz="3000">
              <a:latin typeface="Times New Roman"/>
              <a:cs typeface="Times New Roman"/>
            </a:endParaRPr>
          </a:p>
          <a:p>
            <a:pPr marL="368300" marR="495934" indent="-342900">
              <a:lnSpc>
                <a:spcPct val="100000"/>
              </a:lnSpc>
              <a:spcBef>
                <a:spcPts val="740"/>
              </a:spcBef>
            </a:pPr>
            <a:r>
              <a:rPr sz="4500" spc="82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i="1" spc="55" dirty="0">
                <a:solidFill>
                  <a:srgbClr val="2C2424"/>
                </a:solidFill>
                <a:latin typeface="Times New Roman"/>
                <a:cs typeface="Times New Roman"/>
              </a:rPr>
              <a:t>Random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access reticulocyte testing using</a:t>
            </a:r>
            <a:r>
              <a:rPr sz="3000" i="1" spc="-8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new 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methylene blue staining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of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reticulocytes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and 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analysis using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VCS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technology</a:t>
            </a:r>
            <a:endParaRPr sz="30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740"/>
              </a:spcBef>
            </a:pPr>
            <a:r>
              <a:rPr sz="4500" spc="52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i="1" spc="35" dirty="0">
                <a:solidFill>
                  <a:srgbClr val="2C2424"/>
                </a:solidFill>
                <a:latin typeface="Times New Roman"/>
                <a:cs typeface="Times New Roman"/>
              </a:rPr>
              <a:t>Monoclonal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 capabilities</a:t>
            </a:r>
            <a:endParaRPr sz="3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UniCel DxH</a:t>
            </a:r>
            <a:r>
              <a:rPr spc="-75" dirty="0"/>
              <a:t> </a:t>
            </a:r>
            <a:r>
              <a:rPr dirty="0"/>
              <a:t>800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43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892810" y="1504950"/>
            <a:ext cx="7077075" cy="430784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68300" marR="17780" indent="-342900" algn="just">
              <a:lnSpc>
                <a:spcPts val="2690"/>
              </a:lnSpc>
              <a:spcBef>
                <a:spcPts val="745"/>
              </a:spcBef>
            </a:pPr>
            <a:r>
              <a:rPr sz="4200" spc="75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50" dirty="0">
                <a:solidFill>
                  <a:srgbClr val="2C2424"/>
                </a:solidFill>
                <a:latin typeface="Times New Roman"/>
                <a:cs typeface="Times New Roman"/>
              </a:rPr>
              <a:t>Processes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100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specimens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per hour in </a:t>
            </a:r>
            <a:r>
              <a:rPr sz="28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CBC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and 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CBC/Diff modes </a:t>
            </a:r>
            <a:r>
              <a:rPr sz="28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(can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take longer if there are</a:t>
            </a:r>
            <a:r>
              <a:rPr sz="2800" i="1" spc="-14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  lot of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cytopenic</a:t>
            </a:r>
            <a:r>
              <a:rPr sz="2800" i="1" spc="-2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patients).</a:t>
            </a:r>
            <a:endParaRPr sz="2800">
              <a:latin typeface="Times New Roman"/>
              <a:cs typeface="Times New Roman"/>
            </a:endParaRPr>
          </a:p>
          <a:p>
            <a:pPr marL="368300" marR="1601470" indent="-342900">
              <a:lnSpc>
                <a:spcPts val="2690"/>
              </a:lnSpc>
              <a:spcBef>
                <a:spcPts val="690"/>
              </a:spcBef>
            </a:pPr>
            <a:r>
              <a:rPr sz="4200" spc="75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50" dirty="0">
                <a:solidFill>
                  <a:srgbClr val="2C2424"/>
                </a:solidFill>
                <a:latin typeface="Times New Roman"/>
                <a:cs typeface="Times New Roman"/>
              </a:rPr>
              <a:t>Processes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45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specimens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per hour</a:t>
            </a:r>
            <a:r>
              <a:rPr sz="2800" i="1" spc="-13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in 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CBC/Reticulocyte</a:t>
            </a:r>
            <a:r>
              <a:rPr sz="2800" i="1" spc="-2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mode.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45"/>
              </a:spcBef>
            </a:pPr>
            <a:r>
              <a:rPr sz="4200" spc="142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95" dirty="0">
                <a:solidFill>
                  <a:srgbClr val="2C2424"/>
                </a:solidFill>
                <a:latin typeface="Times New Roman"/>
                <a:cs typeface="Times New Roman"/>
              </a:rPr>
              <a:t>White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linear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from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0 – 400</a:t>
            </a:r>
            <a:r>
              <a:rPr sz="2800" i="1" spc="-12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5" dirty="0">
                <a:solidFill>
                  <a:srgbClr val="2C2424"/>
                </a:solidFill>
                <a:latin typeface="Times New Roman"/>
                <a:cs typeface="Times New Roman"/>
              </a:rPr>
              <a:t>x10</a:t>
            </a:r>
            <a:r>
              <a:rPr sz="2400" i="1" spc="-82" baseline="29513" dirty="0">
                <a:solidFill>
                  <a:srgbClr val="2C2424"/>
                </a:solidFill>
                <a:latin typeface="Times New Roman"/>
                <a:cs typeface="Times New Roman"/>
              </a:rPr>
              <a:t>9</a:t>
            </a:r>
            <a:r>
              <a:rPr sz="2800" i="1" spc="-55" dirty="0">
                <a:solidFill>
                  <a:srgbClr val="2C2424"/>
                </a:solidFill>
                <a:latin typeface="Times New Roman"/>
                <a:cs typeface="Times New Roman"/>
              </a:rPr>
              <a:t>/L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30"/>
              </a:spcBef>
            </a:pPr>
            <a:r>
              <a:rPr sz="4200" spc="89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60" dirty="0">
                <a:solidFill>
                  <a:srgbClr val="2C2424"/>
                </a:solidFill>
                <a:latin typeface="Times New Roman"/>
                <a:cs typeface="Times New Roman"/>
              </a:rPr>
              <a:t>Platelet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counts linear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from</a:t>
            </a:r>
            <a:r>
              <a:rPr sz="2800" i="1" spc="-9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25" dirty="0">
                <a:solidFill>
                  <a:srgbClr val="2C2424"/>
                </a:solidFill>
                <a:latin typeface="Times New Roman"/>
                <a:cs typeface="Times New Roman"/>
              </a:rPr>
              <a:t>0-3,000x10</a:t>
            </a:r>
            <a:r>
              <a:rPr sz="2400" i="1" spc="-37" baseline="29513" dirty="0">
                <a:solidFill>
                  <a:srgbClr val="2C2424"/>
                </a:solidFill>
                <a:latin typeface="Times New Roman"/>
                <a:cs typeface="Times New Roman"/>
              </a:rPr>
              <a:t>9</a:t>
            </a:r>
            <a:r>
              <a:rPr sz="2800" i="1" spc="-25" dirty="0">
                <a:solidFill>
                  <a:srgbClr val="2C2424"/>
                </a:solidFill>
                <a:latin typeface="Times New Roman"/>
                <a:cs typeface="Times New Roman"/>
              </a:rPr>
              <a:t>/L</a:t>
            </a:r>
            <a:endParaRPr sz="2800">
              <a:latin typeface="Times New Roman"/>
              <a:cs typeface="Times New Roman"/>
            </a:endParaRPr>
          </a:p>
          <a:p>
            <a:pPr marL="368300" marR="826135" indent="-342900">
              <a:lnSpc>
                <a:spcPts val="2690"/>
              </a:lnSpc>
              <a:spcBef>
                <a:spcPts val="665"/>
              </a:spcBef>
            </a:pPr>
            <a:r>
              <a:rPr sz="4200" spc="120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80" dirty="0">
                <a:solidFill>
                  <a:srgbClr val="2C2424"/>
                </a:solidFill>
                <a:latin typeface="Times New Roman"/>
                <a:cs typeface="Times New Roman"/>
              </a:rPr>
              <a:t>Sample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path the same in open and</a:t>
            </a:r>
            <a:r>
              <a:rPr sz="2800" i="1" spc="-17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closed  modes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and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requires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165uL of</a:t>
            </a:r>
            <a:r>
              <a:rPr sz="2800" i="1" spc="-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blood</a:t>
            </a:r>
            <a:endParaRPr sz="2800">
              <a:latin typeface="Times New Roman"/>
              <a:cs typeface="Times New Roman"/>
            </a:endParaRPr>
          </a:p>
          <a:p>
            <a:pPr marL="368300" marR="243840" indent="-342900">
              <a:lnSpc>
                <a:spcPts val="2690"/>
              </a:lnSpc>
              <a:spcBef>
                <a:spcPts val="690"/>
              </a:spcBef>
              <a:tabLst>
                <a:tab pos="4254500" algn="l"/>
              </a:tabLst>
            </a:pPr>
            <a:r>
              <a:rPr sz="4200" spc="75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50" dirty="0">
                <a:solidFill>
                  <a:srgbClr val="2C2424"/>
                </a:solidFill>
                <a:latin typeface="Times New Roman"/>
                <a:cs typeface="Times New Roman"/>
              </a:rPr>
              <a:t>Pre-dilute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mode</a:t>
            </a:r>
            <a:r>
              <a:rPr sz="2800" i="1" spc="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available	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- 50uL of blood</a:t>
            </a:r>
            <a:r>
              <a:rPr sz="2800" i="1" spc="-10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to  200uL of</a:t>
            </a:r>
            <a:r>
              <a:rPr sz="2800" i="1" spc="-2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diluent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8710" y="254000"/>
            <a:ext cx="562673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>
                <a:solidFill>
                  <a:srgbClr val="051B61"/>
                </a:solidFill>
                <a:latin typeface="Times New Roman"/>
                <a:cs typeface="Times New Roman"/>
              </a:rPr>
              <a:t>VCS </a:t>
            </a:r>
            <a:r>
              <a:rPr sz="4000" dirty="0">
                <a:solidFill>
                  <a:srgbClr val="051B61"/>
                </a:solidFill>
                <a:latin typeface="Times New Roman"/>
                <a:cs typeface="Times New Roman"/>
              </a:rPr>
              <a:t>Technology -</a:t>
            </a:r>
            <a:r>
              <a:rPr sz="4000" spc="-90" dirty="0">
                <a:solidFill>
                  <a:srgbClr val="051B61"/>
                </a:solidFill>
                <a:latin typeface="Times New Roman"/>
                <a:cs typeface="Times New Roman"/>
              </a:rPr>
              <a:t> </a:t>
            </a:r>
            <a:r>
              <a:rPr sz="4000" spc="-5" dirty="0">
                <a:solidFill>
                  <a:srgbClr val="051B61"/>
                </a:solidFill>
                <a:latin typeface="Times New Roman"/>
                <a:cs typeface="Times New Roman"/>
              </a:rPr>
              <a:t>Volume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1940" y="1404620"/>
            <a:ext cx="6921500" cy="1442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0" marR="30480" indent="-342900" algn="just">
              <a:lnSpc>
                <a:spcPct val="100000"/>
              </a:lnSpc>
              <a:spcBef>
                <a:spcPts val="100"/>
              </a:spcBef>
            </a:pPr>
            <a:r>
              <a:rPr sz="4650" spc="322" baseline="5376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100" i="1" spc="215" dirty="0">
                <a:solidFill>
                  <a:srgbClr val="2C2424"/>
                </a:solidFill>
                <a:latin typeface="Times New Roman"/>
                <a:cs typeface="Times New Roman"/>
              </a:rPr>
              <a:t>V </a:t>
            </a:r>
            <a:r>
              <a:rPr sz="31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is for Volume and </a:t>
            </a:r>
            <a:r>
              <a:rPr sz="3100" i="1" dirty="0">
                <a:solidFill>
                  <a:srgbClr val="2C2424"/>
                </a:solidFill>
                <a:latin typeface="Times New Roman"/>
                <a:cs typeface="Times New Roman"/>
              </a:rPr>
              <a:t>is </a:t>
            </a:r>
            <a:r>
              <a:rPr sz="31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obtained when</a:t>
            </a:r>
            <a:r>
              <a:rPr sz="3100" i="1" spc="-229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100" i="1" dirty="0">
                <a:solidFill>
                  <a:srgbClr val="2C2424"/>
                </a:solidFill>
                <a:latin typeface="Times New Roman"/>
                <a:cs typeface="Times New Roman"/>
              </a:rPr>
              <a:t>the  </a:t>
            </a:r>
            <a:r>
              <a:rPr sz="31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impedance white cell count </a:t>
            </a:r>
            <a:r>
              <a:rPr sz="3100" i="1" dirty="0">
                <a:solidFill>
                  <a:srgbClr val="2C2424"/>
                </a:solidFill>
                <a:latin typeface="Times New Roman"/>
                <a:cs typeface="Times New Roman"/>
              </a:rPr>
              <a:t>is </a:t>
            </a:r>
            <a:r>
              <a:rPr sz="31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performed  and the </a:t>
            </a:r>
            <a:r>
              <a:rPr sz="3100" i="1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31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are grouped </a:t>
            </a:r>
            <a:r>
              <a:rPr sz="3100" i="1" dirty="0">
                <a:solidFill>
                  <a:srgbClr val="2C2424"/>
                </a:solidFill>
                <a:latin typeface="Times New Roman"/>
                <a:cs typeface="Times New Roman"/>
              </a:rPr>
              <a:t>by</a:t>
            </a:r>
            <a:r>
              <a:rPr sz="31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1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size.</a:t>
            </a:r>
            <a:endParaRPr sz="31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3352800"/>
            <a:ext cx="30480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44</a:t>
            </a:fld>
            <a:endParaRPr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35609" y="467359"/>
            <a:ext cx="6969125" cy="6654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5" dirty="0"/>
              <a:t>VCS Technology </a:t>
            </a:r>
            <a:r>
              <a:rPr sz="4200" dirty="0"/>
              <a:t>-</a:t>
            </a:r>
            <a:r>
              <a:rPr sz="4200" spc="-50" dirty="0"/>
              <a:t> </a:t>
            </a:r>
            <a:r>
              <a:rPr sz="4200" spc="-5" dirty="0"/>
              <a:t>Conductivity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294640" y="1252220"/>
            <a:ext cx="720217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2900">
              <a:lnSpc>
                <a:spcPct val="100000"/>
              </a:lnSpc>
              <a:spcBef>
                <a:spcPts val="100"/>
              </a:spcBef>
            </a:pPr>
            <a:r>
              <a:rPr sz="4200" spc="60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40" dirty="0">
                <a:solidFill>
                  <a:srgbClr val="2C2424"/>
                </a:solidFill>
                <a:latin typeface="Times New Roman"/>
                <a:cs typeface="Times New Roman"/>
              </a:rPr>
              <a:t>Conductivity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is a </a:t>
            </a:r>
            <a:r>
              <a:rPr sz="28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measurement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of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cellular  internal content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using a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high-frequency  electromagnetic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probe.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information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gained  by this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method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looks at the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 size,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the</a:t>
            </a:r>
            <a:r>
              <a:rPr sz="2800" i="1" spc="-9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nucleus 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to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cytoplasm ratio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as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well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as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granularity  and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chemical</a:t>
            </a:r>
            <a:r>
              <a:rPr sz="2800" i="1" spc="-2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composition.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133600" y="3810000"/>
            <a:ext cx="3048000" cy="2667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45</a:t>
            </a:fld>
            <a:endParaRPr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1739" y="177800"/>
            <a:ext cx="540194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VCS </a:t>
            </a:r>
            <a:r>
              <a:rPr sz="4000" spc="-5" dirty="0"/>
              <a:t>Technology </a:t>
            </a:r>
            <a:r>
              <a:rPr sz="4000" dirty="0"/>
              <a:t>-</a:t>
            </a:r>
            <a:r>
              <a:rPr sz="4000" spc="10" dirty="0"/>
              <a:t> </a:t>
            </a:r>
            <a:r>
              <a:rPr sz="4000" spc="-5" dirty="0"/>
              <a:t>Scatter</a:t>
            </a:r>
            <a:endParaRPr sz="4000"/>
          </a:p>
        </p:txBody>
      </p:sp>
      <p:sp>
        <p:nvSpPr>
          <p:cNvPr id="3" name="object 3"/>
          <p:cNvSpPr txBox="1"/>
          <p:nvPr/>
        </p:nvSpPr>
        <p:spPr>
          <a:xfrm>
            <a:off x="294640" y="947420"/>
            <a:ext cx="6783070" cy="23088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17780" indent="-342900">
              <a:lnSpc>
                <a:spcPct val="99900"/>
              </a:lnSpc>
              <a:spcBef>
                <a:spcPts val="100"/>
              </a:spcBef>
            </a:pPr>
            <a:r>
              <a:rPr sz="4500" spc="82" baseline="5555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000" i="1" spc="55" dirty="0">
                <a:solidFill>
                  <a:srgbClr val="2C2424"/>
                </a:solidFill>
                <a:latin typeface="Times New Roman"/>
                <a:cs typeface="Times New Roman"/>
              </a:rPr>
              <a:t>Scatter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is the measurement of the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light 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scattering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characteristics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of a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,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which 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gives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valuable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information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on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the 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granularity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and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nuclear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structure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of a 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cell. The </a:t>
            </a:r>
            <a:r>
              <a:rPr sz="30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laser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is </a:t>
            </a:r>
            <a:r>
              <a:rPr sz="3000" i="1" dirty="0">
                <a:solidFill>
                  <a:srgbClr val="2C2424"/>
                </a:solidFill>
                <a:latin typeface="Times New Roman"/>
                <a:cs typeface="Times New Roman"/>
              </a:rPr>
              <a:t>a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Helium-Neon</a:t>
            </a:r>
            <a:r>
              <a:rPr sz="3000" i="1" spc="-2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0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Laser.</a:t>
            </a:r>
            <a:endParaRPr sz="3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438400" y="3429000"/>
            <a:ext cx="2590800" cy="2971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46</a:t>
            </a:fld>
            <a:endParaRPr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338059" y="6282690"/>
            <a:ext cx="20447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solidFill>
                  <a:srgbClr val="2C2424"/>
                </a:solidFill>
                <a:latin typeface="Times New Roman"/>
                <a:cs typeface="Times New Roman"/>
              </a:rPr>
              <a:t>4</a:t>
            </a:r>
            <a:r>
              <a:rPr sz="1400" dirty="0">
                <a:solidFill>
                  <a:srgbClr val="2C2424"/>
                </a:solidFill>
                <a:latin typeface="Times New Roman"/>
                <a:cs typeface="Times New Roman"/>
              </a:rPr>
              <a:t>7</a:t>
            </a:r>
            <a:endParaRPr sz="1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61110" y="680720"/>
            <a:ext cx="630364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48920" marR="5080" indent="-236220">
              <a:lnSpc>
                <a:spcPct val="100000"/>
              </a:lnSpc>
              <a:spcBef>
                <a:spcPts val="100"/>
              </a:spcBef>
            </a:pPr>
            <a:r>
              <a:rPr sz="3200" i="1" dirty="0">
                <a:solidFill>
                  <a:srgbClr val="5B6C8F"/>
                </a:solidFill>
                <a:latin typeface="Times New Roman"/>
                <a:cs typeface="Times New Roman"/>
              </a:rPr>
              <a:t>DxH 800 – Multi-transducer module –  29 data measurements </a:t>
            </a:r>
            <a:r>
              <a:rPr sz="3200" i="1" spc="-5" dirty="0">
                <a:solidFill>
                  <a:srgbClr val="5B6C8F"/>
                </a:solidFill>
                <a:latin typeface="Times New Roman"/>
                <a:cs typeface="Times New Roman"/>
              </a:rPr>
              <a:t>for </a:t>
            </a:r>
            <a:r>
              <a:rPr sz="3200" i="1" dirty="0">
                <a:solidFill>
                  <a:srgbClr val="5B6C8F"/>
                </a:solidFill>
                <a:latin typeface="Times New Roman"/>
                <a:cs typeface="Times New Roman"/>
              </a:rPr>
              <a:t>each</a:t>
            </a:r>
            <a:r>
              <a:rPr sz="3200" i="1" spc="-25" dirty="0">
                <a:solidFill>
                  <a:srgbClr val="5B6C8F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5B6C8F"/>
                </a:solidFill>
                <a:latin typeface="Times New Roman"/>
                <a:cs typeface="Times New Roman"/>
              </a:rPr>
              <a:t>cell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924300" y="2611120"/>
            <a:ext cx="4277359" cy="3420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01320" y="2167890"/>
            <a:ext cx="3205480" cy="438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66469">
              <a:lnSpc>
                <a:spcPct val="100000"/>
              </a:lnSpc>
              <a:spcBef>
                <a:spcPts val="100"/>
              </a:spcBef>
            </a:pPr>
            <a:r>
              <a:rPr sz="2200" b="1" spc="-10" dirty="0">
                <a:solidFill>
                  <a:srgbClr val="2C2424"/>
                </a:solidFill>
                <a:latin typeface="Times New Roman"/>
                <a:cs typeface="Times New Roman"/>
              </a:rPr>
              <a:t>Direct </a:t>
            </a: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Current  Radio Frequency</a:t>
            </a:r>
            <a:r>
              <a:rPr sz="2200" b="1" spc="-6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2C2424"/>
                </a:solidFill>
                <a:latin typeface="Times New Roman"/>
                <a:cs typeface="Times New Roman"/>
              </a:rPr>
              <a:t>:</a:t>
            </a:r>
            <a:endParaRPr sz="22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Opacity</a:t>
            </a:r>
            <a:endParaRPr sz="2200">
              <a:latin typeface="Times New Roman"/>
              <a:cs typeface="Times New Roman"/>
            </a:endParaRPr>
          </a:p>
          <a:p>
            <a:pPr marL="469265">
              <a:lnSpc>
                <a:spcPct val="100000"/>
              </a:lnSpc>
            </a:pP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Stretched</a:t>
            </a:r>
            <a:r>
              <a:rPr sz="2200" b="1" spc="-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Opacity</a:t>
            </a:r>
            <a:endParaRPr sz="2200">
              <a:latin typeface="Times New Roman"/>
              <a:cs typeface="Times New Roman"/>
            </a:endParaRPr>
          </a:p>
          <a:p>
            <a:pPr marL="469265" marR="120650" indent="-457200">
              <a:lnSpc>
                <a:spcPct val="100000"/>
              </a:lnSpc>
            </a:pPr>
            <a:r>
              <a:rPr sz="2200" b="1" dirty="0">
                <a:solidFill>
                  <a:srgbClr val="2C2424"/>
                </a:solidFill>
                <a:latin typeface="Times New Roman"/>
                <a:cs typeface="Times New Roman"/>
              </a:rPr>
              <a:t>5 </a:t>
            </a: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angles </a:t>
            </a:r>
            <a:r>
              <a:rPr sz="2200" b="1" dirty="0">
                <a:solidFill>
                  <a:srgbClr val="2C2424"/>
                </a:solidFill>
                <a:latin typeface="Times New Roman"/>
                <a:cs typeface="Times New Roman"/>
              </a:rPr>
              <a:t>of </a:t>
            </a: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Light Scatter </a:t>
            </a:r>
            <a:r>
              <a:rPr sz="2200" b="1" dirty="0">
                <a:solidFill>
                  <a:srgbClr val="2C2424"/>
                </a:solidFill>
                <a:latin typeface="Times New Roman"/>
                <a:cs typeface="Times New Roman"/>
              </a:rPr>
              <a:t>:  </a:t>
            </a: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Axial Light</a:t>
            </a:r>
            <a:r>
              <a:rPr sz="2200" b="1" spc="-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loss</a:t>
            </a:r>
            <a:endParaRPr sz="2200">
              <a:latin typeface="Times New Roman"/>
              <a:cs typeface="Times New Roman"/>
            </a:endParaRPr>
          </a:p>
          <a:p>
            <a:pPr marL="469265" marR="5080">
              <a:lnSpc>
                <a:spcPts val="2640"/>
              </a:lnSpc>
              <a:spcBef>
                <a:spcPts val="75"/>
              </a:spcBef>
            </a:pP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Low </a:t>
            </a:r>
            <a:r>
              <a:rPr sz="2200" b="1" dirty="0">
                <a:solidFill>
                  <a:srgbClr val="2C2424"/>
                </a:solidFill>
                <a:latin typeface="Times New Roman"/>
                <a:cs typeface="Times New Roman"/>
              </a:rPr>
              <a:t>angle </a:t>
            </a: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light</a:t>
            </a:r>
            <a:r>
              <a:rPr sz="2200" b="1" spc="-7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scatter  Median </a:t>
            </a:r>
            <a:r>
              <a:rPr sz="2200" b="1" dirty="0">
                <a:solidFill>
                  <a:srgbClr val="2C2424"/>
                </a:solidFill>
                <a:latin typeface="Times New Roman"/>
                <a:cs typeface="Times New Roman"/>
              </a:rPr>
              <a:t>angle </a:t>
            </a: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light  scatter</a:t>
            </a:r>
            <a:endParaRPr sz="2200">
              <a:latin typeface="Times New Roman"/>
              <a:cs typeface="Times New Roman"/>
            </a:endParaRPr>
          </a:p>
          <a:p>
            <a:pPr marL="469265" marR="261620">
              <a:lnSpc>
                <a:spcPts val="2640"/>
              </a:lnSpc>
            </a:pP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Lower Median</a:t>
            </a:r>
            <a:r>
              <a:rPr sz="2200" b="1" spc="-9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2C2424"/>
                </a:solidFill>
                <a:latin typeface="Times New Roman"/>
                <a:cs typeface="Times New Roman"/>
              </a:rPr>
              <a:t>angle  </a:t>
            </a: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light</a:t>
            </a:r>
            <a:r>
              <a:rPr sz="2200" b="1" spc="-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scatter</a:t>
            </a:r>
            <a:endParaRPr sz="2200">
              <a:latin typeface="Times New Roman"/>
              <a:cs typeface="Times New Roman"/>
            </a:endParaRPr>
          </a:p>
          <a:p>
            <a:pPr marL="469265" marR="276860">
              <a:lnSpc>
                <a:spcPts val="2640"/>
              </a:lnSpc>
            </a:pP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Upper Median</a:t>
            </a:r>
            <a:r>
              <a:rPr sz="2200" b="1" spc="-9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200" b="1" dirty="0">
                <a:solidFill>
                  <a:srgbClr val="2C2424"/>
                </a:solidFill>
                <a:latin typeface="Times New Roman"/>
                <a:cs typeface="Times New Roman"/>
              </a:rPr>
              <a:t>angle  </a:t>
            </a: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light</a:t>
            </a:r>
            <a:r>
              <a:rPr sz="2200" b="1" spc="-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200" b="1" spc="-5" dirty="0">
                <a:solidFill>
                  <a:srgbClr val="2C2424"/>
                </a:solidFill>
                <a:latin typeface="Times New Roman"/>
                <a:cs typeface="Times New Roman"/>
              </a:rPr>
              <a:t>scatter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0910" y="528320"/>
            <a:ext cx="3440429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The VCS</a:t>
            </a:r>
            <a:r>
              <a:rPr spc="-85" dirty="0"/>
              <a:t> </a:t>
            </a:r>
            <a:r>
              <a:rPr dirty="0"/>
              <a:t>Cube</a:t>
            </a:r>
          </a:p>
        </p:txBody>
      </p:sp>
      <p:sp>
        <p:nvSpPr>
          <p:cNvPr id="3" name="object 3"/>
          <p:cNvSpPr/>
          <p:nvPr/>
        </p:nvSpPr>
        <p:spPr>
          <a:xfrm>
            <a:off x="684530" y="1341119"/>
            <a:ext cx="7010400" cy="4876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48</a:t>
            </a:fld>
            <a:endParaRPr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09650" y="375920"/>
            <a:ext cx="581660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375150" algn="l"/>
              </a:tabLst>
            </a:pPr>
            <a:r>
              <a:rPr spc="-5" dirty="0"/>
              <a:t>V</a:t>
            </a:r>
            <a:r>
              <a:rPr dirty="0"/>
              <a:t>CS </a:t>
            </a:r>
            <a:r>
              <a:rPr spc="-10" dirty="0"/>
              <a:t>T</a:t>
            </a:r>
            <a:r>
              <a:rPr dirty="0"/>
              <a:t>e</a:t>
            </a:r>
            <a:r>
              <a:rPr spc="-5" dirty="0"/>
              <a:t>c</a:t>
            </a:r>
            <a:r>
              <a:rPr dirty="0"/>
              <a:t>hno</a:t>
            </a:r>
            <a:r>
              <a:rPr spc="-5" dirty="0"/>
              <a:t>l</a:t>
            </a:r>
            <a:r>
              <a:rPr dirty="0"/>
              <a:t>ogy -	</a:t>
            </a:r>
            <a:r>
              <a:rPr spc="-5" dirty="0"/>
              <a:t>c</a:t>
            </a:r>
            <a:r>
              <a:rPr dirty="0"/>
              <a:t>on</a:t>
            </a:r>
            <a:r>
              <a:rPr spc="5" dirty="0"/>
              <a:t>t</a:t>
            </a:r>
            <a:r>
              <a:rPr dirty="0"/>
              <a:t>’d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49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1507490"/>
            <a:ext cx="6883400" cy="496697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68300" marR="1023619" indent="-342900">
              <a:lnSpc>
                <a:spcPts val="3460"/>
              </a:lnSpc>
              <a:spcBef>
                <a:spcPts val="530"/>
              </a:spcBef>
            </a:pPr>
            <a:r>
              <a:rPr sz="4800" spc="52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35" dirty="0">
                <a:solidFill>
                  <a:srgbClr val="2C2424"/>
                </a:solidFill>
                <a:latin typeface="Times New Roman"/>
                <a:cs typeface="Times New Roman"/>
              </a:rPr>
              <a:t>Eosinophils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separated from</a:t>
            </a:r>
            <a:r>
              <a:rPr sz="3200" i="1" spc="-8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other  populations.</a:t>
            </a:r>
            <a:endParaRPr sz="3200">
              <a:latin typeface="Times New Roman"/>
              <a:cs typeface="Times New Roman"/>
            </a:endParaRPr>
          </a:p>
          <a:p>
            <a:pPr marL="368300" marR="811530" indent="-342900">
              <a:lnSpc>
                <a:spcPts val="3450"/>
              </a:lnSpc>
              <a:spcBef>
                <a:spcPts val="800"/>
              </a:spcBef>
            </a:pPr>
            <a:r>
              <a:rPr sz="4800" spc="67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45" dirty="0">
                <a:solidFill>
                  <a:srgbClr val="2C2424"/>
                </a:solidFill>
                <a:latin typeface="Times New Roman"/>
                <a:cs typeface="Times New Roman"/>
              </a:rPr>
              <a:t>Monocytes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identified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as a</a:t>
            </a:r>
            <a:r>
              <a:rPr sz="3200" i="1" spc="-8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separate 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population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and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then</a:t>
            </a:r>
            <a:r>
              <a:rPr sz="3200" i="1" spc="2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classified.</a:t>
            </a:r>
            <a:endParaRPr sz="3200">
              <a:latin typeface="Times New Roman"/>
              <a:cs typeface="Times New Roman"/>
            </a:endParaRPr>
          </a:p>
          <a:p>
            <a:pPr marL="368300" marR="1341755" indent="-342900">
              <a:lnSpc>
                <a:spcPts val="3460"/>
              </a:lnSpc>
              <a:spcBef>
                <a:spcPts val="790"/>
              </a:spcBef>
            </a:pPr>
            <a:r>
              <a:rPr sz="4800" spc="52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35" dirty="0">
                <a:solidFill>
                  <a:srgbClr val="2C2424"/>
                </a:solidFill>
                <a:latin typeface="Times New Roman"/>
                <a:cs typeface="Times New Roman"/>
              </a:rPr>
              <a:t>Neutrophils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are separated</a:t>
            </a:r>
            <a:r>
              <a:rPr sz="3200" i="1" spc="-7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from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Lymphocytes and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 Basophils.</a:t>
            </a:r>
            <a:endParaRPr sz="3200">
              <a:latin typeface="Times New Roman"/>
              <a:cs typeface="Times New Roman"/>
            </a:endParaRPr>
          </a:p>
          <a:p>
            <a:pPr marL="368300" marR="17780" indent="-342900">
              <a:lnSpc>
                <a:spcPts val="3450"/>
              </a:lnSpc>
              <a:spcBef>
                <a:spcPts val="800"/>
              </a:spcBef>
            </a:pPr>
            <a:r>
              <a:rPr sz="4800" spc="75" baseline="6076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50" dirty="0">
                <a:solidFill>
                  <a:srgbClr val="2C2424"/>
                </a:solidFill>
                <a:latin typeface="Times New Roman"/>
                <a:cs typeface="Times New Roman"/>
              </a:rPr>
              <a:t>Finally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Lymphocytes and Basophils are 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classified.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359"/>
              </a:spcBef>
            </a:pPr>
            <a:r>
              <a:rPr sz="4800" spc="44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30" dirty="0">
                <a:solidFill>
                  <a:srgbClr val="2C2424"/>
                </a:solidFill>
                <a:latin typeface="Times New Roman"/>
                <a:cs typeface="Times New Roman"/>
              </a:rPr>
              <a:t>2-Dimensional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separation</a:t>
            </a:r>
            <a:r>
              <a:rPr sz="3200" i="1" spc="-4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completed.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409"/>
              </a:spcBef>
            </a:pPr>
            <a:r>
              <a:rPr sz="4800" spc="89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60" dirty="0">
                <a:solidFill>
                  <a:srgbClr val="2C2424"/>
                </a:solidFill>
                <a:latin typeface="Times New Roman"/>
                <a:cs typeface="Times New Roman"/>
              </a:rPr>
              <a:t>Actual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3-Dimensional</a:t>
            </a:r>
            <a:r>
              <a:rPr sz="3200" i="1" spc="-7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display.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80439" y="833120"/>
            <a:ext cx="685609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Impedance Technology</a:t>
            </a:r>
            <a:r>
              <a:rPr spc="-15" dirty="0"/>
              <a:t> </a:t>
            </a:r>
            <a:r>
              <a:rPr dirty="0"/>
              <a:t>cont’d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5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1964690"/>
            <a:ext cx="8101965" cy="3449320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368300" marR="233679" indent="-342900">
              <a:lnSpc>
                <a:spcPts val="3460"/>
              </a:lnSpc>
              <a:spcBef>
                <a:spcPts val="530"/>
              </a:spcBef>
            </a:pPr>
            <a:r>
              <a:rPr sz="4800" spc="104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70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impede current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as they pass through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aperture.</a:t>
            </a:r>
            <a:endParaRPr sz="32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359"/>
              </a:spcBef>
            </a:pPr>
            <a:r>
              <a:rPr sz="4800" spc="127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85" dirty="0">
                <a:solidFill>
                  <a:srgbClr val="2C2424"/>
                </a:solidFill>
                <a:latin typeface="Times New Roman"/>
                <a:cs typeface="Times New Roman"/>
              </a:rPr>
              <a:t>Each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time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 cell “impedes”, a pulse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is</a:t>
            </a:r>
            <a:r>
              <a:rPr sz="3200" i="1" spc="-10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created.</a:t>
            </a:r>
            <a:endParaRPr sz="3200">
              <a:latin typeface="Times New Roman"/>
              <a:cs typeface="Times New Roman"/>
            </a:endParaRPr>
          </a:p>
          <a:p>
            <a:pPr marL="368300" marR="638175" indent="-342900">
              <a:lnSpc>
                <a:spcPts val="3450"/>
              </a:lnSpc>
              <a:spcBef>
                <a:spcPts val="850"/>
              </a:spcBef>
            </a:pPr>
            <a:r>
              <a:rPr sz="4800" spc="97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65" dirty="0">
                <a:solidFill>
                  <a:srgbClr val="2C2424"/>
                </a:solidFill>
                <a:latin typeface="Times New Roman"/>
                <a:cs typeface="Times New Roman"/>
              </a:rPr>
              <a:t>Number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of pulses equal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number of</a:t>
            </a:r>
            <a:r>
              <a:rPr sz="3200" i="1" spc="-9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cells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passing through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</a:t>
            </a:r>
            <a:r>
              <a:rPr sz="3200" i="1" spc="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aperture.</a:t>
            </a:r>
            <a:endParaRPr sz="3200">
              <a:latin typeface="Times New Roman"/>
              <a:cs typeface="Times New Roman"/>
            </a:endParaRPr>
          </a:p>
          <a:p>
            <a:pPr marL="368300" marR="79375" indent="-342900">
              <a:lnSpc>
                <a:spcPts val="3460"/>
              </a:lnSpc>
              <a:spcBef>
                <a:spcPts val="790"/>
              </a:spcBef>
            </a:pPr>
            <a:r>
              <a:rPr sz="4800" spc="127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85" dirty="0">
                <a:solidFill>
                  <a:srgbClr val="2C2424"/>
                </a:solidFill>
                <a:latin typeface="Times New Roman"/>
                <a:cs typeface="Times New Roman"/>
              </a:rPr>
              <a:t>Size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of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pulse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(resistance) is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proportional </a:t>
            </a:r>
            <a:r>
              <a:rPr sz="32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to 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 size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of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</a:t>
            </a:r>
            <a:r>
              <a:rPr sz="3200" i="1" spc="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493519" y="116840"/>
            <a:ext cx="485394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19200" marR="5080" indent="-12065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Example </a:t>
            </a:r>
            <a:r>
              <a:rPr dirty="0"/>
              <a:t>of a</a:t>
            </a:r>
            <a:r>
              <a:rPr spc="-40" dirty="0"/>
              <a:t> </a:t>
            </a:r>
            <a:r>
              <a:rPr spc="-5" dirty="0"/>
              <a:t>Normal  Scatterplot</a:t>
            </a:r>
          </a:p>
        </p:txBody>
      </p:sp>
      <p:sp>
        <p:nvSpPr>
          <p:cNvPr id="3" name="object 3"/>
          <p:cNvSpPr/>
          <p:nvPr/>
        </p:nvSpPr>
        <p:spPr>
          <a:xfrm>
            <a:off x="1219200" y="2134870"/>
            <a:ext cx="5476240" cy="4237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50</a:t>
            </a:fld>
            <a:endParaRPr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490470" y="833120"/>
            <a:ext cx="384429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UniCel DxH</a:t>
            </a:r>
            <a:r>
              <a:rPr spc="-75" dirty="0"/>
              <a:t> </a:t>
            </a:r>
            <a:r>
              <a:rPr dirty="0"/>
              <a:t>800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51</a:t>
            </a:fld>
            <a:endParaRPr dirty="0"/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444500" rIns="0" bIns="0" rtlCol="0">
            <a:spAutoFit/>
          </a:bodyPr>
          <a:lstStyle/>
          <a:p>
            <a:pPr marL="368300" marR="1179830" indent="-342900">
              <a:lnSpc>
                <a:spcPts val="3460"/>
              </a:lnSpc>
              <a:spcBef>
                <a:spcPts val="530"/>
              </a:spcBef>
            </a:pPr>
            <a:r>
              <a:rPr sz="4800" i="0" spc="135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spc="90" dirty="0"/>
              <a:t>Body </a:t>
            </a:r>
            <a:r>
              <a:rPr sz="3200" spc="-5" dirty="0"/>
              <a:t>Fluid </a:t>
            </a:r>
            <a:r>
              <a:rPr sz="3200" dirty="0"/>
              <a:t>analysis </a:t>
            </a:r>
            <a:r>
              <a:rPr sz="3200" spc="-5" dirty="0"/>
              <a:t>for CSF, </a:t>
            </a:r>
            <a:r>
              <a:rPr sz="3200" dirty="0"/>
              <a:t>serous</a:t>
            </a:r>
            <a:r>
              <a:rPr sz="3200" spc="-114" dirty="0"/>
              <a:t> </a:t>
            </a:r>
            <a:r>
              <a:rPr sz="3200" dirty="0"/>
              <a:t>and  </a:t>
            </a:r>
            <a:r>
              <a:rPr sz="3200" i="1" spc="-5" dirty="0"/>
              <a:t>synovial</a:t>
            </a:r>
            <a:r>
              <a:rPr sz="3200" i="1" spc="-15" dirty="0"/>
              <a:t> </a:t>
            </a:r>
            <a:r>
              <a:rPr sz="3200" i="1" spc="-5" dirty="0"/>
              <a:t>fluids.</a:t>
            </a:r>
            <a:endParaRPr sz="3200">
              <a:latin typeface="Symbol"/>
              <a:cs typeface="Symbol"/>
            </a:endParaRPr>
          </a:p>
          <a:p>
            <a:pPr marL="368300" marR="17780" indent="-342900">
              <a:lnSpc>
                <a:spcPts val="3450"/>
              </a:lnSpc>
              <a:spcBef>
                <a:spcPts val="800"/>
              </a:spcBef>
            </a:pPr>
            <a:r>
              <a:rPr sz="4800" i="0" spc="104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spc="70" dirty="0"/>
              <a:t>White </a:t>
            </a:r>
            <a:r>
              <a:rPr sz="3200" dirty="0"/>
              <a:t>cell </a:t>
            </a:r>
            <a:r>
              <a:rPr sz="3200" spc="-5" dirty="0"/>
              <a:t>differentials </a:t>
            </a:r>
            <a:r>
              <a:rPr sz="3200" dirty="0"/>
              <a:t>by monoclonal </a:t>
            </a:r>
            <a:r>
              <a:rPr sz="3200" spc="-5" dirty="0"/>
              <a:t>flow  </a:t>
            </a:r>
            <a:r>
              <a:rPr sz="3200" i="1" spc="-5" dirty="0"/>
              <a:t>cytometry technology (for white cells </a:t>
            </a:r>
            <a:r>
              <a:rPr sz="3200" i="1" dirty="0"/>
              <a:t>flagged as  being abnormal).</a:t>
            </a:r>
            <a:endParaRPr sz="3200">
              <a:latin typeface="Symbol"/>
              <a:cs typeface="Symbol"/>
            </a:endParaRPr>
          </a:p>
          <a:p>
            <a:pPr marL="368300" marR="309880" indent="-342900">
              <a:lnSpc>
                <a:spcPts val="3450"/>
              </a:lnSpc>
              <a:spcBef>
                <a:spcPts val="810"/>
              </a:spcBef>
            </a:pPr>
            <a:r>
              <a:rPr sz="4800" i="0" spc="165" baseline="6076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spc="110" dirty="0"/>
              <a:t>Red </a:t>
            </a:r>
            <a:r>
              <a:rPr sz="3200" spc="-5" dirty="0"/>
              <a:t>cell </a:t>
            </a:r>
            <a:r>
              <a:rPr sz="3200" dirty="0"/>
              <a:t>counts </a:t>
            </a:r>
            <a:r>
              <a:rPr sz="3200" spc="-5" dirty="0"/>
              <a:t>automatically </a:t>
            </a:r>
            <a:r>
              <a:rPr sz="3200" dirty="0"/>
              <a:t>corrected </a:t>
            </a:r>
            <a:r>
              <a:rPr sz="3200" spc="-5" dirty="0"/>
              <a:t>in the  </a:t>
            </a:r>
            <a:r>
              <a:rPr sz="3200" i="1" dirty="0"/>
              <a:t>presence of high </a:t>
            </a:r>
            <a:r>
              <a:rPr sz="3200" i="1" spc="-5" dirty="0"/>
              <a:t>White </a:t>
            </a:r>
            <a:r>
              <a:rPr sz="3200" i="1" dirty="0"/>
              <a:t>cell counts and other  </a:t>
            </a:r>
            <a:r>
              <a:rPr sz="3200" i="1" spc="-5" dirty="0"/>
              <a:t>interfering</a:t>
            </a:r>
            <a:r>
              <a:rPr sz="3200" i="1" dirty="0"/>
              <a:t> substances.</a:t>
            </a:r>
            <a:endParaRPr sz="3200">
              <a:latin typeface="Symbol"/>
              <a:cs typeface="Symbol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43890" y="322579"/>
            <a:ext cx="7539355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Normal Neonate </a:t>
            </a:r>
            <a:r>
              <a:rPr sz="4000" dirty="0"/>
              <a:t>on </a:t>
            </a:r>
            <a:r>
              <a:rPr sz="4000" spc="-5" dirty="0"/>
              <a:t>the CD</a:t>
            </a:r>
            <a:r>
              <a:rPr sz="4000" spc="-55" dirty="0"/>
              <a:t> </a:t>
            </a:r>
            <a:r>
              <a:rPr sz="4000" spc="-5" dirty="0"/>
              <a:t>Sapphire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051050" y="908050"/>
            <a:ext cx="6337300" cy="53835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453390" y="1517650"/>
            <a:ext cx="1558925" cy="3683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C2424"/>
                </a:solidFill>
                <a:latin typeface="Times New Roman"/>
                <a:cs typeface="Times New Roman"/>
              </a:rPr>
              <a:t>Neonatal  specimens  </a:t>
            </a:r>
            <a:r>
              <a:rPr sz="2400" dirty="0">
                <a:solidFill>
                  <a:srgbClr val="2C2424"/>
                </a:solidFill>
                <a:latin typeface="Times New Roman"/>
                <a:cs typeface="Times New Roman"/>
              </a:rPr>
              <a:t>are run in</a:t>
            </a:r>
            <a:r>
              <a:rPr sz="2400" spc="-10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C2424"/>
                </a:solidFill>
                <a:latin typeface="Times New Roman"/>
                <a:cs typeface="Times New Roman"/>
              </a:rPr>
              <a:t>an  </a:t>
            </a:r>
            <a:r>
              <a:rPr sz="2400" spc="-5" dirty="0">
                <a:solidFill>
                  <a:srgbClr val="2C2424"/>
                </a:solidFill>
                <a:latin typeface="Times New Roman"/>
                <a:cs typeface="Times New Roman"/>
              </a:rPr>
              <a:t>extended  </a:t>
            </a:r>
            <a:r>
              <a:rPr sz="2400" dirty="0">
                <a:solidFill>
                  <a:srgbClr val="2C2424"/>
                </a:solidFill>
                <a:latin typeface="Times New Roman"/>
                <a:cs typeface="Times New Roman"/>
              </a:rPr>
              <a:t>lyse</a:t>
            </a:r>
            <a:r>
              <a:rPr sz="2400" spc="-2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400" spc="-10" dirty="0">
                <a:solidFill>
                  <a:srgbClr val="2C2424"/>
                </a:solidFill>
                <a:latin typeface="Times New Roman"/>
                <a:cs typeface="Times New Roman"/>
              </a:rPr>
              <a:t>mode.</a:t>
            </a:r>
            <a:endParaRPr sz="2400">
              <a:latin typeface="Times New Roman"/>
              <a:cs typeface="Times New Roman"/>
            </a:endParaRPr>
          </a:p>
          <a:p>
            <a:pPr marL="12700" marR="115570">
              <a:lnSpc>
                <a:spcPct val="100000"/>
              </a:lnSpc>
            </a:pPr>
            <a:r>
              <a:rPr sz="2400" spc="-5" dirty="0">
                <a:solidFill>
                  <a:srgbClr val="2C2424"/>
                </a:solidFill>
                <a:latin typeface="Times New Roman"/>
                <a:cs typeface="Times New Roman"/>
              </a:rPr>
              <a:t>Note </a:t>
            </a:r>
            <a:r>
              <a:rPr sz="2400" dirty="0">
                <a:solidFill>
                  <a:srgbClr val="2C2424"/>
                </a:solidFill>
                <a:latin typeface="Times New Roman"/>
                <a:cs typeface="Times New Roman"/>
              </a:rPr>
              <a:t>high  </a:t>
            </a:r>
            <a:r>
              <a:rPr sz="2400" spc="-5" dirty="0">
                <a:solidFill>
                  <a:srgbClr val="2C2424"/>
                </a:solidFill>
                <a:latin typeface="Times New Roman"/>
                <a:cs typeface="Times New Roman"/>
              </a:rPr>
              <a:t>MCV </a:t>
            </a:r>
            <a:r>
              <a:rPr sz="2400" dirty="0">
                <a:solidFill>
                  <a:srgbClr val="2C2424"/>
                </a:solidFill>
                <a:latin typeface="Times New Roman"/>
                <a:cs typeface="Times New Roman"/>
              </a:rPr>
              <a:t>and  </a:t>
            </a:r>
            <a:r>
              <a:rPr sz="2400" spc="-5" dirty="0">
                <a:solidFill>
                  <a:srgbClr val="2C2424"/>
                </a:solidFill>
                <a:latin typeface="Times New Roman"/>
                <a:cs typeface="Times New Roman"/>
              </a:rPr>
              <a:t>Hb and</a:t>
            </a:r>
            <a:r>
              <a:rPr sz="2400" spc="-7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C2424"/>
                </a:solidFill>
                <a:latin typeface="Times New Roman"/>
                <a:cs typeface="Times New Roman"/>
              </a:rPr>
              <a:t>low  </a:t>
            </a:r>
            <a:r>
              <a:rPr sz="2400" spc="-5" dirty="0">
                <a:solidFill>
                  <a:srgbClr val="2C2424"/>
                </a:solidFill>
                <a:latin typeface="Times New Roman"/>
                <a:cs typeface="Times New Roman"/>
              </a:rPr>
              <a:t>number </a:t>
            </a:r>
            <a:r>
              <a:rPr sz="2400" dirty="0">
                <a:solidFill>
                  <a:srgbClr val="2C2424"/>
                </a:solidFill>
                <a:latin typeface="Times New Roman"/>
                <a:cs typeface="Times New Roman"/>
              </a:rPr>
              <a:t>of  </a:t>
            </a:r>
            <a:r>
              <a:rPr sz="2400" spc="-10" dirty="0">
                <a:solidFill>
                  <a:srgbClr val="2C2424"/>
                </a:solidFill>
                <a:latin typeface="Times New Roman"/>
                <a:cs typeface="Times New Roman"/>
              </a:rPr>
              <a:t>NRBC’s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52</a:t>
            </a:fld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55600" y="520700"/>
            <a:ext cx="840105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Patient with Red Cell Agglutination </a:t>
            </a:r>
            <a:r>
              <a:rPr sz="4000" dirty="0"/>
              <a:t>-</a:t>
            </a:r>
            <a:r>
              <a:rPr sz="4000" spc="-40" dirty="0"/>
              <a:t> </a:t>
            </a:r>
            <a:r>
              <a:rPr sz="4000" dirty="0"/>
              <a:t>RT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987039" y="1177289"/>
            <a:ext cx="5472429" cy="5123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50190" y="1385570"/>
            <a:ext cx="2335530" cy="282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solidFill>
                  <a:srgbClr val="2C2424"/>
                </a:solidFill>
                <a:latin typeface="Times New Roman"/>
                <a:cs typeface="Times New Roman"/>
              </a:rPr>
              <a:t>RCC</a:t>
            </a:r>
            <a:r>
              <a:rPr sz="2300" spc="-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2.16x10</a:t>
            </a:r>
            <a:r>
              <a:rPr sz="1950" baseline="29914" dirty="0">
                <a:solidFill>
                  <a:srgbClr val="2C2424"/>
                </a:solidFill>
                <a:latin typeface="Times New Roman"/>
                <a:cs typeface="Times New Roman"/>
              </a:rPr>
              <a:t>12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/L</a:t>
            </a:r>
            <a:endParaRPr sz="2300">
              <a:latin typeface="Times New Roman"/>
              <a:cs typeface="Times New Roman"/>
            </a:endParaRPr>
          </a:p>
          <a:p>
            <a:pPr marL="25400" marR="384810">
              <a:lnSpc>
                <a:spcPct val="99900"/>
              </a:lnSpc>
            </a:pP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Hb </a:t>
            </a:r>
            <a:r>
              <a:rPr sz="2300" spc="-5" dirty="0">
                <a:solidFill>
                  <a:srgbClr val="2C2424"/>
                </a:solidFill>
                <a:latin typeface="Times New Roman"/>
                <a:cs typeface="Times New Roman"/>
              </a:rPr>
              <a:t>111g/L  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MCV 81.0 Fl  MCH 51.4pg  MCHC </a:t>
            </a:r>
            <a:r>
              <a:rPr sz="2300" spc="-5" dirty="0">
                <a:solidFill>
                  <a:srgbClr val="2C2424"/>
                </a:solidFill>
                <a:latin typeface="Times New Roman"/>
                <a:cs typeface="Times New Roman"/>
              </a:rPr>
              <a:t>634g/L  RDW</a:t>
            </a:r>
            <a:r>
              <a:rPr sz="2300" spc="-8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16.3%CV  WCC</a:t>
            </a:r>
            <a:r>
              <a:rPr sz="2300" spc="-6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8.9x10</a:t>
            </a:r>
            <a:r>
              <a:rPr sz="1950" baseline="29914" dirty="0">
                <a:solidFill>
                  <a:srgbClr val="2C2424"/>
                </a:solidFill>
                <a:latin typeface="Times New Roman"/>
                <a:cs typeface="Times New Roman"/>
              </a:rPr>
              <a:t>9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/L</a:t>
            </a:r>
            <a:endParaRPr sz="23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</a:pPr>
            <a:r>
              <a:rPr sz="2300" spc="-5" dirty="0">
                <a:solidFill>
                  <a:srgbClr val="2C2424"/>
                </a:solidFill>
                <a:latin typeface="Times New Roman"/>
                <a:cs typeface="Times New Roman"/>
              </a:rPr>
              <a:t>Platelets</a:t>
            </a:r>
            <a:r>
              <a:rPr sz="2300" spc="-4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392x10</a:t>
            </a:r>
            <a:r>
              <a:rPr sz="1950" baseline="29914" dirty="0">
                <a:solidFill>
                  <a:srgbClr val="2C2424"/>
                </a:solidFill>
                <a:latin typeface="Times New Roman"/>
                <a:cs typeface="Times New Roman"/>
              </a:rPr>
              <a:t>9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/L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53</a:t>
            </a:fld>
            <a:endParaRPr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70890" y="292100"/>
            <a:ext cx="75723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122170" marR="5080" indent="-210947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Patient with Red Cell agglutination </a:t>
            </a:r>
            <a:r>
              <a:rPr sz="4000" dirty="0"/>
              <a:t>–  </a:t>
            </a:r>
            <a:r>
              <a:rPr sz="4000" spc="-5" dirty="0"/>
              <a:t>warmed to</a:t>
            </a:r>
            <a:r>
              <a:rPr sz="4000" spc="-15" dirty="0"/>
              <a:t> </a:t>
            </a:r>
            <a:r>
              <a:rPr sz="4000" dirty="0"/>
              <a:t>37°C</a:t>
            </a:r>
            <a:endParaRPr sz="4000"/>
          </a:p>
        </p:txBody>
      </p:sp>
      <p:sp>
        <p:nvSpPr>
          <p:cNvPr id="3" name="object 3"/>
          <p:cNvSpPr/>
          <p:nvPr/>
        </p:nvSpPr>
        <p:spPr>
          <a:xfrm>
            <a:off x="2843529" y="1513839"/>
            <a:ext cx="5544820" cy="4742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31140" y="2094229"/>
            <a:ext cx="2360930" cy="28282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sz="2300" spc="-5" dirty="0">
                <a:solidFill>
                  <a:srgbClr val="2C2424"/>
                </a:solidFill>
                <a:latin typeface="Times New Roman"/>
                <a:cs typeface="Times New Roman"/>
              </a:rPr>
              <a:t>RCC</a:t>
            </a:r>
            <a:r>
              <a:rPr sz="2300" spc="-5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4.21x10</a:t>
            </a:r>
            <a:r>
              <a:rPr sz="1950" baseline="29914" dirty="0">
                <a:solidFill>
                  <a:srgbClr val="2C2424"/>
                </a:solidFill>
                <a:latin typeface="Times New Roman"/>
                <a:cs typeface="Times New Roman"/>
              </a:rPr>
              <a:t>12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/L</a:t>
            </a:r>
            <a:endParaRPr sz="2300">
              <a:latin typeface="Times New Roman"/>
              <a:cs typeface="Times New Roman"/>
            </a:endParaRPr>
          </a:p>
          <a:p>
            <a:pPr marL="38100" marR="398145">
              <a:lnSpc>
                <a:spcPct val="99900"/>
              </a:lnSpc>
            </a:pPr>
            <a:r>
              <a:rPr sz="2300" spc="-5" dirty="0">
                <a:solidFill>
                  <a:srgbClr val="2C2424"/>
                </a:solidFill>
                <a:latin typeface="Times New Roman"/>
                <a:cs typeface="Times New Roman"/>
              </a:rPr>
              <a:t>Hb 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107g/L  MCV 82.9fL  MCH 25.5pg  </a:t>
            </a:r>
            <a:r>
              <a:rPr sz="2300" spc="-5" dirty="0">
                <a:solidFill>
                  <a:srgbClr val="2C2424"/>
                </a:solidFill>
                <a:latin typeface="Times New Roman"/>
                <a:cs typeface="Times New Roman"/>
              </a:rPr>
              <a:t>MCHC 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308g/L  RDW</a:t>
            </a:r>
            <a:r>
              <a:rPr sz="2300" spc="-10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15.0%CV</a:t>
            </a:r>
            <a:endParaRPr sz="23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WCC</a:t>
            </a:r>
            <a:r>
              <a:rPr sz="2300" spc="-2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10.5x10</a:t>
            </a:r>
            <a:r>
              <a:rPr sz="1950" baseline="29914" dirty="0">
                <a:solidFill>
                  <a:srgbClr val="2C2424"/>
                </a:solidFill>
                <a:latin typeface="Times New Roman"/>
                <a:cs typeface="Times New Roman"/>
              </a:rPr>
              <a:t>9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/L</a:t>
            </a:r>
            <a:endParaRPr sz="23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</a:pPr>
            <a:r>
              <a:rPr sz="2300" spc="-5" dirty="0">
                <a:solidFill>
                  <a:srgbClr val="2C2424"/>
                </a:solidFill>
                <a:latin typeface="Times New Roman"/>
                <a:cs typeface="Times New Roman"/>
              </a:rPr>
              <a:t>Platelets</a:t>
            </a:r>
            <a:r>
              <a:rPr sz="2300" spc="-4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361x10</a:t>
            </a:r>
            <a:r>
              <a:rPr sz="1950" baseline="29914" dirty="0">
                <a:solidFill>
                  <a:srgbClr val="2C2424"/>
                </a:solidFill>
                <a:latin typeface="Times New Roman"/>
                <a:cs typeface="Times New Roman"/>
              </a:rPr>
              <a:t>9</a:t>
            </a:r>
            <a:r>
              <a:rPr sz="2300" dirty="0">
                <a:solidFill>
                  <a:srgbClr val="2C2424"/>
                </a:solidFill>
                <a:latin typeface="Times New Roman"/>
                <a:cs typeface="Times New Roman"/>
              </a:rPr>
              <a:t>/L</a:t>
            </a:r>
            <a:endParaRPr sz="23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54</a:t>
            </a:fld>
            <a:endParaRPr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29030" y="483870"/>
            <a:ext cx="6902450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Patient with Platelet</a:t>
            </a:r>
            <a:r>
              <a:rPr dirty="0"/>
              <a:t> </a:t>
            </a:r>
            <a:r>
              <a:rPr spc="-5" dirty="0"/>
              <a:t>Clumping</a:t>
            </a:r>
          </a:p>
        </p:txBody>
      </p:sp>
      <p:sp>
        <p:nvSpPr>
          <p:cNvPr id="3" name="object 3"/>
          <p:cNvSpPr/>
          <p:nvPr/>
        </p:nvSpPr>
        <p:spPr>
          <a:xfrm>
            <a:off x="2771139" y="1267460"/>
            <a:ext cx="5544820" cy="5021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3840" y="1517650"/>
            <a:ext cx="2192020" cy="2585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400" marR="694055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solidFill>
                  <a:srgbClr val="2C2424"/>
                </a:solidFill>
                <a:latin typeface="Times New Roman"/>
                <a:cs typeface="Times New Roman"/>
              </a:rPr>
              <a:t>Patient</a:t>
            </a:r>
            <a:r>
              <a:rPr sz="2400" spc="-6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C2424"/>
                </a:solidFill>
                <a:latin typeface="Times New Roman"/>
                <a:cs typeface="Times New Roman"/>
              </a:rPr>
              <a:t>with  known</a:t>
            </a:r>
            <a:endParaRPr sz="2400">
              <a:latin typeface="Times New Roman"/>
              <a:cs typeface="Times New Roman"/>
            </a:endParaRPr>
          </a:p>
          <a:p>
            <a:pPr marL="25400" marR="17780">
              <a:lnSpc>
                <a:spcPct val="100000"/>
              </a:lnSpc>
            </a:pPr>
            <a:r>
              <a:rPr sz="2400" spc="-5" dirty="0">
                <a:solidFill>
                  <a:srgbClr val="2C2424"/>
                </a:solidFill>
                <a:latin typeface="Times New Roman"/>
                <a:cs typeface="Times New Roman"/>
              </a:rPr>
              <a:t>Platelet</a:t>
            </a:r>
            <a:r>
              <a:rPr sz="2400" spc="-4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2C2424"/>
                </a:solidFill>
                <a:latin typeface="Times New Roman"/>
                <a:cs typeface="Times New Roman"/>
              </a:rPr>
              <a:t>clumping  with EDTA  </a:t>
            </a:r>
            <a:r>
              <a:rPr sz="2400" dirty="0">
                <a:solidFill>
                  <a:srgbClr val="2C2424"/>
                </a:solidFill>
                <a:latin typeface="Times New Roman"/>
                <a:cs typeface="Times New Roman"/>
              </a:rPr>
              <a:t>collection  </a:t>
            </a:r>
            <a:r>
              <a:rPr sz="2400" spc="-5" dirty="0">
                <a:solidFill>
                  <a:srgbClr val="2C2424"/>
                </a:solidFill>
                <a:latin typeface="Times New Roman"/>
                <a:cs typeface="Times New Roman"/>
              </a:rPr>
              <a:t>Platelet </a:t>
            </a:r>
            <a:r>
              <a:rPr sz="2400" dirty="0">
                <a:solidFill>
                  <a:srgbClr val="2C2424"/>
                </a:solidFill>
                <a:latin typeface="Times New Roman"/>
                <a:cs typeface="Times New Roman"/>
              </a:rPr>
              <a:t>count of  57 x</a:t>
            </a:r>
            <a:r>
              <a:rPr sz="2400" spc="-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2C2424"/>
                </a:solidFill>
                <a:latin typeface="Times New Roman"/>
                <a:cs typeface="Times New Roman"/>
              </a:rPr>
              <a:t>10</a:t>
            </a:r>
            <a:r>
              <a:rPr sz="2100" baseline="27777" dirty="0">
                <a:solidFill>
                  <a:srgbClr val="2C2424"/>
                </a:solidFill>
                <a:latin typeface="Times New Roman"/>
                <a:cs typeface="Times New Roman"/>
              </a:rPr>
              <a:t>9</a:t>
            </a:r>
            <a:r>
              <a:rPr sz="2400" dirty="0">
                <a:solidFill>
                  <a:srgbClr val="2C2424"/>
                </a:solidFill>
                <a:latin typeface="Times New Roman"/>
                <a:cs typeface="Times New Roman"/>
              </a:rPr>
              <a:t>/L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55</a:t>
            </a:fld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8940" y="0"/>
            <a:ext cx="819023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561590" marR="5080" indent="-2548890">
              <a:lnSpc>
                <a:spcPct val="100000"/>
              </a:lnSpc>
              <a:spcBef>
                <a:spcPts val="100"/>
              </a:spcBef>
              <a:tabLst>
                <a:tab pos="4394835" algn="l"/>
              </a:tabLst>
            </a:pPr>
            <a:r>
              <a:rPr spc="-5" dirty="0"/>
              <a:t>Patient with lyse resistant red cells </a:t>
            </a:r>
            <a:r>
              <a:rPr dirty="0"/>
              <a:t>–  in CBC	mode</a:t>
            </a:r>
          </a:p>
        </p:txBody>
      </p:sp>
      <p:sp>
        <p:nvSpPr>
          <p:cNvPr id="3" name="object 3"/>
          <p:cNvSpPr/>
          <p:nvPr/>
        </p:nvSpPr>
        <p:spPr>
          <a:xfrm>
            <a:off x="3131820" y="1267460"/>
            <a:ext cx="5111750" cy="49453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" y="1518920"/>
            <a:ext cx="2559050" cy="226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2C2424"/>
                </a:solidFill>
                <a:latin typeface="Times New Roman"/>
                <a:cs typeface="Times New Roman"/>
              </a:rPr>
              <a:t>WBC </a:t>
            </a:r>
            <a:r>
              <a:rPr sz="2100" dirty="0">
                <a:solidFill>
                  <a:srgbClr val="2C2424"/>
                </a:solidFill>
                <a:latin typeface="Times New Roman"/>
                <a:cs typeface="Times New Roman"/>
              </a:rPr>
              <a:t>31.4 x</a:t>
            </a:r>
            <a:r>
              <a:rPr sz="2100" spc="-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C2424"/>
                </a:solidFill>
                <a:latin typeface="Times New Roman"/>
                <a:cs typeface="Times New Roman"/>
              </a:rPr>
              <a:t>10</a:t>
            </a:r>
            <a:r>
              <a:rPr sz="1800" spc="7" baseline="30092" dirty="0">
                <a:solidFill>
                  <a:srgbClr val="2C2424"/>
                </a:solidFill>
                <a:latin typeface="Times New Roman"/>
                <a:cs typeface="Times New Roman"/>
              </a:rPr>
              <a:t>9</a:t>
            </a:r>
            <a:r>
              <a:rPr sz="2100" spc="5" dirty="0">
                <a:solidFill>
                  <a:srgbClr val="2C2424"/>
                </a:solidFill>
                <a:latin typeface="Times New Roman"/>
                <a:cs typeface="Times New Roman"/>
              </a:rPr>
              <a:t>/L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</a:pPr>
            <a:r>
              <a:rPr sz="2100" spc="-5" dirty="0">
                <a:solidFill>
                  <a:srgbClr val="2C2424"/>
                </a:solidFill>
                <a:latin typeface="Times New Roman"/>
                <a:cs typeface="Times New Roman"/>
              </a:rPr>
              <a:t>Absolute</a:t>
            </a:r>
            <a:r>
              <a:rPr sz="2100" spc="-2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2C2424"/>
                </a:solidFill>
                <a:latin typeface="Times New Roman"/>
                <a:cs typeface="Times New Roman"/>
              </a:rPr>
              <a:t>Lymphocyte</a:t>
            </a:r>
            <a:endParaRPr sz="2100">
              <a:latin typeface="Times New Roman"/>
              <a:cs typeface="Times New Roman"/>
            </a:endParaRPr>
          </a:p>
          <a:p>
            <a:pPr marL="63500">
              <a:lnSpc>
                <a:spcPct val="100000"/>
              </a:lnSpc>
              <a:tabLst>
                <a:tab pos="865505" algn="l"/>
              </a:tabLst>
            </a:pPr>
            <a:r>
              <a:rPr sz="2100" dirty="0">
                <a:solidFill>
                  <a:srgbClr val="2C2424"/>
                </a:solidFill>
                <a:latin typeface="Times New Roman"/>
                <a:cs typeface="Times New Roman"/>
              </a:rPr>
              <a:t>22.0 x	</a:t>
            </a:r>
            <a:r>
              <a:rPr sz="2100" spc="5" dirty="0">
                <a:solidFill>
                  <a:srgbClr val="2C2424"/>
                </a:solidFill>
                <a:latin typeface="Times New Roman"/>
                <a:cs typeface="Times New Roman"/>
              </a:rPr>
              <a:t>10</a:t>
            </a:r>
            <a:r>
              <a:rPr sz="1800" spc="7" baseline="30092" dirty="0">
                <a:solidFill>
                  <a:srgbClr val="2C2424"/>
                </a:solidFill>
                <a:latin typeface="Times New Roman"/>
                <a:cs typeface="Times New Roman"/>
              </a:rPr>
              <a:t>9</a:t>
            </a:r>
            <a:r>
              <a:rPr sz="2100" spc="5" dirty="0">
                <a:solidFill>
                  <a:srgbClr val="2C2424"/>
                </a:solidFill>
                <a:latin typeface="Times New Roman"/>
                <a:cs typeface="Times New Roman"/>
              </a:rPr>
              <a:t>/L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marL="63500" marR="17780">
              <a:lnSpc>
                <a:spcPct val="100000"/>
              </a:lnSpc>
            </a:pPr>
            <a:r>
              <a:rPr sz="2100" spc="-5" dirty="0">
                <a:solidFill>
                  <a:srgbClr val="2C2424"/>
                </a:solidFill>
                <a:latin typeface="Times New Roman"/>
                <a:cs typeface="Times New Roman"/>
              </a:rPr>
              <a:t>Analyser </a:t>
            </a:r>
            <a:r>
              <a:rPr sz="2100" dirty="0">
                <a:solidFill>
                  <a:srgbClr val="2C2424"/>
                </a:solidFill>
                <a:latin typeface="Times New Roman"/>
                <a:cs typeface="Times New Roman"/>
              </a:rPr>
              <a:t>gave a  </a:t>
            </a:r>
            <a:r>
              <a:rPr sz="2100" spc="-5" dirty="0">
                <a:solidFill>
                  <a:srgbClr val="2C2424"/>
                </a:solidFill>
                <a:latin typeface="Times New Roman"/>
                <a:cs typeface="Times New Roman"/>
              </a:rPr>
              <a:t>“resistant red </a:t>
            </a:r>
            <a:r>
              <a:rPr sz="2100" dirty="0">
                <a:solidFill>
                  <a:srgbClr val="2C2424"/>
                </a:solidFill>
                <a:latin typeface="Times New Roman"/>
                <a:cs typeface="Times New Roman"/>
              </a:rPr>
              <a:t>cell”</a:t>
            </a:r>
            <a:r>
              <a:rPr sz="2100" spc="-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2C2424"/>
                </a:solidFill>
                <a:latin typeface="Times New Roman"/>
                <a:cs typeface="Times New Roman"/>
              </a:rPr>
              <a:t>flag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56</a:t>
            </a:fld>
            <a:endParaRPr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75920" y="199390"/>
            <a:ext cx="8115934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46630" marR="5080" indent="-223393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Patient with </a:t>
            </a:r>
            <a:r>
              <a:rPr sz="3600" dirty="0"/>
              <a:t>lyse </a:t>
            </a:r>
            <a:r>
              <a:rPr sz="3600" spc="-5" dirty="0"/>
              <a:t>resistant </a:t>
            </a:r>
            <a:r>
              <a:rPr sz="3600" spc="-10" dirty="0"/>
              <a:t>Red Cells </a:t>
            </a:r>
            <a:r>
              <a:rPr sz="3600" dirty="0"/>
              <a:t>– </a:t>
            </a:r>
            <a:r>
              <a:rPr sz="3600" spc="-5" dirty="0"/>
              <a:t>ran </a:t>
            </a:r>
            <a:r>
              <a:rPr sz="3600" spc="-10" dirty="0"/>
              <a:t>in  extended </a:t>
            </a:r>
            <a:r>
              <a:rPr sz="3600" spc="5" dirty="0"/>
              <a:t>lyse</a:t>
            </a:r>
            <a:r>
              <a:rPr sz="3600" spc="-5" dirty="0"/>
              <a:t> </a:t>
            </a:r>
            <a:r>
              <a:rPr sz="3600" spc="-10" dirty="0"/>
              <a:t>mode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3204210" y="1341119"/>
            <a:ext cx="5184140" cy="49669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05740" y="1662429"/>
            <a:ext cx="2883535" cy="2265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sz="2100" spc="-5" dirty="0">
                <a:solidFill>
                  <a:srgbClr val="2C2424"/>
                </a:solidFill>
                <a:latin typeface="Times New Roman"/>
                <a:cs typeface="Times New Roman"/>
              </a:rPr>
              <a:t>WBC is </a:t>
            </a:r>
            <a:r>
              <a:rPr sz="2100" dirty="0">
                <a:solidFill>
                  <a:srgbClr val="2C2424"/>
                </a:solidFill>
                <a:latin typeface="Times New Roman"/>
                <a:cs typeface="Times New Roman"/>
              </a:rPr>
              <a:t>now 15.2 x</a:t>
            </a:r>
            <a:r>
              <a:rPr sz="2100" spc="-3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C2424"/>
                </a:solidFill>
                <a:latin typeface="Times New Roman"/>
                <a:cs typeface="Times New Roman"/>
              </a:rPr>
              <a:t>10</a:t>
            </a:r>
            <a:r>
              <a:rPr sz="1800" spc="7" baseline="30092" dirty="0">
                <a:solidFill>
                  <a:srgbClr val="2C2424"/>
                </a:solidFill>
                <a:latin typeface="Times New Roman"/>
                <a:cs typeface="Times New Roman"/>
              </a:rPr>
              <a:t>9</a:t>
            </a:r>
            <a:r>
              <a:rPr sz="2100" spc="5" dirty="0">
                <a:solidFill>
                  <a:srgbClr val="2C2424"/>
                </a:solidFill>
                <a:latin typeface="Times New Roman"/>
                <a:cs typeface="Times New Roman"/>
              </a:rPr>
              <a:t>/L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150">
              <a:latin typeface="Times New Roman"/>
              <a:cs typeface="Times New Roman"/>
            </a:endParaRPr>
          </a:p>
          <a:p>
            <a:pPr marL="63500" marR="433070">
              <a:lnSpc>
                <a:spcPct val="100000"/>
              </a:lnSpc>
            </a:pPr>
            <a:r>
              <a:rPr sz="2100" spc="-5" dirty="0">
                <a:solidFill>
                  <a:srgbClr val="2C2424"/>
                </a:solidFill>
                <a:latin typeface="Times New Roman"/>
                <a:cs typeface="Times New Roman"/>
              </a:rPr>
              <a:t>Lymphocyte Absolute  </a:t>
            </a:r>
            <a:r>
              <a:rPr sz="2100" dirty="0">
                <a:solidFill>
                  <a:srgbClr val="2C2424"/>
                </a:solidFill>
                <a:latin typeface="Times New Roman"/>
                <a:cs typeface="Times New Roman"/>
              </a:rPr>
              <a:t>count is 6.0 x</a:t>
            </a:r>
            <a:r>
              <a:rPr sz="2100" spc="-3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100" spc="5" dirty="0">
                <a:solidFill>
                  <a:srgbClr val="2C2424"/>
                </a:solidFill>
                <a:latin typeface="Times New Roman"/>
                <a:cs typeface="Times New Roman"/>
              </a:rPr>
              <a:t>10</a:t>
            </a:r>
            <a:r>
              <a:rPr sz="1800" spc="7" baseline="30092" dirty="0">
                <a:solidFill>
                  <a:srgbClr val="2C2424"/>
                </a:solidFill>
                <a:latin typeface="Times New Roman"/>
                <a:cs typeface="Times New Roman"/>
              </a:rPr>
              <a:t>9</a:t>
            </a:r>
            <a:r>
              <a:rPr sz="2100" spc="5" dirty="0">
                <a:solidFill>
                  <a:srgbClr val="2C2424"/>
                </a:solidFill>
                <a:latin typeface="Times New Roman"/>
                <a:cs typeface="Times New Roman"/>
              </a:rPr>
              <a:t>/l</a:t>
            </a:r>
            <a:endParaRPr sz="21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150">
              <a:latin typeface="Times New Roman"/>
              <a:cs typeface="Times New Roman"/>
            </a:endParaRPr>
          </a:p>
          <a:p>
            <a:pPr marL="63500" marR="66040">
              <a:lnSpc>
                <a:spcPct val="100000"/>
              </a:lnSpc>
            </a:pPr>
            <a:r>
              <a:rPr sz="2100" spc="-5" dirty="0">
                <a:solidFill>
                  <a:srgbClr val="2C2424"/>
                </a:solidFill>
                <a:latin typeface="Times New Roman"/>
                <a:cs typeface="Times New Roman"/>
              </a:rPr>
              <a:t>Resistant red </a:t>
            </a:r>
            <a:r>
              <a:rPr sz="2100" dirty="0">
                <a:solidFill>
                  <a:srgbClr val="2C2424"/>
                </a:solidFill>
                <a:latin typeface="Times New Roman"/>
                <a:cs typeface="Times New Roman"/>
              </a:rPr>
              <a:t>cell </a:t>
            </a:r>
            <a:r>
              <a:rPr sz="2100" spc="-5" dirty="0">
                <a:solidFill>
                  <a:srgbClr val="2C2424"/>
                </a:solidFill>
                <a:latin typeface="Times New Roman"/>
                <a:cs typeface="Times New Roman"/>
              </a:rPr>
              <a:t>flag has  </a:t>
            </a:r>
            <a:r>
              <a:rPr sz="2100" dirty="0">
                <a:solidFill>
                  <a:srgbClr val="2C2424"/>
                </a:solidFill>
                <a:latin typeface="Times New Roman"/>
                <a:cs typeface="Times New Roman"/>
              </a:rPr>
              <a:t>now</a:t>
            </a:r>
            <a:r>
              <a:rPr sz="2100" spc="-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100" spc="-5" dirty="0">
                <a:solidFill>
                  <a:srgbClr val="2C2424"/>
                </a:solidFill>
                <a:latin typeface="Times New Roman"/>
                <a:cs typeface="Times New Roman"/>
              </a:rPr>
              <a:t>disappeared</a:t>
            </a:r>
            <a:endParaRPr sz="21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57</a:t>
            </a:fld>
            <a:endParaRPr dirty="0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52979" y="339090"/>
            <a:ext cx="451167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Acquired</a:t>
            </a:r>
            <a:r>
              <a:rPr spc="-35" dirty="0"/>
              <a:t> </a:t>
            </a:r>
            <a:r>
              <a:rPr spc="-5" dirty="0"/>
              <a:t>Education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58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1181100"/>
            <a:ext cx="8024495" cy="5201920"/>
          </a:xfrm>
          <a:prstGeom prst="rect">
            <a:avLst/>
          </a:prstGeom>
        </p:spPr>
        <p:txBody>
          <a:bodyPr vert="horz" wrap="square" lIns="0" tIns="68580" rIns="0" bIns="0" rtlCol="0">
            <a:spAutoFit/>
          </a:bodyPr>
          <a:lstStyle/>
          <a:p>
            <a:pPr marL="368300" marR="1057275" indent="-342900" algn="just">
              <a:lnSpc>
                <a:spcPts val="3450"/>
              </a:lnSpc>
              <a:spcBef>
                <a:spcPts val="540"/>
              </a:spcBef>
            </a:pPr>
            <a:r>
              <a:rPr sz="4800" spc="112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75" dirty="0">
                <a:solidFill>
                  <a:srgbClr val="2C2424"/>
                </a:solidFill>
                <a:latin typeface="Times New Roman"/>
                <a:cs typeface="Times New Roman"/>
              </a:rPr>
              <a:t>Spend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as much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time in the laboratory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as  possible.</a:t>
            </a:r>
            <a:endParaRPr sz="3200">
              <a:latin typeface="Times New Roman"/>
              <a:cs typeface="Times New Roman"/>
            </a:endParaRPr>
          </a:p>
          <a:p>
            <a:pPr marL="368300" marR="147320" indent="-342900" algn="just">
              <a:lnSpc>
                <a:spcPct val="90000"/>
              </a:lnSpc>
              <a:spcBef>
                <a:spcPts val="740"/>
              </a:spcBef>
            </a:pPr>
            <a:r>
              <a:rPr sz="4800" spc="52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35" dirty="0">
                <a:solidFill>
                  <a:srgbClr val="2C2424"/>
                </a:solidFill>
                <a:latin typeface="Times New Roman"/>
                <a:cs typeface="Times New Roman"/>
              </a:rPr>
              <a:t>Familiarise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yourself completely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with</a:t>
            </a:r>
            <a:r>
              <a:rPr sz="3200" i="1" spc="-1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analyser 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capabilities (and limitations)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and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information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given by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the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 analyser.</a:t>
            </a:r>
            <a:endParaRPr sz="32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89900"/>
              </a:lnSpc>
              <a:spcBef>
                <a:spcPts val="800"/>
              </a:spcBef>
            </a:pPr>
            <a:r>
              <a:rPr sz="4800" spc="75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50" dirty="0">
                <a:solidFill>
                  <a:srgbClr val="2C2424"/>
                </a:solidFill>
                <a:latin typeface="Times New Roman"/>
                <a:cs typeface="Times New Roman"/>
              </a:rPr>
              <a:t>Analyser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flagging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needs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to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be as accurate as 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possible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– incorrect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flagging (either false  positive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or negative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flags)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have a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drastic effect 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on blood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film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review</a:t>
            </a:r>
            <a:r>
              <a:rPr sz="3200" i="1" spc="1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rates.</a:t>
            </a:r>
            <a:endParaRPr sz="3200">
              <a:latin typeface="Times New Roman"/>
              <a:cs typeface="Times New Roman"/>
            </a:endParaRPr>
          </a:p>
          <a:p>
            <a:pPr marL="368300" marR="427990" indent="-342900">
              <a:lnSpc>
                <a:spcPts val="3450"/>
              </a:lnSpc>
              <a:spcBef>
                <a:spcPts val="850"/>
              </a:spcBef>
            </a:pPr>
            <a:r>
              <a:rPr sz="4800" spc="127" baseline="5208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3200" i="1" spc="85" dirty="0">
                <a:solidFill>
                  <a:srgbClr val="2C2424"/>
                </a:solidFill>
                <a:latin typeface="Times New Roman"/>
                <a:cs typeface="Times New Roman"/>
              </a:rPr>
              <a:t>Talk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to the staff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responsible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for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running</a:t>
            </a:r>
            <a:r>
              <a:rPr sz="3200" i="1" spc="-9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and  </a:t>
            </a:r>
            <a:r>
              <a:rPr sz="32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maintaining the</a:t>
            </a:r>
            <a:r>
              <a:rPr sz="3200" i="1" spc="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3200" i="1" dirty="0">
                <a:solidFill>
                  <a:srgbClr val="2C2424"/>
                </a:solidFill>
                <a:latin typeface="Times New Roman"/>
                <a:cs typeface="Times New Roman"/>
              </a:rPr>
              <a:t>analysers.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31439" y="833120"/>
            <a:ext cx="356171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Where to</a:t>
            </a:r>
            <a:r>
              <a:rPr spc="-65" dirty="0"/>
              <a:t> </a:t>
            </a:r>
            <a:r>
              <a:rPr spc="-5" dirty="0"/>
              <a:t>Next?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59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94640" y="2014220"/>
            <a:ext cx="8280400" cy="3615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8300" marR="210185" indent="-342900">
              <a:lnSpc>
                <a:spcPct val="100000"/>
              </a:lnSpc>
              <a:spcBef>
                <a:spcPts val="100"/>
              </a:spcBef>
            </a:pPr>
            <a:r>
              <a:rPr sz="4200" spc="67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45" dirty="0">
                <a:solidFill>
                  <a:srgbClr val="2C2424"/>
                </a:solidFill>
                <a:latin typeface="Times New Roman"/>
                <a:cs typeface="Times New Roman"/>
              </a:rPr>
              <a:t>Integration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of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multiple analysers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including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automated  slide makers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and stainers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with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“tracking” system  especially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in institutions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with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an </a:t>
            </a:r>
            <a:r>
              <a:rPr sz="2800" i="1" spc="-10" dirty="0">
                <a:solidFill>
                  <a:srgbClr val="2C2424"/>
                </a:solidFill>
                <a:latin typeface="Times New Roman"/>
                <a:cs typeface="Times New Roman"/>
              </a:rPr>
              <a:t>extremley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heavy 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workload. Already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in use in the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largest Private  Laboratories</a:t>
            </a:r>
            <a:endParaRPr sz="2800">
              <a:latin typeface="Times New Roman"/>
              <a:cs typeface="Times New Roman"/>
            </a:endParaRPr>
          </a:p>
          <a:p>
            <a:pPr marL="368300" marR="17780" indent="-342900">
              <a:lnSpc>
                <a:spcPct val="100000"/>
              </a:lnSpc>
              <a:spcBef>
                <a:spcPts val="690"/>
              </a:spcBef>
            </a:pPr>
            <a:r>
              <a:rPr sz="4200" spc="104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70" dirty="0">
                <a:solidFill>
                  <a:srgbClr val="2C2424"/>
                </a:solidFill>
                <a:latin typeface="Times New Roman"/>
                <a:cs typeface="Times New Roman"/>
              </a:rPr>
              <a:t>Further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development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of use of monoclonal antibodies</a:t>
            </a:r>
            <a:r>
              <a:rPr sz="2800" i="1" spc="-21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– 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reducing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the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workload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for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Flow Cytometry</a:t>
            </a:r>
            <a:r>
              <a:rPr sz="2800" i="1" spc="-4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Depts.</a:t>
            </a:r>
            <a:endParaRPr sz="2800">
              <a:latin typeface="Times New Roman"/>
              <a:cs typeface="Times New Roman"/>
            </a:endParaRPr>
          </a:p>
          <a:p>
            <a:pPr marL="25400">
              <a:lnSpc>
                <a:spcPct val="100000"/>
              </a:lnSpc>
              <a:spcBef>
                <a:spcPts val="700"/>
              </a:spcBef>
            </a:pPr>
            <a:r>
              <a:rPr sz="4200" spc="82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55" dirty="0">
                <a:solidFill>
                  <a:srgbClr val="2C2424"/>
                </a:solidFill>
                <a:latin typeface="Times New Roman"/>
                <a:cs typeface="Times New Roman"/>
              </a:rPr>
              <a:t>??????????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And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that’s an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exciting</a:t>
            </a:r>
            <a:r>
              <a:rPr sz="2800" i="1" spc="-8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aspect.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5089" y="528320"/>
            <a:ext cx="513270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Impedance</a:t>
            </a:r>
            <a:r>
              <a:rPr spc="-15" dirty="0"/>
              <a:t> </a:t>
            </a:r>
            <a:r>
              <a:rPr spc="-5" dirty="0"/>
              <a:t>Transducer</a:t>
            </a:r>
          </a:p>
        </p:txBody>
      </p:sp>
      <p:sp>
        <p:nvSpPr>
          <p:cNvPr id="3" name="object 3"/>
          <p:cNvSpPr/>
          <p:nvPr/>
        </p:nvSpPr>
        <p:spPr>
          <a:xfrm>
            <a:off x="1257300" y="1371600"/>
            <a:ext cx="5372100" cy="5257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6</a:t>
            </a:fld>
            <a:endParaRPr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610360" y="269240"/>
            <a:ext cx="4616450" cy="13665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46150" marR="5080" indent="-933450">
              <a:lnSpc>
                <a:spcPct val="100000"/>
              </a:lnSpc>
              <a:spcBef>
                <a:spcPts val="100"/>
              </a:spcBef>
              <a:tabLst>
                <a:tab pos="3796665" algn="l"/>
              </a:tabLst>
            </a:pPr>
            <a:r>
              <a:rPr spc="-5" dirty="0"/>
              <a:t>T</a:t>
            </a:r>
            <a:r>
              <a:rPr dirty="0"/>
              <a:t>he</a:t>
            </a:r>
            <a:r>
              <a:rPr spc="-5" dirty="0"/>
              <a:t> tru</a:t>
            </a:r>
            <a:r>
              <a:rPr dirty="0"/>
              <a:t>e s</a:t>
            </a:r>
            <a:r>
              <a:rPr spc="-5" dirty="0"/>
              <a:t>t</a:t>
            </a:r>
            <a:r>
              <a:rPr dirty="0"/>
              <a:t>a</a:t>
            </a:r>
            <a:r>
              <a:rPr spc="-5" dirty="0"/>
              <a:t>r</a:t>
            </a:r>
            <a:r>
              <a:rPr dirty="0"/>
              <a:t>s of	</a:t>
            </a:r>
            <a:r>
              <a:rPr spc="-5" dirty="0"/>
              <a:t>t</a:t>
            </a:r>
            <a:r>
              <a:rPr dirty="0"/>
              <a:t>h</a:t>
            </a:r>
            <a:r>
              <a:rPr spc="-5" dirty="0"/>
              <a:t>is  presentation</a:t>
            </a:r>
          </a:p>
        </p:txBody>
      </p:sp>
      <p:sp>
        <p:nvSpPr>
          <p:cNvPr id="3" name="object 3"/>
          <p:cNvSpPr/>
          <p:nvPr/>
        </p:nvSpPr>
        <p:spPr>
          <a:xfrm>
            <a:off x="157479" y="4083050"/>
            <a:ext cx="3569970" cy="20828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95800" y="1828800"/>
            <a:ext cx="3124200" cy="186563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04800" y="1844039"/>
            <a:ext cx="3429000" cy="18719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643120" y="4004309"/>
            <a:ext cx="2736850" cy="244856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60</a:t>
            </a:fld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49960" y="863600"/>
            <a:ext cx="6920230" cy="635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5" dirty="0"/>
              <a:t>Pitfalls </a:t>
            </a:r>
            <a:r>
              <a:rPr sz="4000" dirty="0"/>
              <a:t>of </a:t>
            </a:r>
            <a:r>
              <a:rPr sz="4000" spc="-5" dirty="0"/>
              <a:t>Impedance</a:t>
            </a:r>
            <a:r>
              <a:rPr sz="4000" spc="-40" dirty="0"/>
              <a:t> </a:t>
            </a:r>
            <a:r>
              <a:rPr sz="4000" spc="-5" dirty="0"/>
              <a:t>Technology</a:t>
            </a:r>
            <a:endParaRPr sz="4000"/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7</a:t>
            </a:fld>
            <a:endParaRPr dirty="0"/>
          </a:p>
        </p:txBody>
      </p:sp>
      <p:sp>
        <p:nvSpPr>
          <p:cNvPr id="3" name="object 3"/>
          <p:cNvSpPr txBox="1"/>
          <p:nvPr/>
        </p:nvSpPr>
        <p:spPr>
          <a:xfrm>
            <a:off x="281940" y="1925320"/>
            <a:ext cx="8070215" cy="36283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800"/>
              </a:spcBef>
            </a:pPr>
            <a:r>
              <a:rPr sz="4200" spc="60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40" dirty="0">
                <a:solidFill>
                  <a:srgbClr val="2C2424"/>
                </a:solidFill>
                <a:latin typeface="Times New Roman"/>
                <a:cs typeface="Times New Roman"/>
              </a:rPr>
              <a:t>Co-incidence</a:t>
            </a:r>
            <a:r>
              <a:rPr sz="2800" i="1" spc="-2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Counting.</a:t>
            </a:r>
            <a:endParaRPr sz="2800">
              <a:latin typeface="Times New Roman"/>
              <a:cs typeface="Times New Roman"/>
            </a:endParaRPr>
          </a:p>
          <a:p>
            <a:pPr marL="781050" marR="353060" indent="-285750">
              <a:lnSpc>
                <a:spcPct val="100000"/>
              </a:lnSpc>
              <a:spcBef>
                <a:spcPts val="600"/>
              </a:spcBef>
            </a:pPr>
            <a:r>
              <a:rPr sz="3600" spc="322" baseline="5787" dirty="0">
                <a:solidFill>
                  <a:srgbClr val="051B61"/>
                </a:solidFill>
                <a:latin typeface="Symbol"/>
                <a:cs typeface="Symbol"/>
              </a:rPr>
              <a:t></a:t>
            </a:r>
            <a:r>
              <a:rPr sz="2400" i="1" spc="215" dirty="0">
                <a:solidFill>
                  <a:srgbClr val="2C2424"/>
                </a:solidFill>
                <a:latin typeface="Times New Roman"/>
                <a:cs typeface="Times New Roman"/>
              </a:rPr>
              <a:t>2 </a:t>
            </a:r>
            <a:r>
              <a:rPr sz="24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or more </a:t>
            </a:r>
            <a:r>
              <a:rPr sz="2400" i="1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24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passing </a:t>
            </a:r>
            <a:r>
              <a:rPr sz="2400" i="1" dirty="0">
                <a:solidFill>
                  <a:srgbClr val="2C2424"/>
                </a:solidFill>
                <a:latin typeface="Times New Roman"/>
                <a:cs typeface="Times New Roman"/>
              </a:rPr>
              <a:t>through the </a:t>
            </a:r>
            <a:r>
              <a:rPr sz="24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aperture </a:t>
            </a:r>
            <a:r>
              <a:rPr sz="2400" i="1" dirty="0">
                <a:solidFill>
                  <a:srgbClr val="2C2424"/>
                </a:solidFill>
                <a:latin typeface="Times New Roman"/>
                <a:cs typeface="Times New Roman"/>
              </a:rPr>
              <a:t>at the</a:t>
            </a:r>
            <a:r>
              <a:rPr sz="2400" i="1" spc="-204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same  time.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690"/>
              </a:spcBef>
            </a:pPr>
            <a:r>
              <a:rPr sz="4200" spc="82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55" dirty="0">
                <a:solidFill>
                  <a:srgbClr val="2C2424"/>
                </a:solidFill>
                <a:latin typeface="Times New Roman"/>
                <a:cs typeface="Times New Roman"/>
              </a:rPr>
              <a:t>Non-axial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 Passage.</a:t>
            </a:r>
            <a:endParaRPr sz="2800">
              <a:latin typeface="Times New Roman"/>
              <a:cs typeface="Times New Roman"/>
            </a:endParaRPr>
          </a:p>
          <a:p>
            <a:pPr marL="495300">
              <a:lnSpc>
                <a:spcPct val="100000"/>
              </a:lnSpc>
              <a:spcBef>
                <a:spcPts val="600"/>
              </a:spcBef>
            </a:pPr>
            <a:r>
              <a:rPr sz="3600" spc="104" baseline="5787" dirty="0">
                <a:solidFill>
                  <a:srgbClr val="051B61"/>
                </a:solidFill>
                <a:latin typeface="Symbol"/>
                <a:cs typeface="Symbol"/>
              </a:rPr>
              <a:t></a:t>
            </a:r>
            <a:r>
              <a:rPr sz="2400" i="1" spc="70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24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“swirling” </a:t>
            </a:r>
            <a:r>
              <a:rPr sz="2400" i="1" dirty="0">
                <a:solidFill>
                  <a:srgbClr val="2C2424"/>
                </a:solidFill>
                <a:latin typeface="Times New Roman"/>
                <a:cs typeface="Times New Roman"/>
              </a:rPr>
              <a:t>back into the </a:t>
            </a:r>
            <a:r>
              <a:rPr sz="24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sensing</a:t>
            </a:r>
            <a:r>
              <a:rPr sz="2400" i="1" spc="-8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4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zone</a:t>
            </a:r>
            <a:endParaRPr sz="2400">
              <a:latin typeface="Times New Roman"/>
              <a:cs typeface="Times New Roman"/>
            </a:endParaRPr>
          </a:p>
          <a:p>
            <a:pPr marL="38100">
              <a:lnSpc>
                <a:spcPct val="100000"/>
              </a:lnSpc>
              <a:spcBef>
                <a:spcPts val="700"/>
              </a:spcBef>
            </a:pPr>
            <a:r>
              <a:rPr sz="4200" spc="60" baseline="5952" dirty="0">
                <a:solidFill>
                  <a:srgbClr val="5B6C8F"/>
                </a:solidFill>
                <a:latin typeface="Symbol"/>
                <a:cs typeface="Symbol"/>
              </a:rPr>
              <a:t></a:t>
            </a:r>
            <a:r>
              <a:rPr sz="2800" i="1" spc="40" dirty="0">
                <a:solidFill>
                  <a:srgbClr val="2C2424"/>
                </a:solidFill>
                <a:latin typeface="Times New Roman"/>
                <a:cs typeface="Times New Roman"/>
              </a:rPr>
              <a:t>Deformability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of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cells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and </a:t>
            </a:r>
            <a:r>
              <a:rPr sz="28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different cell</a:t>
            </a:r>
            <a:r>
              <a:rPr sz="2800" i="1" spc="-85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800" i="1" dirty="0">
                <a:solidFill>
                  <a:srgbClr val="2C2424"/>
                </a:solidFill>
                <a:latin typeface="Times New Roman"/>
                <a:cs typeface="Times New Roman"/>
              </a:rPr>
              <a:t>shapes.</a:t>
            </a:r>
            <a:endParaRPr sz="2800">
              <a:latin typeface="Times New Roman"/>
              <a:cs typeface="Times New Roman"/>
            </a:endParaRPr>
          </a:p>
          <a:p>
            <a:pPr marL="781050" marR="30480" indent="-285750">
              <a:lnSpc>
                <a:spcPct val="100000"/>
              </a:lnSpc>
              <a:spcBef>
                <a:spcPts val="600"/>
              </a:spcBef>
            </a:pPr>
            <a:r>
              <a:rPr sz="3600" spc="89" baseline="5787" dirty="0">
                <a:solidFill>
                  <a:srgbClr val="051B61"/>
                </a:solidFill>
                <a:latin typeface="Symbol"/>
                <a:cs typeface="Symbol"/>
              </a:rPr>
              <a:t></a:t>
            </a:r>
            <a:r>
              <a:rPr sz="2400" i="1" spc="60" dirty="0">
                <a:solidFill>
                  <a:srgbClr val="2C2424"/>
                </a:solidFill>
                <a:latin typeface="Times New Roman"/>
                <a:cs typeface="Times New Roman"/>
              </a:rPr>
              <a:t>Vacuum </a:t>
            </a:r>
            <a:r>
              <a:rPr sz="24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applied, </a:t>
            </a:r>
            <a:r>
              <a:rPr sz="2400" i="1" dirty="0">
                <a:solidFill>
                  <a:srgbClr val="2C2424"/>
                </a:solidFill>
                <a:latin typeface="Times New Roman"/>
                <a:cs typeface="Times New Roman"/>
              </a:rPr>
              <a:t>pulling cells through the </a:t>
            </a:r>
            <a:r>
              <a:rPr sz="24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aperture distorts  </a:t>
            </a:r>
            <a:r>
              <a:rPr sz="2400" i="1" dirty="0">
                <a:solidFill>
                  <a:srgbClr val="2C2424"/>
                </a:solidFill>
                <a:latin typeface="Times New Roman"/>
                <a:cs typeface="Times New Roman"/>
              </a:rPr>
              <a:t>the </a:t>
            </a:r>
            <a:r>
              <a:rPr sz="24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shape </a:t>
            </a:r>
            <a:r>
              <a:rPr sz="2400" i="1" dirty="0">
                <a:solidFill>
                  <a:srgbClr val="2C2424"/>
                </a:solidFill>
                <a:latin typeface="Times New Roman"/>
                <a:cs typeface="Times New Roman"/>
              </a:rPr>
              <a:t>of the cell and hence the </a:t>
            </a:r>
            <a:r>
              <a:rPr sz="2400" i="1" spc="-5" dirty="0">
                <a:solidFill>
                  <a:srgbClr val="2C2424"/>
                </a:solidFill>
                <a:latin typeface="Times New Roman"/>
                <a:cs typeface="Times New Roman"/>
              </a:rPr>
              <a:t>size </a:t>
            </a:r>
            <a:r>
              <a:rPr sz="2400" i="1" dirty="0">
                <a:solidFill>
                  <a:srgbClr val="2C2424"/>
                </a:solidFill>
                <a:latin typeface="Times New Roman"/>
                <a:cs typeface="Times New Roman"/>
              </a:rPr>
              <a:t>of the</a:t>
            </a:r>
            <a:r>
              <a:rPr sz="2400" i="1" spc="-20" dirty="0">
                <a:solidFill>
                  <a:srgbClr val="2C2424"/>
                </a:solidFill>
                <a:latin typeface="Times New Roman"/>
                <a:cs typeface="Times New Roman"/>
              </a:rPr>
              <a:t> </a:t>
            </a:r>
            <a:r>
              <a:rPr sz="2400" i="1" dirty="0">
                <a:solidFill>
                  <a:srgbClr val="2C2424"/>
                </a:solidFill>
                <a:latin typeface="Times New Roman"/>
                <a:cs typeface="Times New Roman"/>
              </a:rPr>
              <a:t>cell.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97280" y="238759"/>
            <a:ext cx="579818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14705" marR="5080" indent="-802640">
              <a:lnSpc>
                <a:spcPct val="100000"/>
              </a:lnSpc>
              <a:spcBef>
                <a:spcPts val="100"/>
              </a:spcBef>
            </a:pPr>
            <a:r>
              <a:rPr sz="3600" spc="-5" dirty="0"/>
              <a:t>Elliptocytes Passing through </a:t>
            </a:r>
            <a:r>
              <a:rPr sz="3600" spc="-10" dirty="0"/>
              <a:t>an  </a:t>
            </a:r>
            <a:r>
              <a:rPr sz="3600" spc="-5" dirty="0"/>
              <a:t>Impedance</a:t>
            </a:r>
            <a:r>
              <a:rPr sz="3600" spc="-15" dirty="0"/>
              <a:t> </a:t>
            </a:r>
            <a:r>
              <a:rPr sz="3600" dirty="0"/>
              <a:t>Transducer</a:t>
            </a:r>
            <a:endParaRPr sz="3600"/>
          </a:p>
        </p:txBody>
      </p:sp>
      <p:sp>
        <p:nvSpPr>
          <p:cNvPr id="3" name="object 3"/>
          <p:cNvSpPr/>
          <p:nvPr/>
        </p:nvSpPr>
        <p:spPr>
          <a:xfrm>
            <a:off x="228600" y="1447800"/>
            <a:ext cx="7391400" cy="4343400"/>
          </a:xfrm>
          <a:custGeom>
            <a:avLst/>
            <a:gdLst/>
            <a:ahLst/>
            <a:cxnLst/>
            <a:rect l="l" t="t" r="r" b="b"/>
            <a:pathLst>
              <a:path w="7391400" h="4343400">
                <a:moveTo>
                  <a:pt x="7391400" y="0"/>
                </a:moveTo>
                <a:lnTo>
                  <a:pt x="0" y="0"/>
                </a:lnTo>
                <a:lnTo>
                  <a:pt x="0" y="4343400"/>
                </a:lnTo>
                <a:lnTo>
                  <a:pt x="7391400" y="4343400"/>
                </a:lnTo>
                <a:close/>
              </a:path>
            </a:pathLst>
          </a:custGeom>
          <a:solidFill>
            <a:srgbClr val="F5F7F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757170" y="4300220"/>
            <a:ext cx="15240" cy="1394460"/>
          </a:xfrm>
          <a:custGeom>
            <a:avLst/>
            <a:gdLst/>
            <a:ahLst/>
            <a:cxnLst/>
            <a:rect l="l" t="t" r="r" b="b"/>
            <a:pathLst>
              <a:path w="15239" h="1394460">
                <a:moveTo>
                  <a:pt x="0" y="0"/>
                </a:moveTo>
                <a:lnTo>
                  <a:pt x="15240" y="1394459"/>
                </a:lnTo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67939" y="1630679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0"/>
                </a:moveTo>
                <a:lnTo>
                  <a:pt x="0" y="1334770"/>
                </a:lnTo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567939" y="2965450"/>
            <a:ext cx="158750" cy="13970"/>
          </a:xfrm>
          <a:custGeom>
            <a:avLst/>
            <a:gdLst/>
            <a:ahLst/>
            <a:cxnLst/>
            <a:rect l="l" t="t" r="r" b="b"/>
            <a:pathLst>
              <a:path w="158750" h="13969">
                <a:moveTo>
                  <a:pt x="-4672" y="6985"/>
                </a:moveTo>
                <a:lnTo>
                  <a:pt x="163422" y="6985"/>
                </a:lnTo>
              </a:path>
            </a:pathLst>
          </a:custGeom>
          <a:ln w="2331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740660" y="1600200"/>
            <a:ext cx="0" cy="1379220"/>
          </a:xfrm>
          <a:custGeom>
            <a:avLst/>
            <a:gdLst/>
            <a:ahLst/>
            <a:cxnLst/>
            <a:rect l="l" t="t" r="r" b="b"/>
            <a:pathLst>
              <a:path h="1379220">
                <a:moveTo>
                  <a:pt x="0" y="1379220"/>
                </a:moveTo>
                <a:lnTo>
                  <a:pt x="0" y="0"/>
                </a:lnTo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581910" y="4272279"/>
            <a:ext cx="0" cy="1436370"/>
          </a:xfrm>
          <a:custGeom>
            <a:avLst/>
            <a:gdLst/>
            <a:ahLst/>
            <a:cxnLst/>
            <a:rect l="l" t="t" r="r" b="b"/>
            <a:pathLst>
              <a:path h="1436370">
                <a:moveTo>
                  <a:pt x="0" y="0"/>
                </a:moveTo>
                <a:lnTo>
                  <a:pt x="0" y="1436370"/>
                </a:lnTo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581910" y="4272279"/>
            <a:ext cx="158750" cy="0"/>
          </a:xfrm>
          <a:custGeom>
            <a:avLst/>
            <a:gdLst/>
            <a:ahLst/>
            <a:cxnLst/>
            <a:rect l="l" t="t" r="r" b="b"/>
            <a:pathLst>
              <a:path w="158750">
                <a:moveTo>
                  <a:pt x="0" y="0"/>
                </a:moveTo>
                <a:lnTo>
                  <a:pt x="158750" y="0"/>
                </a:lnTo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798320" y="3429000"/>
            <a:ext cx="1305560" cy="436880"/>
          </a:xfrm>
          <a:custGeom>
            <a:avLst/>
            <a:gdLst/>
            <a:ahLst/>
            <a:cxnLst/>
            <a:rect l="l" t="t" r="r" b="b"/>
            <a:pathLst>
              <a:path w="1305560" h="436879">
                <a:moveTo>
                  <a:pt x="652780" y="0"/>
                </a:moveTo>
                <a:lnTo>
                  <a:pt x="584545" y="1085"/>
                </a:lnTo>
                <a:lnTo>
                  <a:pt x="518623" y="4278"/>
                </a:lnTo>
                <a:lnTo>
                  <a:pt x="455302" y="9485"/>
                </a:lnTo>
                <a:lnTo>
                  <a:pt x="394870" y="16609"/>
                </a:lnTo>
                <a:lnTo>
                  <a:pt x="337616" y="25556"/>
                </a:lnTo>
                <a:lnTo>
                  <a:pt x="283827" y="36232"/>
                </a:lnTo>
                <a:lnTo>
                  <a:pt x="233793" y="48541"/>
                </a:lnTo>
                <a:lnTo>
                  <a:pt x="187801" y="62388"/>
                </a:lnTo>
                <a:lnTo>
                  <a:pt x="146140" y="77679"/>
                </a:lnTo>
                <a:lnTo>
                  <a:pt x="109098" y="94319"/>
                </a:lnTo>
                <a:lnTo>
                  <a:pt x="50026" y="131266"/>
                </a:lnTo>
                <a:lnTo>
                  <a:pt x="12890" y="172469"/>
                </a:lnTo>
                <a:lnTo>
                  <a:pt x="0" y="217169"/>
                </a:lnTo>
                <a:lnTo>
                  <a:pt x="3270" y="240147"/>
                </a:lnTo>
                <a:lnTo>
                  <a:pt x="28572" y="283662"/>
                </a:lnTo>
                <a:lnTo>
                  <a:pt x="76964" y="323278"/>
                </a:lnTo>
                <a:lnTo>
                  <a:pt x="146140" y="358220"/>
                </a:lnTo>
                <a:lnTo>
                  <a:pt x="187801" y="373697"/>
                </a:lnTo>
                <a:lnTo>
                  <a:pt x="233793" y="387715"/>
                </a:lnTo>
                <a:lnTo>
                  <a:pt x="283827" y="400178"/>
                </a:lnTo>
                <a:lnTo>
                  <a:pt x="337616" y="410990"/>
                </a:lnTo>
                <a:lnTo>
                  <a:pt x="394870" y="420052"/>
                </a:lnTo>
                <a:lnTo>
                  <a:pt x="455302" y="427269"/>
                </a:lnTo>
                <a:lnTo>
                  <a:pt x="518623" y="432544"/>
                </a:lnTo>
                <a:lnTo>
                  <a:pt x="584545" y="435779"/>
                </a:lnTo>
                <a:lnTo>
                  <a:pt x="652780" y="436880"/>
                </a:lnTo>
                <a:lnTo>
                  <a:pt x="721223" y="435779"/>
                </a:lnTo>
                <a:lnTo>
                  <a:pt x="787300" y="432544"/>
                </a:lnTo>
                <a:lnTo>
                  <a:pt x="850728" y="427269"/>
                </a:lnTo>
                <a:lnTo>
                  <a:pt x="911225" y="420052"/>
                </a:lnTo>
                <a:lnTo>
                  <a:pt x="968506" y="410990"/>
                </a:lnTo>
                <a:lnTo>
                  <a:pt x="1022290" y="400178"/>
                </a:lnTo>
                <a:lnTo>
                  <a:pt x="1072294" y="387715"/>
                </a:lnTo>
                <a:lnTo>
                  <a:pt x="1118235" y="373697"/>
                </a:lnTo>
                <a:lnTo>
                  <a:pt x="1159829" y="358220"/>
                </a:lnTo>
                <a:lnTo>
                  <a:pt x="1196796" y="341381"/>
                </a:lnTo>
                <a:lnTo>
                  <a:pt x="1255712" y="304006"/>
                </a:lnTo>
                <a:lnTo>
                  <a:pt x="1292721" y="262344"/>
                </a:lnTo>
                <a:lnTo>
                  <a:pt x="1305560" y="217169"/>
                </a:lnTo>
                <a:lnTo>
                  <a:pt x="1302303" y="194429"/>
                </a:lnTo>
                <a:lnTo>
                  <a:pt x="1277096" y="151383"/>
                </a:lnTo>
                <a:lnTo>
                  <a:pt x="1228851" y="112213"/>
                </a:lnTo>
                <a:lnTo>
                  <a:pt x="1159829" y="77679"/>
                </a:lnTo>
                <a:lnTo>
                  <a:pt x="1118235" y="62388"/>
                </a:lnTo>
                <a:lnTo>
                  <a:pt x="1072294" y="48541"/>
                </a:lnTo>
                <a:lnTo>
                  <a:pt x="1022290" y="36232"/>
                </a:lnTo>
                <a:lnTo>
                  <a:pt x="968506" y="25556"/>
                </a:lnTo>
                <a:lnTo>
                  <a:pt x="911225" y="16609"/>
                </a:lnTo>
                <a:lnTo>
                  <a:pt x="850728" y="9485"/>
                </a:lnTo>
                <a:lnTo>
                  <a:pt x="787300" y="4278"/>
                </a:lnTo>
                <a:lnTo>
                  <a:pt x="721223" y="1085"/>
                </a:lnTo>
                <a:lnTo>
                  <a:pt x="652780" y="0"/>
                </a:lnTo>
                <a:close/>
              </a:path>
            </a:pathLst>
          </a:custGeom>
          <a:solidFill>
            <a:srgbClr val="E92B6A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798320" y="3429000"/>
            <a:ext cx="1305560" cy="436880"/>
          </a:xfrm>
          <a:custGeom>
            <a:avLst/>
            <a:gdLst/>
            <a:ahLst/>
            <a:cxnLst/>
            <a:rect l="l" t="t" r="r" b="b"/>
            <a:pathLst>
              <a:path w="1305560" h="436879">
                <a:moveTo>
                  <a:pt x="652780" y="0"/>
                </a:moveTo>
                <a:lnTo>
                  <a:pt x="721223" y="1085"/>
                </a:lnTo>
                <a:lnTo>
                  <a:pt x="787300" y="4278"/>
                </a:lnTo>
                <a:lnTo>
                  <a:pt x="850728" y="9485"/>
                </a:lnTo>
                <a:lnTo>
                  <a:pt x="911225" y="16609"/>
                </a:lnTo>
                <a:lnTo>
                  <a:pt x="968506" y="25556"/>
                </a:lnTo>
                <a:lnTo>
                  <a:pt x="1022290" y="36232"/>
                </a:lnTo>
                <a:lnTo>
                  <a:pt x="1072294" y="48541"/>
                </a:lnTo>
                <a:lnTo>
                  <a:pt x="1118235" y="62388"/>
                </a:lnTo>
                <a:lnTo>
                  <a:pt x="1159829" y="77679"/>
                </a:lnTo>
                <a:lnTo>
                  <a:pt x="1196796" y="94319"/>
                </a:lnTo>
                <a:lnTo>
                  <a:pt x="1255712" y="131266"/>
                </a:lnTo>
                <a:lnTo>
                  <a:pt x="1292721" y="172469"/>
                </a:lnTo>
                <a:lnTo>
                  <a:pt x="1305560" y="217169"/>
                </a:lnTo>
                <a:lnTo>
                  <a:pt x="1302303" y="240147"/>
                </a:lnTo>
                <a:lnTo>
                  <a:pt x="1277096" y="283662"/>
                </a:lnTo>
                <a:lnTo>
                  <a:pt x="1228851" y="323278"/>
                </a:lnTo>
                <a:lnTo>
                  <a:pt x="1159829" y="358220"/>
                </a:lnTo>
                <a:lnTo>
                  <a:pt x="1118235" y="373697"/>
                </a:lnTo>
                <a:lnTo>
                  <a:pt x="1072294" y="387715"/>
                </a:lnTo>
                <a:lnTo>
                  <a:pt x="1022290" y="400178"/>
                </a:lnTo>
                <a:lnTo>
                  <a:pt x="968506" y="410990"/>
                </a:lnTo>
                <a:lnTo>
                  <a:pt x="911225" y="420052"/>
                </a:lnTo>
                <a:lnTo>
                  <a:pt x="850728" y="427269"/>
                </a:lnTo>
                <a:lnTo>
                  <a:pt x="787300" y="432544"/>
                </a:lnTo>
                <a:lnTo>
                  <a:pt x="721223" y="435779"/>
                </a:lnTo>
                <a:lnTo>
                  <a:pt x="652780" y="436880"/>
                </a:lnTo>
                <a:lnTo>
                  <a:pt x="584545" y="435779"/>
                </a:lnTo>
                <a:lnTo>
                  <a:pt x="518623" y="432544"/>
                </a:lnTo>
                <a:lnTo>
                  <a:pt x="455302" y="427269"/>
                </a:lnTo>
                <a:lnTo>
                  <a:pt x="394870" y="420052"/>
                </a:lnTo>
                <a:lnTo>
                  <a:pt x="337616" y="410990"/>
                </a:lnTo>
                <a:lnTo>
                  <a:pt x="283827" y="400178"/>
                </a:lnTo>
                <a:lnTo>
                  <a:pt x="233793" y="387715"/>
                </a:lnTo>
                <a:lnTo>
                  <a:pt x="187801" y="373697"/>
                </a:lnTo>
                <a:lnTo>
                  <a:pt x="146140" y="358220"/>
                </a:lnTo>
                <a:lnTo>
                  <a:pt x="109098" y="341381"/>
                </a:lnTo>
                <a:lnTo>
                  <a:pt x="50026" y="304006"/>
                </a:lnTo>
                <a:lnTo>
                  <a:pt x="12890" y="262344"/>
                </a:lnTo>
                <a:lnTo>
                  <a:pt x="0" y="217169"/>
                </a:lnTo>
                <a:lnTo>
                  <a:pt x="3270" y="194429"/>
                </a:lnTo>
                <a:lnTo>
                  <a:pt x="28572" y="151383"/>
                </a:lnTo>
                <a:lnTo>
                  <a:pt x="76964" y="112213"/>
                </a:lnTo>
                <a:lnTo>
                  <a:pt x="146140" y="77679"/>
                </a:lnTo>
                <a:lnTo>
                  <a:pt x="187801" y="62388"/>
                </a:lnTo>
                <a:lnTo>
                  <a:pt x="233793" y="48541"/>
                </a:lnTo>
                <a:lnTo>
                  <a:pt x="283827" y="36232"/>
                </a:lnTo>
                <a:lnTo>
                  <a:pt x="337616" y="25556"/>
                </a:lnTo>
                <a:lnTo>
                  <a:pt x="394870" y="16609"/>
                </a:lnTo>
                <a:lnTo>
                  <a:pt x="455302" y="9485"/>
                </a:lnTo>
                <a:lnTo>
                  <a:pt x="518623" y="4278"/>
                </a:lnTo>
                <a:lnTo>
                  <a:pt x="584545" y="1085"/>
                </a:lnTo>
                <a:lnTo>
                  <a:pt x="652780" y="0"/>
                </a:lnTo>
                <a:close/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98320" y="34290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3105150" y="386587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015990" y="4309109"/>
            <a:ext cx="0" cy="1436370"/>
          </a:xfrm>
          <a:custGeom>
            <a:avLst/>
            <a:gdLst/>
            <a:ahLst/>
            <a:cxnLst/>
            <a:rect l="l" t="t" r="r" b="b"/>
            <a:pathLst>
              <a:path h="1436370">
                <a:moveTo>
                  <a:pt x="0" y="0"/>
                </a:moveTo>
                <a:lnTo>
                  <a:pt x="0" y="1436370"/>
                </a:lnTo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62040" y="4337050"/>
            <a:ext cx="5080" cy="1394460"/>
          </a:xfrm>
          <a:custGeom>
            <a:avLst/>
            <a:gdLst/>
            <a:ahLst/>
            <a:cxnLst/>
            <a:rect l="l" t="t" r="r" b="b"/>
            <a:pathLst>
              <a:path w="5079" h="1394460">
                <a:moveTo>
                  <a:pt x="0" y="0"/>
                </a:moveTo>
                <a:lnTo>
                  <a:pt x="5080" y="1394460"/>
                </a:lnTo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023609" y="1681479"/>
            <a:ext cx="0" cy="1334770"/>
          </a:xfrm>
          <a:custGeom>
            <a:avLst/>
            <a:gdLst/>
            <a:ahLst/>
            <a:cxnLst/>
            <a:rect l="l" t="t" r="r" b="b"/>
            <a:pathLst>
              <a:path h="1334770">
                <a:moveTo>
                  <a:pt x="0" y="0"/>
                </a:moveTo>
                <a:lnTo>
                  <a:pt x="0" y="1334770"/>
                </a:lnTo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6000" y="2987039"/>
            <a:ext cx="54610" cy="15240"/>
          </a:xfrm>
          <a:custGeom>
            <a:avLst/>
            <a:gdLst/>
            <a:ahLst/>
            <a:cxnLst/>
            <a:rect l="l" t="t" r="r" b="b"/>
            <a:pathLst>
              <a:path w="54610" h="15239">
                <a:moveTo>
                  <a:pt x="0" y="15239"/>
                </a:moveTo>
                <a:lnTo>
                  <a:pt x="54610" y="0"/>
                </a:lnTo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67120" y="1623060"/>
            <a:ext cx="0" cy="1379220"/>
          </a:xfrm>
          <a:custGeom>
            <a:avLst/>
            <a:gdLst/>
            <a:ahLst/>
            <a:cxnLst/>
            <a:rect l="l" t="t" r="r" b="b"/>
            <a:pathLst>
              <a:path h="1379220">
                <a:moveTo>
                  <a:pt x="0" y="1379219"/>
                </a:moveTo>
                <a:lnTo>
                  <a:pt x="0" y="0"/>
                </a:lnTo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109970" y="4293870"/>
            <a:ext cx="55880" cy="2540"/>
          </a:xfrm>
          <a:custGeom>
            <a:avLst/>
            <a:gdLst/>
            <a:ahLst/>
            <a:cxnLst/>
            <a:rect l="l" t="t" r="r" b="b"/>
            <a:pathLst>
              <a:path w="55879" h="2539">
                <a:moveTo>
                  <a:pt x="-4672" y="1269"/>
                </a:moveTo>
                <a:lnTo>
                  <a:pt x="60552" y="1269"/>
                </a:lnTo>
              </a:path>
            </a:pathLst>
          </a:custGeom>
          <a:ln w="1188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5882640" y="3117850"/>
            <a:ext cx="450850" cy="1060450"/>
          </a:xfrm>
          <a:custGeom>
            <a:avLst/>
            <a:gdLst/>
            <a:ahLst/>
            <a:cxnLst/>
            <a:rect l="l" t="t" r="r" b="b"/>
            <a:pathLst>
              <a:path w="450850" h="1060450">
                <a:moveTo>
                  <a:pt x="224789" y="0"/>
                </a:moveTo>
                <a:lnTo>
                  <a:pt x="168498" y="15744"/>
                </a:lnTo>
                <a:lnTo>
                  <a:pt x="117853" y="60664"/>
                </a:lnTo>
                <a:lnTo>
                  <a:pt x="95116" y="92981"/>
                </a:lnTo>
                <a:lnTo>
                  <a:pt x="74353" y="131291"/>
                </a:lnTo>
                <a:lnTo>
                  <a:pt x="55750" y="175161"/>
                </a:lnTo>
                <a:lnTo>
                  <a:pt x="39496" y="224158"/>
                </a:lnTo>
                <a:lnTo>
                  <a:pt x="25776" y="277847"/>
                </a:lnTo>
                <a:lnTo>
                  <a:pt x="14780" y="335795"/>
                </a:lnTo>
                <a:lnTo>
                  <a:pt x="6693" y="397569"/>
                </a:lnTo>
                <a:lnTo>
                  <a:pt x="1704" y="462735"/>
                </a:lnTo>
                <a:lnTo>
                  <a:pt x="0" y="530860"/>
                </a:lnTo>
                <a:lnTo>
                  <a:pt x="1704" y="598713"/>
                </a:lnTo>
                <a:lnTo>
                  <a:pt x="6693" y="663649"/>
                </a:lnTo>
                <a:lnTo>
                  <a:pt x="14780" y="725232"/>
                </a:lnTo>
                <a:lnTo>
                  <a:pt x="25776" y="783024"/>
                </a:lnTo>
                <a:lnTo>
                  <a:pt x="39496" y="836587"/>
                </a:lnTo>
                <a:lnTo>
                  <a:pt x="55750" y="885486"/>
                </a:lnTo>
                <a:lnTo>
                  <a:pt x="74353" y="929283"/>
                </a:lnTo>
                <a:lnTo>
                  <a:pt x="95116" y="967541"/>
                </a:lnTo>
                <a:lnTo>
                  <a:pt x="117853" y="999822"/>
                </a:lnTo>
                <a:lnTo>
                  <a:pt x="168498" y="1044710"/>
                </a:lnTo>
                <a:lnTo>
                  <a:pt x="224789" y="1060450"/>
                </a:lnTo>
                <a:lnTo>
                  <a:pt x="253819" y="1056442"/>
                </a:lnTo>
                <a:lnTo>
                  <a:pt x="307895" y="1025691"/>
                </a:lnTo>
                <a:lnTo>
                  <a:pt x="355437" y="967541"/>
                </a:lnTo>
                <a:lnTo>
                  <a:pt x="376298" y="929283"/>
                </a:lnTo>
                <a:lnTo>
                  <a:pt x="394974" y="885486"/>
                </a:lnTo>
                <a:lnTo>
                  <a:pt x="411281" y="836587"/>
                </a:lnTo>
                <a:lnTo>
                  <a:pt x="425036" y="783024"/>
                </a:lnTo>
                <a:lnTo>
                  <a:pt x="436053" y="725232"/>
                </a:lnTo>
                <a:lnTo>
                  <a:pt x="444151" y="663649"/>
                </a:lnTo>
                <a:lnTo>
                  <a:pt x="449144" y="598713"/>
                </a:lnTo>
                <a:lnTo>
                  <a:pt x="450850" y="530860"/>
                </a:lnTo>
                <a:lnTo>
                  <a:pt x="449144" y="462735"/>
                </a:lnTo>
                <a:lnTo>
                  <a:pt x="444151" y="397569"/>
                </a:lnTo>
                <a:lnTo>
                  <a:pt x="436053" y="335795"/>
                </a:lnTo>
                <a:lnTo>
                  <a:pt x="425036" y="277847"/>
                </a:lnTo>
                <a:lnTo>
                  <a:pt x="411281" y="224158"/>
                </a:lnTo>
                <a:lnTo>
                  <a:pt x="394974" y="175161"/>
                </a:lnTo>
                <a:lnTo>
                  <a:pt x="376298" y="131291"/>
                </a:lnTo>
                <a:lnTo>
                  <a:pt x="355437" y="92981"/>
                </a:lnTo>
                <a:lnTo>
                  <a:pt x="332575" y="60664"/>
                </a:lnTo>
                <a:lnTo>
                  <a:pt x="281582" y="15744"/>
                </a:lnTo>
                <a:lnTo>
                  <a:pt x="224789" y="0"/>
                </a:lnTo>
                <a:close/>
              </a:path>
            </a:pathLst>
          </a:custGeom>
          <a:solidFill>
            <a:srgbClr val="E92B6A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5882640" y="3117850"/>
            <a:ext cx="450850" cy="1060450"/>
          </a:xfrm>
          <a:custGeom>
            <a:avLst/>
            <a:gdLst/>
            <a:ahLst/>
            <a:cxnLst/>
            <a:rect l="l" t="t" r="r" b="b"/>
            <a:pathLst>
              <a:path w="450850" h="1060450">
                <a:moveTo>
                  <a:pt x="224789" y="0"/>
                </a:moveTo>
                <a:lnTo>
                  <a:pt x="281582" y="15744"/>
                </a:lnTo>
                <a:lnTo>
                  <a:pt x="332575" y="60664"/>
                </a:lnTo>
                <a:lnTo>
                  <a:pt x="355437" y="92981"/>
                </a:lnTo>
                <a:lnTo>
                  <a:pt x="376298" y="131291"/>
                </a:lnTo>
                <a:lnTo>
                  <a:pt x="394974" y="175161"/>
                </a:lnTo>
                <a:lnTo>
                  <a:pt x="411281" y="224158"/>
                </a:lnTo>
                <a:lnTo>
                  <a:pt x="425036" y="277847"/>
                </a:lnTo>
                <a:lnTo>
                  <a:pt x="436053" y="335795"/>
                </a:lnTo>
                <a:lnTo>
                  <a:pt x="444151" y="397569"/>
                </a:lnTo>
                <a:lnTo>
                  <a:pt x="449144" y="462735"/>
                </a:lnTo>
                <a:lnTo>
                  <a:pt x="450850" y="530860"/>
                </a:lnTo>
                <a:lnTo>
                  <a:pt x="449144" y="598713"/>
                </a:lnTo>
                <a:lnTo>
                  <a:pt x="444151" y="663649"/>
                </a:lnTo>
                <a:lnTo>
                  <a:pt x="436053" y="725232"/>
                </a:lnTo>
                <a:lnTo>
                  <a:pt x="425036" y="783024"/>
                </a:lnTo>
                <a:lnTo>
                  <a:pt x="411281" y="836587"/>
                </a:lnTo>
                <a:lnTo>
                  <a:pt x="394974" y="885486"/>
                </a:lnTo>
                <a:lnTo>
                  <a:pt x="376298" y="929283"/>
                </a:lnTo>
                <a:lnTo>
                  <a:pt x="355437" y="967541"/>
                </a:lnTo>
                <a:lnTo>
                  <a:pt x="332575" y="999822"/>
                </a:lnTo>
                <a:lnTo>
                  <a:pt x="281582" y="1044710"/>
                </a:lnTo>
                <a:lnTo>
                  <a:pt x="224789" y="1060450"/>
                </a:lnTo>
                <a:lnTo>
                  <a:pt x="196032" y="1056442"/>
                </a:lnTo>
                <a:lnTo>
                  <a:pt x="142376" y="1025691"/>
                </a:lnTo>
                <a:lnTo>
                  <a:pt x="95116" y="967541"/>
                </a:lnTo>
                <a:lnTo>
                  <a:pt x="74353" y="929283"/>
                </a:lnTo>
                <a:lnTo>
                  <a:pt x="55750" y="885486"/>
                </a:lnTo>
                <a:lnTo>
                  <a:pt x="39496" y="836587"/>
                </a:lnTo>
                <a:lnTo>
                  <a:pt x="25776" y="783024"/>
                </a:lnTo>
                <a:lnTo>
                  <a:pt x="14780" y="725232"/>
                </a:lnTo>
                <a:lnTo>
                  <a:pt x="6693" y="663649"/>
                </a:lnTo>
                <a:lnTo>
                  <a:pt x="1704" y="598713"/>
                </a:lnTo>
                <a:lnTo>
                  <a:pt x="0" y="530860"/>
                </a:lnTo>
                <a:lnTo>
                  <a:pt x="1704" y="462735"/>
                </a:lnTo>
                <a:lnTo>
                  <a:pt x="6693" y="397569"/>
                </a:lnTo>
                <a:lnTo>
                  <a:pt x="14780" y="335795"/>
                </a:lnTo>
                <a:lnTo>
                  <a:pt x="25776" y="277847"/>
                </a:lnTo>
                <a:lnTo>
                  <a:pt x="39496" y="224158"/>
                </a:lnTo>
                <a:lnTo>
                  <a:pt x="55750" y="175161"/>
                </a:lnTo>
                <a:lnTo>
                  <a:pt x="74353" y="131291"/>
                </a:lnTo>
                <a:lnTo>
                  <a:pt x="95116" y="92981"/>
                </a:lnTo>
                <a:lnTo>
                  <a:pt x="117853" y="60664"/>
                </a:lnTo>
                <a:lnTo>
                  <a:pt x="168498" y="15744"/>
                </a:lnTo>
                <a:lnTo>
                  <a:pt x="224789" y="0"/>
                </a:lnTo>
                <a:close/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5882640" y="31178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333490" y="41783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455930" y="4185920"/>
            <a:ext cx="866140" cy="307340"/>
          </a:xfrm>
          <a:custGeom>
            <a:avLst/>
            <a:gdLst/>
            <a:ahLst/>
            <a:cxnLst/>
            <a:rect l="l" t="t" r="r" b="b"/>
            <a:pathLst>
              <a:path w="866140" h="307339">
                <a:moveTo>
                  <a:pt x="0" y="0"/>
                </a:moveTo>
                <a:lnTo>
                  <a:pt x="866139" y="0"/>
                </a:lnTo>
                <a:lnTo>
                  <a:pt x="866139" y="307339"/>
                </a:lnTo>
                <a:lnTo>
                  <a:pt x="0" y="307339"/>
                </a:lnTo>
                <a:lnTo>
                  <a:pt x="0" y="0"/>
                </a:lnTo>
                <a:close/>
              </a:path>
            </a:pathLst>
          </a:custGeom>
          <a:solidFill>
            <a:srgbClr val="E92B6A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455930" y="4185920"/>
            <a:ext cx="866140" cy="307340"/>
          </a:xfrm>
          <a:prstGeom prst="rect">
            <a:avLst/>
          </a:prstGeom>
          <a:ln w="9344">
            <a:solidFill>
              <a:srgbClr val="2C2424"/>
            </a:solidFill>
          </a:ln>
        </p:spPr>
        <p:txBody>
          <a:bodyPr vert="horz" wrap="square" lIns="0" tIns="46990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70"/>
              </a:spcBef>
            </a:pP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Aperture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3657600" y="1761489"/>
            <a:ext cx="1102360" cy="3291840"/>
          </a:xfrm>
          <a:custGeom>
            <a:avLst/>
            <a:gdLst/>
            <a:ahLst/>
            <a:cxnLst/>
            <a:rect l="l" t="t" r="r" b="b"/>
            <a:pathLst>
              <a:path w="1102360" h="3291840">
                <a:moveTo>
                  <a:pt x="0" y="0"/>
                </a:moveTo>
                <a:lnTo>
                  <a:pt x="1102360" y="0"/>
                </a:lnTo>
                <a:lnTo>
                  <a:pt x="1102360" y="3291840"/>
                </a:lnTo>
                <a:lnTo>
                  <a:pt x="0" y="3291840"/>
                </a:lnTo>
                <a:lnTo>
                  <a:pt x="0" y="0"/>
                </a:lnTo>
                <a:close/>
              </a:path>
            </a:pathLst>
          </a:custGeom>
          <a:solidFill>
            <a:srgbClr val="E92B6A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657600" y="1761489"/>
            <a:ext cx="1102360" cy="3291840"/>
          </a:xfrm>
          <a:custGeom>
            <a:avLst/>
            <a:gdLst/>
            <a:ahLst/>
            <a:cxnLst/>
            <a:rect l="l" t="t" r="r" b="b"/>
            <a:pathLst>
              <a:path w="1102360" h="3291840">
                <a:moveTo>
                  <a:pt x="0" y="0"/>
                </a:moveTo>
                <a:lnTo>
                  <a:pt x="1102360" y="0"/>
                </a:lnTo>
                <a:lnTo>
                  <a:pt x="1102360" y="3291840"/>
                </a:lnTo>
                <a:lnTo>
                  <a:pt x="0" y="329184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657600" y="176148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4761229" y="50533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 txBox="1"/>
          <p:nvPr/>
        </p:nvSpPr>
        <p:spPr>
          <a:xfrm>
            <a:off x="228600" y="1447800"/>
            <a:ext cx="7391400" cy="4343400"/>
          </a:xfrm>
          <a:prstGeom prst="rect">
            <a:avLst/>
          </a:prstGeom>
          <a:ln w="9344">
            <a:solidFill>
              <a:srgbClr val="2C2424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1500">
              <a:latin typeface="Times New Roman"/>
              <a:cs typeface="Times New Roman"/>
            </a:endParaRPr>
          </a:p>
          <a:p>
            <a:pPr marL="3528060" marR="2953385" indent="-635" algn="ctr">
              <a:lnSpc>
                <a:spcPct val="99900"/>
              </a:lnSpc>
              <a:spcBef>
                <a:spcPts val="1115"/>
              </a:spcBef>
            </a:pP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E</a:t>
            </a:r>
            <a:r>
              <a:rPr sz="1400" spc="5" dirty="0">
                <a:solidFill>
                  <a:srgbClr val="2C2424"/>
                </a:solidFill>
                <a:latin typeface="Arial"/>
                <a:cs typeface="Arial"/>
              </a:rPr>
              <a:t>l</a:t>
            </a: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lip</a:t>
            </a:r>
            <a:r>
              <a:rPr sz="1400" spc="10" dirty="0">
                <a:solidFill>
                  <a:srgbClr val="2C2424"/>
                </a:solidFill>
                <a:latin typeface="Arial"/>
                <a:cs typeface="Arial"/>
              </a:rPr>
              <a:t>t</a:t>
            </a:r>
            <a:r>
              <a:rPr sz="1400" spc="-10" dirty="0">
                <a:solidFill>
                  <a:srgbClr val="2C2424"/>
                </a:solidFill>
                <a:latin typeface="Arial"/>
                <a:cs typeface="Arial"/>
              </a:rPr>
              <a:t>o</a:t>
            </a:r>
            <a:r>
              <a:rPr sz="1400" spc="5" dirty="0">
                <a:solidFill>
                  <a:srgbClr val="2C2424"/>
                </a:solidFill>
                <a:latin typeface="Arial"/>
                <a:cs typeface="Arial"/>
              </a:rPr>
              <a:t>c</a:t>
            </a:r>
            <a:r>
              <a:rPr sz="1400" spc="-10" dirty="0">
                <a:solidFill>
                  <a:srgbClr val="2C2424"/>
                </a:solidFill>
                <a:latin typeface="Arial"/>
                <a:cs typeface="Arial"/>
              </a:rPr>
              <a:t>y</a:t>
            </a:r>
            <a:r>
              <a:rPr sz="1400" dirty="0">
                <a:solidFill>
                  <a:srgbClr val="2C2424"/>
                </a:solidFill>
                <a:latin typeface="Arial"/>
                <a:cs typeface="Arial"/>
              </a:rPr>
              <a:t>t</a:t>
            </a: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es  passing  through</a:t>
            </a:r>
            <a:r>
              <a:rPr sz="1400" spc="-80" dirty="0">
                <a:solidFill>
                  <a:srgbClr val="2C24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C2424"/>
                </a:solidFill>
                <a:latin typeface="Arial"/>
                <a:cs typeface="Arial"/>
              </a:rPr>
              <a:t>the  </a:t>
            </a: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aperture  impedes  the current  differently  depending  on the  orientation  of the cell  as it  passes  through</a:t>
            </a:r>
            <a:r>
              <a:rPr sz="1400" spc="-80" dirty="0">
                <a:solidFill>
                  <a:srgbClr val="2C2424"/>
                </a:solidFill>
                <a:latin typeface="Arial"/>
                <a:cs typeface="Arial"/>
              </a:rPr>
              <a:t> </a:t>
            </a:r>
            <a:r>
              <a:rPr sz="1400" dirty="0">
                <a:solidFill>
                  <a:srgbClr val="2C2424"/>
                </a:solidFill>
                <a:latin typeface="Arial"/>
                <a:cs typeface="Arial"/>
              </a:rPr>
              <a:t>the  </a:t>
            </a: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aperture.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31" name="object 31"/>
          <p:cNvSpPr/>
          <p:nvPr/>
        </p:nvSpPr>
        <p:spPr>
          <a:xfrm>
            <a:off x="6694169" y="4500879"/>
            <a:ext cx="864869" cy="306070"/>
          </a:xfrm>
          <a:custGeom>
            <a:avLst/>
            <a:gdLst/>
            <a:ahLst/>
            <a:cxnLst/>
            <a:rect l="l" t="t" r="r" b="b"/>
            <a:pathLst>
              <a:path w="864870" h="306070">
                <a:moveTo>
                  <a:pt x="864870" y="0"/>
                </a:moveTo>
                <a:lnTo>
                  <a:pt x="0" y="0"/>
                </a:lnTo>
                <a:lnTo>
                  <a:pt x="0" y="306070"/>
                </a:lnTo>
                <a:lnTo>
                  <a:pt x="864870" y="306070"/>
                </a:lnTo>
                <a:close/>
              </a:path>
            </a:pathLst>
          </a:custGeom>
          <a:solidFill>
            <a:srgbClr val="E92B6A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 txBox="1"/>
          <p:nvPr/>
        </p:nvSpPr>
        <p:spPr>
          <a:xfrm>
            <a:off x="6694169" y="4500879"/>
            <a:ext cx="864869" cy="306070"/>
          </a:xfrm>
          <a:prstGeom prst="rect">
            <a:avLst/>
          </a:prstGeom>
          <a:ln w="9344">
            <a:solidFill>
              <a:srgbClr val="2C2424"/>
            </a:solidFill>
          </a:ln>
        </p:spPr>
        <p:txBody>
          <a:bodyPr vert="horz" wrap="square" lIns="0" tIns="45719" rIns="0" bIns="0" rtlCol="0">
            <a:spAutoFit/>
          </a:bodyPr>
          <a:lstStyle/>
          <a:p>
            <a:pPr marL="90170">
              <a:lnSpc>
                <a:spcPct val="100000"/>
              </a:lnSpc>
              <a:spcBef>
                <a:spcPts val="359"/>
              </a:spcBef>
            </a:pP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Aperture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263650" y="4151629"/>
            <a:ext cx="1264920" cy="193040"/>
          </a:xfrm>
          <a:custGeom>
            <a:avLst/>
            <a:gdLst/>
            <a:ahLst/>
            <a:cxnLst/>
            <a:rect l="l" t="t" r="r" b="b"/>
            <a:pathLst>
              <a:path w="1264920" h="193039">
                <a:moveTo>
                  <a:pt x="0" y="193040"/>
                </a:moveTo>
                <a:lnTo>
                  <a:pt x="1264920" y="0"/>
                </a:lnTo>
              </a:path>
            </a:pathLst>
          </a:custGeom>
          <a:ln w="8890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2518410" y="4116070"/>
            <a:ext cx="80010" cy="73660"/>
          </a:xfrm>
          <a:custGeom>
            <a:avLst/>
            <a:gdLst/>
            <a:ahLst/>
            <a:cxnLst/>
            <a:rect l="l" t="t" r="r" b="b"/>
            <a:pathLst>
              <a:path w="80010" h="73660">
                <a:moveTo>
                  <a:pt x="0" y="0"/>
                </a:moveTo>
                <a:lnTo>
                  <a:pt x="10159" y="73659"/>
                </a:lnTo>
                <a:lnTo>
                  <a:pt x="80009" y="25399"/>
                </a:lnTo>
                <a:lnTo>
                  <a:pt x="0" y="0"/>
                </a:lnTo>
                <a:close/>
              </a:path>
            </a:pathLst>
          </a:custGeom>
          <a:solidFill>
            <a:srgbClr val="2C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6239509" y="4298950"/>
            <a:ext cx="523240" cy="379730"/>
          </a:xfrm>
          <a:custGeom>
            <a:avLst/>
            <a:gdLst/>
            <a:ahLst/>
            <a:cxnLst/>
            <a:rect l="l" t="t" r="r" b="b"/>
            <a:pathLst>
              <a:path w="523240" h="379729">
                <a:moveTo>
                  <a:pt x="523239" y="379730"/>
                </a:moveTo>
                <a:lnTo>
                  <a:pt x="0" y="0"/>
                </a:lnTo>
              </a:path>
            </a:pathLst>
          </a:custGeom>
          <a:ln w="8890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182359" y="4257040"/>
            <a:ext cx="83820" cy="74930"/>
          </a:xfrm>
          <a:custGeom>
            <a:avLst/>
            <a:gdLst/>
            <a:ahLst/>
            <a:cxnLst/>
            <a:rect l="l" t="t" r="r" b="b"/>
            <a:pathLst>
              <a:path w="83820" h="74929">
                <a:moveTo>
                  <a:pt x="0" y="0"/>
                </a:moveTo>
                <a:lnTo>
                  <a:pt x="39369" y="74930"/>
                </a:lnTo>
                <a:lnTo>
                  <a:pt x="83819" y="13970"/>
                </a:lnTo>
                <a:lnTo>
                  <a:pt x="0" y="0"/>
                </a:lnTo>
                <a:close/>
              </a:path>
            </a:pathLst>
          </a:custGeom>
          <a:solidFill>
            <a:srgbClr val="2C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2711450" y="2038350"/>
            <a:ext cx="1004569" cy="1451610"/>
          </a:xfrm>
          <a:custGeom>
            <a:avLst/>
            <a:gdLst/>
            <a:ahLst/>
            <a:cxnLst/>
            <a:rect l="l" t="t" r="r" b="b"/>
            <a:pathLst>
              <a:path w="1004570" h="1451610">
                <a:moveTo>
                  <a:pt x="1004570" y="0"/>
                </a:moveTo>
                <a:lnTo>
                  <a:pt x="0" y="1451610"/>
                </a:lnTo>
              </a:path>
            </a:pathLst>
          </a:custGeom>
          <a:ln w="8890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670810" y="3464559"/>
            <a:ext cx="74930" cy="83820"/>
          </a:xfrm>
          <a:custGeom>
            <a:avLst/>
            <a:gdLst/>
            <a:ahLst/>
            <a:cxnLst/>
            <a:rect l="l" t="t" r="r" b="b"/>
            <a:pathLst>
              <a:path w="74930" h="83820">
                <a:moveTo>
                  <a:pt x="12700" y="0"/>
                </a:moveTo>
                <a:lnTo>
                  <a:pt x="0" y="83819"/>
                </a:lnTo>
                <a:lnTo>
                  <a:pt x="74929" y="43179"/>
                </a:lnTo>
                <a:lnTo>
                  <a:pt x="12700" y="0"/>
                </a:lnTo>
                <a:close/>
              </a:path>
            </a:pathLst>
          </a:custGeom>
          <a:solidFill>
            <a:srgbClr val="2C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4644390" y="3694429"/>
            <a:ext cx="657860" cy="577850"/>
          </a:xfrm>
          <a:custGeom>
            <a:avLst/>
            <a:gdLst/>
            <a:ahLst/>
            <a:cxnLst/>
            <a:rect l="l" t="t" r="r" b="b"/>
            <a:pathLst>
              <a:path w="657860" h="577850">
                <a:moveTo>
                  <a:pt x="0" y="577850"/>
                </a:moveTo>
                <a:lnTo>
                  <a:pt x="657860" y="0"/>
                </a:lnTo>
              </a:path>
            </a:pathLst>
          </a:custGeom>
          <a:ln w="8889">
            <a:solidFill>
              <a:srgbClr val="2C2424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5274309" y="3647440"/>
            <a:ext cx="81280" cy="78740"/>
          </a:xfrm>
          <a:custGeom>
            <a:avLst/>
            <a:gdLst/>
            <a:ahLst/>
            <a:cxnLst/>
            <a:rect l="l" t="t" r="r" b="b"/>
            <a:pathLst>
              <a:path w="81279" h="78739">
                <a:moveTo>
                  <a:pt x="81279" y="0"/>
                </a:moveTo>
                <a:lnTo>
                  <a:pt x="0" y="21590"/>
                </a:lnTo>
                <a:lnTo>
                  <a:pt x="49529" y="78740"/>
                </a:lnTo>
                <a:lnTo>
                  <a:pt x="81279" y="0"/>
                </a:lnTo>
                <a:close/>
              </a:path>
            </a:pathLst>
          </a:custGeom>
          <a:solidFill>
            <a:srgbClr val="2C242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8</a:t>
            </a:fld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014209" y="2763520"/>
            <a:ext cx="7086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Aperture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042160" y="2023110"/>
            <a:ext cx="13970" cy="1348740"/>
          </a:xfrm>
          <a:custGeom>
            <a:avLst/>
            <a:gdLst/>
            <a:ahLst/>
            <a:cxnLst/>
            <a:rect l="l" t="t" r="r" b="b"/>
            <a:pathLst>
              <a:path w="13969" h="1348739">
                <a:moveTo>
                  <a:pt x="13969" y="0"/>
                </a:moveTo>
                <a:lnTo>
                  <a:pt x="0" y="1348739"/>
                </a:lnTo>
              </a:path>
            </a:pathLst>
          </a:custGeom>
          <a:ln w="9344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057400" y="3385820"/>
            <a:ext cx="160020" cy="0"/>
          </a:xfrm>
          <a:custGeom>
            <a:avLst/>
            <a:gdLst/>
            <a:ahLst/>
            <a:cxnLst/>
            <a:rect l="l" t="t" r="r" b="b"/>
            <a:pathLst>
              <a:path w="160019">
                <a:moveTo>
                  <a:pt x="0" y="0"/>
                </a:moveTo>
                <a:lnTo>
                  <a:pt x="160019" y="0"/>
                </a:lnTo>
              </a:path>
            </a:pathLst>
          </a:custGeom>
          <a:ln w="9344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217420" y="2021839"/>
            <a:ext cx="29209" cy="1363980"/>
          </a:xfrm>
          <a:custGeom>
            <a:avLst/>
            <a:gdLst/>
            <a:ahLst/>
            <a:cxnLst/>
            <a:rect l="l" t="t" r="r" b="b"/>
            <a:pathLst>
              <a:path w="29210" h="1363979">
                <a:moveTo>
                  <a:pt x="0" y="1363980"/>
                </a:moveTo>
                <a:lnTo>
                  <a:pt x="29210" y="0"/>
                </a:lnTo>
              </a:path>
            </a:pathLst>
          </a:custGeom>
          <a:ln w="9344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028189" y="4808220"/>
            <a:ext cx="0" cy="1494790"/>
          </a:xfrm>
          <a:custGeom>
            <a:avLst/>
            <a:gdLst/>
            <a:ahLst/>
            <a:cxnLst/>
            <a:rect l="l" t="t" r="r" b="b"/>
            <a:pathLst>
              <a:path h="1494789">
                <a:moveTo>
                  <a:pt x="0" y="1494789"/>
                </a:moveTo>
                <a:lnTo>
                  <a:pt x="0" y="0"/>
                </a:lnTo>
              </a:path>
            </a:pathLst>
          </a:custGeom>
          <a:ln w="9344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2028189" y="4792979"/>
            <a:ext cx="189230" cy="13970"/>
          </a:xfrm>
          <a:custGeom>
            <a:avLst/>
            <a:gdLst/>
            <a:ahLst/>
            <a:cxnLst/>
            <a:rect l="l" t="t" r="r" b="b"/>
            <a:pathLst>
              <a:path w="189230" h="13970">
                <a:moveTo>
                  <a:pt x="-4672" y="6985"/>
                </a:moveTo>
                <a:lnTo>
                  <a:pt x="193902" y="6985"/>
                </a:lnTo>
              </a:path>
            </a:pathLst>
          </a:custGeom>
          <a:ln w="23314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2217420" y="4822190"/>
            <a:ext cx="0" cy="1466850"/>
          </a:xfrm>
          <a:custGeom>
            <a:avLst/>
            <a:gdLst/>
            <a:ahLst/>
            <a:cxnLst/>
            <a:rect l="l" t="t" r="r" b="b"/>
            <a:pathLst>
              <a:path h="1466850">
                <a:moveTo>
                  <a:pt x="0" y="0"/>
                </a:moveTo>
                <a:lnTo>
                  <a:pt x="0" y="1466850"/>
                </a:lnTo>
              </a:path>
            </a:pathLst>
          </a:custGeom>
          <a:ln w="9344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695450" y="3676650"/>
            <a:ext cx="956310" cy="826769"/>
          </a:xfrm>
          <a:custGeom>
            <a:avLst/>
            <a:gdLst/>
            <a:ahLst/>
            <a:cxnLst/>
            <a:rect l="l" t="t" r="r" b="b"/>
            <a:pathLst>
              <a:path w="956310" h="826770">
                <a:moveTo>
                  <a:pt x="477519" y="0"/>
                </a:moveTo>
                <a:lnTo>
                  <a:pt x="424307" y="2350"/>
                </a:lnTo>
                <a:lnTo>
                  <a:pt x="373042" y="9255"/>
                </a:lnTo>
                <a:lnTo>
                  <a:pt x="323982" y="20492"/>
                </a:lnTo>
                <a:lnTo>
                  <a:pt x="277380" y="35841"/>
                </a:lnTo>
                <a:lnTo>
                  <a:pt x="233491" y="55080"/>
                </a:lnTo>
                <a:lnTo>
                  <a:pt x="192572" y="77988"/>
                </a:lnTo>
                <a:lnTo>
                  <a:pt x="154877" y="104343"/>
                </a:lnTo>
                <a:lnTo>
                  <a:pt x="120661" y="133925"/>
                </a:lnTo>
                <a:lnTo>
                  <a:pt x="90180" y="166512"/>
                </a:lnTo>
                <a:lnTo>
                  <a:pt x="63688" y="201882"/>
                </a:lnTo>
                <a:lnTo>
                  <a:pt x="41440" y="239816"/>
                </a:lnTo>
                <a:lnTo>
                  <a:pt x="23693" y="280090"/>
                </a:lnTo>
                <a:lnTo>
                  <a:pt x="10700" y="322485"/>
                </a:lnTo>
                <a:lnTo>
                  <a:pt x="2717" y="366779"/>
                </a:lnTo>
                <a:lnTo>
                  <a:pt x="0" y="412750"/>
                </a:lnTo>
                <a:lnTo>
                  <a:pt x="2717" y="458958"/>
                </a:lnTo>
                <a:lnTo>
                  <a:pt x="10700" y="503457"/>
                </a:lnTo>
                <a:lnTo>
                  <a:pt x="23693" y="546028"/>
                </a:lnTo>
                <a:lnTo>
                  <a:pt x="41440" y="586452"/>
                </a:lnTo>
                <a:lnTo>
                  <a:pt x="63688" y="624510"/>
                </a:lnTo>
                <a:lnTo>
                  <a:pt x="90180" y="659983"/>
                </a:lnTo>
                <a:lnTo>
                  <a:pt x="120661" y="692651"/>
                </a:lnTo>
                <a:lnTo>
                  <a:pt x="154877" y="722297"/>
                </a:lnTo>
                <a:lnTo>
                  <a:pt x="192572" y="748700"/>
                </a:lnTo>
                <a:lnTo>
                  <a:pt x="233491" y="771642"/>
                </a:lnTo>
                <a:lnTo>
                  <a:pt x="277380" y="790904"/>
                </a:lnTo>
                <a:lnTo>
                  <a:pt x="323982" y="806267"/>
                </a:lnTo>
                <a:lnTo>
                  <a:pt x="373042" y="817511"/>
                </a:lnTo>
                <a:lnTo>
                  <a:pt x="424307" y="824418"/>
                </a:lnTo>
                <a:lnTo>
                  <a:pt x="477519" y="826769"/>
                </a:lnTo>
                <a:lnTo>
                  <a:pt x="530970" y="824418"/>
                </a:lnTo>
                <a:lnTo>
                  <a:pt x="582440" y="817511"/>
                </a:lnTo>
                <a:lnTo>
                  <a:pt x="631677" y="806267"/>
                </a:lnTo>
                <a:lnTo>
                  <a:pt x="678429" y="790904"/>
                </a:lnTo>
                <a:lnTo>
                  <a:pt x="722441" y="771642"/>
                </a:lnTo>
                <a:lnTo>
                  <a:pt x="763463" y="748700"/>
                </a:lnTo>
                <a:lnTo>
                  <a:pt x="801239" y="722297"/>
                </a:lnTo>
                <a:lnTo>
                  <a:pt x="835519" y="692651"/>
                </a:lnTo>
                <a:lnTo>
                  <a:pt x="866048" y="659983"/>
                </a:lnTo>
                <a:lnTo>
                  <a:pt x="892574" y="624510"/>
                </a:lnTo>
                <a:lnTo>
                  <a:pt x="914845" y="586452"/>
                </a:lnTo>
                <a:lnTo>
                  <a:pt x="932606" y="546028"/>
                </a:lnTo>
                <a:lnTo>
                  <a:pt x="945606" y="503457"/>
                </a:lnTo>
                <a:lnTo>
                  <a:pt x="953592" y="458958"/>
                </a:lnTo>
                <a:lnTo>
                  <a:pt x="956310" y="412750"/>
                </a:lnTo>
                <a:lnTo>
                  <a:pt x="953592" y="366779"/>
                </a:lnTo>
                <a:lnTo>
                  <a:pt x="945606" y="322485"/>
                </a:lnTo>
                <a:lnTo>
                  <a:pt x="932606" y="280090"/>
                </a:lnTo>
                <a:lnTo>
                  <a:pt x="914845" y="239816"/>
                </a:lnTo>
                <a:lnTo>
                  <a:pt x="892574" y="201882"/>
                </a:lnTo>
                <a:lnTo>
                  <a:pt x="866048" y="166512"/>
                </a:lnTo>
                <a:lnTo>
                  <a:pt x="835519" y="133925"/>
                </a:lnTo>
                <a:lnTo>
                  <a:pt x="801239" y="104343"/>
                </a:lnTo>
                <a:lnTo>
                  <a:pt x="763463" y="77988"/>
                </a:lnTo>
                <a:lnTo>
                  <a:pt x="722441" y="55080"/>
                </a:lnTo>
                <a:lnTo>
                  <a:pt x="678429" y="35841"/>
                </a:lnTo>
                <a:lnTo>
                  <a:pt x="631677" y="20492"/>
                </a:lnTo>
                <a:lnTo>
                  <a:pt x="582440" y="9255"/>
                </a:lnTo>
                <a:lnTo>
                  <a:pt x="530970" y="2350"/>
                </a:lnTo>
                <a:lnTo>
                  <a:pt x="477519" y="0"/>
                </a:lnTo>
                <a:close/>
              </a:path>
            </a:pathLst>
          </a:custGeom>
          <a:solidFill>
            <a:srgbClr val="5B6C8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695450" y="3676650"/>
            <a:ext cx="956310" cy="826769"/>
          </a:xfrm>
          <a:custGeom>
            <a:avLst/>
            <a:gdLst/>
            <a:ahLst/>
            <a:cxnLst/>
            <a:rect l="l" t="t" r="r" b="b"/>
            <a:pathLst>
              <a:path w="956310" h="826770">
                <a:moveTo>
                  <a:pt x="477519" y="0"/>
                </a:moveTo>
                <a:lnTo>
                  <a:pt x="530970" y="2350"/>
                </a:lnTo>
                <a:lnTo>
                  <a:pt x="582440" y="9255"/>
                </a:lnTo>
                <a:lnTo>
                  <a:pt x="631677" y="20492"/>
                </a:lnTo>
                <a:lnTo>
                  <a:pt x="678429" y="35841"/>
                </a:lnTo>
                <a:lnTo>
                  <a:pt x="722441" y="55080"/>
                </a:lnTo>
                <a:lnTo>
                  <a:pt x="763463" y="77988"/>
                </a:lnTo>
                <a:lnTo>
                  <a:pt x="801239" y="104343"/>
                </a:lnTo>
                <a:lnTo>
                  <a:pt x="835519" y="133925"/>
                </a:lnTo>
                <a:lnTo>
                  <a:pt x="866048" y="166512"/>
                </a:lnTo>
                <a:lnTo>
                  <a:pt x="892574" y="201882"/>
                </a:lnTo>
                <a:lnTo>
                  <a:pt x="914845" y="239816"/>
                </a:lnTo>
                <a:lnTo>
                  <a:pt x="932606" y="280090"/>
                </a:lnTo>
                <a:lnTo>
                  <a:pt x="945606" y="322485"/>
                </a:lnTo>
                <a:lnTo>
                  <a:pt x="953592" y="366779"/>
                </a:lnTo>
                <a:lnTo>
                  <a:pt x="956310" y="412750"/>
                </a:lnTo>
                <a:lnTo>
                  <a:pt x="953592" y="458958"/>
                </a:lnTo>
                <a:lnTo>
                  <a:pt x="945606" y="503457"/>
                </a:lnTo>
                <a:lnTo>
                  <a:pt x="932606" y="546028"/>
                </a:lnTo>
                <a:lnTo>
                  <a:pt x="914845" y="586452"/>
                </a:lnTo>
                <a:lnTo>
                  <a:pt x="892574" y="624510"/>
                </a:lnTo>
                <a:lnTo>
                  <a:pt x="866048" y="659983"/>
                </a:lnTo>
                <a:lnTo>
                  <a:pt x="835519" y="692651"/>
                </a:lnTo>
                <a:lnTo>
                  <a:pt x="801239" y="722297"/>
                </a:lnTo>
                <a:lnTo>
                  <a:pt x="763463" y="748700"/>
                </a:lnTo>
                <a:lnTo>
                  <a:pt x="722441" y="771642"/>
                </a:lnTo>
                <a:lnTo>
                  <a:pt x="678429" y="790904"/>
                </a:lnTo>
                <a:lnTo>
                  <a:pt x="631677" y="806267"/>
                </a:lnTo>
                <a:lnTo>
                  <a:pt x="582440" y="817511"/>
                </a:lnTo>
                <a:lnTo>
                  <a:pt x="530970" y="824418"/>
                </a:lnTo>
                <a:lnTo>
                  <a:pt x="477519" y="826769"/>
                </a:lnTo>
                <a:lnTo>
                  <a:pt x="424307" y="824418"/>
                </a:lnTo>
                <a:lnTo>
                  <a:pt x="373042" y="817511"/>
                </a:lnTo>
                <a:lnTo>
                  <a:pt x="323982" y="806267"/>
                </a:lnTo>
                <a:lnTo>
                  <a:pt x="277380" y="790904"/>
                </a:lnTo>
                <a:lnTo>
                  <a:pt x="233491" y="771642"/>
                </a:lnTo>
                <a:lnTo>
                  <a:pt x="192572" y="748700"/>
                </a:lnTo>
                <a:lnTo>
                  <a:pt x="154877" y="722297"/>
                </a:lnTo>
                <a:lnTo>
                  <a:pt x="120661" y="692651"/>
                </a:lnTo>
                <a:lnTo>
                  <a:pt x="90180" y="659983"/>
                </a:lnTo>
                <a:lnTo>
                  <a:pt x="63688" y="624510"/>
                </a:lnTo>
                <a:lnTo>
                  <a:pt x="41440" y="586452"/>
                </a:lnTo>
                <a:lnTo>
                  <a:pt x="23693" y="546028"/>
                </a:lnTo>
                <a:lnTo>
                  <a:pt x="10700" y="503457"/>
                </a:lnTo>
                <a:lnTo>
                  <a:pt x="2717" y="458958"/>
                </a:lnTo>
                <a:lnTo>
                  <a:pt x="0" y="412750"/>
                </a:lnTo>
                <a:lnTo>
                  <a:pt x="2717" y="366779"/>
                </a:lnTo>
                <a:lnTo>
                  <a:pt x="10700" y="322485"/>
                </a:lnTo>
                <a:lnTo>
                  <a:pt x="23693" y="280090"/>
                </a:lnTo>
                <a:lnTo>
                  <a:pt x="41440" y="239816"/>
                </a:lnTo>
                <a:lnTo>
                  <a:pt x="63688" y="201882"/>
                </a:lnTo>
                <a:lnTo>
                  <a:pt x="90180" y="166512"/>
                </a:lnTo>
                <a:lnTo>
                  <a:pt x="120661" y="133925"/>
                </a:lnTo>
                <a:lnTo>
                  <a:pt x="154877" y="104343"/>
                </a:lnTo>
                <a:lnTo>
                  <a:pt x="192572" y="77988"/>
                </a:lnTo>
                <a:lnTo>
                  <a:pt x="233491" y="55080"/>
                </a:lnTo>
                <a:lnTo>
                  <a:pt x="277380" y="35841"/>
                </a:lnTo>
                <a:lnTo>
                  <a:pt x="323982" y="20492"/>
                </a:lnTo>
                <a:lnTo>
                  <a:pt x="373042" y="9255"/>
                </a:lnTo>
                <a:lnTo>
                  <a:pt x="424307" y="2350"/>
                </a:lnTo>
                <a:lnTo>
                  <a:pt x="477519" y="0"/>
                </a:lnTo>
                <a:close/>
              </a:path>
            </a:pathLst>
          </a:custGeom>
          <a:ln w="9344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736590" y="2101850"/>
            <a:ext cx="13970" cy="1348740"/>
          </a:xfrm>
          <a:custGeom>
            <a:avLst/>
            <a:gdLst/>
            <a:ahLst/>
            <a:cxnLst/>
            <a:rect l="l" t="t" r="r" b="b"/>
            <a:pathLst>
              <a:path w="13970" h="1348739">
                <a:moveTo>
                  <a:pt x="13970" y="0"/>
                </a:moveTo>
                <a:lnTo>
                  <a:pt x="0" y="1348739"/>
                </a:lnTo>
              </a:path>
            </a:pathLst>
          </a:custGeom>
          <a:ln w="9344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750559" y="3464559"/>
            <a:ext cx="161290" cy="0"/>
          </a:xfrm>
          <a:custGeom>
            <a:avLst/>
            <a:gdLst/>
            <a:ahLst/>
            <a:cxnLst/>
            <a:rect l="l" t="t" r="r" b="b"/>
            <a:pathLst>
              <a:path w="161289">
                <a:moveTo>
                  <a:pt x="0" y="0"/>
                </a:moveTo>
                <a:lnTo>
                  <a:pt x="161289" y="0"/>
                </a:lnTo>
              </a:path>
            </a:pathLst>
          </a:custGeom>
          <a:ln w="9344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911850" y="2101850"/>
            <a:ext cx="27940" cy="1362710"/>
          </a:xfrm>
          <a:custGeom>
            <a:avLst/>
            <a:gdLst/>
            <a:ahLst/>
            <a:cxnLst/>
            <a:rect l="l" t="t" r="r" b="b"/>
            <a:pathLst>
              <a:path w="27939" h="1362710">
                <a:moveTo>
                  <a:pt x="0" y="1362710"/>
                </a:moveTo>
                <a:lnTo>
                  <a:pt x="27939" y="0"/>
                </a:lnTo>
              </a:path>
            </a:pathLst>
          </a:custGeom>
          <a:ln w="9344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722620" y="4886959"/>
            <a:ext cx="0" cy="1494790"/>
          </a:xfrm>
          <a:custGeom>
            <a:avLst/>
            <a:gdLst/>
            <a:ahLst/>
            <a:cxnLst/>
            <a:rect l="l" t="t" r="r" b="b"/>
            <a:pathLst>
              <a:path h="1494789">
                <a:moveTo>
                  <a:pt x="0" y="1494789"/>
                </a:moveTo>
                <a:lnTo>
                  <a:pt x="0" y="0"/>
                </a:lnTo>
              </a:path>
            </a:pathLst>
          </a:custGeom>
          <a:ln w="9344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722620" y="4872990"/>
            <a:ext cx="189230" cy="13970"/>
          </a:xfrm>
          <a:custGeom>
            <a:avLst/>
            <a:gdLst/>
            <a:ahLst/>
            <a:cxnLst/>
            <a:rect l="l" t="t" r="r" b="b"/>
            <a:pathLst>
              <a:path w="189229" h="13970">
                <a:moveTo>
                  <a:pt x="-4672" y="6985"/>
                </a:moveTo>
                <a:lnTo>
                  <a:pt x="193902" y="6985"/>
                </a:lnTo>
              </a:path>
            </a:pathLst>
          </a:custGeom>
          <a:ln w="23314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911850" y="4900929"/>
            <a:ext cx="0" cy="1466850"/>
          </a:xfrm>
          <a:custGeom>
            <a:avLst/>
            <a:gdLst/>
            <a:ahLst/>
            <a:cxnLst/>
            <a:rect l="l" t="t" r="r" b="b"/>
            <a:pathLst>
              <a:path h="1466850">
                <a:moveTo>
                  <a:pt x="0" y="0"/>
                </a:moveTo>
                <a:lnTo>
                  <a:pt x="0" y="1466850"/>
                </a:lnTo>
              </a:path>
            </a:pathLst>
          </a:custGeom>
          <a:ln w="9344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388609" y="3755390"/>
            <a:ext cx="957580" cy="826769"/>
          </a:xfrm>
          <a:custGeom>
            <a:avLst/>
            <a:gdLst/>
            <a:ahLst/>
            <a:cxnLst/>
            <a:rect l="l" t="t" r="r" b="b"/>
            <a:pathLst>
              <a:path w="957579" h="826770">
                <a:moveTo>
                  <a:pt x="478789" y="0"/>
                </a:moveTo>
                <a:lnTo>
                  <a:pt x="425339" y="2351"/>
                </a:lnTo>
                <a:lnTo>
                  <a:pt x="373869" y="9258"/>
                </a:lnTo>
                <a:lnTo>
                  <a:pt x="324632" y="20502"/>
                </a:lnTo>
                <a:lnTo>
                  <a:pt x="277880" y="35865"/>
                </a:lnTo>
                <a:lnTo>
                  <a:pt x="233868" y="55127"/>
                </a:lnTo>
                <a:lnTo>
                  <a:pt x="192846" y="78069"/>
                </a:lnTo>
                <a:lnTo>
                  <a:pt x="155070" y="104472"/>
                </a:lnTo>
                <a:lnTo>
                  <a:pt x="120790" y="134118"/>
                </a:lnTo>
                <a:lnTo>
                  <a:pt x="90261" y="166786"/>
                </a:lnTo>
                <a:lnTo>
                  <a:pt x="63735" y="202259"/>
                </a:lnTo>
                <a:lnTo>
                  <a:pt x="41464" y="240317"/>
                </a:lnTo>
                <a:lnTo>
                  <a:pt x="23703" y="280741"/>
                </a:lnTo>
                <a:lnTo>
                  <a:pt x="10703" y="323312"/>
                </a:lnTo>
                <a:lnTo>
                  <a:pt x="2717" y="367811"/>
                </a:lnTo>
                <a:lnTo>
                  <a:pt x="0" y="414020"/>
                </a:lnTo>
                <a:lnTo>
                  <a:pt x="2717" y="459990"/>
                </a:lnTo>
                <a:lnTo>
                  <a:pt x="10703" y="504284"/>
                </a:lnTo>
                <a:lnTo>
                  <a:pt x="23703" y="546679"/>
                </a:lnTo>
                <a:lnTo>
                  <a:pt x="41464" y="586953"/>
                </a:lnTo>
                <a:lnTo>
                  <a:pt x="63735" y="624887"/>
                </a:lnTo>
                <a:lnTo>
                  <a:pt x="90261" y="660257"/>
                </a:lnTo>
                <a:lnTo>
                  <a:pt x="120790" y="692844"/>
                </a:lnTo>
                <a:lnTo>
                  <a:pt x="155070" y="722426"/>
                </a:lnTo>
                <a:lnTo>
                  <a:pt x="192846" y="748781"/>
                </a:lnTo>
                <a:lnTo>
                  <a:pt x="233868" y="771689"/>
                </a:lnTo>
                <a:lnTo>
                  <a:pt x="277880" y="790928"/>
                </a:lnTo>
                <a:lnTo>
                  <a:pt x="324632" y="806277"/>
                </a:lnTo>
                <a:lnTo>
                  <a:pt x="373869" y="817514"/>
                </a:lnTo>
                <a:lnTo>
                  <a:pt x="425339" y="824419"/>
                </a:lnTo>
                <a:lnTo>
                  <a:pt x="478789" y="826770"/>
                </a:lnTo>
                <a:lnTo>
                  <a:pt x="532240" y="824419"/>
                </a:lnTo>
                <a:lnTo>
                  <a:pt x="583710" y="817514"/>
                </a:lnTo>
                <a:lnTo>
                  <a:pt x="632947" y="806277"/>
                </a:lnTo>
                <a:lnTo>
                  <a:pt x="679699" y="790928"/>
                </a:lnTo>
                <a:lnTo>
                  <a:pt x="723711" y="771689"/>
                </a:lnTo>
                <a:lnTo>
                  <a:pt x="764733" y="748781"/>
                </a:lnTo>
                <a:lnTo>
                  <a:pt x="802509" y="722426"/>
                </a:lnTo>
                <a:lnTo>
                  <a:pt x="836789" y="692844"/>
                </a:lnTo>
                <a:lnTo>
                  <a:pt x="867318" y="660257"/>
                </a:lnTo>
                <a:lnTo>
                  <a:pt x="893844" y="624887"/>
                </a:lnTo>
                <a:lnTo>
                  <a:pt x="916115" y="586953"/>
                </a:lnTo>
                <a:lnTo>
                  <a:pt x="933876" y="546679"/>
                </a:lnTo>
                <a:lnTo>
                  <a:pt x="946876" y="504284"/>
                </a:lnTo>
                <a:lnTo>
                  <a:pt x="954862" y="459990"/>
                </a:lnTo>
                <a:lnTo>
                  <a:pt x="957579" y="414020"/>
                </a:lnTo>
                <a:lnTo>
                  <a:pt x="954862" y="367811"/>
                </a:lnTo>
                <a:lnTo>
                  <a:pt x="946876" y="323312"/>
                </a:lnTo>
                <a:lnTo>
                  <a:pt x="933876" y="280741"/>
                </a:lnTo>
                <a:lnTo>
                  <a:pt x="916115" y="240317"/>
                </a:lnTo>
                <a:lnTo>
                  <a:pt x="893844" y="202259"/>
                </a:lnTo>
                <a:lnTo>
                  <a:pt x="867318" y="166786"/>
                </a:lnTo>
                <a:lnTo>
                  <a:pt x="836789" y="134118"/>
                </a:lnTo>
                <a:lnTo>
                  <a:pt x="802509" y="104472"/>
                </a:lnTo>
                <a:lnTo>
                  <a:pt x="764733" y="78069"/>
                </a:lnTo>
                <a:lnTo>
                  <a:pt x="723711" y="55127"/>
                </a:lnTo>
                <a:lnTo>
                  <a:pt x="679699" y="35865"/>
                </a:lnTo>
                <a:lnTo>
                  <a:pt x="632947" y="20502"/>
                </a:lnTo>
                <a:lnTo>
                  <a:pt x="583710" y="9258"/>
                </a:lnTo>
                <a:lnTo>
                  <a:pt x="532240" y="2351"/>
                </a:lnTo>
                <a:lnTo>
                  <a:pt x="478789" y="0"/>
                </a:lnTo>
                <a:close/>
              </a:path>
            </a:pathLst>
          </a:custGeom>
          <a:solidFill>
            <a:srgbClr val="5B6C8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388609" y="3755390"/>
            <a:ext cx="957580" cy="826769"/>
          </a:xfrm>
          <a:custGeom>
            <a:avLst/>
            <a:gdLst/>
            <a:ahLst/>
            <a:cxnLst/>
            <a:rect l="l" t="t" r="r" b="b"/>
            <a:pathLst>
              <a:path w="957579" h="826770">
                <a:moveTo>
                  <a:pt x="478789" y="0"/>
                </a:moveTo>
                <a:lnTo>
                  <a:pt x="532240" y="2351"/>
                </a:lnTo>
                <a:lnTo>
                  <a:pt x="583710" y="9258"/>
                </a:lnTo>
                <a:lnTo>
                  <a:pt x="632947" y="20502"/>
                </a:lnTo>
                <a:lnTo>
                  <a:pt x="679699" y="35865"/>
                </a:lnTo>
                <a:lnTo>
                  <a:pt x="723711" y="55127"/>
                </a:lnTo>
                <a:lnTo>
                  <a:pt x="764733" y="78069"/>
                </a:lnTo>
                <a:lnTo>
                  <a:pt x="802509" y="104472"/>
                </a:lnTo>
                <a:lnTo>
                  <a:pt x="836789" y="134118"/>
                </a:lnTo>
                <a:lnTo>
                  <a:pt x="867318" y="166786"/>
                </a:lnTo>
                <a:lnTo>
                  <a:pt x="893844" y="202259"/>
                </a:lnTo>
                <a:lnTo>
                  <a:pt x="916115" y="240317"/>
                </a:lnTo>
                <a:lnTo>
                  <a:pt x="933876" y="280741"/>
                </a:lnTo>
                <a:lnTo>
                  <a:pt x="946876" y="323312"/>
                </a:lnTo>
                <a:lnTo>
                  <a:pt x="954862" y="367811"/>
                </a:lnTo>
                <a:lnTo>
                  <a:pt x="957579" y="414020"/>
                </a:lnTo>
                <a:lnTo>
                  <a:pt x="954862" y="459990"/>
                </a:lnTo>
                <a:lnTo>
                  <a:pt x="946876" y="504284"/>
                </a:lnTo>
                <a:lnTo>
                  <a:pt x="933876" y="546679"/>
                </a:lnTo>
                <a:lnTo>
                  <a:pt x="916115" y="586953"/>
                </a:lnTo>
                <a:lnTo>
                  <a:pt x="893844" y="624887"/>
                </a:lnTo>
                <a:lnTo>
                  <a:pt x="867318" y="660257"/>
                </a:lnTo>
                <a:lnTo>
                  <a:pt x="836789" y="692844"/>
                </a:lnTo>
                <a:lnTo>
                  <a:pt x="802509" y="722426"/>
                </a:lnTo>
                <a:lnTo>
                  <a:pt x="764733" y="748781"/>
                </a:lnTo>
                <a:lnTo>
                  <a:pt x="723711" y="771689"/>
                </a:lnTo>
                <a:lnTo>
                  <a:pt x="679699" y="790928"/>
                </a:lnTo>
                <a:lnTo>
                  <a:pt x="632947" y="806277"/>
                </a:lnTo>
                <a:lnTo>
                  <a:pt x="583710" y="817514"/>
                </a:lnTo>
                <a:lnTo>
                  <a:pt x="532240" y="824419"/>
                </a:lnTo>
                <a:lnTo>
                  <a:pt x="478789" y="826770"/>
                </a:lnTo>
                <a:lnTo>
                  <a:pt x="425339" y="824419"/>
                </a:lnTo>
                <a:lnTo>
                  <a:pt x="373869" y="817514"/>
                </a:lnTo>
                <a:lnTo>
                  <a:pt x="324632" y="806277"/>
                </a:lnTo>
                <a:lnTo>
                  <a:pt x="277880" y="790928"/>
                </a:lnTo>
                <a:lnTo>
                  <a:pt x="233868" y="771689"/>
                </a:lnTo>
                <a:lnTo>
                  <a:pt x="192846" y="748781"/>
                </a:lnTo>
                <a:lnTo>
                  <a:pt x="155070" y="722426"/>
                </a:lnTo>
                <a:lnTo>
                  <a:pt x="120790" y="692844"/>
                </a:lnTo>
                <a:lnTo>
                  <a:pt x="90261" y="660257"/>
                </a:lnTo>
                <a:lnTo>
                  <a:pt x="63735" y="624887"/>
                </a:lnTo>
                <a:lnTo>
                  <a:pt x="41464" y="586953"/>
                </a:lnTo>
                <a:lnTo>
                  <a:pt x="23703" y="546679"/>
                </a:lnTo>
                <a:lnTo>
                  <a:pt x="10703" y="504284"/>
                </a:lnTo>
                <a:lnTo>
                  <a:pt x="2717" y="459990"/>
                </a:lnTo>
                <a:lnTo>
                  <a:pt x="0" y="414020"/>
                </a:lnTo>
                <a:lnTo>
                  <a:pt x="2717" y="367811"/>
                </a:lnTo>
                <a:lnTo>
                  <a:pt x="10703" y="323312"/>
                </a:lnTo>
                <a:lnTo>
                  <a:pt x="23703" y="280741"/>
                </a:lnTo>
                <a:lnTo>
                  <a:pt x="41464" y="240317"/>
                </a:lnTo>
                <a:lnTo>
                  <a:pt x="63735" y="202259"/>
                </a:lnTo>
                <a:lnTo>
                  <a:pt x="90261" y="166786"/>
                </a:lnTo>
                <a:lnTo>
                  <a:pt x="120790" y="134118"/>
                </a:lnTo>
                <a:lnTo>
                  <a:pt x="155070" y="104472"/>
                </a:lnTo>
                <a:lnTo>
                  <a:pt x="192846" y="78069"/>
                </a:lnTo>
                <a:lnTo>
                  <a:pt x="233868" y="55127"/>
                </a:lnTo>
                <a:lnTo>
                  <a:pt x="277880" y="35865"/>
                </a:lnTo>
                <a:lnTo>
                  <a:pt x="324632" y="20502"/>
                </a:lnTo>
                <a:lnTo>
                  <a:pt x="373869" y="9258"/>
                </a:lnTo>
                <a:lnTo>
                  <a:pt x="425339" y="2351"/>
                </a:lnTo>
                <a:lnTo>
                  <a:pt x="478789" y="0"/>
                </a:lnTo>
                <a:close/>
              </a:path>
            </a:pathLst>
          </a:custGeom>
          <a:ln w="9344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3289300" y="1939290"/>
            <a:ext cx="1365250" cy="21564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40" algn="ctr">
              <a:lnSpc>
                <a:spcPct val="100000"/>
              </a:lnSpc>
              <a:spcBef>
                <a:spcPts val="100"/>
              </a:spcBef>
            </a:pPr>
            <a:r>
              <a:rPr sz="1400" spc="-10" dirty="0">
                <a:solidFill>
                  <a:srgbClr val="2C2424"/>
                </a:solidFill>
                <a:latin typeface="Arial"/>
                <a:cs typeface="Arial"/>
              </a:rPr>
              <a:t>However </a:t>
            </a: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if </a:t>
            </a:r>
            <a:r>
              <a:rPr sz="1400" spc="-10" dirty="0">
                <a:solidFill>
                  <a:srgbClr val="2C2424"/>
                </a:solidFill>
                <a:latin typeface="Arial"/>
                <a:cs typeface="Arial"/>
              </a:rPr>
              <a:t>we  </a:t>
            </a:r>
            <a:r>
              <a:rPr sz="1400" dirty="0">
                <a:solidFill>
                  <a:srgbClr val="2C2424"/>
                </a:solidFill>
                <a:latin typeface="Arial"/>
                <a:cs typeface="Arial"/>
              </a:rPr>
              <a:t>make the </a:t>
            </a: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cells  uniform, </a:t>
            </a:r>
            <a:r>
              <a:rPr sz="1400" spc="-10" dirty="0">
                <a:solidFill>
                  <a:srgbClr val="2C2424"/>
                </a:solidFill>
                <a:latin typeface="Arial"/>
                <a:cs typeface="Arial"/>
              </a:rPr>
              <a:t>we </a:t>
            </a: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see  that </a:t>
            </a:r>
            <a:r>
              <a:rPr sz="1400" spc="-10" dirty="0">
                <a:solidFill>
                  <a:srgbClr val="2C2424"/>
                </a:solidFill>
                <a:latin typeface="Arial"/>
                <a:cs typeface="Arial"/>
              </a:rPr>
              <a:t>we </a:t>
            </a: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remove  </a:t>
            </a:r>
            <a:r>
              <a:rPr sz="1400" dirty="0">
                <a:solidFill>
                  <a:srgbClr val="2C2424"/>
                </a:solidFill>
                <a:latin typeface="Arial"/>
                <a:cs typeface="Arial"/>
              </a:rPr>
              <a:t>the issue </a:t>
            </a: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of  </a:t>
            </a:r>
            <a:r>
              <a:rPr sz="1400" dirty="0">
                <a:solidFill>
                  <a:srgbClr val="2C2424"/>
                </a:solidFill>
                <a:latin typeface="Arial"/>
                <a:cs typeface="Arial"/>
              </a:rPr>
              <a:t>shape </a:t>
            </a: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and  orientation  </a:t>
            </a:r>
            <a:r>
              <a:rPr sz="1400" spc="-10" dirty="0">
                <a:solidFill>
                  <a:srgbClr val="2C2424"/>
                </a:solidFill>
                <a:latin typeface="Arial"/>
                <a:cs typeface="Arial"/>
              </a:rPr>
              <a:t>having </a:t>
            </a: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an </a:t>
            </a:r>
            <a:r>
              <a:rPr sz="1400" dirty="0">
                <a:solidFill>
                  <a:srgbClr val="2C2424"/>
                </a:solidFill>
                <a:latin typeface="Arial"/>
                <a:cs typeface="Arial"/>
              </a:rPr>
              <a:t>effect  </a:t>
            </a: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on the amount</a:t>
            </a:r>
            <a:r>
              <a:rPr sz="1400" spc="-35" dirty="0">
                <a:solidFill>
                  <a:srgbClr val="2C242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of  current</a:t>
            </a:r>
            <a:r>
              <a:rPr sz="1400" spc="-55" dirty="0">
                <a:solidFill>
                  <a:srgbClr val="2C2424"/>
                </a:solidFill>
                <a:latin typeface="Arial"/>
                <a:cs typeface="Arial"/>
              </a:rPr>
              <a:t> </a:t>
            </a: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impeded.</a:t>
            </a:r>
            <a:endParaRPr sz="14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25450" y="5598159"/>
            <a:ext cx="7086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2C2424"/>
                </a:solidFill>
                <a:latin typeface="Arial"/>
                <a:cs typeface="Arial"/>
              </a:rPr>
              <a:t>Aperture</a:t>
            </a:r>
            <a:endParaRPr sz="1400">
              <a:latin typeface="Arial"/>
              <a:cs typeface="Arial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79780" y="4738370"/>
            <a:ext cx="1135380" cy="913130"/>
          </a:xfrm>
          <a:custGeom>
            <a:avLst/>
            <a:gdLst/>
            <a:ahLst/>
            <a:cxnLst/>
            <a:rect l="l" t="t" r="r" b="b"/>
            <a:pathLst>
              <a:path w="1135380" h="913129">
                <a:moveTo>
                  <a:pt x="0" y="913129"/>
                </a:moveTo>
                <a:lnTo>
                  <a:pt x="1135380" y="0"/>
                </a:lnTo>
              </a:path>
            </a:pathLst>
          </a:custGeom>
          <a:ln w="8890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1887220" y="4693920"/>
            <a:ext cx="82550" cy="76200"/>
          </a:xfrm>
          <a:custGeom>
            <a:avLst/>
            <a:gdLst/>
            <a:ahLst/>
            <a:cxnLst/>
            <a:rect l="l" t="t" r="r" b="b"/>
            <a:pathLst>
              <a:path w="82550" h="76200">
                <a:moveTo>
                  <a:pt x="82550" y="0"/>
                </a:moveTo>
                <a:lnTo>
                  <a:pt x="0" y="17779"/>
                </a:lnTo>
                <a:lnTo>
                  <a:pt x="46990" y="76199"/>
                </a:lnTo>
                <a:lnTo>
                  <a:pt x="82550" y="0"/>
                </a:lnTo>
                <a:close/>
              </a:path>
            </a:pathLst>
          </a:custGeom>
          <a:solidFill>
            <a:srgbClr val="A6B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005829" y="3023870"/>
            <a:ext cx="885190" cy="557530"/>
          </a:xfrm>
          <a:custGeom>
            <a:avLst/>
            <a:gdLst/>
            <a:ahLst/>
            <a:cxnLst/>
            <a:rect l="l" t="t" r="r" b="b"/>
            <a:pathLst>
              <a:path w="885190" h="557529">
                <a:moveTo>
                  <a:pt x="885190" y="0"/>
                </a:moveTo>
                <a:lnTo>
                  <a:pt x="0" y="557529"/>
                </a:lnTo>
              </a:path>
            </a:pathLst>
          </a:custGeom>
          <a:ln w="8890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5946140" y="3547109"/>
            <a:ext cx="85090" cy="72390"/>
          </a:xfrm>
          <a:custGeom>
            <a:avLst/>
            <a:gdLst/>
            <a:ahLst/>
            <a:cxnLst/>
            <a:rect l="l" t="t" r="r" b="b"/>
            <a:pathLst>
              <a:path w="85089" h="72389">
                <a:moveTo>
                  <a:pt x="44450" y="0"/>
                </a:moveTo>
                <a:lnTo>
                  <a:pt x="0" y="72389"/>
                </a:lnTo>
                <a:lnTo>
                  <a:pt x="85089" y="63500"/>
                </a:lnTo>
                <a:lnTo>
                  <a:pt x="44450" y="0"/>
                </a:lnTo>
                <a:close/>
              </a:path>
            </a:pathLst>
          </a:custGeom>
          <a:solidFill>
            <a:srgbClr val="A6B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569210" y="2908300"/>
            <a:ext cx="692150" cy="760730"/>
          </a:xfrm>
          <a:custGeom>
            <a:avLst/>
            <a:gdLst/>
            <a:ahLst/>
            <a:cxnLst/>
            <a:rect l="l" t="t" r="r" b="b"/>
            <a:pathLst>
              <a:path w="692150" h="760729">
                <a:moveTo>
                  <a:pt x="692150" y="0"/>
                </a:moveTo>
                <a:lnTo>
                  <a:pt x="0" y="760730"/>
                </a:lnTo>
              </a:path>
            </a:pathLst>
          </a:custGeom>
          <a:ln w="8890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2522220" y="3639820"/>
            <a:ext cx="78740" cy="81280"/>
          </a:xfrm>
          <a:custGeom>
            <a:avLst/>
            <a:gdLst/>
            <a:ahLst/>
            <a:cxnLst/>
            <a:rect l="l" t="t" r="r" b="b"/>
            <a:pathLst>
              <a:path w="78739" h="81279">
                <a:moveTo>
                  <a:pt x="22860" y="0"/>
                </a:moveTo>
                <a:lnTo>
                  <a:pt x="0" y="81279"/>
                </a:lnTo>
                <a:lnTo>
                  <a:pt x="78740" y="50799"/>
                </a:lnTo>
                <a:lnTo>
                  <a:pt x="22860" y="0"/>
                </a:lnTo>
                <a:close/>
              </a:path>
            </a:pathLst>
          </a:custGeom>
          <a:solidFill>
            <a:srgbClr val="A6B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4568190" y="2966720"/>
            <a:ext cx="768350" cy="944880"/>
          </a:xfrm>
          <a:custGeom>
            <a:avLst/>
            <a:gdLst/>
            <a:ahLst/>
            <a:cxnLst/>
            <a:rect l="l" t="t" r="r" b="b"/>
            <a:pathLst>
              <a:path w="768350" h="944879">
                <a:moveTo>
                  <a:pt x="0" y="0"/>
                </a:moveTo>
                <a:lnTo>
                  <a:pt x="768350" y="944879"/>
                </a:lnTo>
              </a:path>
            </a:pathLst>
          </a:custGeom>
          <a:ln w="8890">
            <a:solidFill>
              <a:srgbClr val="A6B3B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5304790" y="3883659"/>
            <a:ext cx="77470" cy="82550"/>
          </a:xfrm>
          <a:custGeom>
            <a:avLst/>
            <a:gdLst/>
            <a:ahLst/>
            <a:cxnLst/>
            <a:rect l="l" t="t" r="r" b="b"/>
            <a:pathLst>
              <a:path w="77470" h="82550">
                <a:moveTo>
                  <a:pt x="58420" y="0"/>
                </a:moveTo>
                <a:lnTo>
                  <a:pt x="0" y="48259"/>
                </a:lnTo>
                <a:lnTo>
                  <a:pt x="77470" y="82550"/>
                </a:lnTo>
                <a:lnTo>
                  <a:pt x="58420" y="0"/>
                </a:lnTo>
                <a:close/>
              </a:path>
            </a:pathLst>
          </a:custGeom>
          <a:solidFill>
            <a:srgbClr val="A6B3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dirty="0"/>
              <a:pPr marL="38100">
                <a:lnSpc>
                  <a:spcPts val="1630"/>
                </a:lnSpc>
              </a:pPr>
              <a:t>9</a:t>
            </a:fld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2620</Words>
  <Application>Microsoft Office PowerPoint</Application>
  <PresentationFormat>On-screen Show (4:3)</PresentationFormat>
  <Paragraphs>345</Paragraphs>
  <Slides>60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60</vt:i4>
      </vt:variant>
    </vt:vector>
  </HeadingPairs>
  <TitlesOfParts>
    <vt:vector size="66" baseType="lpstr">
      <vt:lpstr>Arial</vt:lpstr>
      <vt:lpstr>Times New Roman</vt:lpstr>
      <vt:lpstr>Symbol</vt:lpstr>
      <vt:lpstr>Calibri</vt:lpstr>
      <vt:lpstr>Arial Black</vt:lpstr>
      <vt:lpstr>Office Theme</vt:lpstr>
      <vt:lpstr>Slide 1</vt:lpstr>
      <vt:lpstr>Wallace Coulter (1913-1998)</vt:lpstr>
      <vt:lpstr>Technologies Used in  Automated Cell Counters</vt:lpstr>
      <vt:lpstr>Impedance Technology</vt:lpstr>
      <vt:lpstr>Impedance Technology cont’d</vt:lpstr>
      <vt:lpstr>Impedance Transducer</vt:lpstr>
      <vt:lpstr>Pitfalls of Impedance Technology</vt:lpstr>
      <vt:lpstr>Elliptocytes Passing through an  Impedance Transducer</vt:lpstr>
      <vt:lpstr>Slide 9</vt:lpstr>
      <vt:lpstr>Absorbance Spectrophotometry</vt:lpstr>
      <vt:lpstr>Absorbance Spectrophotometry cont’d</vt:lpstr>
      <vt:lpstr>Specimen- Related Interference  with Haemoglobin Calculations</vt:lpstr>
      <vt:lpstr>Optical Technology</vt:lpstr>
      <vt:lpstr>Optical Technology cont’d</vt:lpstr>
      <vt:lpstr>Optical Technology Cont’d</vt:lpstr>
      <vt:lpstr>Benefits of Optical Technology</vt:lpstr>
      <vt:lpstr>Optical Technology – Flow Cytometry</vt:lpstr>
      <vt:lpstr>Fluorescent Technology</vt:lpstr>
      <vt:lpstr>Analyser Running to Manufacturer’s  Specifications</vt:lpstr>
      <vt:lpstr>Cell Dyn Sapphire</vt:lpstr>
      <vt:lpstr>Cell Dyn Sapphire Cont’d</vt:lpstr>
      <vt:lpstr>Multi Angle Polarised  Scatter Separation</vt:lpstr>
      <vt:lpstr>Red Blood Cell and Platelet Counting</vt:lpstr>
      <vt:lpstr>Benefits Of Reporting the Optical  Platelet Count</vt:lpstr>
      <vt:lpstr>Impedance Red Cell and Platelet plots  vs. Optical Platelet plots</vt:lpstr>
      <vt:lpstr>New Software Upgrades</vt:lpstr>
      <vt:lpstr>Normal Patient Reports from the  Cell Dyn Sapphire</vt:lpstr>
      <vt:lpstr>Sysmex XE-5000</vt:lpstr>
      <vt:lpstr>White Cell Count and Differential on  the Sysmex XE-5000</vt:lpstr>
      <vt:lpstr>Sysmex XE-5000</vt:lpstr>
      <vt:lpstr>Radio Frequency and Direct Current  Methods</vt:lpstr>
      <vt:lpstr>White Cell Count and Differential -  Optical</vt:lpstr>
      <vt:lpstr>Special Features of the XE- 5000</vt:lpstr>
      <vt:lpstr>Technicon Advia 2120i</vt:lpstr>
      <vt:lpstr>Advia 2120i - Improved Efficiency</vt:lpstr>
      <vt:lpstr>White Blood Cell Technology</vt:lpstr>
      <vt:lpstr>Red Blood Cell Technology</vt:lpstr>
      <vt:lpstr>Red Blood Cell Cytogram:  Visual Analysis</vt:lpstr>
      <vt:lpstr>2 Dimensional Platelet Analysis</vt:lpstr>
      <vt:lpstr>Reticulocytes and Nucleated Red  Blood Cells</vt:lpstr>
      <vt:lpstr>Special Features of the Advia 2120i</vt:lpstr>
      <vt:lpstr>Beckman Coulter UniCel DxH 800</vt:lpstr>
      <vt:lpstr>UniCel DxH 800</vt:lpstr>
      <vt:lpstr>Slide 44</vt:lpstr>
      <vt:lpstr>VCS Technology - Conductivity</vt:lpstr>
      <vt:lpstr>VCS Technology - Scatter</vt:lpstr>
      <vt:lpstr>DxH 800 – Multi-transducer module –  29 data measurements for each cell</vt:lpstr>
      <vt:lpstr>The VCS Cube</vt:lpstr>
      <vt:lpstr>VCS Technology - cont’d</vt:lpstr>
      <vt:lpstr>Example of a Normal  Scatterplot</vt:lpstr>
      <vt:lpstr>UniCel DxH 800</vt:lpstr>
      <vt:lpstr>Normal Neonate on the CD Sapphire</vt:lpstr>
      <vt:lpstr>Patient with Red Cell Agglutination - RT</vt:lpstr>
      <vt:lpstr>Patient with Red Cell agglutination –  warmed to 37°C</vt:lpstr>
      <vt:lpstr>Patient with Platelet Clumping</vt:lpstr>
      <vt:lpstr>Patient with lyse resistant red cells –  in CBC mode</vt:lpstr>
      <vt:lpstr>Patient with lyse resistant Red Cells – ran in  extended lyse mode</vt:lpstr>
      <vt:lpstr>Acquired Education</vt:lpstr>
      <vt:lpstr>Where to Next?</vt:lpstr>
      <vt:lpstr>The true stars of this  presentation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cp:lastModifiedBy>Hp</cp:lastModifiedBy>
  <cp:revision>1</cp:revision>
  <dcterms:created xsi:type="dcterms:W3CDTF">2020-04-24T01:46:55Z</dcterms:created>
  <dcterms:modified xsi:type="dcterms:W3CDTF">2020-05-07T19:02:49Z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2015-01-30T00:00:00Z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2020-04-24T00:00:00Z</vt:filetime>
  </property>
</Properties>
</file>