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74" r:id="rId5"/>
    <p:sldId id="275" r:id="rId6"/>
    <p:sldId id="276" r:id="rId7"/>
    <p:sldId id="277" r:id="rId8"/>
    <p:sldId id="263" r:id="rId9"/>
    <p:sldId id="264" r:id="rId10"/>
    <p:sldId id="260" r:id="rId11"/>
    <p:sldId id="261" r:id="rId12"/>
    <p:sldId id="262" r:id="rId13"/>
    <p:sldId id="265" r:id="rId14"/>
    <p:sldId id="268" r:id="rId15"/>
    <p:sldId id="269" r:id="rId16"/>
    <p:sldId id="270" r:id="rId17"/>
    <p:sldId id="266" r:id="rId18"/>
    <p:sldId id="267" r:id="rId19"/>
    <p:sldId id="271" r:id="rId20"/>
    <p:sldId id="278" r:id="rId21"/>
    <p:sldId id="272" r:id="rId22"/>
    <p:sldId id="27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35B93D7-5125-490B-A819-6A339AC1CFBB}" type="datetimeFigureOut">
              <a:rPr lang="en-GB" smtClean="0"/>
              <a:pPr/>
              <a:t>29/11/2017</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4032C728-E63D-4841-BD69-5B8CE4CC110B}"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5B93D7-5125-490B-A819-6A339AC1CFBB}" type="datetimeFigureOut">
              <a:rPr lang="en-GB" smtClean="0"/>
              <a:pPr/>
              <a:t>29/11/2017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32C728-E63D-4841-BD69-5B8CE4CC110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5B93D7-5125-490B-A819-6A339AC1CFBB}" type="datetimeFigureOut">
              <a:rPr lang="en-GB" smtClean="0"/>
              <a:pPr/>
              <a:t>29/11/2017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32C728-E63D-4841-BD69-5B8CE4CC110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5B93D7-5125-490B-A819-6A339AC1CFBB}" type="datetimeFigureOut">
              <a:rPr lang="en-GB" smtClean="0"/>
              <a:pPr/>
              <a:t>29/11/2017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32C728-E63D-4841-BD69-5B8CE4CC110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35B93D7-5125-490B-A819-6A339AC1CFBB}" type="datetimeFigureOut">
              <a:rPr lang="en-GB" smtClean="0"/>
              <a:pPr/>
              <a:t>29/11/2017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32C728-E63D-4841-BD69-5B8CE4CC110B}"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35B93D7-5125-490B-A819-6A339AC1CFBB}" type="datetimeFigureOut">
              <a:rPr lang="en-GB" smtClean="0"/>
              <a:pPr/>
              <a:t>29/11/2017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32C728-E63D-4841-BD69-5B8CE4CC110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35B93D7-5125-490B-A819-6A339AC1CFBB}" type="datetimeFigureOut">
              <a:rPr lang="en-GB" smtClean="0"/>
              <a:pPr/>
              <a:t>29/11/2017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32C728-E63D-4841-BD69-5B8CE4CC110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35B93D7-5125-490B-A819-6A339AC1CFBB}" type="datetimeFigureOut">
              <a:rPr lang="en-GB" smtClean="0"/>
              <a:pPr/>
              <a:t>29/11/2017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32C728-E63D-4841-BD69-5B8CE4CC110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5B93D7-5125-490B-A819-6A339AC1CFBB}" type="datetimeFigureOut">
              <a:rPr lang="en-GB" smtClean="0"/>
              <a:pPr/>
              <a:t>29/11/2017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32C728-E63D-4841-BD69-5B8CE4CC110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35B93D7-5125-490B-A819-6A339AC1CFBB}" type="datetimeFigureOut">
              <a:rPr lang="en-GB" smtClean="0"/>
              <a:pPr/>
              <a:t>29/11/2017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32C728-E63D-4841-BD69-5B8CE4CC110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35B93D7-5125-490B-A819-6A339AC1CFBB}" type="datetimeFigureOut">
              <a:rPr lang="en-GB" smtClean="0"/>
              <a:pPr/>
              <a:t>29/11/2017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4032C728-E63D-4841-BD69-5B8CE4CC110B}"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35B93D7-5125-490B-A819-6A339AC1CFBB}" type="datetimeFigureOut">
              <a:rPr lang="en-GB" smtClean="0"/>
              <a:pPr/>
              <a:t>29/11/2017</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032C728-E63D-4841-BD69-5B8CE4CC110B}"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Examination of Coordination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8229600" cy="4389120"/>
          </a:xfrm>
        </p:spPr>
        <p:txBody>
          <a:bodyPr/>
          <a:lstStyle/>
          <a:p>
            <a:endParaRPr lang="en-US" dirty="0" smtClean="0"/>
          </a:p>
          <a:p>
            <a:r>
              <a:rPr lang="en-US" b="1" dirty="0" smtClean="0"/>
              <a:t>Equilibrium (Balance) test </a:t>
            </a:r>
          </a:p>
          <a:p>
            <a:pPr lvl="1"/>
            <a:r>
              <a:rPr lang="en-US" dirty="0" smtClean="0"/>
              <a:t>Static and dynamic </a:t>
            </a:r>
          </a:p>
          <a:p>
            <a:pPr lvl="1"/>
            <a:r>
              <a:rPr lang="en-US" dirty="0" smtClean="0"/>
              <a:t>Standing upright </a:t>
            </a:r>
          </a:p>
          <a:p>
            <a:pPr lvl="1">
              <a:buNone/>
            </a:pPr>
            <a:endParaRPr lang="en-US" dirty="0" smtClean="0"/>
          </a:p>
          <a:p>
            <a:r>
              <a:rPr lang="en-US" b="1" dirty="0" smtClean="0"/>
              <a:t>Non Equilibrium test  </a:t>
            </a:r>
          </a:p>
          <a:p>
            <a:pPr lvl="1"/>
            <a:r>
              <a:rPr lang="en-US" dirty="0" smtClean="0"/>
              <a:t>Static and dynamic in sitting </a:t>
            </a:r>
          </a:p>
          <a:p>
            <a:pPr lvl="1"/>
            <a:r>
              <a:rPr lang="en-US" dirty="0" smtClean="0"/>
              <a:t>Fine and Gross movement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 equilibrium coordination test</a:t>
            </a:r>
            <a:endParaRPr lang="en-US" dirty="0"/>
          </a:p>
        </p:txBody>
      </p:sp>
      <p:sp>
        <p:nvSpPr>
          <p:cNvPr id="3" name="Content Placeholder 2"/>
          <p:cNvSpPr>
            <a:spLocks noGrp="1"/>
          </p:cNvSpPr>
          <p:nvPr>
            <p:ph idx="1"/>
          </p:nvPr>
        </p:nvSpPr>
        <p:spPr>
          <a:xfrm>
            <a:off x="457200" y="1981200"/>
            <a:ext cx="8229600" cy="4236720"/>
          </a:xfrm>
        </p:spPr>
        <p:txBody>
          <a:bodyPr>
            <a:normAutofit/>
          </a:bodyPr>
          <a:lstStyle/>
          <a:p>
            <a:r>
              <a:rPr lang="en-US" sz="2000" dirty="0" smtClean="0"/>
              <a:t>Finger to nose</a:t>
            </a:r>
          </a:p>
          <a:p>
            <a:r>
              <a:rPr lang="en-US" sz="2000" dirty="0" smtClean="0"/>
              <a:t>Finger to finger</a:t>
            </a:r>
          </a:p>
          <a:p>
            <a:r>
              <a:rPr lang="en-US" sz="2000" dirty="0" smtClean="0"/>
              <a:t>Alternative nose and finger</a:t>
            </a:r>
          </a:p>
          <a:p>
            <a:pPr marL="274320" lvl="1" indent="-274320">
              <a:buClr>
                <a:schemeClr val="accent3"/>
              </a:buClr>
              <a:buSzPct val="95000"/>
            </a:pPr>
            <a:r>
              <a:rPr lang="en-AU" sz="2000" dirty="0" smtClean="0"/>
              <a:t>Hand Tapping</a:t>
            </a:r>
            <a:endParaRPr lang="en-US" sz="2000" dirty="0" smtClean="0"/>
          </a:p>
          <a:p>
            <a:r>
              <a:rPr lang="en-US" sz="2000" dirty="0" smtClean="0"/>
              <a:t>Rebound test</a:t>
            </a:r>
          </a:p>
          <a:p>
            <a:r>
              <a:rPr lang="en-US" sz="2000" dirty="0" smtClean="0"/>
              <a:t>Heel to heel </a:t>
            </a:r>
          </a:p>
          <a:p>
            <a:r>
              <a:rPr lang="en-US" sz="2000" dirty="0" smtClean="0"/>
              <a:t>Heel to shin </a:t>
            </a:r>
          </a:p>
          <a:p>
            <a:r>
              <a:rPr lang="en-US" sz="2000" dirty="0" smtClean="0"/>
              <a:t>Drawing a </a:t>
            </a:r>
            <a:r>
              <a:rPr lang="en-US" sz="2000" dirty="0" smtClean="0"/>
              <a:t>circle L.E</a:t>
            </a:r>
            <a:endParaRPr lang="en-US" sz="2000" dirty="0" smtClean="0"/>
          </a:p>
          <a:p>
            <a:r>
              <a:rPr lang="en-US" sz="2000" dirty="0" smtClean="0"/>
              <a:t>Etc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 </a:t>
            </a:r>
            <a:endParaRPr lang="en-US" dirty="0"/>
          </a:p>
        </p:txBody>
      </p:sp>
      <p:sp>
        <p:nvSpPr>
          <p:cNvPr id="3" name="Content Placeholder 2"/>
          <p:cNvSpPr>
            <a:spLocks noGrp="1"/>
          </p:cNvSpPr>
          <p:nvPr>
            <p:ph idx="1"/>
          </p:nvPr>
        </p:nvSpPr>
        <p:spPr/>
        <p:txBody>
          <a:bodyPr/>
          <a:lstStyle/>
          <a:p>
            <a:r>
              <a:rPr lang="en-US" dirty="0" smtClean="0"/>
              <a:t>4=	Normal performance</a:t>
            </a:r>
          </a:p>
          <a:p>
            <a:r>
              <a:rPr lang="en-US" dirty="0" smtClean="0"/>
              <a:t>3= 	minimal impairment slightly less than normal speed, require supervision </a:t>
            </a:r>
          </a:p>
          <a:p>
            <a:r>
              <a:rPr lang="en-US" dirty="0" smtClean="0"/>
              <a:t>2=	moderate impairment slow, unsteady , moderate contact guarding </a:t>
            </a:r>
          </a:p>
          <a:p>
            <a:r>
              <a:rPr lang="en-US" dirty="0" smtClean="0"/>
              <a:t>1=	severe impairment not complete activity</a:t>
            </a:r>
          </a:p>
          <a:p>
            <a:r>
              <a:rPr lang="en-US" dirty="0" smtClean="0"/>
              <a:t>0= 	activity impossible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3074"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EXAMINATION OF POSTURAL</a:t>
            </a:r>
            <a:br>
              <a:rPr lang="en-GB" b="1" dirty="0" smtClean="0"/>
            </a:br>
            <a:r>
              <a:rPr lang="en-GB" b="1" dirty="0" smtClean="0"/>
              <a:t>CONTROL AND BALANCE</a:t>
            </a:r>
            <a:endParaRPr lang="en-GB" dirty="0"/>
          </a:p>
        </p:txBody>
      </p:sp>
      <p:sp>
        <p:nvSpPr>
          <p:cNvPr id="3" name="Content Placeholder 2"/>
          <p:cNvSpPr>
            <a:spLocks noGrp="1"/>
          </p:cNvSpPr>
          <p:nvPr>
            <p:ph idx="1"/>
          </p:nvPr>
        </p:nvSpPr>
        <p:spPr/>
        <p:txBody>
          <a:bodyPr>
            <a:normAutofit/>
          </a:bodyPr>
          <a:lstStyle/>
          <a:p>
            <a:r>
              <a:rPr lang="en-GB" b="1" i="1" u="sng" dirty="0" smtClean="0"/>
              <a:t>Balance</a:t>
            </a:r>
            <a:r>
              <a:rPr lang="en-GB" dirty="0" smtClean="0"/>
              <a:t> is the condition in which all the forces acting on the body are balanced such that </a:t>
            </a:r>
            <a:r>
              <a:rPr lang="en-GB" smtClean="0"/>
              <a:t>the </a:t>
            </a:r>
            <a:r>
              <a:rPr lang="en-GB" i="1" smtClean="0"/>
              <a:t>centre </a:t>
            </a:r>
            <a:r>
              <a:rPr lang="en-GB" i="1" dirty="0" smtClean="0"/>
              <a:t>of mass (COM) is within the stability </a:t>
            </a:r>
            <a:r>
              <a:rPr lang="en-GB" dirty="0" smtClean="0"/>
              <a:t>limits, the boundaries of the </a:t>
            </a:r>
            <a:r>
              <a:rPr lang="en-GB" i="1" dirty="0" smtClean="0"/>
              <a:t>base of support (BOS).</a:t>
            </a:r>
          </a:p>
          <a:p>
            <a:r>
              <a:rPr lang="en-GB" b="1" i="1" u="sng" dirty="0" smtClean="0"/>
              <a:t>Proactive(anticipatory) postural control </a:t>
            </a:r>
            <a:r>
              <a:rPr lang="en-GB" i="1" dirty="0" smtClean="0"/>
              <a:t>occurs in anticipation of </a:t>
            </a:r>
            <a:r>
              <a:rPr lang="en-GB" dirty="0" smtClean="0"/>
              <a:t>internally generated, destabilizing forces imposed on the body’s own movements.</a:t>
            </a:r>
          </a:p>
          <a:p>
            <a:r>
              <a:rPr lang="en-GB" b="1" i="1" u="sng" dirty="0" smtClean="0"/>
              <a:t>Adaptive postural control </a:t>
            </a:r>
            <a:r>
              <a:rPr lang="en-GB" i="1" dirty="0" smtClean="0"/>
              <a:t>allows </a:t>
            </a:r>
            <a:r>
              <a:rPr lang="en-GB" dirty="0" smtClean="0"/>
              <a:t>the individual to modify sensory and motor systems in response to changing task and environmental demands.</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b="1" i="1" u="sng" dirty="0" smtClean="0"/>
              <a:t>Reactive postural control</a:t>
            </a:r>
            <a:r>
              <a:rPr lang="en-GB" i="1" dirty="0" smtClean="0"/>
              <a:t> occurs in response to external forces acting </a:t>
            </a:r>
            <a:r>
              <a:rPr lang="en-GB" dirty="0" smtClean="0"/>
              <a:t>on the body (e.g., perturbations) displacing the COM or moving the BOS (e.g., moveable platform, therapy ball).</a:t>
            </a:r>
          </a:p>
          <a:p>
            <a:r>
              <a:rPr lang="en-GB" b="1" i="1" u="sng" dirty="0" smtClean="0"/>
              <a:t>The Romberg Test </a:t>
            </a:r>
            <a:r>
              <a:rPr lang="en-GB" dirty="0" smtClean="0"/>
              <a:t>is historically one of the oldest sensory tests for postural control. During the test, the patient is instructed to stand with feet together, eyes open (EO) unaided for 20 to 30 seconds. (If the patient demonstrates significant sway or instability with EO, the test is over.) The patient is then asked to stand with eyes closed (EC).</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Strategies for correcting balance perturbations</a:t>
            </a:r>
            <a:endParaRPr lang="en-GB"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683568" y="1935163"/>
            <a:ext cx="5040560" cy="4389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098" name="Picture 2"/>
          <p:cNvPicPr>
            <a:picLocks noGrp="1" noChangeAspect="1" noChangeArrowheads="1"/>
          </p:cNvPicPr>
          <p:nvPr>
            <p:ph idx="1"/>
          </p:nvPr>
        </p:nvPicPr>
        <p:blipFill>
          <a:blip r:embed="rId2" cstate="print"/>
          <a:srcRect/>
          <a:stretch>
            <a:fillRect/>
          </a:stretch>
        </p:blipFill>
        <p:spPr bwMode="auto">
          <a:xfrm>
            <a:off x="0" y="0"/>
            <a:ext cx="9121678" cy="68580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5122" name="Picture 2"/>
          <p:cNvPicPr>
            <a:picLocks noGrp="1" noChangeAspect="1" noChangeArrowheads="1"/>
          </p:cNvPicPr>
          <p:nvPr>
            <p:ph idx="1"/>
          </p:nvPr>
        </p:nvPicPr>
        <p:blipFill>
          <a:blip r:embed="rId2" cstate="print"/>
          <a:srcRect/>
          <a:stretch>
            <a:fillRect/>
          </a:stretch>
        </p:blipFill>
        <p:spPr bwMode="auto">
          <a:xfrm>
            <a:off x="0" y="-1"/>
            <a:ext cx="9144000" cy="669776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STANDARDIZED INSTRUMENTS:</a:t>
            </a:r>
            <a:br>
              <a:rPr lang="en-GB" b="1" dirty="0" smtClean="0"/>
            </a:br>
            <a:r>
              <a:rPr lang="en-GB" b="1" dirty="0" smtClean="0"/>
              <a:t>POSTURAL CONTROL AND</a:t>
            </a:r>
            <a:br>
              <a:rPr lang="en-GB" b="1" dirty="0" smtClean="0"/>
            </a:br>
            <a:r>
              <a:rPr lang="en-GB" b="1" dirty="0" smtClean="0"/>
              <a:t>BALANCE</a:t>
            </a:r>
            <a:endParaRPr lang="en-GB" dirty="0"/>
          </a:p>
        </p:txBody>
      </p:sp>
      <p:sp>
        <p:nvSpPr>
          <p:cNvPr id="3" name="Content Placeholder 2"/>
          <p:cNvSpPr>
            <a:spLocks noGrp="1"/>
          </p:cNvSpPr>
          <p:nvPr>
            <p:ph idx="1"/>
          </p:nvPr>
        </p:nvSpPr>
        <p:spPr/>
        <p:txBody>
          <a:bodyPr/>
          <a:lstStyle/>
          <a:p>
            <a:r>
              <a:rPr lang="en-GB" b="1" dirty="0" smtClean="0"/>
              <a:t>The Berg Balance Scale</a:t>
            </a:r>
          </a:p>
          <a:p>
            <a:r>
              <a:rPr lang="en-GB" i="1" dirty="0" smtClean="0"/>
              <a:t>The Berg Balance Scale (BBS) developed by Berg </a:t>
            </a:r>
            <a:r>
              <a:rPr lang="en-GB" dirty="0" smtClean="0"/>
              <a:t>et al180-183 is an objective measure of static and dynamic balance abilities. The scale consists of 14 functional tasks commonly performed in everyday life.</a:t>
            </a:r>
          </a:p>
          <a:p>
            <a:r>
              <a:rPr lang="en-GB" dirty="0" smtClean="0"/>
              <a:t>Scoring uses a five-point ordinal scale, with  scores ranging from 0 to 4.</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400"/>
            <a:ext cx="7498080" cy="5486400"/>
          </a:xfrm>
        </p:spPr>
        <p:txBody>
          <a:bodyPr>
            <a:normAutofit fontScale="92500" lnSpcReduction="20000"/>
          </a:bodyPr>
          <a:lstStyle/>
          <a:p>
            <a:r>
              <a:rPr lang="en-US" b="1" dirty="0" smtClean="0"/>
              <a:t>Coordination</a:t>
            </a:r>
          </a:p>
          <a:p>
            <a:pPr>
              <a:buNone/>
            </a:pPr>
            <a:endParaRPr lang="en-US" b="1" dirty="0" smtClean="0"/>
          </a:p>
          <a:p>
            <a:pPr>
              <a:buNone/>
            </a:pPr>
            <a:r>
              <a:rPr lang="en-US" dirty="0" smtClean="0"/>
              <a:t> “Execute smooth, accurate and controlled motor response”</a:t>
            </a:r>
          </a:p>
          <a:p>
            <a:r>
              <a:rPr lang="en-US" dirty="0" smtClean="0"/>
              <a:t>Dexterity</a:t>
            </a:r>
          </a:p>
          <a:p>
            <a:r>
              <a:rPr lang="en-US" dirty="0" smtClean="0"/>
              <a:t>Agility </a:t>
            </a:r>
          </a:p>
          <a:p>
            <a:pPr>
              <a:buNone/>
            </a:pPr>
            <a:endParaRPr lang="en-US" dirty="0" smtClean="0"/>
          </a:p>
          <a:p>
            <a:pPr>
              <a:buNone/>
            </a:pPr>
            <a:r>
              <a:rPr lang="en-US" b="1" dirty="0" smtClean="0"/>
              <a:t>The purpose of the coordination examination </a:t>
            </a:r>
            <a:endParaRPr lang="en-US" dirty="0" smtClean="0"/>
          </a:p>
          <a:p>
            <a:pPr>
              <a:buNone/>
            </a:pPr>
            <a:r>
              <a:rPr lang="en-US" dirty="0" smtClean="0"/>
              <a:t> </a:t>
            </a:r>
            <a:endParaRPr lang="en-US" b="1" dirty="0" smtClean="0"/>
          </a:p>
          <a:p>
            <a:r>
              <a:rPr lang="en-US" dirty="0" smtClean="0"/>
              <a:t>Timing , sequence, Speed and Rhythm</a:t>
            </a:r>
          </a:p>
          <a:p>
            <a:r>
              <a:rPr lang="en-US" dirty="0" smtClean="0"/>
              <a:t>Muscle activity </a:t>
            </a:r>
          </a:p>
          <a:p>
            <a:r>
              <a:rPr lang="en-US" dirty="0" smtClean="0"/>
              <a:t>Ability of muscle or group to work together</a:t>
            </a:r>
          </a:p>
          <a:p>
            <a:r>
              <a:rPr lang="en-US" dirty="0" smtClean="0"/>
              <a:t>Level of skills</a:t>
            </a:r>
          </a:p>
          <a:p>
            <a:r>
              <a:rPr lang="en-US" dirty="0" smtClean="0"/>
              <a:t>Ability to initiate , control and  terminate movement </a:t>
            </a:r>
          </a:p>
          <a:p>
            <a:r>
              <a:rPr lang="en-US" dirty="0" smtClean="0"/>
              <a:t>Effects of interventions </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0000" lnSpcReduction="20000"/>
          </a:bodyPr>
          <a:lstStyle/>
          <a:p>
            <a:r>
              <a:rPr lang="en-US" b="1" dirty="0" smtClean="0"/>
              <a:t>BERG</a:t>
            </a:r>
            <a:r>
              <a:rPr lang="en-US" dirty="0" smtClean="0"/>
              <a:t> </a:t>
            </a:r>
            <a:r>
              <a:rPr lang="en-US" b="1" dirty="0" smtClean="0"/>
              <a:t>BALANCE</a:t>
            </a:r>
            <a:r>
              <a:rPr lang="en-US" dirty="0" smtClean="0"/>
              <a:t> </a:t>
            </a:r>
            <a:r>
              <a:rPr lang="en-US" b="1" dirty="0" smtClean="0"/>
              <a:t>SCALE</a:t>
            </a:r>
          </a:p>
          <a:p>
            <a:r>
              <a:rPr lang="en-US" b="1" dirty="0" smtClean="0"/>
              <a:t>Patient Name</a:t>
            </a:r>
            <a:r>
              <a:rPr lang="en-US" dirty="0" smtClean="0"/>
              <a:t>: ____________________________</a:t>
            </a:r>
          </a:p>
          <a:p>
            <a:r>
              <a:rPr lang="en-US" b="1" dirty="0" smtClean="0"/>
              <a:t>Date: </a:t>
            </a:r>
            <a:r>
              <a:rPr lang="en-US" dirty="0" smtClean="0"/>
              <a:t>____________________________</a:t>
            </a:r>
          </a:p>
          <a:p>
            <a:r>
              <a:rPr lang="en-US" b="1" dirty="0" smtClean="0"/>
              <a:t>Balance Item</a:t>
            </a:r>
            <a:endParaRPr lang="en-US" dirty="0" smtClean="0"/>
          </a:p>
          <a:p>
            <a:r>
              <a:rPr lang="en-US" b="1" dirty="0" smtClean="0"/>
              <a:t>Score (0-4)</a:t>
            </a:r>
            <a:endParaRPr lang="en-US" dirty="0" smtClean="0"/>
          </a:p>
          <a:p>
            <a:r>
              <a:rPr lang="en-US" b="1" dirty="0" smtClean="0"/>
              <a:t>1. Sitting unsupported</a:t>
            </a:r>
            <a:r>
              <a:rPr lang="en-US" dirty="0" smtClean="0"/>
              <a:t> </a:t>
            </a:r>
            <a:r>
              <a:rPr lang="en-US" b="1" dirty="0" smtClean="0"/>
              <a:t>_______</a:t>
            </a:r>
            <a:endParaRPr lang="en-US" dirty="0" smtClean="0"/>
          </a:p>
          <a:p>
            <a:r>
              <a:rPr lang="en-US" b="1" dirty="0" smtClean="0"/>
              <a:t>2. Change of position: sitting to standing</a:t>
            </a:r>
            <a:r>
              <a:rPr lang="en-US" dirty="0" smtClean="0"/>
              <a:t> </a:t>
            </a:r>
            <a:r>
              <a:rPr lang="en-US" b="1" dirty="0" smtClean="0"/>
              <a:t>_______</a:t>
            </a:r>
            <a:endParaRPr lang="en-US" dirty="0" smtClean="0"/>
          </a:p>
          <a:p>
            <a:r>
              <a:rPr lang="en-US" b="1" dirty="0" smtClean="0"/>
              <a:t>3. Change of position” standing to sitting</a:t>
            </a:r>
            <a:r>
              <a:rPr lang="en-US" dirty="0" smtClean="0"/>
              <a:t> </a:t>
            </a:r>
            <a:r>
              <a:rPr lang="en-US" b="1" dirty="0" smtClean="0"/>
              <a:t>_______</a:t>
            </a:r>
            <a:endParaRPr lang="en-US" dirty="0" smtClean="0"/>
          </a:p>
          <a:p>
            <a:r>
              <a:rPr lang="en-US" b="1" dirty="0" smtClean="0"/>
              <a:t>4. Transfers</a:t>
            </a:r>
            <a:r>
              <a:rPr lang="en-US" dirty="0" smtClean="0"/>
              <a:t> </a:t>
            </a:r>
            <a:r>
              <a:rPr lang="en-US" b="1" dirty="0" smtClean="0"/>
              <a:t>_______</a:t>
            </a:r>
            <a:endParaRPr lang="en-US" dirty="0" smtClean="0"/>
          </a:p>
          <a:p>
            <a:r>
              <a:rPr lang="en-US" b="1" dirty="0" smtClean="0"/>
              <a:t>5. Standing unsupported</a:t>
            </a:r>
            <a:r>
              <a:rPr lang="en-US" dirty="0" smtClean="0"/>
              <a:t> </a:t>
            </a:r>
            <a:r>
              <a:rPr lang="en-US" b="1" dirty="0" smtClean="0"/>
              <a:t>_______</a:t>
            </a:r>
            <a:endParaRPr lang="en-US" dirty="0" smtClean="0"/>
          </a:p>
          <a:p>
            <a:r>
              <a:rPr lang="en-US" b="1" dirty="0" smtClean="0"/>
              <a:t>6. Standing with eyes closed</a:t>
            </a:r>
            <a:r>
              <a:rPr lang="en-US" dirty="0" smtClean="0"/>
              <a:t> </a:t>
            </a:r>
            <a:r>
              <a:rPr lang="en-US" b="1" dirty="0" smtClean="0"/>
              <a:t>_______</a:t>
            </a:r>
            <a:endParaRPr lang="en-US" dirty="0" smtClean="0"/>
          </a:p>
          <a:p>
            <a:r>
              <a:rPr lang="en-US" b="1" dirty="0" smtClean="0"/>
              <a:t>7. Standing with feet together</a:t>
            </a:r>
            <a:r>
              <a:rPr lang="en-US" dirty="0" smtClean="0"/>
              <a:t> </a:t>
            </a:r>
            <a:r>
              <a:rPr lang="en-US" b="1" dirty="0" smtClean="0"/>
              <a:t>_______</a:t>
            </a:r>
            <a:endParaRPr lang="en-US" dirty="0" smtClean="0"/>
          </a:p>
          <a:p>
            <a:r>
              <a:rPr lang="en-US" b="1" dirty="0" smtClean="0"/>
              <a:t>8. Tandem standing</a:t>
            </a:r>
            <a:r>
              <a:rPr lang="en-US" dirty="0" smtClean="0"/>
              <a:t> </a:t>
            </a:r>
            <a:r>
              <a:rPr lang="en-US" b="1" dirty="0" smtClean="0"/>
              <a:t>_______</a:t>
            </a:r>
            <a:endParaRPr lang="en-US" dirty="0" smtClean="0"/>
          </a:p>
          <a:p>
            <a:r>
              <a:rPr lang="en-US" b="1" dirty="0" smtClean="0"/>
              <a:t>9. Standing on one leg</a:t>
            </a:r>
            <a:r>
              <a:rPr lang="en-US" dirty="0" smtClean="0"/>
              <a:t> </a:t>
            </a:r>
            <a:r>
              <a:rPr lang="en-US" b="1" dirty="0" smtClean="0"/>
              <a:t>_______</a:t>
            </a:r>
            <a:endParaRPr lang="en-US" dirty="0" smtClean="0"/>
          </a:p>
          <a:p>
            <a:r>
              <a:rPr lang="en-US" b="1" dirty="0" smtClean="0"/>
              <a:t>10. Turning trunk (feet fixed)</a:t>
            </a:r>
            <a:r>
              <a:rPr lang="en-US" dirty="0" smtClean="0"/>
              <a:t> </a:t>
            </a:r>
            <a:r>
              <a:rPr lang="en-US" b="1" dirty="0" smtClean="0"/>
              <a:t>_______</a:t>
            </a:r>
            <a:endParaRPr lang="en-US" dirty="0" smtClean="0"/>
          </a:p>
          <a:p>
            <a:r>
              <a:rPr lang="en-US" b="1" dirty="0" smtClean="0"/>
              <a:t>11. Retrieving objects from floor</a:t>
            </a:r>
            <a:r>
              <a:rPr lang="en-US" dirty="0" smtClean="0"/>
              <a:t> </a:t>
            </a:r>
            <a:r>
              <a:rPr lang="en-US" b="1" dirty="0" smtClean="0"/>
              <a:t>_______</a:t>
            </a:r>
            <a:endParaRPr lang="en-US" dirty="0" smtClean="0"/>
          </a:p>
          <a:p>
            <a:r>
              <a:rPr lang="en-US" b="1" dirty="0" smtClean="0"/>
              <a:t>12. Turning 360 degrees</a:t>
            </a:r>
            <a:r>
              <a:rPr lang="en-US" dirty="0" smtClean="0"/>
              <a:t> </a:t>
            </a:r>
            <a:r>
              <a:rPr lang="en-US" b="1" dirty="0" smtClean="0"/>
              <a:t>_______</a:t>
            </a:r>
            <a:endParaRPr lang="en-US" dirty="0" smtClean="0"/>
          </a:p>
          <a:p>
            <a:r>
              <a:rPr lang="en-US" b="1" dirty="0" smtClean="0"/>
              <a:t>13. Stool stepping</a:t>
            </a:r>
            <a:r>
              <a:rPr lang="en-US" dirty="0" smtClean="0"/>
              <a:t> </a:t>
            </a:r>
            <a:r>
              <a:rPr lang="en-US" b="1" dirty="0" smtClean="0"/>
              <a:t>_______</a:t>
            </a:r>
            <a:endParaRPr lang="en-US" dirty="0" smtClean="0"/>
          </a:p>
          <a:p>
            <a:r>
              <a:rPr lang="en-US" b="1" dirty="0" smtClean="0"/>
              <a:t>14. Reaching forward while standing</a:t>
            </a:r>
            <a:r>
              <a:rPr lang="en-US" dirty="0" smtClean="0"/>
              <a:t> </a:t>
            </a:r>
            <a:r>
              <a:rPr lang="en-US" b="1" dirty="0" smtClean="0"/>
              <a:t>_______</a:t>
            </a:r>
            <a:endParaRPr lang="en-US" dirty="0" smtClean="0"/>
          </a:p>
          <a:p>
            <a:r>
              <a:rPr lang="en-US" b="1" dirty="0" smtClean="0"/>
              <a:t>TOTAL (0–56): _______</a:t>
            </a:r>
            <a:endParaRPr lang="en-US" dirty="0" smtClean="0"/>
          </a:p>
          <a:p>
            <a:r>
              <a:rPr lang="en-US" b="1" dirty="0" smtClean="0"/>
              <a:t>Interpretation</a:t>
            </a:r>
            <a:endParaRPr lang="en-US" dirty="0" smtClean="0"/>
          </a:p>
          <a:p>
            <a:r>
              <a:rPr lang="en-US" dirty="0" smtClean="0"/>
              <a:t>0–20, wheelchair bound</a:t>
            </a:r>
          </a:p>
          <a:p>
            <a:r>
              <a:rPr lang="en-US" dirty="0" smtClean="0"/>
              <a:t>21–40, walking with assistance</a:t>
            </a:r>
          </a:p>
          <a:p>
            <a:r>
              <a:rPr lang="en-US" dirty="0" smtClean="0"/>
              <a:t>41–56, independent</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b="1" i="1" u="sng" dirty="0" smtClean="0"/>
              <a:t>The Functional Reach Test (FR)</a:t>
            </a:r>
            <a:r>
              <a:rPr lang="en-GB" i="1" dirty="0" smtClean="0"/>
              <a:t> was developed by Duncan </a:t>
            </a:r>
            <a:r>
              <a:rPr lang="en-GB" dirty="0" smtClean="0"/>
              <a:t>et al to provide a quick screen of balance problems in older adults. It is the maximal distance one can reach forward beyond arm’s length while maintaining a fixed BOS in the standing position.</a:t>
            </a:r>
          </a:p>
          <a:p>
            <a:endParaRPr lang="en-GB" dirty="0"/>
          </a:p>
        </p:txBody>
      </p:sp>
      <p:pic>
        <p:nvPicPr>
          <p:cNvPr id="7171" name="Picture 3"/>
          <p:cNvPicPr>
            <a:picLocks noChangeAspect="1" noChangeArrowheads="1"/>
          </p:cNvPicPr>
          <p:nvPr/>
        </p:nvPicPr>
        <p:blipFill>
          <a:blip r:embed="rId2" cstate="print"/>
          <a:srcRect/>
          <a:stretch>
            <a:fillRect/>
          </a:stretch>
        </p:blipFill>
        <p:spPr bwMode="auto">
          <a:xfrm>
            <a:off x="899592" y="4653136"/>
            <a:ext cx="7302814" cy="19442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Timed Get Up and Go Test</a:t>
            </a:r>
            <a:endParaRPr lang="en-GB" dirty="0"/>
          </a:p>
        </p:txBody>
      </p:sp>
      <p:sp>
        <p:nvSpPr>
          <p:cNvPr id="3" name="Content Placeholder 2"/>
          <p:cNvSpPr>
            <a:spLocks noGrp="1"/>
          </p:cNvSpPr>
          <p:nvPr>
            <p:ph idx="1"/>
          </p:nvPr>
        </p:nvSpPr>
        <p:spPr/>
        <p:txBody>
          <a:bodyPr>
            <a:normAutofit/>
          </a:bodyPr>
          <a:lstStyle/>
          <a:p>
            <a:r>
              <a:rPr lang="en-GB" dirty="0" smtClean="0"/>
              <a:t>The </a:t>
            </a:r>
            <a:r>
              <a:rPr lang="en-GB" i="1" dirty="0" smtClean="0"/>
              <a:t>Get Up and Go (GUG) Test developed by Mathias </a:t>
            </a:r>
            <a:r>
              <a:rPr lang="en-GB" dirty="0" smtClean="0"/>
              <a:t>et al is a quick measure of dynamic balance and mobility. the patient is seated comfortably in a firm chair with arms and back resting against the chair. The patient is then instructed to rise, stand momentarily, and then walk 3 m (10 ft) toward a wall at normal walking speed, turn without touching the wall, return to the chair, turn, and sit down.</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001000" cy="4389120"/>
          </a:xfrm>
        </p:spPr>
        <p:txBody>
          <a:bodyPr>
            <a:normAutofit fontScale="92500" lnSpcReduction="10000"/>
          </a:bodyPr>
          <a:lstStyle/>
          <a:p>
            <a:pPr>
              <a:buNone/>
            </a:pPr>
            <a:endParaRPr lang="en-US" dirty="0" smtClean="0"/>
          </a:p>
          <a:p>
            <a:r>
              <a:rPr lang="en-US" dirty="0" smtClean="0"/>
              <a:t>Cerebellum</a:t>
            </a:r>
          </a:p>
          <a:p>
            <a:r>
              <a:rPr lang="en-US" dirty="0" smtClean="0"/>
              <a:t>Basal ganglia</a:t>
            </a:r>
          </a:p>
          <a:p>
            <a:endParaRPr lang="en-US" dirty="0" smtClean="0"/>
          </a:p>
          <a:p>
            <a:r>
              <a:rPr lang="en-US" dirty="0" smtClean="0"/>
              <a:t> Gross motor</a:t>
            </a:r>
          </a:p>
          <a:p>
            <a:r>
              <a:rPr lang="en-US" dirty="0" smtClean="0"/>
              <a:t>Fine motor </a:t>
            </a:r>
          </a:p>
          <a:p>
            <a:endParaRPr lang="en-US" dirty="0" smtClean="0"/>
          </a:p>
          <a:p>
            <a:r>
              <a:rPr lang="en-US" dirty="0" smtClean="0"/>
              <a:t>Before assessing coordination </a:t>
            </a:r>
          </a:p>
          <a:p>
            <a:r>
              <a:rPr lang="en-US" dirty="0" smtClean="0"/>
              <a:t>Motor control</a:t>
            </a:r>
          </a:p>
          <a:p>
            <a:r>
              <a:rPr lang="en-US" dirty="0" smtClean="0"/>
              <a:t>Sensation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143000"/>
          </a:xfrm>
        </p:spPr>
        <p:txBody>
          <a:bodyPr/>
          <a:lstStyle/>
          <a:p>
            <a:r>
              <a:rPr lang="en-US" dirty="0" smtClean="0"/>
              <a:t>CEREBELLUM</a:t>
            </a:r>
            <a:endParaRPr lang="en-US" dirty="0"/>
          </a:p>
        </p:txBody>
      </p:sp>
      <p:sp>
        <p:nvSpPr>
          <p:cNvPr id="3" name="Content Placeholder 2"/>
          <p:cNvSpPr>
            <a:spLocks noGrp="1"/>
          </p:cNvSpPr>
          <p:nvPr>
            <p:ph idx="1"/>
          </p:nvPr>
        </p:nvSpPr>
        <p:spPr>
          <a:xfrm>
            <a:off x="395536" y="1556792"/>
            <a:ext cx="8229600" cy="4389120"/>
          </a:xfrm>
        </p:spPr>
        <p:txBody>
          <a:bodyPr>
            <a:normAutofit lnSpcReduction="10000"/>
          </a:bodyPr>
          <a:lstStyle/>
          <a:p>
            <a:r>
              <a:rPr lang="en-US" dirty="0" smtClean="0"/>
              <a:t>The primary function of the cerebellum is regulation of movement, postural control, and muscle tone.</a:t>
            </a:r>
          </a:p>
          <a:p>
            <a:r>
              <a:rPr lang="en-US" i="1" dirty="0" smtClean="0"/>
              <a:t>error-correcting mechanism.</a:t>
            </a:r>
          </a:p>
          <a:p>
            <a:r>
              <a:rPr lang="en-US" i="1" dirty="0" smtClean="0"/>
              <a:t> The cerebellum </a:t>
            </a:r>
            <a:r>
              <a:rPr lang="en-US" dirty="0" smtClean="0"/>
              <a:t>compares the commands for the </a:t>
            </a:r>
            <a:r>
              <a:rPr lang="en-US" i="1" dirty="0" smtClean="0"/>
              <a:t>intended </a:t>
            </a:r>
            <a:r>
              <a:rPr lang="en-US" dirty="0" smtClean="0"/>
              <a:t>movement transmitted from the motor cortex with the </a:t>
            </a:r>
            <a:r>
              <a:rPr lang="en-US" i="1" dirty="0" smtClean="0"/>
              <a:t>actual motor performance of the body segment.</a:t>
            </a:r>
          </a:p>
          <a:p>
            <a:r>
              <a:rPr lang="en-US" dirty="0" smtClean="0"/>
              <a:t>This feedback provides continual input regarding posture and balance, as well as position, rate, rhythm, and force of slow movements of peripheral body segments. If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4389120"/>
          </a:xfrm>
        </p:spPr>
        <p:txBody>
          <a:bodyPr/>
          <a:lstStyle/>
          <a:p>
            <a:r>
              <a:rPr lang="en-US" dirty="0" smtClean="0"/>
              <a:t>This CNS analysis of movement information, determination of level of accuracy, and provision for error correction is referred to as a </a:t>
            </a:r>
            <a:r>
              <a:rPr lang="en-US" b="1" u="sng" dirty="0" smtClean="0"/>
              <a:t>closed-loop system</a:t>
            </a:r>
            <a:r>
              <a:rPr lang="en-US" dirty="0" smtClean="0"/>
              <a:t>.</a:t>
            </a:r>
          </a:p>
          <a:p>
            <a:r>
              <a:rPr lang="en-US" dirty="0" smtClean="0"/>
              <a:t>Stereotypical movements (e.g., gait activities) and rapid, short-duration movements, which do not allow sufficient time for feedback to occur, are believed to be controlled by an </a:t>
            </a:r>
            <a:r>
              <a:rPr lang="en-US" b="1" u="sng" dirty="0" smtClean="0"/>
              <a:t>open-loop system.</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BASAL GANGLIA</a:t>
            </a:r>
            <a:endParaRPr lang="en-US" dirty="0"/>
          </a:p>
        </p:txBody>
      </p:sp>
      <p:sp>
        <p:nvSpPr>
          <p:cNvPr id="3" name="Content Placeholder 2"/>
          <p:cNvSpPr>
            <a:spLocks noGrp="1"/>
          </p:cNvSpPr>
          <p:nvPr>
            <p:ph idx="1"/>
          </p:nvPr>
        </p:nvSpPr>
        <p:spPr/>
        <p:txBody>
          <a:bodyPr>
            <a:normAutofit/>
          </a:bodyPr>
          <a:lstStyle/>
          <a:p>
            <a:r>
              <a:rPr lang="en-US" dirty="0" smtClean="0"/>
              <a:t>The basal ganglia are a group of nuclei located at the base of the cerebral cortex. he three main nuclei of the basal ganglia are the </a:t>
            </a:r>
            <a:r>
              <a:rPr lang="en-US" i="1" dirty="0" smtClean="0"/>
              <a:t>caudate nucleus, the </a:t>
            </a:r>
            <a:r>
              <a:rPr lang="en-US" i="1" dirty="0" err="1" smtClean="0"/>
              <a:t>putamen</a:t>
            </a:r>
            <a:r>
              <a:rPr lang="en-US" i="1" dirty="0" smtClean="0"/>
              <a:t>, and the </a:t>
            </a:r>
            <a:r>
              <a:rPr lang="en-US" i="1" dirty="0" err="1" smtClean="0"/>
              <a:t>globus</a:t>
            </a:r>
            <a:r>
              <a:rPr lang="en-US" i="1" dirty="0" smtClean="0"/>
              <a:t> </a:t>
            </a:r>
            <a:r>
              <a:rPr lang="en-US" i="1" dirty="0" err="1" smtClean="0"/>
              <a:t>pallidus</a:t>
            </a:r>
            <a:r>
              <a:rPr lang="en-US" i="1" dirty="0" smtClean="0"/>
              <a:t>. </a:t>
            </a:r>
            <a:r>
              <a:rPr lang="en-US" i="1" dirty="0" err="1" smtClean="0"/>
              <a:t>hese</a:t>
            </a:r>
            <a:r>
              <a:rPr lang="en-US" i="1" dirty="0" smtClean="0"/>
              <a:t> nuclei have close anatomical and </a:t>
            </a:r>
            <a:r>
              <a:rPr lang="en-US" dirty="0" smtClean="0"/>
              <a:t>functional connections with two other </a:t>
            </a:r>
            <a:r>
              <a:rPr lang="en-US" dirty="0" err="1" smtClean="0"/>
              <a:t>subcortical</a:t>
            </a:r>
            <a:r>
              <a:rPr lang="en-US" dirty="0" smtClean="0"/>
              <a:t> nuclei that are also frequently considered as part of the basal ganglia: the </a:t>
            </a:r>
            <a:r>
              <a:rPr lang="en-US" i="1" dirty="0" err="1" smtClean="0"/>
              <a:t>subthalamic</a:t>
            </a:r>
            <a:r>
              <a:rPr lang="en-US" i="1" dirty="0" smtClean="0"/>
              <a:t> nucleus and the </a:t>
            </a:r>
            <a:r>
              <a:rPr lang="en-US" i="1" dirty="0" err="1" smtClean="0"/>
              <a:t>substantia</a:t>
            </a:r>
            <a:r>
              <a:rPr lang="en-US" i="1" dirty="0" smtClean="0"/>
              <a:t> </a:t>
            </a:r>
            <a:r>
              <a:rPr lang="en-US" i="1" dirty="0" err="1" smtClean="0"/>
              <a:t>nigra</a:t>
            </a:r>
            <a:r>
              <a:rPr lang="en-US" i="1" dirty="0" smtClean="0"/>
              <a: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basal ganglia</a:t>
            </a:r>
            <a:endParaRPr lang="en-US" dirty="0"/>
          </a:p>
        </p:txBody>
      </p:sp>
      <p:sp>
        <p:nvSpPr>
          <p:cNvPr id="3" name="Content Placeholder 2"/>
          <p:cNvSpPr>
            <a:spLocks noGrp="1"/>
          </p:cNvSpPr>
          <p:nvPr>
            <p:ph idx="1"/>
          </p:nvPr>
        </p:nvSpPr>
        <p:spPr/>
        <p:txBody>
          <a:bodyPr>
            <a:normAutofit/>
          </a:bodyPr>
          <a:lstStyle/>
          <a:p>
            <a:r>
              <a:rPr lang="en-US" dirty="0" smtClean="0"/>
              <a:t>These include the initiation and regulation of gross intentional movements, planning and execution of complex motor responses, facilitation of desired motor responses while selectively inhibiting others, and the ability to accomplish automatic movements and postural adjustments.</a:t>
            </a:r>
          </a:p>
          <a:p>
            <a:r>
              <a:rPr lang="en-US" dirty="0" smtClean="0"/>
              <a:t> In addition, the basal ganglia play an important role in maintaining normal background muscle tone.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1026" name="Picture 2"/>
          <p:cNvPicPr>
            <a:picLocks noGrp="1" noChangeAspect="1" noChangeArrowheads="1"/>
          </p:cNvPicPr>
          <p:nvPr>
            <p:ph idx="1"/>
          </p:nvPr>
        </p:nvPicPr>
        <p:blipFill>
          <a:blip r:embed="rId2" cstate="print"/>
          <a:srcRect/>
          <a:stretch>
            <a:fillRect/>
          </a:stretch>
        </p:blipFill>
        <p:spPr bwMode="auto">
          <a:xfrm>
            <a:off x="1" y="0"/>
            <a:ext cx="9144000" cy="5085184"/>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0" y="5013176"/>
            <a:ext cx="9144000" cy="1844824"/>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2050"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1438</TotalTime>
  <Words>798</Words>
  <Application>Microsoft Office PowerPoint</Application>
  <PresentationFormat>On-screen Show (4:3)</PresentationFormat>
  <Paragraphs>99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Examination of Coordination </vt:lpstr>
      <vt:lpstr>Slide 2</vt:lpstr>
      <vt:lpstr>Slide 3</vt:lpstr>
      <vt:lpstr>CEREBELLUM</vt:lpstr>
      <vt:lpstr>Slide 5</vt:lpstr>
      <vt:lpstr>BASAL GANGLIA</vt:lpstr>
      <vt:lpstr>Functions of basal ganglia</vt:lpstr>
      <vt:lpstr>Slide 8</vt:lpstr>
      <vt:lpstr>Slide 9</vt:lpstr>
      <vt:lpstr>Slide 10</vt:lpstr>
      <vt:lpstr>Non equilibrium coordination test</vt:lpstr>
      <vt:lpstr>Grading </vt:lpstr>
      <vt:lpstr>Slide 13</vt:lpstr>
      <vt:lpstr>EXAMINATION OF POSTURAL CONTROL AND BALANCE</vt:lpstr>
      <vt:lpstr>Slide 15</vt:lpstr>
      <vt:lpstr>Strategies for correcting balance perturbations</vt:lpstr>
      <vt:lpstr>Slide 17</vt:lpstr>
      <vt:lpstr>Slide 18</vt:lpstr>
      <vt:lpstr>STANDARDIZED INSTRUMENTS: POSTURAL CONTROL AND BALANCE</vt:lpstr>
      <vt:lpstr>Slide 20</vt:lpstr>
      <vt:lpstr>Slide 21</vt:lpstr>
      <vt:lpstr>Timed Get Up and Go Test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Examination of Coordination </dc:title>
  <dc:creator>SALEEM</dc:creator>
  <cp:lastModifiedBy>Windows User</cp:lastModifiedBy>
  <cp:revision>19</cp:revision>
  <dcterms:created xsi:type="dcterms:W3CDTF">2015-02-09T06:49:34Z</dcterms:created>
  <dcterms:modified xsi:type="dcterms:W3CDTF">2017-11-29T06:37:00Z</dcterms:modified>
</cp:coreProperties>
</file>