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82" r:id="rId17"/>
    <p:sldId id="283" r:id="rId18"/>
    <p:sldId id="284" r:id="rId19"/>
    <p:sldId id="285" r:id="rId20"/>
    <p:sldId id="274" r:id="rId21"/>
    <p:sldId id="276" r:id="rId22"/>
    <p:sldId id="286" r:id="rId23"/>
    <p:sldId id="288" r:id="rId24"/>
    <p:sldId id="289" r:id="rId25"/>
    <p:sldId id="290" r:id="rId26"/>
    <p:sldId id="291" r:id="rId27"/>
    <p:sldId id="293" r:id="rId28"/>
    <p:sldId id="29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69AB25-AB86-49C5-9F7E-31906D9D0B73}" type="datetimeFigureOut">
              <a:rPr lang="en-US" smtClean="0"/>
              <a:pPr/>
              <a:t>10/12/2020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FA5FFD-4C5B-46D3-B7B0-E9F6700F59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911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DF296-36AB-4FE4-BDBD-9A3149AFE445}" type="datetime1">
              <a:rPr lang="en-US" smtClean="0"/>
              <a:pPr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E51F-9350-4A47-A2DB-135FD6ED9E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DA43-40CA-4AD2-B881-465AE16A7FEE}" type="datetime1">
              <a:rPr lang="en-US" smtClean="0"/>
              <a:pPr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E51F-9350-4A47-A2DB-135FD6ED9E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7FBF-11AA-4001-B6E5-E4B2A90E779A}" type="datetime1">
              <a:rPr lang="en-US" smtClean="0"/>
              <a:pPr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E51F-9350-4A47-A2DB-135FD6ED9E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154F5-BC68-45BA-91AB-80504EEDC02A}" type="datetime1">
              <a:rPr lang="en-US" smtClean="0"/>
              <a:pPr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E51F-9350-4A47-A2DB-135FD6ED9E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80FAB-1000-4C7E-9943-88058A6D71D3}" type="datetime1">
              <a:rPr lang="en-US" smtClean="0"/>
              <a:pPr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E51F-9350-4A47-A2DB-135FD6ED9E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E07AE-BF63-42E9-A57F-2FACC89A0DCA}" type="datetime1">
              <a:rPr lang="en-US" smtClean="0"/>
              <a:pPr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E51F-9350-4A47-A2DB-135FD6ED9E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5D049-A9D0-42EF-A991-886B775EA701}" type="datetime1">
              <a:rPr lang="en-US" smtClean="0"/>
              <a:pPr/>
              <a:t>10/12/2020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E51F-9350-4A47-A2DB-135FD6ED9E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B0B11-3D04-488A-B00F-36EC720B3E34}" type="datetime1">
              <a:rPr lang="en-US" smtClean="0"/>
              <a:pPr/>
              <a:t>10/12/2020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E51F-9350-4A47-A2DB-135FD6ED9E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2D395-DB25-4D4D-81B6-746FD55107B9}" type="datetime1">
              <a:rPr lang="en-US" smtClean="0"/>
              <a:pPr/>
              <a:t>10/12/2020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E51F-9350-4A47-A2DB-135FD6ED9E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228D-2854-414B-9B42-8B64317E7CF7}" type="datetime1">
              <a:rPr lang="en-US" smtClean="0"/>
              <a:pPr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E51F-9350-4A47-A2DB-135FD6ED9E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8E4F0-8484-4533-A5D6-F1EA1E784E4F}" type="datetime1">
              <a:rPr lang="en-US" smtClean="0"/>
              <a:pPr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E51F-9350-4A47-A2DB-135FD6ED9E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64BC2-8A71-4594-8B0E-F6054E3C103E}" type="datetime1">
              <a:rPr lang="en-US" smtClean="0"/>
              <a:pPr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CE51F-9350-4A47-A2DB-135FD6ED9E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Enzymes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Fundamentals </a:t>
            </a:r>
            <a:r>
              <a:rPr lang="en-US" b="1" dirty="0" smtClean="0"/>
              <a:t>of Biochemistry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E51F-9350-4A47-A2DB-135FD6ED9E5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3581400"/>
            <a:ext cx="7553325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228600"/>
            <a:ext cx="4953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E51F-9350-4A47-A2DB-135FD6ED9E5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b="1" dirty="0" smtClean="0"/>
              <a:t>Prosthetic group: </a:t>
            </a:r>
            <a:r>
              <a:rPr lang="en-US" dirty="0" smtClean="0"/>
              <a:t>A </a:t>
            </a:r>
            <a:r>
              <a:rPr lang="en-US" dirty="0"/>
              <a:t>coenzyme </a:t>
            </a:r>
            <a:r>
              <a:rPr lang="en-US" dirty="0" smtClean="0"/>
              <a:t>or metal </a:t>
            </a:r>
            <a:r>
              <a:rPr lang="en-US" dirty="0"/>
              <a:t>ion that is very tightly or even covalently </a:t>
            </a:r>
            <a:r>
              <a:rPr lang="en-US" dirty="0" smtClean="0"/>
              <a:t>bound to </a:t>
            </a:r>
            <a:r>
              <a:rPr lang="en-US" dirty="0"/>
              <a:t>the enzyme </a:t>
            </a:r>
            <a:r>
              <a:rPr lang="en-US" dirty="0" smtClean="0"/>
              <a:t>protein.</a:t>
            </a:r>
            <a:endParaRPr lang="en-US" b="1" dirty="0" smtClean="0"/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err="1" smtClean="0"/>
              <a:t>Holoenzyme</a:t>
            </a:r>
            <a:r>
              <a:rPr lang="en-US" b="1" dirty="0" smtClean="0"/>
              <a:t>: </a:t>
            </a:r>
            <a:r>
              <a:rPr lang="en-US" dirty="0" smtClean="0"/>
              <a:t>A</a:t>
            </a:r>
            <a:r>
              <a:rPr lang="en-US" b="1" dirty="0" smtClean="0"/>
              <a:t> </a:t>
            </a:r>
            <a:r>
              <a:rPr lang="en-US" dirty="0" smtClean="0"/>
              <a:t>complete</a:t>
            </a:r>
            <a:r>
              <a:rPr lang="en-US" dirty="0"/>
              <a:t>, catalytically active enzyme together with </a:t>
            </a:r>
            <a:r>
              <a:rPr lang="en-US" dirty="0" smtClean="0"/>
              <a:t>its bound </a:t>
            </a:r>
            <a:r>
              <a:rPr lang="en-US" dirty="0"/>
              <a:t>coenzyme and/or metal ions is called </a:t>
            </a:r>
            <a:r>
              <a:rPr lang="en-US" dirty="0" smtClean="0"/>
              <a:t>a </a:t>
            </a:r>
            <a:r>
              <a:rPr lang="en-US" b="1" dirty="0" err="1" smtClean="0"/>
              <a:t>holoenzyme</a:t>
            </a:r>
            <a:r>
              <a:rPr lang="en-US" b="1" dirty="0" smtClean="0"/>
              <a:t>.</a:t>
            </a:r>
          </a:p>
          <a:p>
            <a:pPr>
              <a:buFont typeface="Wingdings" pitchFamily="2" charset="2"/>
              <a:buChar char="§"/>
            </a:pP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err="1" smtClean="0"/>
              <a:t>Apoenzyme</a:t>
            </a:r>
            <a:r>
              <a:rPr lang="en-US" b="1" dirty="0" smtClean="0"/>
              <a:t>: </a:t>
            </a:r>
            <a:r>
              <a:rPr lang="en-US" dirty="0" smtClean="0"/>
              <a:t>The protein part of such an enzyme is called the </a:t>
            </a:r>
            <a:r>
              <a:rPr lang="en-US" b="1" dirty="0" err="1" smtClean="0"/>
              <a:t>apoenzyme</a:t>
            </a:r>
            <a:r>
              <a:rPr lang="en-US" b="1" dirty="0" smtClean="0"/>
              <a:t> or </a:t>
            </a:r>
            <a:r>
              <a:rPr lang="en-US" b="1" dirty="0" err="1" smtClean="0"/>
              <a:t>apoprotein</a:t>
            </a:r>
            <a:r>
              <a:rPr lang="en-US" b="1" dirty="0" smtClean="0"/>
              <a:t>. </a:t>
            </a:r>
          </a:p>
          <a:p>
            <a:pPr>
              <a:buFont typeface="Wingdings" pitchFamily="2" charset="2"/>
              <a:buChar char="Ø"/>
            </a:pPr>
            <a:endParaRPr lang="en-US" b="1" dirty="0" smtClean="0"/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Coenzymes: </a:t>
            </a:r>
            <a:r>
              <a:rPr lang="en-US" dirty="0" smtClean="0"/>
              <a:t> </a:t>
            </a:r>
            <a:r>
              <a:rPr lang="en-US" dirty="0"/>
              <a:t>act as </a:t>
            </a:r>
            <a:r>
              <a:rPr lang="en-US" dirty="0" smtClean="0"/>
              <a:t>transient</a:t>
            </a:r>
            <a:r>
              <a:rPr lang="en-US" b="1" dirty="0" smtClean="0"/>
              <a:t> </a:t>
            </a:r>
            <a:r>
              <a:rPr lang="en-US" dirty="0" smtClean="0"/>
              <a:t>carriers </a:t>
            </a:r>
            <a:r>
              <a:rPr lang="en-US" dirty="0"/>
              <a:t>of specific functional groups.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Most </a:t>
            </a:r>
            <a:r>
              <a:rPr lang="en-US" dirty="0"/>
              <a:t>are </a:t>
            </a:r>
            <a:r>
              <a:rPr lang="en-US" dirty="0" smtClean="0"/>
              <a:t>derived from </a:t>
            </a:r>
            <a:r>
              <a:rPr lang="en-US" dirty="0"/>
              <a:t>vitamins, organic nutrients required in </a:t>
            </a:r>
            <a:r>
              <a:rPr lang="en-US" dirty="0" smtClean="0"/>
              <a:t>small amounts </a:t>
            </a:r>
            <a:r>
              <a:rPr lang="en-US" dirty="0"/>
              <a:t>in the diet.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E51F-9350-4A47-A2DB-135FD6ED9E5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Enzymes Are Classified by the Reactions</a:t>
            </a:r>
            <a:br>
              <a:rPr lang="en-US" sz="3600" b="1" dirty="0"/>
            </a:br>
            <a:r>
              <a:rPr lang="en-US" sz="3600" b="1" dirty="0"/>
              <a:t>They Catalyze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/>
              <a:t>Many</a:t>
            </a:r>
            <a:r>
              <a:rPr lang="en-US" dirty="0"/>
              <a:t> enzymes have been named by adding the </a:t>
            </a:r>
            <a:r>
              <a:rPr lang="en-US" dirty="0" smtClean="0"/>
              <a:t>suffix “</a:t>
            </a:r>
            <a:r>
              <a:rPr lang="en-US" b="1" dirty="0" smtClean="0"/>
              <a:t>-</a:t>
            </a:r>
            <a:r>
              <a:rPr lang="en-US" b="1" dirty="0" err="1"/>
              <a:t>ase</a:t>
            </a:r>
            <a:r>
              <a:rPr lang="en-US" dirty="0"/>
              <a:t>” to the name of their </a:t>
            </a:r>
            <a:r>
              <a:rPr lang="en-US" b="1" dirty="0"/>
              <a:t>substrate</a:t>
            </a:r>
            <a:r>
              <a:rPr lang="en-US" dirty="0"/>
              <a:t> or to a </a:t>
            </a:r>
            <a:r>
              <a:rPr lang="en-US" b="1" dirty="0"/>
              <a:t>word </a:t>
            </a:r>
            <a:r>
              <a:rPr lang="en-US" b="1" dirty="0" smtClean="0"/>
              <a:t>or phrase </a:t>
            </a:r>
            <a:r>
              <a:rPr lang="en-US" b="1" dirty="0"/>
              <a:t>describing their activity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For example; </a:t>
            </a:r>
            <a:r>
              <a:rPr lang="en-US" b="1" dirty="0" err="1" smtClean="0"/>
              <a:t>urease</a:t>
            </a:r>
            <a:r>
              <a:rPr lang="en-US" dirty="0" smtClean="0"/>
              <a:t> catalyzes hydrolysis </a:t>
            </a:r>
            <a:r>
              <a:rPr lang="en-US" dirty="0"/>
              <a:t>of urea, and </a:t>
            </a:r>
            <a:r>
              <a:rPr lang="en-US" b="1" dirty="0"/>
              <a:t>DNA polymerase</a:t>
            </a:r>
            <a:r>
              <a:rPr lang="en-US" dirty="0"/>
              <a:t> catalyzes </a:t>
            </a:r>
            <a:r>
              <a:rPr lang="en-US" dirty="0" smtClean="0"/>
              <a:t>the polymerization </a:t>
            </a:r>
            <a:r>
              <a:rPr lang="en-US" dirty="0"/>
              <a:t>of nucleotides to form DNA.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Other enzymes were named for a </a:t>
            </a:r>
            <a:r>
              <a:rPr lang="en-US" dirty="0"/>
              <a:t>broad </a:t>
            </a:r>
            <a:r>
              <a:rPr lang="en-US" dirty="0" smtClean="0"/>
              <a:t>function they perform.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r>
              <a:rPr lang="en-US" dirty="0" smtClean="0"/>
              <a:t>For </a:t>
            </a:r>
            <a:r>
              <a:rPr lang="en-US" dirty="0"/>
              <a:t>example, an enzyme known to act in the </a:t>
            </a:r>
            <a:r>
              <a:rPr lang="en-US" dirty="0" smtClean="0"/>
              <a:t>digestion of </a:t>
            </a:r>
            <a:r>
              <a:rPr lang="en-US" dirty="0"/>
              <a:t>foods was named </a:t>
            </a:r>
            <a:r>
              <a:rPr lang="en-US" b="1" dirty="0"/>
              <a:t>pepsin</a:t>
            </a:r>
            <a:r>
              <a:rPr lang="en-US" dirty="0"/>
              <a:t>, from the Greek </a:t>
            </a:r>
            <a:r>
              <a:rPr lang="en-US" i="1" dirty="0" err="1"/>
              <a:t>pepsis</a:t>
            </a:r>
            <a:r>
              <a:rPr lang="en-US" i="1" dirty="0"/>
              <a:t>, “digestion</a:t>
            </a:r>
            <a:r>
              <a:rPr lang="en-US" i="1" dirty="0" smtClean="0"/>
              <a:t>,” </a:t>
            </a:r>
            <a:r>
              <a:rPr lang="en-US" dirty="0" smtClean="0"/>
              <a:t>and </a:t>
            </a:r>
            <a:r>
              <a:rPr lang="en-US" b="1" dirty="0" err="1"/>
              <a:t>lysozyme</a:t>
            </a:r>
            <a:r>
              <a:rPr lang="en-US" dirty="0"/>
              <a:t> was named for its ability to </a:t>
            </a:r>
            <a:r>
              <a:rPr lang="en-US" dirty="0" err="1" smtClean="0"/>
              <a:t>lyse</a:t>
            </a:r>
            <a:r>
              <a:rPr lang="en-US" dirty="0" smtClean="0"/>
              <a:t> bacterial </a:t>
            </a:r>
            <a:r>
              <a:rPr lang="en-US" dirty="0"/>
              <a:t>cell walls.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Still</a:t>
            </a:r>
            <a:r>
              <a:rPr lang="en-US" b="1" dirty="0" smtClean="0"/>
              <a:t> </a:t>
            </a:r>
            <a:r>
              <a:rPr lang="en-US" b="1" dirty="0"/>
              <a:t>others were named for </a:t>
            </a:r>
            <a:r>
              <a:rPr lang="en-US" b="1" dirty="0" smtClean="0"/>
              <a:t>their source</a:t>
            </a:r>
            <a:r>
              <a:rPr lang="en-US" dirty="0"/>
              <a:t>: </a:t>
            </a:r>
            <a:r>
              <a:rPr lang="en-US" b="1" dirty="0" err="1"/>
              <a:t>trypsin</a:t>
            </a:r>
            <a:r>
              <a:rPr lang="en-US" dirty="0"/>
              <a:t>, named in part from the Greek </a:t>
            </a:r>
            <a:r>
              <a:rPr lang="en-US" i="1" dirty="0" err="1"/>
              <a:t>tryein</a:t>
            </a:r>
            <a:r>
              <a:rPr lang="en-US" i="1" dirty="0" smtClean="0"/>
              <a:t>, </a:t>
            </a:r>
            <a:r>
              <a:rPr lang="en-US" dirty="0" smtClean="0"/>
              <a:t>“</a:t>
            </a:r>
            <a:r>
              <a:rPr lang="en-US" dirty="0"/>
              <a:t>to wear down,” was obtained by rubbing </a:t>
            </a:r>
            <a:r>
              <a:rPr lang="en-US" dirty="0" smtClean="0"/>
              <a:t>pancreatic tissue </a:t>
            </a:r>
            <a:r>
              <a:rPr lang="en-US" dirty="0"/>
              <a:t>with glycerin.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E51F-9350-4A47-A2DB-135FD6ED9E5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Classification of Enzymes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Because of such </a:t>
            </a:r>
            <a:r>
              <a:rPr lang="en-US" b="1" dirty="0"/>
              <a:t>ambiguities</a:t>
            </a:r>
            <a:r>
              <a:rPr lang="en-US" dirty="0"/>
              <a:t>, and the </a:t>
            </a:r>
            <a:r>
              <a:rPr lang="en-US" dirty="0" smtClean="0"/>
              <a:t>ever increasing number </a:t>
            </a:r>
            <a:r>
              <a:rPr lang="en-US" dirty="0"/>
              <a:t>of </a:t>
            </a:r>
            <a:r>
              <a:rPr lang="en-US" b="1" dirty="0"/>
              <a:t>newly discovered </a:t>
            </a:r>
            <a:r>
              <a:rPr lang="en-US" b="1" dirty="0" smtClean="0"/>
              <a:t>enzymes</a:t>
            </a:r>
            <a:r>
              <a:rPr lang="en-US" dirty="0" smtClean="0"/>
              <a:t>, biochemists</a:t>
            </a:r>
            <a:r>
              <a:rPr lang="en-US" dirty="0"/>
              <a:t>, by international agreement, have </a:t>
            </a:r>
            <a:r>
              <a:rPr lang="en-US" dirty="0" smtClean="0"/>
              <a:t>adopted a </a:t>
            </a:r>
            <a:r>
              <a:rPr lang="en-US" dirty="0"/>
              <a:t>system for naming and classifying enzymes. 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This system divides </a:t>
            </a:r>
            <a:r>
              <a:rPr lang="en-US" b="1" dirty="0"/>
              <a:t>enzymes into six classes</a:t>
            </a:r>
            <a:r>
              <a:rPr lang="en-US" dirty="0"/>
              <a:t>, each with </a:t>
            </a:r>
            <a:r>
              <a:rPr lang="en-US" dirty="0" smtClean="0"/>
              <a:t>subclasses, based </a:t>
            </a:r>
            <a:r>
              <a:rPr lang="en-US" dirty="0"/>
              <a:t>on the type of reaction catalyzed (</a:t>
            </a:r>
            <a:r>
              <a:rPr lang="en-US" dirty="0" smtClean="0"/>
              <a:t>Table 6–3</a:t>
            </a:r>
            <a:r>
              <a:rPr lang="en-US" dirty="0"/>
              <a:t>).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Each </a:t>
            </a:r>
            <a:r>
              <a:rPr lang="en-US" dirty="0"/>
              <a:t>enzyme is assigned a four-part </a:t>
            </a:r>
            <a:r>
              <a:rPr lang="en-US" dirty="0" smtClean="0"/>
              <a:t>classification number </a:t>
            </a:r>
            <a:r>
              <a:rPr lang="en-US" dirty="0"/>
              <a:t>and a systematic name, which identifies the </a:t>
            </a:r>
            <a:r>
              <a:rPr lang="en-US" dirty="0" smtClean="0"/>
              <a:t>reaction it </a:t>
            </a:r>
            <a:r>
              <a:rPr lang="en-US" dirty="0"/>
              <a:t>catalyzes.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As </a:t>
            </a:r>
            <a:r>
              <a:rPr lang="en-US" dirty="0"/>
              <a:t>an example, the formal </a:t>
            </a:r>
            <a:r>
              <a:rPr lang="en-US" dirty="0" smtClean="0"/>
              <a:t>systematic name </a:t>
            </a:r>
            <a:r>
              <a:rPr lang="en-US" dirty="0"/>
              <a:t>of the enzyme catalyzing the </a:t>
            </a:r>
            <a:r>
              <a:rPr lang="en-US" dirty="0" smtClean="0"/>
              <a:t>reaction</a:t>
            </a:r>
          </a:p>
          <a:p>
            <a:endParaRPr lang="en-US" dirty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is </a:t>
            </a:r>
            <a:r>
              <a:rPr lang="en-US" dirty="0" err="1" smtClean="0"/>
              <a:t>ATP:glucose</a:t>
            </a:r>
            <a:r>
              <a:rPr lang="en-US" dirty="0" smtClean="0"/>
              <a:t> </a:t>
            </a:r>
            <a:r>
              <a:rPr lang="en-US" dirty="0" err="1" smtClean="0"/>
              <a:t>phosphotransferase</a:t>
            </a:r>
            <a:r>
              <a:rPr lang="en-US" dirty="0" smtClean="0"/>
              <a:t>.</a:t>
            </a: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This  indicates that it catalyzes the transfer of a </a:t>
            </a:r>
            <a:r>
              <a:rPr lang="en-US" dirty="0" err="1" smtClean="0"/>
              <a:t>phosphoryl</a:t>
            </a:r>
            <a:r>
              <a:rPr lang="en-US" dirty="0" smtClean="0"/>
              <a:t> group from ATP to glucose. 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4343400"/>
            <a:ext cx="48053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E51F-9350-4A47-A2DB-135FD6ED9E5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smtClean="0"/>
              <a:t>Its Enzyme Commission number (E.C. number) is 2.7.1.1. </a:t>
            </a:r>
          </a:p>
          <a:p>
            <a:endParaRPr lang="en-US" dirty="0" smtClean="0"/>
          </a:p>
          <a:p>
            <a:r>
              <a:rPr lang="en-US" dirty="0" smtClean="0"/>
              <a:t>The first number (2) denotes the class </a:t>
            </a:r>
            <a:r>
              <a:rPr lang="en-US" dirty="0"/>
              <a:t>name (</a:t>
            </a:r>
            <a:r>
              <a:rPr lang="en-US" dirty="0" err="1"/>
              <a:t>transferase</a:t>
            </a:r>
            <a:r>
              <a:rPr lang="en-US" dirty="0" smtClean="0"/>
              <a:t>);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second number (7), </a:t>
            </a:r>
            <a:r>
              <a:rPr lang="en-US" dirty="0" smtClean="0"/>
              <a:t>the subclass </a:t>
            </a:r>
            <a:r>
              <a:rPr lang="en-US" dirty="0"/>
              <a:t>(</a:t>
            </a:r>
            <a:r>
              <a:rPr lang="en-US" dirty="0" err="1"/>
              <a:t>phosphotransferase</a:t>
            </a:r>
            <a:r>
              <a:rPr lang="en-US" dirty="0"/>
              <a:t>);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third number (1), </a:t>
            </a:r>
            <a:r>
              <a:rPr lang="en-US" dirty="0" smtClean="0"/>
              <a:t>a </a:t>
            </a:r>
            <a:r>
              <a:rPr lang="en-US" dirty="0" err="1" smtClean="0"/>
              <a:t>phosphotransferase</a:t>
            </a:r>
            <a:r>
              <a:rPr lang="en-US" dirty="0" smtClean="0"/>
              <a:t> </a:t>
            </a:r>
            <a:r>
              <a:rPr lang="en-US" dirty="0"/>
              <a:t>with a hydroxyl group as </a:t>
            </a:r>
            <a:r>
              <a:rPr lang="en-US" dirty="0" smtClean="0"/>
              <a:t>acceptor; </a:t>
            </a:r>
          </a:p>
          <a:p>
            <a:endParaRPr lang="en-US" dirty="0" smtClean="0"/>
          </a:p>
          <a:p>
            <a:r>
              <a:rPr lang="en-US" dirty="0" smtClean="0"/>
              <a:t>And </a:t>
            </a:r>
            <a:r>
              <a:rPr lang="en-US" dirty="0"/>
              <a:t>the fourth number (1), D-glucose as the </a:t>
            </a:r>
            <a:r>
              <a:rPr lang="en-US" dirty="0" err="1" smtClean="0"/>
              <a:t>phosphoryl</a:t>
            </a:r>
            <a:r>
              <a:rPr lang="en-US" dirty="0" smtClean="0"/>
              <a:t> group </a:t>
            </a:r>
            <a:r>
              <a:rPr lang="en-US" dirty="0"/>
              <a:t>acceptor. 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For </a:t>
            </a:r>
            <a:r>
              <a:rPr lang="en-US" dirty="0"/>
              <a:t>many enzymes, a trivial name </a:t>
            </a:r>
            <a:r>
              <a:rPr lang="en-US" dirty="0" smtClean="0"/>
              <a:t>is more </a:t>
            </a:r>
            <a:r>
              <a:rPr lang="en-US" dirty="0"/>
              <a:t>commonly used—in this case </a:t>
            </a:r>
            <a:r>
              <a:rPr lang="en-US" dirty="0" err="1"/>
              <a:t>hexokinase</a:t>
            </a:r>
            <a:r>
              <a:rPr lang="en-US" dirty="0"/>
              <a:t>. 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E51F-9350-4A47-A2DB-135FD6ED9E5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1981200"/>
            <a:ext cx="85344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E51F-9350-4A47-A2DB-135FD6ED9E5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b="1" dirty="0" smtClean="0"/>
              <a:t>PROPERTIES OF ENZYMES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b="1" dirty="0" smtClean="0"/>
              <a:t>Enzymes are protein catalysts </a:t>
            </a:r>
            <a:r>
              <a:rPr lang="en-US" dirty="0" smtClean="0"/>
              <a:t>that increase the rate of a chemical reaction, and are not consumed during the reaction. 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Some </a:t>
            </a:r>
            <a:r>
              <a:rPr lang="en-US" b="1" dirty="0" smtClean="0"/>
              <a:t>RNAs </a:t>
            </a:r>
            <a:r>
              <a:rPr lang="en-US" dirty="0" smtClean="0"/>
              <a:t>can act like enzymes, usually catalyzing the cleavage and synthesis of </a:t>
            </a:r>
            <a:r>
              <a:rPr lang="en-US" dirty="0" err="1" smtClean="0"/>
              <a:t>phosphodiester</a:t>
            </a:r>
            <a:r>
              <a:rPr lang="en-US" dirty="0" smtClean="0"/>
              <a:t> bonds. </a:t>
            </a:r>
          </a:p>
          <a:p>
            <a:pPr algn="just"/>
            <a:endParaRPr lang="en-US" b="1" dirty="0" smtClean="0"/>
          </a:p>
          <a:p>
            <a:pPr algn="just"/>
            <a:r>
              <a:rPr lang="en-US" b="1" dirty="0" err="1" smtClean="0"/>
              <a:t>Ribozymes</a:t>
            </a:r>
            <a:r>
              <a:rPr lang="en-US" b="1" dirty="0" smtClean="0"/>
              <a:t>: </a:t>
            </a:r>
            <a:r>
              <a:rPr lang="en-US" dirty="0" smtClean="0"/>
              <a:t>RNAs with catalytic activity are called </a:t>
            </a:r>
            <a:r>
              <a:rPr lang="en-US" dirty="0" err="1" smtClean="0"/>
              <a:t>ribozymes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E51F-9350-4A47-A2DB-135FD6ED9E5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4953000" cy="5364163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1600" b="1" dirty="0" smtClean="0"/>
              <a:t>A. Active sites: </a:t>
            </a:r>
            <a:r>
              <a:rPr lang="en-US" sz="1600" dirty="0" smtClean="0"/>
              <a:t>A special pocket or cleft within the enzyme molecules, that is the center for catalysis. </a:t>
            </a:r>
          </a:p>
          <a:p>
            <a:pPr algn="just"/>
            <a:endParaRPr lang="en-US" sz="1600" dirty="0" smtClean="0"/>
          </a:p>
          <a:p>
            <a:pPr algn="just"/>
            <a:r>
              <a:rPr lang="en-US" sz="1600" dirty="0" smtClean="0"/>
              <a:t>The active site contains amino acid side chains that participate in substrate binding and catalysis (</a:t>
            </a:r>
            <a:r>
              <a:rPr lang="en-US" sz="1600" dirty="0" err="1" smtClean="0"/>
              <a:t>Figur</a:t>
            </a:r>
            <a:r>
              <a:rPr lang="en-US" sz="1600" dirty="0" smtClean="0"/>
              <a:t>). </a:t>
            </a:r>
          </a:p>
          <a:p>
            <a:endParaRPr lang="en-US" sz="1600" b="1" dirty="0" smtClean="0"/>
          </a:p>
          <a:p>
            <a:r>
              <a:rPr lang="en-US" sz="1600" b="1" dirty="0" smtClean="0"/>
              <a:t>Substrate: </a:t>
            </a:r>
            <a:r>
              <a:rPr lang="en-US" sz="1600" dirty="0" smtClean="0"/>
              <a:t>The molecule that is bound</a:t>
            </a:r>
            <a:r>
              <a:rPr lang="en-US" sz="1600" b="1" dirty="0" smtClean="0"/>
              <a:t> </a:t>
            </a:r>
            <a:r>
              <a:rPr lang="en-US" sz="1600" dirty="0" smtClean="0"/>
              <a:t>in the active site and acted upon by the enzyme is called the </a:t>
            </a:r>
            <a:r>
              <a:rPr lang="en-US" sz="1600" b="1" dirty="0" smtClean="0"/>
              <a:t>substrate.</a:t>
            </a:r>
          </a:p>
          <a:p>
            <a:pPr algn="just">
              <a:buFont typeface="Wingdings" pitchFamily="2" charset="2"/>
              <a:buChar char="Ø"/>
            </a:pPr>
            <a:endParaRPr lang="en-US" sz="1600" b="1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1600" b="1" dirty="0" smtClean="0"/>
              <a:t>Enzyme–substrate (ES) complex:</a:t>
            </a:r>
            <a:r>
              <a:rPr lang="en-US" sz="1600" dirty="0" smtClean="0"/>
              <a:t> The substrate binds the enzyme, forming an enzyme–substrate (ES) complex. </a:t>
            </a:r>
          </a:p>
          <a:p>
            <a:pPr algn="just">
              <a:buFont typeface="Wingdings" pitchFamily="2" charset="2"/>
              <a:buChar char="Ø"/>
            </a:pPr>
            <a:endParaRPr lang="en-US" sz="1600" b="1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1600" b="1" dirty="0" smtClean="0"/>
              <a:t>Induced fit:</a:t>
            </a:r>
            <a:r>
              <a:rPr lang="en-US" sz="1600" dirty="0" smtClean="0"/>
              <a:t> Binding is thought to cause a conformational change in the enzyme (induced fit) that allows catalysis. </a:t>
            </a:r>
          </a:p>
          <a:p>
            <a:pPr algn="just">
              <a:buFont typeface="Wingdings" pitchFamily="2" charset="2"/>
              <a:buChar char="Ø"/>
            </a:pPr>
            <a:endParaRPr lang="en-US" sz="1600" b="1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1600" b="1" dirty="0" smtClean="0"/>
              <a:t>Enzyme-product complex: </a:t>
            </a:r>
            <a:r>
              <a:rPr lang="en-US" sz="1600" dirty="0" smtClean="0"/>
              <a:t>ES is converted to an enzyme–product </a:t>
            </a:r>
            <a:r>
              <a:rPr lang="en-US" sz="1600" b="1" dirty="0" smtClean="0"/>
              <a:t>(EP) </a:t>
            </a:r>
            <a:r>
              <a:rPr lang="en-US" sz="1600" dirty="0" smtClean="0"/>
              <a:t>complex that subsequently dissociates to enzyme and product.</a:t>
            </a:r>
            <a:endParaRPr lang="en-US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838200"/>
            <a:ext cx="3124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E51F-9350-4A47-A2DB-135FD6ED9E5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1700" b="1" dirty="0" smtClean="0"/>
              <a:t>B. Catalytic efficiency </a:t>
            </a:r>
            <a:r>
              <a:rPr lang="en-US" sz="1700" dirty="0" smtClean="0"/>
              <a:t>Enzyme-catalyzed reactions are highly efficient, proceeding from </a:t>
            </a:r>
            <a:r>
              <a:rPr lang="en-US" sz="1700" b="1" dirty="0" smtClean="0"/>
              <a:t>10</a:t>
            </a:r>
            <a:r>
              <a:rPr lang="en-US" sz="1700" b="1" baseline="30000" dirty="0" smtClean="0"/>
              <a:t>3</a:t>
            </a:r>
            <a:r>
              <a:rPr lang="en-US" sz="1700" b="1" dirty="0" smtClean="0"/>
              <a:t>–10</a:t>
            </a:r>
            <a:r>
              <a:rPr lang="en-US" sz="1700" b="1" baseline="30000" dirty="0" smtClean="0"/>
              <a:t>8</a:t>
            </a:r>
            <a:r>
              <a:rPr lang="en-US" sz="1700" b="1" dirty="0" smtClean="0"/>
              <a:t> times faster </a:t>
            </a:r>
            <a:r>
              <a:rPr lang="en-US" sz="1700" dirty="0" smtClean="0"/>
              <a:t>than </a:t>
            </a:r>
            <a:r>
              <a:rPr lang="en-US" sz="1700" dirty="0" err="1" smtClean="0"/>
              <a:t>uncatalyzed</a:t>
            </a:r>
            <a:r>
              <a:rPr lang="en-US" sz="1700" dirty="0" smtClean="0"/>
              <a:t> reactions. </a:t>
            </a:r>
          </a:p>
          <a:p>
            <a:pPr>
              <a:buFont typeface="Wingdings" pitchFamily="2" charset="2"/>
              <a:buChar char="Ø"/>
            </a:pPr>
            <a:endParaRPr lang="en-US" sz="1700" b="1" dirty="0" smtClean="0"/>
          </a:p>
          <a:p>
            <a:pPr>
              <a:buFont typeface="Wingdings" pitchFamily="2" charset="2"/>
              <a:buChar char="Ø"/>
            </a:pPr>
            <a:r>
              <a:rPr lang="en-US" sz="1700" b="1" dirty="0" smtClean="0"/>
              <a:t>Turnover number:</a:t>
            </a:r>
            <a:r>
              <a:rPr lang="en-US" sz="1700" dirty="0" smtClean="0"/>
              <a:t> it is the </a:t>
            </a:r>
            <a:r>
              <a:rPr lang="en-US" sz="1700" dirty="0" err="1" smtClean="0"/>
              <a:t>the</a:t>
            </a:r>
            <a:r>
              <a:rPr lang="en-US" sz="1700" dirty="0" smtClean="0"/>
              <a:t> number of molecules of substrate converted to product per enzyme molecule per second. It is represented by </a:t>
            </a:r>
            <a:r>
              <a:rPr lang="en-US" sz="1700" b="1" dirty="0" smtClean="0"/>
              <a:t>‘</a:t>
            </a:r>
            <a:r>
              <a:rPr lang="en-US" sz="1700" b="1" dirty="0" err="1" smtClean="0"/>
              <a:t>kcat</a:t>
            </a:r>
            <a:r>
              <a:rPr lang="en-US" sz="1700" b="1" dirty="0" smtClean="0"/>
              <a:t>’</a:t>
            </a:r>
            <a:r>
              <a:rPr lang="en-US" sz="1700" dirty="0" smtClean="0"/>
              <a:t> and typically is 10</a:t>
            </a:r>
            <a:r>
              <a:rPr lang="en-US" sz="1700" baseline="30000" dirty="0" smtClean="0"/>
              <a:t>2</a:t>
            </a:r>
            <a:r>
              <a:rPr lang="en-US" sz="1700" dirty="0" smtClean="0"/>
              <a:t>–10</a:t>
            </a:r>
            <a:r>
              <a:rPr lang="en-US" sz="1700" baseline="30000" dirty="0" smtClean="0"/>
              <a:t>4</a:t>
            </a:r>
            <a:r>
              <a:rPr lang="en-US" sz="1700" dirty="0" smtClean="0"/>
              <a:t>s</a:t>
            </a:r>
            <a:r>
              <a:rPr lang="en-US" sz="1700" baseline="30000" dirty="0" smtClean="0"/>
              <a:t>-1</a:t>
            </a:r>
            <a:r>
              <a:rPr lang="en-US" sz="1700" dirty="0" smtClean="0"/>
              <a:t>.</a:t>
            </a:r>
          </a:p>
          <a:p>
            <a:pPr>
              <a:buFont typeface="Wingdings" pitchFamily="2" charset="2"/>
              <a:buChar char="q"/>
            </a:pPr>
            <a:endParaRPr lang="en-US" sz="1700" b="1" dirty="0" smtClean="0"/>
          </a:p>
          <a:p>
            <a:pPr>
              <a:buFont typeface="Wingdings" pitchFamily="2" charset="2"/>
              <a:buChar char="q"/>
            </a:pPr>
            <a:r>
              <a:rPr lang="en-US" sz="1700" b="1" dirty="0" smtClean="0"/>
              <a:t>C. Specificity: </a:t>
            </a:r>
            <a:r>
              <a:rPr lang="en-US" sz="1700" dirty="0" smtClean="0"/>
              <a:t>Enzymes are highly specific, interacting with one or a few substrates and catalyzing only one type of chemical reaction. </a:t>
            </a:r>
          </a:p>
          <a:p>
            <a:pPr>
              <a:buFont typeface="Wingdings" pitchFamily="2" charset="2"/>
              <a:buChar char="q"/>
            </a:pPr>
            <a:endParaRPr lang="en-US" sz="1700" b="1" dirty="0" smtClean="0"/>
          </a:p>
          <a:p>
            <a:pPr>
              <a:buFont typeface="Wingdings" pitchFamily="2" charset="2"/>
              <a:buChar char="q"/>
            </a:pPr>
            <a:r>
              <a:rPr lang="en-US" sz="1700" b="1" dirty="0" smtClean="0"/>
              <a:t>E. Regulation: </a:t>
            </a:r>
            <a:r>
              <a:rPr lang="en-US" sz="1700" dirty="0" smtClean="0"/>
              <a:t>Enzyme activity can be regulated, that is, increased or decreased, so that the rate of product formation responds to cellular need.</a:t>
            </a:r>
          </a:p>
          <a:p>
            <a:pPr>
              <a:buFont typeface="Wingdings" pitchFamily="2" charset="2"/>
              <a:buChar char="q"/>
            </a:pPr>
            <a:endParaRPr lang="en-US" sz="1700" b="1" dirty="0" smtClean="0"/>
          </a:p>
          <a:p>
            <a:pPr>
              <a:buFont typeface="Wingdings" pitchFamily="2" charset="2"/>
              <a:buChar char="q"/>
            </a:pPr>
            <a:r>
              <a:rPr lang="en-US" sz="1700" b="1" dirty="0" smtClean="0"/>
              <a:t>F. Location within the cell:  </a:t>
            </a:r>
            <a:r>
              <a:rPr lang="en-US" sz="1700" dirty="0" smtClean="0"/>
              <a:t>Many enzymes are localized in specific organelles within the cell (Figure 5.3) for;</a:t>
            </a:r>
          </a:p>
          <a:p>
            <a:endParaRPr lang="en-US" sz="1700" dirty="0" smtClean="0"/>
          </a:p>
          <a:p>
            <a:r>
              <a:rPr lang="en-US" sz="1700" dirty="0" smtClean="0"/>
              <a:t>Compartmentalization and;</a:t>
            </a:r>
          </a:p>
          <a:p>
            <a:endParaRPr lang="en-US" sz="1700" dirty="0" smtClean="0"/>
          </a:p>
          <a:p>
            <a:r>
              <a:rPr lang="en-US" sz="1700" dirty="0" smtClean="0"/>
              <a:t>To provides a favorable environment for the reaction so that the thousands of enzymes present in the cell may be gathered into purposeful pathways.</a:t>
            </a:r>
          </a:p>
          <a:p>
            <a:pPr>
              <a:buFont typeface="Wingdings" pitchFamily="2" charset="2"/>
              <a:buChar char="q"/>
            </a:pPr>
            <a:endParaRPr lang="en-US" sz="1700" dirty="0" smtClean="0"/>
          </a:p>
          <a:p>
            <a:pPr>
              <a:buNone/>
            </a:pPr>
            <a:r>
              <a:rPr lang="en-US" sz="1700" dirty="0" smtClean="0"/>
              <a:t>	</a:t>
            </a:r>
            <a:endParaRPr lang="en-US" sz="1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E51F-9350-4A47-A2DB-135FD6ED9E58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19400" y="381000"/>
            <a:ext cx="32004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E51F-9350-4A47-A2DB-135FD6ED9E58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b="1" dirty="0"/>
              <a:t>There are two fundamental conditions for </a:t>
            </a:r>
            <a:r>
              <a:rPr lang="en-US" b="1" dirty="0" smtClean="0"/>
              <a:t>life;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First, the </a:t>
            </a:r>
            <a:r>
              <a:rPr lang="en-US" dirty="0"/>
              <a:t>living entity must be able to </a:t>
            </a:r>
            <a:r>
              <a:rPr lang="en-US" dirty="0" smtClean="0"/>
              <a:t>self-replicate.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Second</a:t>
            </a:r>
            <a:r>
              <a:rPr lang="en-US" dirty="0"/>
              <a:t>, the organism must </a:t>
            </a:r>
            <a:r>
              <a:rPr lang="en-US" dirty="0" smtClean="0"/>
              <a:t>be able </a:t>
            </a:r>
            <a:r>
              <a:rPr lang="en-US" dirty="0"/>
              <a:t>to catalyze chemical reactions efficiently and selectively.</a:t>
            </a:r>
          </a:p>
          <a:p>
            <a:pPr algn="just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E51F-9350-4A47-A2DB-135FD6ED9E5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Enzymes Affect Reaction Rates, Not </a:t>
            </a:r>
            <a:r>
              <a:rPr lang="en-US" b="1" dirty="0" err="1" smtClean="0"/>
              <a:t>Equilibria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4495800" cy="4068763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A simple enzymatic reaction might be written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where E, S, and P represent the enzyme, substrate, and product; </a:t>
            </a:r>
          </a:p>
          <a:p>
            <a:endParaRPr lang="en-US" dirty="0" smtClean="0"/>
          </a:p>
          <a:p>
            <a:r>
              <a:rPr lang="en-US" dirty="0" smtClean="0"/>
              <a:t>ES and EP are transient complexes of the enzyme with the substrate and with the product.</a:t>
            </a:r>
          </a:p>
          <a:p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895600"/>
            <a:ext cx="3314700" cy="511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1981200"/>
            <a:ext cx="3619500" cy="401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E51F-9350-4A47-A2DB-135FD6ED9E58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b="1" dirty="0" smtClean="0"/>
              <a:t>The energy in biological systems is described in terms of free energy, “∆</a:t>
            </a:r>
            <a:r>
              <a:rPr lang="en-US" b="1" i="1" dirty="0" smtClean="0"/>
              <a:t>G”. </a:t>
            </a:r>
          </a:p>
          <a:p>
            <a:pPr algn="just"/>
            <a:endParaRPr lang="en-US" b="1" dirty="0" smtClean="0"/>
          </a:p>
          <a:p>
            <a:pPr algn="just">
              <a:buFont typeface="Wingdings" pitchFamily="2" charset="2"/>
              <a:buChar char="q"/>
            </a:pPr>
            <a:r>
              <a:rPr lang="en-US" sz="2600" b="1" dirty="0" smtClean="0"/>
              <a:t>The free-energy changes for reactions: </a:t>
            </a:r>
            <a:r>
              <a:rPr lang="en-US" sz="2600" dirty="0" smtClean="0"/>
              <a:t>Chemists define a standard set of conditions (temperature 298 K; partial pressure of each gas 1 </a:t>
            </a:r>
            <a:r>
              <a:rPr lang="en-US" sz="2600" dirty="0" err="1" smtClean="0"/>
              <a:t>atm</a:t>
            </a:r>
            <a:r>
              <a:rPr lang="en-US" sz="2600" dirty="0" smtClean="0"/>
              <a:t>, or 101.3 </a:t>
            </a:r>
            <a:r>
              <a:rPr lang="en-US" sz="2600" dirty="0" err="1" smtClean="0"/>
              <a:t>kPa</a:t>
            </a:r>
            <a:r>
              <a:rPr lang="en-US" sz="2600" dirty="0" smtClean="0"/>
              <a:t>; concentration of each solute 1 M) and express the free-energy change for this reacting system as “∆</a:t>
            </a:r>
            <a:r>
              <a:rPr lang="en-US" sz="2600" b="1" i="1" dirty="0" smtClean="0"/>
              <a:t>G</a:t>
            </a:r>
            <a:r>
              <a:rPr lang="en-US" sz="2600" b="1" i="1" baseline="30000" dirty="0" smtClean="0"/>
              <a:t>0”</a:t>
            </a:r>
            <a:r>
              <a:rPr lang="en-US" sz="2600" b="1" i="1" dirty="0" smtClean="0"/>
              <a:t>, the standard free energy </a:t>
            </a:r>
            <a:r>
              <a:rPr lang="en-US" sz="2600" b="1" dirty="0" smtClean="0"/>
              <a:t>change. </a:t>
            </a:r>
          </a:p>
          <a:p>
            <a:pPr algn="just"/>
            <a:endParaRPr lang="en-US" sz="2600" b="1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600" b="1" dirty="0" smtClean="0"/>
              <a:t>Because biochemical systems commonly </a:t>
            </a:r>
            <a:r>
              <a:rPr lang="en-US" sz="2600" dirty="0" smtClean="0"/>
              <a:t>involve </a:t>
            </a:r>
            <a:r>
              <a:rPr lang="en-US" sz="2600" dirty="0" err="1" smtClean="0"/>
              <a:t>H</a:t>
            </a:r>
            <a:r>
              <a:rPr lang="en-US" sz="2600" baseline="30000" dirty="0" err="1" smtClean="0"/>
              <a:t>+</a:t>
            </a:r>
            <a:r>
              <a:rPr lang="en-US" sz="2600" dirty="0" err="1" smtClean="0"/>
              <a:t>concentrations</a:t>
            </a:r>
            <a:r>
              <a:rPr lang="en-US" sz="2600" dirty="0" smtClean="0"/>
              <a:t> far below 1 M, biochemists define a </a:t>
            </a:r>
            <a:r>
              <a:rPr lang="en-US" sz="2600" b="1" dirty="0" smtClean="0"/>
              <a:t>biochemical standard free-energy change, </a:t>
            </a:r>
            <a:r>
              <a:rPr lang="en-US" sz="2600" dirty="0" smtClean="0"/>
              <a:t>∆</a:t>
            </a:r>
            <a:r>
              <a:rPr lang="en-US" sz="2600" b="1" i="1" dirty="0" smtClean="0"/>
              <a:t>G</a:t>
            </a:r>
            <a:r>
              <a:rPr lang="en-US" sz="2600" b="1" i="1" baseline="30000" dirty="0" smtClean="0"/>
              <a:t>/0</a:t>
            </a:r>
            <a:r>
              <a:rPr lang="en-US" sz="2600" b="1" i="1" dirty="0" smtClean="0"/>
              <a:t>, the standard free-energy change at pH 7.0.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E51F-9350-4A47-A2DB-135FD6ED9E58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b="1" dirty="0" smtClean="0"/>
              <a:t>The mechanism of enzyme action can be viewed from two different perspectives;</a:t>
            </a:r>
          </a:p>
          <a:p>
            <a:pPr algn="just"/>
            <a:endParaRPr lang="en-US" dirty="0" smtClean="0"/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The first treats catalysis in terms of energy changes that occur during the reaction, that is, enzymes provide an alternate, energetically favorable reaction pathway different from the </a:t>
            </a:r>
            <a:r>
              <a:rPr lang="en-US" dirty="0" err="1" smtClean="0"/>
              <a:t>uncatalyzed</a:t>
            </a:r>
            <a:r>
              <a:rPr lang="en-US" dirty="0" smtClean="0"/>
              <a:t> reaction.</a:t>
            </a:r>
          </a:p>
          <a:p>
            <a:pPr algn="just"/>
            <a:endParaRPr lang="en-US" dirty="0" smtClean="0"/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The second perspective describes how the active site chemically facilitates catalysis.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E51F-9350-4A47-A2DB-135FD6ED9E58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1"/>
            <a:ext cx="8229600" cy="4800600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b="1" dirty="0" smtClean="0"/>
              <a:t>Virtually all chemical reactions have an energy barrier separating the reactants and the products. 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Font typeface="Wingdings" pitchFamily="2" charset="2"/>
              <a:buChar char="Ø"/>
            </a:pPr>
            <a:r>
              <a:rPr lang="en-US" b="1" dirty="0" smtClean="0"/>
              <a:t>The free energy of activation: </a:t>
            </a:r>
            <a:r>
              <a:rPr lang="en-US" dirty="0" smtClean="0"/>
              <a:t>This barrier, is the energy difference between that of the reactants and a high-energy intermediate that occurs during the formation of product.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For example, Figure 5.4 shows the changes in energy during the conversion of a molecule of reactant A to product B as it proceeds through the transition state (high-energy intermediate), T*:</a:t>
            </a:r>
          </a:p>
          <a:p>
            <a:pPr algn="just"/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5562600"/>
            <a:ext cx="3581400" cy="542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E51F-9350-4A47-A2DB-135FD6ED9E58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4800600" cy="6096000"/>
          </a:xfrm>
        </p:spPr>
        <p:txBody>
          <a:bodyPr>
            <a:noAutofit/>
          </a:bodyPr>
          <a:lstStyle/>
          <a:p>
            <a:pPr marL="514350" indent="-514350" algn="just">
              <a:buAutoNum type="arabicPeriod"/>
            </a:pPr>
            <a:r>
              <a:rPr lang="en-US" sz="1500" b="1" dirty="0" smtClean="0"/>
              <a:t>Free energy of activation: </a:t>
            </a:r>
            <a:r>
              <a:rPr lang="en-US" sz="1500" dirty="0" smtClean="0"/>
              <a:t>The </a:t>
            </a:r>
            <a:r>
              <a:rPr lang="en-US" sz="1500" b="1" dirty="0" smtClean="0"/>
              <a:t>peak</a:t>
            </a:r>
            <a:r>
              <a:rPr lang="en-US" sz="1500" dirty="0" smtClean="0"/>
              <a:t> of energy in Figure 5.4 represents the</a:t>
            </a:r>
            <a:r>
              <a:rPr lang="en-US" sz="1500" b="1" dirty="0" smtClean="0"/>
              <a:t> difference in free energy</a:t>
            </a:r>
            <a:r>
              <a:rPr lang="en-US" sz="1500" dirty="0" smtClean="0"/>
              <a:t> between </a:t>
            </a:r>
            <a:r>
              <a:rPr lang="en-US" sz="1500" b="1" dirty="0" smtClean="0"/>
              <a:t>the reactant</a:t>
            </a:r>
            <a:r>
              <a:rPr lang="en-US" sz="1500" dirty="0" smtClean="0"/>
              <a:t> and </a:t>
            </a:r>
            <a:r>
              <a:rPr lang="en-US" sz="1500" b="1" dirty="0" smtClean="0"/>
              <a:t>T*.</a:t>
            </a:r>
          </a:p>
          <a:p>
            <a:pPr marL="514350" indent="-514350" algn="just">
              <a:buNone/>
            </a:pPr>
            <a:endParaRPr lang="en-US" sz="1500" b="1" dirty="0" smtClean="0"/>
          </a:p>
          <a:p>
            <a:pPr marL="514350" indent="-514350" algn="just"/>
            <a:r>
              <a:rPr lang="en-US" sz="1500" dirty="0" smtClean="0"/>
              <a:t>The high-energy intermediate is formed during the conversion of reactant to product.</a:t>
            </a:r>
          </a:p>
          <a:p>
            <a:pPr algn="just">
              <a:buFont typeface="Wingdings" pitchFamily="2" charset="2"/>
              <a:buChar char="Ø"/>
            </a:pPr>
            <a:endParaRPr lang="en-US" sz="1500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1500" dirty="0" smtClean="0"/>
              <a:t>Because of the high free energy of activation, the rates of </a:t>
            </a:r>
            <a:r>
              <a:rPr lang="en-US" sz="1500" dirty="0" err="1" smtClean="0"/>
              <a:t>uncatalyzed</a:t>
            </a:r>
            <a:r>
              <a:rPr lang="en-US" sz="1500" dirty="0" smtClean="0"/>
              <a:t> chemical reactions are often slow.</a:t>
            </a:r>
          </a:p>
          <a:p>
            <a:pPr marL="514350" indent="-514350" algn="just">
              <a:buAutoNum type="arabicPeriod" startAt="2"/>
            </a:pPr>
            <a:endParaRPr lang="en-US" sz="1500" b="1" dirty="0" smtClean="0"/>
          </a:p>
          <a:p>
            <a:pPr marL="514350" indent="-514350" algn="just">
              <a:buAutoNum type="arabicPeriod" startAt="2"/>
            </a:pPr>
            <a:r>
              <a:rPr lang="en-US" sz="1500" b="1" dirty="0" smtClean="0"/>
              <a:t>Rate of reaction: </a:t>
            </a:r>
          </a:p>
          <a:p>
            <a:pPr marL="514350" indent="-514350" algn="just"/>
            <a:endParaRPr lang="en-US" sz="1500" b="1" dirty="0" smtClean="0"/>
          </a:p>
          <a:p>
            <a:pPr marL="514350" indent="-514350" algn="just"/>
            <a:r>
              <a:rPr lang="en-US" sz="1500" dirty="0" smtClean="0"/>
              <a:t>For molecules to react, they must contain sufficient energy to overcome the energy barrier of the transition state.</a:t>
            </a:r>
          </a:p>
          <a:p>
            <a:pPr algn="just"/>
            <a:endParaRPr lang="en-US" sz="1500" dirty="0" smtClean="0"/>
          </a:p>
          <a:p>
            <a:pPr algn="just"/>
            <a:r>
              <a:rPr lang="en-US" sz="1500" dirty="0" smtClean="0"/>
              <a:t>In the absence of an enzyme, only a small proportion of a population of molecules may possess enough energy to achieve the transition state between reactant and product. </a:t>
            </a:r>
          </a:p>
          <a:p>
            <a:pPr algn="just"/>
            <a:endParaRPr lang="en-US" sz="1500" dirty="0" smtClean="0"/>
          </a:p>
          <a:p>
            <a:pPr algn="just"/>
            <a:r>
              <a:rPr lang="en-US" sz="1500" dirty="0" smtClean="0"/>
              <a:t>The rate of reaction is determined by the number of such energized molecules.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381000"/>
            <a:ext cx="32004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E51F-9350-4A47-A2DB-135FD6ED9E58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62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b="1" dirty="0" smtClean="0"/>
              <a:t>In general</a:t>
            </a:r>
            <a:r>
              <a:rPr lang="en-US" dirty="0" smtClean="0"/>
              <a:t>, </a:t>
            </a:r>
            <a:r>
              <a:rPr lang="en-US" b="1" dirty="0" smtClean="0"/>
              <a:t>the lower the free energy of activation</a:t>
            </a:r>
            <a:r>
              <a:rPr lang="en-US" dirty="0" smtClean="0"/>
              <a:t>, the more molecules have sufficient energy to pass through the transition state, and, thus</a:t>
            </a:r>
            <a:r>
              <a:rPr lang="en-US" b="1" dirty="0" smtClean="0"/>
              <a:t>, the faster the rate of the reaction</a:t>
            </a:r>
            <a:r>
              <a:rPr lang="en-US" dirty="0" smtClean="0"/>
              <a:t>.</a:t>
            </a:r>
          </a:p>
          <a:p>
            <a:pPr algn="just"/>
            <a:endParaRPr lang="en-US" b="1" dirty="0" smtClean="0"/>
          </a:p>
          <a:p>
            <a:pPr algn="just"/>
            <a:r>
              <a:rPr lang="en-US" b="1" dirty="0" smtClean="0"/>
              <a:t>3. Alternate reaction pathway: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An enzyme allows a reaction to proceed rapidly under conditions prevailing in the cell by providing an alternate reaction pathway with a lower free energy of activation (Figure 5.4).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The enzyme does not change the free energies of the reactants or products and, therefore, does not change the equilibrium of the reaction (see p. 71). </a:t>
            </a:r>
          </a:p>
          <a:p>
            <a:pPr algn="just"/>
            <a:endParaRPr lang="en-US" dirty="0" smtClean="0"/>
          </a:p>
          <a:p>
            <a:pPr algn="just">
              <a:buFont typeface="Wingdings" pitchFamily="2" charset="2"/>
              <a:buChar char="Ø"/>
            </a:pPr>
            <a:r>
              <a:rPr lang="en-US" b="1" dirty="0" smtClean="0"/>
              <a:t>It does, however, accelerate the rate with which equilibrium is reached.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E51F-9350-4A47-A2DB-135FD6ED9E58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FACTORS AFFECTING REACTION VELOCITY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19600" cy="452596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1600" b="1" dirty="0" smtClean="0"/>
              <a:t>A. 	Substrate concentration</a:t>
            </a:r>
          </a:p>
          <a:p>
            <a:pPr algn="just">
              <a:buNone/>
            </a:pPr>
            <a:r>
              <a:rPr lang="en-US" sz="1600" b="1" dirty="0" smtClean="0"/>
              <a:t>1. 	Maximal velocity:</a:t>
            </a:r>
            <a:r>
              <a:rPr lang="en-US" sz="1600" dirty="0" smtClean="0"/>
              <a:t> The rate or velocity of a reaction (v) is the number of substrate molecules converted to product per unit time.</a:t>
            </a:r>
          </a:p>
          <a:p>
            <a:pPr algn="just">
              <a:buFont typeface="Wingdings" pitchFamily="2" charset="2"/>
              <a:buChar char="Ø"/>
            </a:pPr>
            <a:endParaRPr lang="en-US" sz="1600" b="1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1600" b="1" dirty="0" smtClean="0"/>
              <a:t>Units of rate of reaction: </a:t>
            </a:r>
            <a:r>
              <a:rPr lang="en-US" sz="1600" dirty="0" smtClean="0"/>
              <a:t>Velocity is usually expressed as </a:t>
            </a:r>
            <a:r>
              <a:rPr lang="en-US" sz="1600" dirty="0" err="1" smtClean="0"/>
              <a:t>μmol</a:t>
            </a:r>
            <a:r>
              <a:rPr lang="en-US" sz="1600" dirty="0" smtClean="0"/>
              <a:t> of product formed per minute. </a:t>
            </a:r>
          </a:p>
          <a:p>
            <a:pPr algn="just">
              <a:buFont typeface="Wingdings" pitchFamily="2" charset="2"/>
              <a:buChar char="Ø"/>
            </a:pPr>
            <a:endParaRPr lang="en-US" sz="1600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1600" dirty="0" smtClean="0"/>
              <a:t>The rate of an enzyme-catalyzed reaction increases with substrate concentration until a maximal velocity (</a:t>
            </a:r>
            <a:r>
              <a:rPr lang="en-US" sz="1600" dirty="0" err="1" smtClean="0"/>
              <a:t>Vmax</a:t>
            </a:r>
            <a:r>
              <a:rPr lang="en-US" sz="1600" dirty="0" smtClean="0"/>
              <a:t>) is reached (Figure 5.6). </a:t>
            </a:r>
          </a:p>
          <a:p>
            <a:pPr algn="just"/>
            <a:endParaRPr lang="en-US" sz="1600" dirty="0" smtClean="0"/>
          </a:p>
          <a:p>
            <a:pPr algn="just"/>
            <a:r>
              <a:rPr lang="en-US" sz="1600" dirty="0" smtClean="0"/>
              <a:t>The leveling off of the reaction rate at high substrate concentrations reflects the saturation with substrate of all available binding sites on the enzyme molecules present.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E51F-9350-4A47-A2DB-135FD6ED9E58}" type="slidenum">
              <a:rPr lang="en-US" smtClean="0"/>
              <a:pPr/>
              <a:t>26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1676400"/>
            <a:ext cx="3886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4572000" cy="544036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1800" b="1" dirty="0" smtClean="0"/>
              <a:t>B. 	Temperature</a:t>
            </a:r>
          </a:p>
          <a:p>
            <a:pPr algn="just">
              <a:buNone/>
            </a:pPr>
            <a:r>
              <a:rPr lang="en-US" sz="1800" b="1" dirty="0" smtClean="0"/>
              <a:t>1. 	Increase of velocity with temperature: </a:t>
            </a:r>
            <a:r>
              <a:rPr lang="en-US" sz="1800" dirty="0" smtClean="0"/>
              <a:t>The reaction velocity increases with temperature until a peak velocity is reached (Figure 5.7). 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This increase is the result of the increased number of molecules having sufficient energy to pass over the energy barrier and form the products of the reaction.</a:t>
            </a:r>
          </a:p>
          <a:p>
            <a:pPr algn="just">
              <a:buNone/>
            </a:pPr>
            <a:endParaRPr lang="en-US" sz="1800" b="1" dirty="0" smtClean="0"/>
          </a:p>
          <a:p>
            <a:pPr algn="just">
              <a:buNone/>
            </a:pPr>
            <a:r>
              <a:rPr lang="en-US" sz="1800" b="1" dirty="0" smtClean="0"/>
              <a:t>2. 	Decrease of velocity with higher temperature: </a:t>
            </a:r>
          </a:p>
          <a:p>
            <a:pPr algn="just"/>
            <a:endParaRPr lang="en-US" sz="1800" dirty="0" smtClean="0"/>
          </a:p>
          <a:p>
            <a:pPr algn="just"/>
            <a:r>
              <a:rPr lang="en-US" sz="1800" dirty="0" smtClean="0"/>
              <a:t>Further elevation of the temperature results in a decrease in reaction velocity as a result of temperature-induced </a:t>
            </a:r>
            <a:r>
              <a:rPr lang="en-US" sz="1800" dirty="0" err="1" smtClean="0"/>
              <a:t>denaturation</a:t>
            </a:r>
            <a:r>
              <a:rPr lang="en-US" sz="1800" dirty="0" smtClean="0"/>
              <a:t> of the enzyme (see Figure 5.7).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E51F-9350-4A47-A2DB-135FD6ED9E58}" type="slidenum">
              <a:rPr lang="en-US" smtClean="0"/>
              <a:pPr/>
              <a:t>27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1295400"/>
            <a:ext cx="3429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4495800" cy="5791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 smtClean="0"/>
              <a:t>C. 	pH</a:t>
            </a:r>
          </a:p>
          <a:p>
            <a:pPr>
              <a:buNone/>
            </a:pPr>
            <a:r>
              <a:rPr lang="en-US" sz="1600" b="1" dirty="0" smtClean="0"/>
              <a:t>1. 	Effect of pH on the ionization of the active site: </a:t>
            </a:r>
            <a:r>
              <a:rPr lang="en-US" sz="1600" dirty="0" smtClean="0"/>
              <a:t>The concentration of H</a:t>
            </a:r>
            <a:r>
              <a:rPr lang="en-US" sz="1600" baseline="30000" dirty="0" smtClean="0"/>
              <a:t>+</a:t>
            </a:r>
            <a:r>
              <a:rPr lang="en-US" sz="1600" dirty="0" smtClean="0"/>
              <a:t> affects reaction velocity in several ways. </a:t>
            </a:r>
          </a:p>
          <a:p>
            <a:pPr>
              <a:buNone/>
            </a:pPr>
            <a:r>
              <a:rPr lang="en-US" sz="1600" b="1" dirty="0" smtClean="0"/>
              <a:t>First;</a:t>
            </a:r>
            <a:r>
              <a:rPr lang="en-US" sz="1600" dirty="0" smtClean="0"/>
              <a:t> the catalytic process usually requires that the enzyme and substrate have </a:t>
            </a:r>
            <a:r>
              <a:rPr lang="en-US" sz="1600" b="1" dirty="0" smtClean="0"/>
              <a:t>specific chemical groups in either an ionized or un-ionized state</a:t>
            </a:r>
            <a:r>
              <a:rPr lang="en-US" sz="1600" dirty="0" smtClean="0"/>
              <a:t> in order to interact. </a:t>
            </a:r>
          </a:p>
          <a:p>
            <a:r>
              <a:rPr lang="en-US" sz="1600" dirty="0" smtClean="0"/>
              <a:t>For example, catalytic activity may require that an amino group of the enzyme be in the </a:t>
            </a:r>
            <a:r>
              <a:rPr lang="en-US" sz="1600" dirty="0" err="1" smtClean="0"/>
              <a:t>protonated</a:t>
            </a:r>
            <a:r>
              <a:rPr lang="en-US" sz="1600" dirty="0" smtClean="0"/>
              <a:t> form (–NH</a:t>
            </a:r>
            <a:r>
              <a:rPr lang="en-US" sz="1600" baseline="-25000" dirty="0" smtClean="0"/>
              <a:t>3</a:t>
            </a:r>
            <a:r>
              <a:rPr lang="en-US" sz="1600" baseline="30000" dirty="0" smtClean="0"/>
              <a:t>+</a:t>
            </a:r>
            <a:r>
              <a:rPr lang="en-US" sz="1600" dirty="0" smtClean="0"/>
              <a:t>). </a:t>
            </a:r>
          </a:p>
          <a:p>
            <a:r>
              <a:rPr lang="en-US" sz="1600" dirty="0" smtClean="0"/>
              <a:t>At alkaline pH, this group is  </a:t>
            </a:r>
            <a:r>
              <a:rPr lang="en-US" sz="1600" dirty="0" err="1" smtClean="0"/>
              <a:t>eprotonated</a:t>
            </a:r>
            <a:r>
              <a:rPr lang="en-US" sz="1600" dirty="0" smtClean="0"/>
              <a:t>, and the rate of the reaction, therefore, declines.</a:t>
            </a:r>
          </a:p>
          <a:p>
            <a:pPr>
              <a:buNone/>
            </a:pPr>
            <a:r>
              <a:rPr lang="en-US" sz="1600" b="1" dirty="0" smtClean="0"/>
              <a:t>2. 	Effect of pH on enzyme </a:t>
            </a:r>
            <a:r>
              <a:rPr lang="en-US" sz="1600" b="1" dirty="0" err="1" smtClean="0"/>
              <a:t>denaturation</a:t>
            </a:r>
            <a:r>
              <a:rPr lang="en-US" sz="1600" b="1" dirty="0" smtClean="0"/>
              <a:t>: Extremes of pH can also </a:t>
            </a:r>
            <a:r>
              <a:rPr lang="en-US" sz="1600" dirty="0" smtClean="0"/>
              <a:t>lead to </a:t>
            </a:r>
            <a:r>
              <a:rPr lang="en-US" sz="1600" dirty="0" err="1" smtClean="0"/>
              <a:t>denaturation</a:t>
            </a:r>
            <a:r>
              <a:rPr lang="en-US" sz="1600" dirty="0" smtClean="0"/>
              <a:t> of the enzyme, because the structure of the catalytically active protein molecule depends on the ionic character of the amino acid side chains.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E51F-9350-4A47-A2DB-135FD6ED9E58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1295400"/>
            <a:ext cx="3657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US" b="1" dirty="0" smtClean="0"/>
              <a:t>Reaction </a:t>
            </a:r>
            <a:r>
              <a:rPr lang="en-US" b="1" dirty="0"/>
              <a:t>catalysts of biological systems</a:t>
            </a:r>
            <a:r>
              <a:rPr lang="en-US" dirty="0"/>
              <a:t>: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/>
              <a:t>T</a:t>
            </a:r>
            <a:r>
              <a:rPr lang="en-US" dirty="0" smtClean="0"/>
              <a:t>he enzymes, are the </a:t>
            </a:r>
            <a:r>
              <a:rPr lang="en-US" dirty="0"/>
              <a:t>most remarkable and highly specialized proteins.</a:t>
            </a:r>
          </a:p>
          <a:p>
            <a:endParaRPr lang="en-US" dirty="0" smtClean="0"/>
          </a:p>
          <a:p>
            <a:r>
              <a:rPr lang="en-US" dirty="0" smtClean="0"/>
              <a:t>Enzymes </a:t>
            </a:r>
            <a:r>
              <a:rPr lang="en-US" dirty="0"/>
              <a:t>have extraordinary catalytic power, often </a:t>
            </a:r>
            <a:r>
              <a:rPr lang="en-US" dirty="0" smtClean="0"/>
              <a:t>far greater </a:t>
            </a:r>
            <a:r>
              <a:rPr lang="en-US" dirty="0"/>
              <a:t>than that of synthetic or inorganic catalysts.</a:t>
            </a:r>
          </a:p>
          <a:p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/>
              <a:t>have a high degree of specificity for their </a:t>
            </a:r>
            <a:r>
              <a:rPr lang="en-US" dirty="0" smtClean="0"/>
              <a:t>substrates.</a:t>
            </a:r>
          </a:p>
          <a:p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/>
              <a:t>accelerate chemical reactions </a:t>
            </a:r>
            <a:r>
              <a:rPr lang="en-US" dirty="0" smtClean="0"/>
              <a:t>tremendously, and </a:t>
            </a:r>
            <a:r>
              <a:rPr lang="en-US" dirty="0"/>
              <a:t>they function in aqueous solutions </a:t>
            </a:r>
            <a:r>
              <a:rPr lang="en-US" dirty="0" smtClean="0"/>
              <a:t>under very </a:t>
            </a:r>
            <a:r>
              <a:rPr lang="en-US" dirty="0"/>
              <a:t>mild conditions of temperature and </a:t>
            </a:r>
            <a:r>
              <a:rPr lang="en-US" dirty="0" err="1"/>
              <a:t>pH.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E51F-9350-4A47-A2DB-135FD6ED9E5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366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000" b="1" dirty="0" smtClean="0"/>
              <a:t>Enzymes are central to every biochemical process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3657599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endParaRPr lang="en-US" sz="2400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/>
              <a:t>Acting </a:t>
            </a:r>
            <a:r>
              <a:rPr lang="en-US" sz="2400" dirty="0"/>
              <a:t>in organized sequences, </a:t>
            </a:r>
            <a:r>
              <a:rPr lang="en-US" sz="2400" dirty="0" smtClean="0"/>
              <a:t>enzymes </a:t>
            </a:r>
            <a:r>
              <a:rPr lang="en-US" sz="2400" dirty="0"/>
              <a:t>catalyze </a:t>
            </a:r>
            <a:r>
              <a:rPr lang="en-US" sz="2400" dirty="0" smtClean="0"/>
              <a:t>the hundreds </a:t>
            </a:r>
            <a:r>
              <a:rPr lang="en-US" sz="2400" dirty="0"/>
              <a:t>of stepwise </a:t>
            </a:r>
            <a:r>
              <a:rPr lang="en-US" sz="2400" dirty="0" smtClean="0"/>
              <a:t>reactions.</a:t>
            </a:r>
          </a:p>
          <a:p>
            <a:pPr algn="just">
              <a:buNone/>
            </a:pPr>
            <a:endParaRPr lang="en-US" sz="2400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/>
              <a:t>Degrade nutrient molecules</a:t>
            </a:r>
            <a:r>
              <a:rPr lang="en-US" sz="2400" dirty="0"/>
              <a:t>, conserve and transform chemical </a:t>
            </a:r>
            <a:r>
              <a:rPr lang="en-US" sz="2400" dirty="0" smtClean="0"/>
              <a:t>energy, and </a:t>
            </a:r>
            <a:r>
              <a:rPr lang="en-US" sz="2400" dirty="0"/>
              <a:t>make biological macromolecules from simple </a:t>
            </a:r>
            <a:r>
              <a:rPr lang="en-US" sz="2400" dirty="0" smtClean="0"/>
              <a:t>precursors.</a:t>
            </a:r>
          </a:p>
          <a:p>
            <a:pPr algn="just">
              <a:buFont typeface="Wingdings" pitchFamily="2" charset="2"/>
              <a:buChar char="Ø"/>
            </a:pPr>
            <a:endParaRPr lang="en-US" sz="2400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/>
              <a:t>Through the action of regulatory enzymes, different metabolic </a:t>
            </a:r>
            <a:r>
              <a:rPr lang="en-US" sz="2400" dirty="0"/>
              <a:t>pathways </a:t>
            </a:r>
            <a:r>
              <a:rPr lang="en-US" sz="2400" dirty="0" smtClean="0"/>
              <a:t>are highly coordinated </a:t>
            </a:r>
            <a:r>
              <a:rPr lang="en-US" sz="2400" dirty="0"/>
              <a:t>to </a:t>
            </a:r>
            <a:r>
              <a:rPr lang="en-US" sz="2400" dirty="0" smtClean="0"/>
              <a:t>sustain </a:t>
            </a:r>
            <a:r>
              <a:rPr lang="en-US" sz="2400" dirty="0"/>
              <a:t>life.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E51F-9350-4A47-A2DB-135FD6ED9E5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Practical importance of enzymes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/>
              <a:t>In </a:t>
            </a:r>
            <a:r>
              <a:rPr lang="en-US" dirty="0"/>
              <a:t>some diseases, especially inheritable </a:t>
            </a:r>
            <a:r>
              <a:rPr lang="en-US" dirty="0" smtClean="0"/>
              <a:t>genetic disorders</a:t>
            </a:r>
            <a:r>
              <a:rPr lang="en-US" dirty="0"/>
              <a:t>, there may be a </a:t>
            </a:r>
            <a:r>
              <a:rPr lang="en-US" b="1" dirty="0"/>
              <a:t>deficiency</a:t>
            </a:r>
            <a:r>
              <a:rPr lang="en-US" dirty="0"/>
              <a:t> or even </a:t>
            </a:r>
            <a:r>
              <a:rPr lang="en-US" dirty="0" smtClean="0"/>
              <a:t>a</a:t>
            </a:r>
            <a:r>
              <a:rPr lang="en-US" b="1" dirty="0" smtClean="0"/>
              <a:t> total </a:t>
            </a:r>
            <a:r>
              <a:rPr lang="en-US" b="1" dirty="0"/>
              <a:t>absence </a:t>
            </a:r>
            <a:r>
              <a:rPr lang="en-US" dirty="0"/>
              <a:t>of one or more enzymes. </a:t>
            </a:r>
            <a:endParaRPr lang="en-US" dirty="0" smtClean="0"/>
          </a:p>
          <a:p>
            <a:pPr algn="just">
              <a:buNone/>
            </a:pPr>
            <a:endParaRPr lang="en-US" dirty="0"/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For </a:t>
            </a:r>
            <a:r>
              <a:rPr lang="en-US" dirty="0"/>
              <a:t>other </a:t>
            </a:r>
            <a:r>
              <a:rPr lang="en-US" dirty="0" smtClean="0"/>
              <a:t>disease conditions</a:t>
            </a:r>
            <a:r>
              <a:rPr lang="en-US" dirty="0"/>
              <a:t>, </a:t>
            </a:r>
            <a:r>
              <a:rPr lang="en-US" b="1" dirty="0"/>
              <a:t>excessive activity </a:t>
            </a:r>
            <a:r>
              <a:rPr lang="en-US" dirty="0"/>
              <a:t>of an enzyme may </a:t>
            </a:r>
            <a:r>
              <a:rPr lang="en-US" dirty="0" smtClean="0"/>
              <a:t>be the </a:t>
            </a:r>
            <a:r>
              <a:rPr lang="en-US" dirty="0"/>
              <a:t>cause. </a:t>
            </a:r>
          </a:p>
          <a:p>
            <a:pPr algn="just">
              <a:buFont typeface="Wingdings" pitchFamily="2" charset="2"/>
              <a:buChar char="Ø"/>
            </a:pPr>
            <a:endParaRPr lang="en-US" b="1" dirty="0" smtClean="0"/>
          </a:p>
          <a:p>
            <a:pPr algn="just">
              <a:buFont typeface="Wingdings" pitchFamily="2" charset="2"/>
              <a:buChar char="Ø"/>
            </a:pPr>
            <a:r>
              <a:rPr lang="en-US" b="1" dirty="0" smtClean="0"/>
              <a:t>Measurements </a:t>
            </a:r>
            <a:r>
              <a:rPr lang="en-US" b="1" dirty="0"/>
              <a:t>of the activities of enzymes </a:t>
            </a:r>
            <a:r>
              <a:rPr lang="en-US" dirty="0" smtClean="0"/>
              <a:t>in blood </a:t>
            </a:r>
            <a:r>
              <a:rPr lang="en-US" dirty="0"/>
              <a:t>plasma, erythrocytes, or tissue samples are </a:t>
            </a:r>
            <a:r>
              <a:rPr lang="en-US" dirty="0" smtClean="0"/>
              <a:t>important in </a:t>
            </a:r>
            <a:r>
              <a:rPr lang="en-US" b="1" dirty="0"/>
              <a:t>diagnosing certain illnesses. </a:t>
            </a:r>
          </a:p>
          <a:p>
            <a:pPr algn="just">
              <a:buFont typeface="Wingdings" pitchFamily="2" charset="2"/>
              <a:buChar char="Ø"/>
            </a:pPr>
            <a:endParaRPr lang="en-US" dirty="0" smtClean="0"/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Many </a:t>
            </a:r>
            <a:r>
              <a:rPr lang="en-US" b="1" dirty="0"/>
              <a:t>drugs</a:t>
            </a:r>
            <a:r>
              <a:rPr lang="en-US" dirty="0"/>
              <a:t> </a:t>
            </a:r>
            <a:r>
              <a:rPr lang="en-US" dirty="0" smtClean="0"/>
              <a:t>exert their </a:t>
            </a:r>
            <a:r>
              <a:rPr lang="en-US" dirty="0"/>
              <a:t>biological effects through interactions </a:t>
            </a:r>
            <a:r>
              <a:rPr lang="en-US" dirty="0" smtClean="0"/>
              <a:t>with enzymes</a:t>
            </a:r>
            <a:r>
              <a:rPr lang="en-US" dirty="0"/>
              <a:t>. </a:t>
            </a:r>
            <a:endParaRPr lang="en-US" dirty="0" smtClean="0"/>
          </a:p>
          <a:p>
            <a:pPr algn="just">
              <a:buFont typeface="Wingdings" pitchFamily="2" charset="2"/>
              <a:buChar char="Ø"/>
            </a:pPr>
            <a:endParaRPr lang="en-US" dirty="0" smtClean="0"/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Enzymes </a:t>
            </a:r>
            <a:r>
              <a:rPr lang="en-US" dirty="0"/>
              <a:t>are important practical tools</a:t>
            </a:r>
            <a:r>
              <a:rPr lang="en-US" dirty="0" smtClean="0"/>
              <a:t>,</a:t>
            </a:r>
            <a:r>
              <a:rPr lang="en-US" dirty="0"/>
              <a:t> not only in medicine but in the chemical industry, </a:t>
            </a:r>
            <a:r>
              <a:rPr lang="en-US" dirty="0" smtClean="0"/>
              <a:t>food processing</a:t>
            </a:r>
            <a:r>
              <a:rPr lang="en-US" dirty="0"/>
              <a:t>, and agriculture.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E51F-9350-4A47-A2DB-135FD6ED9E5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 </a:t>
            </a:r>
            <a:r>
              <a:rPr lang="en-US" b="1" dirty="0"/>
              <a:t>Introduction to Enzymes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Courier New" pitchFamily="49" charset="0"/>
              <a:buChar char="o"/>
            </a:pPr>
            <a:r>
              <a:rPr lang="en-US" b="1" dirty="0" smtClean="0"/>
              <a:t>Eduard Buchner in 1897</a:t>
            </a:r>
            <a:r>
              <a:rPr lang="en-US" dirty="0" smtClean="0"/>
              <a:t>; discovered;</a:t>
            </a:r>
          </a:p>
          <a:p>
            <a:endParaRPr lang="en-US" dirty="0" smtClean="0"/>
          </a:p>
          <a:p>
            <a:r>
              <a:rPr lang="en-US" dirty="0" smtClean="0"/>
              <a:t>That </a:t>
            </a:r>
            <a:r>
              <a:rPr lang="en-US" dirty="0"/>
              <a:t>yeast extracts </a:t>
            </a:r>
            <a:r>
              <a:rPr lang="en-US" dirty="0" smtClean="0"/>
              <a:t>could ferment </a:t>
            </a:r>
            <a:r>
              <a:rPr lang="en-US" dirty="0"/>
              <a:t>sugar to alcohol, proving that fermentation </a:t>
            </a:r>
            <a:r>
              <a:rPr lang="en-US" dirty="0" smtClean="0"/>
              <a:t>was promoted </a:t>
            </a:r>
            <a:r>
              <a:rPr lang="en-US" dirty="0"/>
              <a:t>by molecules that continued to function </a:t>
            </a:r>
            <a:r>
              <a:rPr lang="en-US" dirty="0" smtClean="0"/>
              <a:t>when removed </a:t>
            </a:r>
            <a:r>
              <a:rPr lang="en-US" dirty="0"/>
              <a:t>from cells. </a:t>
            </a:r>
            <a:endParaRPr lang="en-US" dirty="0" smtClean="0"/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Frederick </a:t>
            </a:r>
            <a:r>
              <a:rPr lang="en-US" dirty="0"/>
              <a:t>W. </a:t>
            </a:r>
            <a:r>
              <a:rPr lang="en-US" dirty="0" err="1"/>
              <a:t>Kühne</a:t>
            </a:r>
            <a:r>
              <a:rPr lang="en-US" dirty="0"/>
              <a:t> called </a:t>
            </a:r>
            <a:r>
              <a:rPr lang="en-US" dirty="0" smtClean="0"/>
              <a:t>these molecules as “</a:t>
            </a:r>
            <a:r>
              <a:rPr lang="en-US" b="1" dirty="0" smtClean="0"/>
              <a:t>enzymes”. 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isolation of new enzymes and the </a:t>
            </a:r>
            <a:r>
              <a:rPr lang="en-US" dirty="0" smtClean="0"/>
              <a:t>investigation of </a:t>
            </a:r>
            <a:r>
              <a:rPr lang="en-US" dirty="0"/>
              <a:t>their properties advanced the science </a:t>
            </a:r>
            <a:r>
              <a:rPr lang="en-US" dirty="0" smtClean="0"/>
              <a:t>of biochemistry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E51F-9350-4A47-A2DB-135FD6ED9E5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85000" lnSpcReduction="20000"/>
          </a:bodyPr>
          <a:lstStyle/>
          <a:p>
            <a:pPr>
              <a:buFont typeface="Courier New" pitchFamily="49" charset="0"/>
              <a:buChar char="o"/>
            </a:pPr>
            <a:r>
              <a:rPr lang="en-US" b="1" dirty="0"/>
              <a:t>Sumner in </a:t>
            </a:r>
            <a:r>
              <a:rPr lang="en-US" b="1" dirty="0" smtClean="0"/>
              <a:t>1926</a:t>
            </a:r>
            <a:r>
              <a:rPr lang="en-US" dirty="0" smtClean="0"/>
              <a:t>,</a:t>
            </a:r>
            <a:r>
              <a:rPr lang="en-US" dirty="0"/>
              <a:t> </a:t>
            </a:r>
            <a:r>
              <a:rPr lang="en-US" dirty="0" smtClean="0"/>
              <a:t>found </a:t>
            </a:r>
            <a:r>
              <a:rPr lang="en-US" dirty="0"/>
              <a:t>that </a:t>
            </a:r>
            <a:r>
              <a:rPr lang="en-US" dirty="0" err="1"/>
              <a:t>urease</a:t>
            </a:r>
            <a:r>
              <a:rPr lang="en-US" dirty="0"/>
              <a:t> crystals </a:t>
            </a:r>
            <a:r>
              <a:rPr lang="en-US" dirty="0" smtClean="0"/>
              <a:t> were consisted entirely </a:t>
            </a:r>
            <a:r>
              <a:rPr lang="en-US" dirty="0"/>
              <a:t>of </a:t>
            </a:r>
            <a:r>
              <a:rPr lang="en-US" dirty="0" smtClean="0"/>
              <a:t>protein.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He </a:t>
            </a:r>
            <a:r>
              <a:rPr lang="en-US" dirty="0"/>
              <a:t>postulated that </a:t>
            </a:r>
            <a:r>
              <a:rPr lang="en-US" dirty="0" smtClean="0"/>
              <a:t>“all enzymes are proteins”.</a:t>
            </a:r>
          </a:p>
          <a:p>
            <a:endParaRPr lang="en-US" dirty="0" smtClean="0"/>
          </a:p>
          <a:p>
            <a:r>
              <a:rPr lang="en-US" dirty="0" smtClean="0"/>
              <a:t>Although </a:t>
            </a:r>
            <a:r>
              <a:rPr lang="en-US" dirty="0"/>
              <a:t>the molecular </a:t>
            </a:r>
            <a:r>
              <a:rPr lang="en-US" dirty="0" smtClean="0"/>
              <a:t>nature of </a:t>
            </a:r>
            <a:r>
              <a:rPr lang="en-US" dirty="0"/>
              <a:t>enzymes was not yet fully </a:t>
            </a:r>
            <a:r>
              <a:rPr lang="en-US" dirty="0" smtClean="0"/>
              <a:t>appreciated.</a:t>
            </a:r>
          </a:p>
          <a:p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b="1" dirty="0" smtClean="0"/>
              <a:t>Haldane</a:t>
            </a:r>
            <a:r>
              <a:rPr lang="en-US" dirty="0" smtClean="0"/>
              <a:t>, </a:t>
            </a:r>
            <a:r>
              <a:rPr lang="en-US" dirty="0"/>
              <a:t>made the remarkable </a:t>
            </a:r>
            <a:r>
              <a:rPr lang="en-US" dirty="0" smtClean="0"/>
              <a:t>suggestion that </a:t>
            </a:r>
            <a:r>
              <a:rPr lang="en-US" b="1" dirty="0"/>
              <a:t>weak bonding interactions </a:t>
            </a:r>
            <a:r>
              <a:rPr lang="en-US" b="1" dirty="0" smtClean="0"/>
              <a:t>between an </a:t>
            </a:r>
            <a:r>
              <a:rPr lang="en-US" b="1" dirty="0"/>
              <a:t>enzyme and its substrate </a:t>
            </a:r>
            <a:r>
              <a:rPr lang="en-US" dirty="0"/>
              <a:t>might </a:t>
            </a:r>
            <a:r>
              <a:rPr lang="en-US" dirty="0" smtClean="0"/>
              <a:t>be used </a:t>
            </a:r>
            <a:r>
              <a:rPr lang="en-US" dirty="0"/>
              <a:t>to catalyze a </a:t>
            </a:r>
            <a:r>
              <a:rPr lang="en-US" dirty="0" smtClean="0"/>
              <a:t>reaction (</a:t>
            </a:r>
            <a:r>
              <a:rPr lang="en-US" b="1" dirty="0" smtClean="0"/>
              <a:t>the basis of catalysis</a:t>
            </a:r>
            <a:r>
              <a:rPr lang="en-US" dirty="0" smtClean="0"/>
              <a:t>).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E51F-9350-4A47-A2DB-135FD6ED9E5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/>
              <a:t>With the exception of a small group of catalytic </a:t>
            </a:r>
            <a:r>
              <a:rPr lang="en-US" dirty="0" smtClean="0"/>
              <a:t>RNA molecules, </a:t>
            </a:r>
            <a:r>
              <a:rPr lang="en-US" dirty="0"/>
              <a:t>all enzymes are proteins.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Their </a:t>
            </a:r>
            <a:r>
              <a:rPr lang="en-US" b="1" dirty="0" smtClean="0"/>
              <a:t>catalytic </a:t>
            </a:r>
            <a:r>
              <a:rPr lang="en-US" b="1" dirty="0"/>
              <a:t>activity depends </a:t>
            </a:r>
            <a:r>
              <a:rPr lang="en-US" dirty="0"/>
              <a:t>on the </a:t>
            </a:r>
            <a:r>
              <a:rPr lang="en-US" b="1" dirty="0"/>
              <a:t>integrity of their </a:t>
            </a:r>
            <a:r>
              <a:rPr lang="en-US" b="1" dirty="0" smtClean="0"/>
              <a:t>native protein </a:t>
            </a:r>
            <a:r>
              <a:rPr lang="en-US" b="1" dirty="0"/>
              <a:t>conformation</a:t>
            </a:r>
            <a:r>
              <a:rPr lang="en-US" dirty="0"/>
              <a:t>.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If </a:t>
            </a:r>
            <a:r>
              <a:rPr lang="en-US" dirty="0"/>
              <a:t>an enzyme is denatured </a:t>
            </a:r>
            <a:r>
              <a:rPr lang="en-US" dirty="0" smtClean="0"/>
              <a:t>or dissociated </a:t>
            </a:r>
            <a:r>
              <a:rPr lang="en-US" dirty="0"/>
              <a:t>into its subunits, catalytic activity is </a:t>
            </a:r>
            <a:r>
              <a:rPr lang="en-US" dirty="0" smtClean="0"/>
              <a:t>usually lost.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Thus </a:t>
            </a:r>
            <a:r>
              <a:rPr lang="en-US" dirty="0"/>
              <a:t>the</a:t>
            </a:r>
            <a:r>
              <a:rPr lang="en-US" b="1" dirty="0"/>
              <a:t> primary</a:t>
            </a:r>
            <a:r>
              <a:rPr lang="en-US" dirty="0"/>
              <a:t>, </a:t>
            </a:r>
            <a:r>
              <a:rPr lang="en-US" b="1" dirty="0"/>
              <a:t>secondary</a:t>
            </a:r>
            <a:r>
              <a:rPr lang="en-US" dirty="0"/>
              <a:t>, </a:t>
            </a:r>
            <a:r>
              <a:rPr lang="en-US" b="1" dirty="0"/>
              <a:t>tertiary</a:t>
            </a:r>
            <a:r>
              <a:rPr lang="en-US" dirty="0"/>
              <a:t>, and </a:t>
            </a:r>
            <a:r>
              <a:rPr lang="en-US" b="1" dirty="0" smtClean="0"/>
              <a:t>quaternary</a:t>
            </a:r>
            <a:r>
              <a:rPr lang="en-US" dirty="0" smtClean="0"/>
              <a:t> structures </a:t>
            </a:r>
            <a:r>
              <a:rPr lang="en-US" dirty="0"/>
              <a:t>of protein enzymes are essential to their </a:t>
            </a:r>
            <a:r>
              <a:rPr lang="en-US" dirty="0" smtClean="0"/>
              <a:t>catalytic activity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E51F-9350-4A47-A2DB-135FD6ED9E5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Enzymes, like other proteins, have </a:t>
            </a:r>
            <a:r>
              <a:rPr lang="en-US" dirty="0" smtClean="0"/>
              <a:t>molecular weights </a:t>
            </a:r>
            <a:r>
              <a:rPr lang="en-US" dirty="0"/>
              <a:t>ranging from about 12,000 to more than 1 million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Some enzymes </a:t>
            </a:r>
            <a:r>
              <a:rPr lang="en-US" b="1" dirty="0"/>
              <a:t>require no chemical groups </a:t>
            </a:r>
            <a:r>
              <a:rPr lang="en-US" dirty="0" smtClean="0"/>
              <a:t>for activity </a:t>
            </a:r>
            <a:r>
              <a:rPr lang="en-US" dirty="0"/>
              <a:t>other than their amino acid </a:t>
            </a:r>
            <a:r>
              <a:rPr lang="en-US" dirty="0" smtClean="0"/>
              <a:t>residues.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Others </a:t>
            </a:r>
            <a:r>
              <a:rPr lang="en-US" b="1" dirty="0" smtClean="0"/>
              <a:t>require </a:t>
            </a:r>
            <a:r>
              <a:rPr lang="en-US" b="1" dirty="0"/>
              <a:t>an additional chemical component </a:t>
            </a:r>
            <a:r>
              <a:rPr lang="en-US" dirty="0"/>
              <a:t>called </a:t>
            </a:r>
            <a:r>
              <a:rPr lang="en-US" dirty="0" smtClean="0"/>
              <a:t>a </a:t>
            </a:r>
            <a:r>
              <a:rPr lang="en-US" b="1" dirty="0" smtClean="0"/>
              <a:t>cofactor—either </a:t>
            </a:r>
            <a:r>
              <a:rPr lang="en-US" b="1" dirty="0"/>
              <a:t>one or more inorganic ions, such </a:t>
            </a:r>
            <a:r>
              <a:rPr lang="en-US" b="1" dirty="0" smtClean="0"/>
              <a:t>as </a:t>
            </a:r>
            <a:r>
              <a:rPr lang="en-US" dirty="0" smtClean="0"/>
              <a:t>Fe</a:t>
            </a:r>
            <a:r>
              <a:rPr lang="en-US" baseline="30000" dirty="0" smtClean="0"/>
              <a:t>2+</a:t>
            </a:r>
            <a:r>
              <a:rPr lang="en-US" dirty="0" smtClean="0"/>
              <a:t>, Mg</a:t>
            </a:r>
            <a:r>
              <a:rPr lang="en-US" baseline="30000" dirty="0" smtClean="0"/>
              <a:t>2+</a:t>
            </a:r>
            <a:r>
              <a:rPr lang="en-US" dirty="0" smtClean="0"/>
              <a:t>, Mn</a:t>
            </a:r>
            <a:r>
              <a:rPr lang="en-US" baseline="30000" dirty="0" smtClean="0"/>
              <a:t>2+</a:t>
            </a:r>
            <a:r>
              <a:rPr lang="en-US" dirty="0" smtClean="0"/>
              <a:t>, </a:t>
            </a:r>
            <a:r>
              <a:rPr lang="en-US" dirty="0"/>
              <a:t>or </a:t>
            </a:r>
            <a:r>
              <a:rPr lang="en-US" dirty="0" smtClean="0"/>
              <a:t>Zn</a:t>
            </a:r>
            <a:r>
              <a:rPr lang="en-US" baseline="30000" dirty="0" smtClean="0"/>
              <a:t>2+</a:t>
            </a:r>
            <a:r>
              <a:rPr lang="en-US" dirty="0" smtClean="0"/>
              <a:t> </a:t>
            </a:r>
            <a:r>
              <a:rPr lang="en-US" dirty="0"/>
              <a:t>(Table 6–1), or a </a:t>
            </a:r>
            <a:r>
              <a:rPr lang="en-US" dirty="0" smtClean="0"/>
              <a:t>complex organic </a:t>
            </a:r>
            <a:r>
              <a:rPr lang="en-US" dirty="0"/>
              <a:t>or </a:t>
            </a:r>
            <a:r>
              <a:rPr lang="en-US" dirty="0" err="1"/>
              <a:t>metalloorganic</a:t>
            </a:r>
            <a:r>
              <a:rPr lang="en-US" dirty="0"/>
              <a:t> molecule called a </a:t>
            </a:r>
            <a:r>
              <a:rPr lang="en-US" b="1" dirty="0" smtClean="0"/>
              <a:t>coenzyme </a:t>
            </a:r>
            <a:r>
              <a:rPr lang="en-US" dirty="0" smtClean="0"/>
              <a:t>(Table </a:t>
            </a:r>
            <a:r>
              <a:rPr lang="en-US" dirty="0"/>
              <a:t>6–2).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Some </a:t>
            </a:r>
            <a:r>
              <a:rPr lang="en-US" dirty="0"/>
              <a:t>enzymes require </a:t>
            </a:r>
            <a:r>
              <a:rPr lang="en-US" i="1" dirty="0"/>
              <a:t>both a </a:t>
            </a:r>
            <a:r>
              <a:rPr lang="en-US" b="1" i="1" dirty="0" smtClean="0"/>
              <a:t>coenzyme</a:t>
            </a:r>
            <a:r>
              <a:rPr lang="en-US" dirty="0" smtClean="0"/>
              <a:t> and </a:t>
            </a:r>
            <a:r>
              <a:rPr lang="en-US" b="1" dirty="0" smtClean="0"/>
              <a:t>one or more metal ions</a:t>
            </a:r>
            <a:r>
              <a:rPr lang="en-US" dirty="0" smtClean="0"/>
              <a:t> for activity.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E51F-9350-4A47-A2DB-135FD6ED9E5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</TotalTime>
  <Words>1834</Words>
  <Application>Microsoft Office PowerPoint</Application>
  <PresentationFormat>On-screen Show (4:3)</PresentationFormat>
  <Paragraphs>233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Enzymes</vt:lpstr>
      <vt:lpstr>PowerPoint Presentation</vt:lpstr>
      <vt:lpstr>PowerPoint Presentation</vt:lpstr>
      <vt:lpstr> Enzymes are central to every biochemical process </vt:lpstr>
      <vt:lpstr>Practical importance of enzymes</vt:lpstr>
      <vt:lpstr>An Introduction to Enzymes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Enzymes Are Classified by the Reactions They Catalyze</vt:lpstr>
      <vt:lpstr>Classification of Enzymes</vt:lpstr>
      <vt:lpstr>PowerPoint Presentation</vt:lpstr>
      <vt:lpstr>PowerPoint Presentation</vt:lpstr>
      <vt:lpstr>PROPERTIES OF ENZYMES</vt:lpstr>
      <vt:lpstr>PowerPoint Presentation</vt:lpstr>
      <vt:lpstr>PowerPoint Presentation</vt:lpstr>
      <vt:lpstr>PowerPoint Presentation</vt:lpstr>
      <vt:lpstr>Enzymes Affect Reaction Rates, Not Equilibria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FACTORS AFFECTING REACTION VELOCITY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Enzymes</dc:title>
  <dc:creator>mubashara</dc:creator>
  <cp:lastModifiedBy>DELL</cp:lastModifiedBy>
  <cp:revision>207</cp:revision>
  <dcterms:created xsi:type="dcterms:W3CDTF">2012-08-27T06:28:44Z</dcterms:created>
  <dcterms:modified xsi:type="dcterms:W3CDTF">2020-10-12T08:52:42Z</dcterms:modified>
</cp:coreProperties>
</file>