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80"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21333E46-1F04-46CF-AEC3-19DBAE7DE65D}" type="datetimeFigureOut">
              <a:rPr lang="en-US" smtClean="0"/>
              <a:pPr/>
              <a:t>5/3/2020</a:t>
            </a:fld>
            <a:endParaRPr lang="en-US"/>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en-US"/>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C4C25DE-B940-4745-9A0D-BE18B3025D54}" type="slidenum">
              <a:rPr lang="en-US" smtClean="0"/>
              <a:pPr/>
              <a:t>‹#›</a:t>
            </a:fld>
            <a:endParaRPr lang="en-US"/>
          </a:p>
        </p:txBody>
      </p:sp>
    </p:spTree>
    <p:extLst>
      <p:ext uri="{BB962C8B-B14F-4D97-AF65-F5344CB8AC3E}">
        <p14:creationId xmlns:p14="http://schemas.microsoft.com/office/powerpoint/2010/main" val="908619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333E46-1F04-46CF-AEC3-19DBAE7DE65D}"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9C4C25DE-B940-4745-9A0D-BE18B3025D54}" type="slidenum">
              <a:rPr lang="en-US" smtClean="0"/>
              <a:pPr/>
              <a:t>‹#›</a:t>
            </a:fld>
            <a:endParaRPr lang="en-US"/>
          </a:p>
        </p:txBody>
      </p:sp>
    </p:spTree>
    <p:extLst>
      <p:ext uri="{BB962C8B-B14F-4D97-AF65-F5344CB8AC3E}">
        <p14:creationId xmlns:p14="http://schemas.microsoft.com/office/powerpoint/2010/main" val="4036897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smtClean="0"/>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333E46-1F04-46CF-AEC3-19DBAE7DE65D}"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C4C25DE-B940-4745-9A0D-BE18B3025D54}" type="slidenum">
              <a:rPr lang="en-US" smtClean="0"/>
              <a:pPr/>
              <a:t>‹#›</a:t>
            </a:fld>
            <a:endParaRPr lang="en-US"/>
          </a:p>
        </p:txBody>
      </p:sp>
    </p:spTree>
    <p:extLst>
      <p:ext uri="{BB962C8B-B14F-4D97-AF65-F5344CB8AC3E}">
        <p14:creationId xmlns:p14="http://schemas.microsoft.com/office/powerpoint/2010/main" val="33999650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smtClean="0"/>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333E46-1F04-46CF-AEC3-19DBAE7DE65D}"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C4C25DE-B940-4745-9A0D-BE18B3025D54}" type="slidenum">
              <a:rPr lang="en-US" smtClean="0"/>
              <a:pPr/>
              <a:t>‹#›</a:t>
            </a:fld>
            <a:endParaRPr lang="en-US"/>
          </a:p>
        </p:txBody>
      </p:sp>
    </p:spTree>
    <p:extLst>
      <p:ext uri="{BB962C8B-B14F-4D97-AF65-F5344CB8AC3E}">
        <p14:creationId xmlns:p14="http://schemas.microsoft.com/office/powerpoint/2010/main" val="23907601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333E46-1F04-46CF-AEC3-19DBAE7DE65D}"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C4C25DE-B940-4745-9A0D-BE18B3025D54}" type="slidenum">
              <a:rPr lang="en-US" smtClean="0"/>
              <a:pPr/>
              <a:t>‹#›</a:t>
            </a:fld>
            <a:endParaRPr lang="en-US"/>
          </a:p>
        </p:txBody>
      </p:sp>
    </p:spTree>
    <p:extLst>
      <p:ext uri="{BB962C8B-B14F-4D97-AF65-F5344CB8AC3E}">
        <p14:creationId xmlns:p14="http://schemas.microsoft.com/office/powerpoint/2010/main" val="19359360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1333E46-1F04-46CF-AEC3-19DBAE7DE65D}"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9C4C25DE-B940-4745-9A0D-BE18B3025D54}" type="slidenum">
              <a:rPr lang="en-US" smtClean="0"/>
              <a:pPr/>
              <a:t>‹#›</a:t>
            </a:fld>
            <a:endParaRPr lang="en-US"/>
          </a:p>
        </p:txBody>
      </p:sp>
    </p:spTree>
    <p:extLst>
      <p:ext uri="{BB962C8B-B14F-4D97-AF65-F5344CB8AC3E}">
        <p14:creationId xmlns:p14="http://schemas.microsoft.com/office/powerpoint/2010/main" val="38707898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1333E46-1F04-46CF-AEC3-19DBAE7DE65D}"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9C4C25DE-B940-4745-9A0D-BE18B3025D54}" type="slidenum">
              <a:rPr lang="en-US" smtClean="0"/>
              <a:pPr/>
              <a:t>‹#›</a:t>
            </a:fld>
            <a:endParaRPr lang="en-US"/>
          </a:p>
        </p:txBody>
      </p:sp>
    </p:spTree>
    <p:extLst>
      <p:ext uri="{BB962C8B-B14F-4D97-AF65-F5344CB8AC3E}">
        <p14:creationId xmlns:p14="http://schemas.microsoft.com/office/powerpoint/2010/main" val="26889406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21333E46-1F04-46CF-AEC3-19DBAE7DE65D}" type="datetimeFigureOut">
              <a:rPr lang="en-US" smtClean="0"/>
              <a:pPr/>
              <a:t>5/3/2020</a:t>
            </a:fld>
            <a:endParaRPr lang="en-US"/>
          </a:p>
        </p:txBody>
      </p:sp>
      <p:sp>
        <p:nvSpPr>
          <p:cNvPr id="5" name="Footer Placeholder 4"/>
          <p:cNvSpPr>
            <a:spLocks noGrp="1"/>
          </p:cNvSpPr>
          <p:nvPr>
            <p:ph type="ftr" sz="quarter" idx="11"/>
          </p:nvPr>
        </p:nvSpPr>
        <p:spPr>
          <a:xfrm>
            <a:off x="516133" y="6387910"/>
            <a:ext cx="3859795" cy="228660"/>
          </a:xfrm>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C4C25DE-B940-4745-9A0D-BE18B3025D54}" type="slidenum">
              <a:rPr lang="en-US" smtClean="0"/>
              <a:pPr/>
              <a:t>‹#›</a:t>
            </a:fld>
            <a:endParaRPr lang="en-US"/>
          </a:p>
        </p:txBody>
      </p:sp>
    </p:spTree>
    <p:extLst>
      <p:ext uri="{BB962C8B-B14F-4D97-AF65-F5344CB8AC3E}">
        <p14:creationId xmlns:p14="http://schemas.microsoft.com/office/powerpoint/2010/main" val="11888546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333E46-1F04-46CF-AEC3-19DBAE7DE65D}" type="datetimeFigureOut">
              <a:rPr lang="en-US" smtClean="0"/>
              <a:pPr/>
              <a:t>5/3/2020</a:t>
            </a:fld>
            <a:endParaRPr lang="en-US"/>
          </a:p>
        </p:txBody>
      </p:sp>
      <p:sp>
        <p:nvSpPr>
          <p:cNvPr id="5" name="Footer Placeholder 4"/>
          <p:cNvSpPr>
            <a:spLocks noGrp="1"/>
          </p:cNvSpPr>
          <p:nvPr>
            <p:ph type="ftr" sz="quarter" idx="11"/>
          </p:nvPr>
        </p:nvSpPr>
        <p:spPr>
          <a:xfrm>
            <a:off x="538546" y="6365498"/>
            <a:ext cx="3859795" cy="228660"/>
          </a:xfrm>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C4C25DE-B940-4745-9A0D-BE18B3025D54}" type="slidenum">
              <a:rPr lang="en-US" smtClean="0"/>
              <a:pPr/>
              <a:t>‹#›</a:t>
            </a:fld>
            <a:endParaRPr lang="en-US"/>
          </a:p>
        </p:txBody>
      </p:sp>
    </p:spTree>
    <p:extLst>
      <p:ext uri="{BB962C8B-B14F-4D97-AF65-F5344CB8AC3E}">
        <p14:creationId xmlns:p14="http://schemas.microsoft.com/office/powerpoint/2010/main" val="794457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333E46-1F04-46CF-AEC3-19DBAE7DE65D}"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C4C25DE-B940-4745-9A0D-BE18B3025D54}" type="slidenum">
              <a:rPr lang="en-US" smtClean="0"/>
              <a:pPr/>
              <a:t>‹#›</a:t>
            </a:fld>
            <a:endParaRPr lang="en-US"/>
          </a:p>
        </p:txBody>
      </p:sp>
    </p:spTree>
    <p:extLst>
      <p:ext uri="{BB962C8B-B14F-4D97-AF65-F5344CB8AC3E}">
        <p14:creationId xmlns:p14="http://schemas.microsoft.com/office/powerpoint/2010/main" val="16041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333E46-1F04-46CF-AEC3-19DBAE7DE65D}"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C4C25DE-B940-4745-9A0D-BE18B3025D54}" type="slidenum">
              <a:rPr lang="en-US" smtClean="0"/>
              <a:pPr/>
              <a:t>‹#›</a:t>
            </a:fld>
            <a:endParaRPr lang="en-US"/>
          </a:p>
        </p:txBody>
      </p:sp>
    </p:spTree>
    <p:extLst>
      <p:ext uri="{BB962C8B-B14F-4D97-AF65-F5344CB8AC3E}">
        <p14:creationId xmlns:p14="http://schemas.microsoft.com/office/powerpoint/2010/main" val="3494354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mtClean="0"/>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1333E46-1F04-46CF-AEC3-19DBAE7DE65D}"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C4C25DE-B940-4745-9A0D-BE18B3025D54}" type="slidenum">
              <a:rPr lang="en-US" smtClean="0"/>
              <a:pPr/>
              <a:t>‹#›</a:t>
            </a:fld>
            <a:endParaRPr lang="en-US"/>
          </a:p>
        </p:txBody>
      </p:sp>
    </p:spTree>
    <p:extLst>
      <p:ext uri="{BB962C8B-B14F-4D97-AF65-F5344CB8AC3E}">
        <p14:creationId xmlns:p14="http://schemas.microsoft.com/office/powerpoint/2010/main" val="3829988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1333E46-1F04-46CF-AEC3-19DBAE7DE65D}"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C4C25DE-B940-4745-9A0D-BE18B3025D54}" type="slidenum">
              <a:rPr lang="en-US" smtClean="0"/>
              <a:pPr/>
              <a:t>‹#›</a:t>
            </a:fld>
            <a:endParaRPr lang="en-US"/>
          </a:p>
        </p:txBody>
      </p:sp>
    </p:spTree>
    <p:extLst>
      <p:ext uri="{BB962C8B-B14F-4D97-AF65-F5344CB8AC3E}">
        <p14:creationId xmlns:p14="http://schemas.microsoft.com/office/powerpoint/2010/main" val="3993608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1333E46-1F04-46CF-AEC3-19DBAE7DE65D}"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C4C25DE-B940-4745-9A0D-BE18B3025D54}" type="slidenum">
              <a:rPr lang="en-US" smtClean="0"/>
              <a:pPr/>
              <a:t>‹#›</a:t>
            </a:fld>
            <a:endParaRPr lang="en-US"/>
          </a:p>
        </p:txBody>
      </p:sp>
    </p:spTree>
    <p:extLst>
      <p:ext uri="{BB962C8B-B14F-4D97-AF65-F5344CB8AC3E}">
        <p14:creationId xmlns:p14="http://schemas.microsoft.com/office/powerpoint/2010/main" val="1205021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21333E46-1F04-46CF-AEC3-19DBAE7DE65D}"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9C4C25DE-B940-4745-9A0D-BE18B3025D54}" type="slidenum">
              <a:rPr lang="en-US" smtClean="0"/>
              <a:pPr/>
              <a:t>‹#›</a:t>
            </a:fld>
            <a:endParaRPr lang="en-US"/>
          </a:p>
        </p:txBody>
      </p:sp>
    </p:spTree>
    <p:extLst>
      <p:ext uri="{BB962C8B-B14F-4D97-AF65-F5344CB8AC3E}">
        <p14:creationId xmlns:p14="http://schemas.microsoft.com/office/powerpoint/2010/main" val="359662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333E46-1F04-46CF-AEC3-19DBAE7DE65D}"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9C4C25DE-B940-4745-9A0D-BE18B3025D54}" type="slidenum">
              <a:rPr lang="en-US" smtClean="0"/>
              <a:pPr/>
              <a:t>‹#›</a:t>
            </a:fld>
            <a:endParaRPr lang="en-US"/>
          </a:p>
        </p:txBody>
      </p:sp>
    </p:spTree>
    <p:extLst>
      <p:ext uri="{BB962C8B-B14F-4D97-AF65-F5344CB8AC3E}">
        <p14:creationId xmlns:p14="http://schemas.microsoft.com/office/powerpoint/2010/main" val="3907531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333E46-1F04-46CF-AEC3-19DBAE7DE65D}"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9C4C25DE-B940-4745-9A0D-BE18B3025D54}" type="slidenum">
              <a:rPr lang="en-US" smtClean="0"/>
              <a:pPr/>
              <a:t>‹#›</a:t>
            </a:fld>
            <a:endParaRPr lang="en-US"/>
          </a:p>
        </p:txBody>
      </p:sp>
    </p:spTree>
    <p:extLst>
      <p:ext uri="{BB962C8B-B14F-4D97-AF65-F5344CB8AC3E}">
        <p14:creationId xmlns:p14="http://schemas.microsoft.com/office/powerpoint/2010/main" val="2828110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21333E46-1F04-46CF-AEC3-19DBAE7DE65D}" type="datetimeFigureOut">
              <a:rPr lang="en-US" smtClean="0"/>
              <a:pPr/>
              <a:t>5/3/2020</a:t>
            </a:fld>
            <a:endParaRPr lang="en-US"/>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n-US"/>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9C4C25DE-B940-4745-9A0D-BE18B3025D54}" type="slidenum">
              <a:rPr lang="en-US" smtClean="0"/>
              <a:pPr/>
              <a:t>‹#›</a:t>
            </a:fld>
            <a:endParaRPr lang="en-US"/>
          </a:p>
        </p:txBody>
      </p:sp>
    </p:spTree>
    <p:extLst>
      <p:ext uri="{BB962C8B-B14F-4D97-AF65-F5344CB8AC3E}">
        <p14:creationId xmlns:p14="http://schemas.microsoft.com/office/powerpoint/2010/main" val="11874967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flickr.com/photos/liisa/1215074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flickr.com/photos/liisa/1215074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The Basics of Exposure</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a:solidFill>
                  <a:schemeClr val="tx1"/>
                </a:solidFill>
                <a:latin typeface="Times New Roman" panose="02020603050405020304" pitchFamily="18" charset="0"/>
                <a:cs typeface="Times New Roman" panose="02020603050405020304" pitchFamily="18" charset="0"/>
              </a:rPr>
              <a:t>Now imagine that you’re inside the room and are wearing sunglasses (hopefully this isn’t too much of a stretch). Your eyes become desensitized to the light that comes in (it’s like a low ISO).</a:t>
            </a:r>
          </a:p>
          <a:p>
            <a:endParaRPr lang="en-US" sz="28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dirty="0" smtClean="0">
                <a:latin typeface="Times New Roman" panose="02020603050405020304" pitchFamily="18" charset="0"/>
                <a:cs typeface="Times New Roman" panose="02020603050405020304" pitchFamily="18" charset="0"/>
              </a:rPr>
              <a:t>There are a number of ways of increasing the amount of light in the room (or at least how much it seems that there is. You could increase the time that the shutters are open (decrease shutter speed), you could increase the size of the window (increase aperture) or you could take off your sunglasses (make the ISO larger).</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ISO</a:t>
            </a:r>
            <a:endParaRPr lang="en-US" dirty="0"/>
          </a:p>
        </p:txBody>
      </p:sp>
      <p:sp>
        <p:nvSpPr>
          <p:cNvPr id="3" name="Content Placeholder 2"/>
          <p:cNvSpPr>
            <a:spLocks noGrp="1"/>
          </p:cNvSpPr>
          <p:nvPr>
            <p:ph idx="1"/>
          </p:nvPr>
        </p:nvSpPr>
        <p:spPr>
          <a:xfrm>
            <a:off x="864382" y="2489200"/>
            <a:ext cx="7365218" cy="3530600"/>
          </a:xfrm>
        </p:spPr>
        <p:txBody>
          <a:bodyPr>
            <a:normAutofit/>
          </a:bodyPr>
          <a:lstStyle/>
          <a:p>
            <a:r>
              <a:rPr lang="en-US" sz="2400" dirty="0">
                <a:solidFill>
                  <a:schemeClr val="tx1"/>
                </a:solidFill>
                <a:latin typeface="Times New Roman" panose="02020603050405020304" pitchFamily="18" charset="0"/>
                <a:cs typeface="Times New Roman" panose="02020603050405020304" pitchFamily="18" charset="0"/>
              </a:rPr>
              <a:t>International Standards </a:t>
            </a:r>
            <a:r>
              <a:rPr lang="en-US" sz="2400" dirty="0" smtClean="0">
                <a:solidFill>
                  <a:schemeClr val="tx1"/>
                </a:solidFill>
                <a:latin typeface="Times New Roman" panose="02020603050405020304" pitchFamily="18" charset="0"/>
                <a:cs typeface="Times New Roman" panose="02020603050405020304" pitchFamily="18" charset="0"/>
              </a:rPr>
              <a:t>Organization</a:t>
            </a:r>
          </a:p>
          <a:p>
            <a:r>
              <a:rPr lang="en-US" sz="2400" dirty="0">
                <a:solidFill>
                  <a:schemeClr val="tx1"/>
                </a:solidFill>
                <a:latin typeface="Times New Roman" panose="02020603050405020304" pitchFamily="18" charset="0"/>
                <a:cs typeface="Times New Roman" panose="02020603050405020304" pitchFamily="18" charset="0"/>
              </a:rPr>
              <a:t>ISO stands for </a:t>
            </a:r>
            <a:r>
              <a:rPr lang="en-US" sz="2400" b="1" dirty="0">
                <a:solidFill>
                  <a:schemeClr val="tx1"/>
                </a:solidFill>
                <a:latin typeface="Times New Roman" panose="02020603050405020304" pitchFamily="18" charset="0"/>
                <a:cs typeface="Times New Roman" panose="02020603050405020304" pitchFamily="18" charset="0"/>
              </a:rPr>
              <a:t>International Standards Organization</a:t>
            </a:r>
            <a:r>
              <a:rPr lang="en-US" sz="2400" dirty="0">
                <a:solidFill>
                  <a:schemeClr val="tx1"/>
                </a:solidFill>
                <a:latin typeface="Times New Roman" panose="02020603050405020304" pitchFamily="18" charset="0"/>
                <a:cs typeface="Times New Roman" panose="02020603050405020304" pitchFamily="18" charset="0"/>
              </a:rPr>
              <a:t>, and it is a standardized industry scale for measuring sensitivity to light. This can be used in relation to how sensitive camera film is to light, but more commonly today, it pertains to the sensitivity of a digital image sensor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64382" y="2489200"/>
            <a:ext cx="7517618" cy="3530600"/>
          </a:xfrm>
        </p:spPr>
        <p:txBody>
          <a:bodyPr>
            <a:normAutofit/>
          </a:bodyPr>
          <a:lstStyle/>
          <a:p>
            <a:r>
              <a:rPr lang="en-US" sz="2800" dirty="0" smtClean="0">
                <a:solidFill>
                  <a:schemeClr val="tx1"/>
                </a:solidFill>
                <a:latin typeface="Times New Roman" panose="02020603050405020304" pitchFamily="18" charset="0"/>
                <a:cs typeface="Times New Roman" panose="02020603050405020304" pitchFamily="18" charset="0"/>
              </a:rPr>
              <a:t>Bryan Peterson has written a book titled </a:t>
            </a:r>
            <a:r>
              <a:rPr lang="en-US" sz="2800" b="1" u="sng" dirty="0" smtClean="0">
                <a:solidFill>
                  <a:schemeClr val="tx1"/>
                </a:solidFill>
                <a:latin typeface="Times New Roman" panose="02020603050405020304" pitchFamily="18" charset="0"/>
                <a:cs typeface="Times New Roman" panose="02020603050405020304" pitchFamily="18" charset="0"/>
              </a:rPr>
              <a:t>Understanding </a:t>
            </a:r>
            <a:r>
              <a:rPr lang="en-US" sz="2800" b="1" u="sng" dirty="0" smtClean="0">
                <a:solidFill>
                  <a:schemeClr val="tx1"/>
                </a:solidFill>
                <a:latin typeface="Times New Roman" panose="02020603050405020304" pitchFamily="18" charset="0"/>
                <a:cs typeface="Times New Roman" panose="02020603050405020304" pitchFamily="18" charset="0"/>
              </a:rPr>
              <a:t>Exposure</a:t>
            </a:r>
            <a:r>
              <a:rPr lang="en-US" sz="2800" b="1" dirty="0">
                <a:solidFill>
                  <a:schemeClr val="tx1"/>
                </a:solidFill>
                <a:latin typeface="Times New Roman" panose="02020603050405020304" pitchFamily="18" charset="0"/>
                <a:cs typeface="Times New Roman" panose="02020603050405020304" pitchFamily="18" charset="0"/>
              </a:rPr>
              <a:t> </a:t>
            </a:r>
            <a:r>
              <a:rPr lang="en-US" sz="2800" dirty="0" smtClean="0">
                <a:solidFill>
                  <a:schemeClr val="tx1"/>
                </a:solidFill>
                <a:latin typeface="Times New Roman" panose="02020603050405020304" pitchFamily="18" charset="0"/>
                <a:cs typeface="Times New Roman" panose="02020603050405020304" pitchFamily="18" charset="0"/>
              </a:rPr>
              <a:t>which </a:t>
            </a:r>
            <a:r>
              <a:rPr lang="en-US" sz="2800" dirty="0" smtClean="0">
                <a:solidFill>
                  <a:schemeClr val="tx1"/>
                </a:solidFill>
                <a:latin typeface="Times New Roman" panose="02020603050405020304" pitchFamily="18" charset="0"/>
                <a:cs typeface="Times New Roman" panose="02020603050405020304" pitchFamily="18" charset="0"/>
              </a:rPr>
              <a:t>is a highly recommended read if you’re wanting to project out of the Auto mode on your digital camera and experiment with it’s manual settings.</a:t>
            </a:r>
          </a:p>
          <a:p>
            <a:endParaRPr lang="en-US" sz="28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64382" y="2489200"/>
            <a:ext cx="7060418" cy="3530600"/>
          </a:xfrm>
        </p:spPr>
        <p:txBody>
          <a:bodyPr>
            <a:normAutofit/>
          </a:bodyPr>
          <a:lstStyle/>
          <a:p>
            <a:pPr lvl="0"/>
            <a:r>
              <a:rPr lang="en-US" sz="2400" dirty="0">
                <a:solidFill>
                  <a:schemeClr val="tx1"/>
                </a:solidFill>
                <a:latin typeface="Times New Roman" panose="02020603050405020304" pitchFamily="18" charset="0"/>
                <a:cs typeface="Times New Roman" panose="02020603050405020304" pitchFamily="18" charset="0"/>
              </a:rPr>
              <a:t>Learning about Exposure – The Exposure Triangle</a:t>
            </a:r>
          </a:p>
          <a:p>
            <a:pPr lvl="0"/>
            <a:r>
              <a:rPr lang="en-US" sz="2400" dirty="0">
                <a:solidFill>
                  <a:schemeClr val="tx1"/>
                </a:solidFill>
                <a:latin typeface="Times New Roman" panose="02020603050405020304" pitchFamily="18" charset="0"/>
                <a:cs typeface="Times New Roman" panose="02020603050405020304" pitchFamily="18" charset="0"/>
              </a:rPr>
              <a:t>Introduction to </a:t>
            </a:r>
            <a:r>
              <a:rPr lang="en-US" sz="2400" b="1" dirty="0">
                <a:solidFill>
                  <a:schemeClr val="tx1"/>
                </a:solidFill>
                <a:latin typeface="Times New Roman" panose="02020603050405020304" pitchFamily="18" charset="0"/>
                <a:cs typeface="Times New Roman" panose="02020603050405020304" pitchFamily="18" charset="0"/>
              </a:rPr>
              <a:t>ISO</a:t>
            </a:r>
            <a:r>
              <a:rPr lang="en-US" sz="2400" dirty="0">
                <a:solidFill>
                  <a:schemeClr val="tx1"/>
                </a:solidFill>
                <a:latin typeface="Times New Roman" panose="02020603050405020304" pitchFamily="18" charset="0"/>
                <a:cs typeface="Times New Roman" panose="02020603050405020304" pitchFamily="18" charset="0"/>
              </a:rPr>
              <a:t> in Digital Photography</a:t>
            </a:r>
          </a:p>
          <a:p>
            <a:pPr lvl="0"/>
            <a:r>
              <a:rPr lang="en-US" sz="2400" dirty="0">
                <a:solidFill>
                  <a:schemeClr val="tx1"/>
                </a:solidFill>
                <a:latin typeface="Times New Roman" panose="02020603050405020304" pitchFamily="18" charset="0"/>
                <a:cs typeface="Times New Roman" panose="02020603050405020304" pitchFamily="18" charset="0"/>
              </a:rPr>
              <a:t>Introduction to </a:t>
            </a:r>
            <a:r>
              <a:rPr lang="en-US" sz="2400" b="1" dirty="0">
                <a:solidFill>
                  <a:schemeClr val="tx1"/>
                </a:solidFill>
                <a:latin typeface="Times New Roman" panose="02020603050405020304" pitchFamily="18" charset="0"/>
                <a:cs typeface="Times New Roman" panose="02020603050405020304" pitchFamily="18" charset="0"/>
              </a:rPr>
              <a:t>Shutter Speed </a:t>
            </a:r>
            <a:r>
              <a:rPr lang="en-US" sz="2400" dirty="0">
                <a:solidFill>
                  <a:schemeClr val="tx1"/>
                </a:solidFill>
                <a:latin typeface="Times New Roman" panose="02020603050405020304" pitchFamily="18" charset="0"/>
                <a:cs typeface="Times New Roman" panose="02020603050405020304" pitchFamily="18" charset="0"/>
              </a:rPr>
              <a:t>in Digital Photography</a:t>
            </a:r>
          </a:p>
          <a:p>
            <a:pPr lvl="0"/>
            <a:r>
              <a:rPr lang="en-US" sz="2400" dirty="0">
                <a:solidFill>
                  <a:schemeClr val="tx1"/>
                </a:solidFill>
                <a:latin typeface="Times New Roman" panose="02020603050405020304" pitchFamily="18" charset="0"/>
                <a:cs typeface="Times New Roman" panose="02020603050405020304" pitchFamily="18" charset="0"/>
              </a:rPr>
              <a:t>Introduction to </a:t>
            </a:r>
            <a:r>
              <a:rPr lang="en-US" sz="2400" b="1" dirty="0">
                <a:solidFill>
                  <a:schemeClr val="tx1"/>
                </a:solidFill>
                <a:latin typeface="Times New Roman" panose="02020603050405020304" pitchFamily="18" charset="0"/>
                <a:cs typeface="Times New Roman" panose="02020603050405020304" pitchFamily="18" charset="0"/>
              </a:rPr>
              <a:t>Aperture</a:t>
            </a:r>
            <a:r>
              <a:rPr lang="en-US" sz="2400" dirty="0">
                <a:solidFill>
                  <a:schemeClr val="tx1"/>
                </a:solidFill>
                <a:latin typeface="Times New Roman" panose="02020603050405020304" pitchFamily="18" charset="0"/>
                <a:cs typeface="Times New Roman" panose="02020603050405020304" pitchFamily="18" charset="0"/>
              </a:rPr>
              <a:t> in Digital Photography</a:t>
            </a:r>
          </a:p>
          <a:p>
            <a:r>
              <a:rPr lang="en-US" sz="2400" dirty="0">
                <a:solidFill>
                  <a:schemeClr val="tx1"/>
                </a:solidFill>
                <a:latin typeface="Times New Roman" panose="02020603050405020304" pitchFamily="18" charset="0"/>
                <a:cs typeface="Times New Roman" panose="02020603050405020304" pitchFamily="18" charset="0"/>
              </a:rPr>
              <a:t>Understanding Exposure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Learning about Exposure – The Exposure Triangle</a:t>
            </a:r>
            <a:br>
              <a:rPr lang="en-US" b="1" dirty="0"/>
            </a:br>
            <a:endParaRPr lang="en-US" dirty="0"/>
          </a:p>
        </p:txBody>
      </p:sp>
      <p:pic>
        <p:nvPicPr>
          <p:cNvPr id="4" name="Content Placeholder 3" descr="200607192012"/>
          <p:cNvPicPr>
            <a:picLocks noGrp="1"/>
          </p:cNvPicPr>
          <p:nvPr>
            <p:ph idx="1"/>
          </p:nvPr>
        </p:nvPicPr>
        <p:blipFill>
          <a:blip r:embed="rId2" cstate="print"/>
          <a:srcRect/>
          <a:stretch>
            <a:fillRect/>
          </a:stretch>
        </p:blipFill>
        <p:spPr bwMode="auto">
          <a:xfrm>
            <a:off x="1524000" y="2362200"/>
            <a:ext cx="5867400" cy="4267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dirty="0">
                <a:solidFill>
                  <a:schemeClr val="tx1"/>
                </a:solidFill>
                <a:latin typeface="Times New Roman" panose="02020603050405020304" pitchFamily="18" charset="0"/>
                <a:cs typeface="Times New Roman" panose="02020603050405020304" pitchFamily="18" charset="0"/>
              </a:rPr>
              <a:t>Each of the three aspects of the triangle relate to light and how it enters and interacts with the camera.</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three elements are:</a:t>
            </a:r>
            <a:br>
              <a:rPr lang="en-US" b="1" dirty="0" smtClean="0"/>
            </a:br>
            <a:endParaRPr lang="en-US" dirty="0"/>
          </a:p>
        </p:txBody>
      </p:sp>
      <p:sp>
        <p:nvSpPr>
          <p:cNvPr id="3" name="Content Placeholder 2"/>
          <p:cNvSpPr>
            <a:spLocks noGrp="1"/>
          </p:cNvSpPr>
          <p:nvPr>
            <p:ph idx="1"/>
          </p:nvPr>
        </p:nvSpPr>
        <p:spPr>
          <a:xfrm>
            <a:off x="864382" y="2057400"/>
            <a:ext cx="7822418" cy="3530600"/>
          </a:xfrm>
        </p:spPr>
        <p:txBody>
          <a:bodyPr>
            <a:noAutofit/>
          </a:bodyPr>
          <a:lstStyle/>
          <a:p>
            <a:pPr lvl="0"/>
            <a:r>
              <a:rPr lang="en-US" sz="2400" b="1" u="sng" dirty="0" smtClean="0">
                <a:solidFill>
                  <a:schemeClr val="tx1"/>
                </a:solidFill>
                <a:latin typeface="Times New Roman" panose="02020603050405020304" pitchFamily="18" charset="0"/>
                <a:cs typeface="Times New Roman" panose="02020603050405020304" pitchFamily="18" charset="0"/>
              </a:rPr>
              <a:t> </a:t>
            </a:r>
            <a:r>
              <a:rPr lang="en-US" sz="2400" b="1" u="sng" dirty="0" smtClean="0">
                <a:solidFill>
                  <a:schemeClr val="tx1"/>
                </a:solidFill>
                <a:latin typeface="Times New Roman" panose="02020603050405020304" pitchFamily="18" charset="0"/>
                <a:cs typeface="Times New Roman" panose="02020603050405020304" pitchFamily="18" charset="0"/>
              </a:rPr>
              <a:t>ISO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the measure of a digital camera sensor’s sensitivity to light</a:t>
            </a:r>
          </a:p>
          <a:p>
            <a:pPr lvl="0"/>
            <a:r>
              <a:rPr lang="en-US" sz="2400" b="1" u="sng" dirty="0" smtClean="0">
                <a:solidFill>
                  <a:schemeClr val="tx1"/>
                </a:solidFill>
                <a:latin typeface="Times New Roman" panose="02020603050405020304" pitchFamily="18" charset="0"/>
                <a:cs typeface="Times New Roman" panose="02020603050405020304" pitchFamily="18" charset="0"/>
              </a:rPr>
              <a:t>Aperture </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 the size of the opening in the lens when a picture is taken</a:t>
            </a:r>
          </a:p>
          <a:p>
            <a:pPr lvl="0"/>
            <a:r>
              <a:rPr lang="en-US" sz="2400" b="1" u="sng" dirty="0">
                <a:solidFill>
                  <a:schemeClr val="tx1"/>
                </a:solidFill>
                <a:latin typeface="Times New Roman" panose="02020603050405020304" pitchFamily="18" charset="0"/>
                <a:cs typeface="Times New Roman" panose="02020603050405020304" pitchFamily="18" charset="0"/>
              </a:rPr>
              <a:t>Shutter </a:t>
            </a:r>
            <a:r>
              <a:rPr lang="en-US" sz="2400" b="1" u="sng" dirty="0" smtClean="0">
                <a:solidFill>
                  <a:schemeClr val="tx1"/>
                </a:solidFill>
                <a:latin typeface="Times New Roman" panose="02020603050405020304" pitchFamily="18" charset="0"/>
                <a:cs typeface="Times New Roman" panose="02020603050405020304" pitchFamily="18" charset="0"/>
              </a:rPr>
              <a:t>Speed</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 the amount of time that the shutter is open</a:t>
            </a:r>
          </a:p>
          <a:p>
            <a:r>
              <a:rPr lang="en-US" sz="2400" dirty="0">
                <a:solidFill>
                  <a:schemeClr val="tx1"/>
                </a:solidFill>
                <a:latin typeface="Times New Roman" panose="02020603050405020304" pitchFamily="18" charset="0"/>
                <a:cs typeface="Times New Roman" panose="02020603050405020304" pitchFamily="18" charset="0"/>
              </a:rPr>
              <a:t>It is at the intersection of these three elements that an image’s exposure is </a:t>
            </a:r>
            <a:r>
              <a:rPr lang="en-US" sz="2400" dirty="0" smtClean="0">
                <a:solidFill>
                  <a:schemeClr val="tx1"/>
                </a:solidFill>
                <a:latin typeface="Times New Roman" panose="02020603050405020304" pitchFamily="18" charset="0"/>
                <a:cs typeface="Times New Roman" panose="02020603050405020304" pitchFamily="18" charset="0"/>
              </a:rPr>
              <a:t>worked out. Most </a:t>
            </a:r>
            <a:r>
              <a:rPr lang="en-US" sz="2400" dirty="0">
                <a:solidFill>
                  <a:schemeClr val="tx1"/>
                </a:solidFill>
                <a:latin typeface="Times New Roman" panose="02020603050405020304" pitchFamily="18" charset="0"/>
                <a:cs typeface="Times New Roman" panose="02020603050405020304" pitchFamily="18" charset="0"/>
              </a:rPr>
              <a:t>importantly – a change in one of the elements will impact the others. This means that you can never really isolate just one of the elements alone but always need to have the others in the back of your mind.</a:t>
            </a:r>
          </a:p>
          <a:p>
            <a:endParaRPr lang="en-US" sz="24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latin typeface="Times New Roman" panose="02020603050405020304" pitchFamily="18" charset="0"/>
                <a:cs typeface="Times New Roman" panose="02020603050405020304" pitchFamily="18" charset="0"/>
              </a:rPr>
              <a:t>3 Metaphors for understanding the digital photography exposure triangle:</a:t>
            </a:r>
            <a:br>
              <a:rPr lang="en-US" sz="2800" b="1"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pic>
        <p:nvPicPr>
          <p:cNvPr id="4" name="Content Placeholder 3" descr="Shutters">
            <a:hlinkClick r:id="rId2"/>
          </p:cNvPr>
          <p:cNvPicPr>
            <a:picLocks noGrp="1"/>
          </p:cNvPicPr>
          <p:nvPr>
            <p:ph idx="1"/>
          </p:nvPr>
        </p:nvPicPr>
        <p:blipFill>
          <a:blip r:embed="rId3" cstate="print"/>
          <a:srcRect/>
          <a:stretch>
            <a:fillRect/>
          </a:stretch>
        </p:blipFill>
        <p:spPr bwMode="auto">
          <a:xfrm>
            <a:off x="1600200" y="2209800"/>
            <a:ext cx="6381750" cy="449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 </a:t>
            </a:r>
            <a:endParaRPr lang="en-US" dirty="0"/>
          </a:p>
        </p:txBody>
      </p:sp>
      <p:pic>
        <p:nvPicPr>
          <p:cNvPr id="4" name="Content Placeholder 3" descr="Shutters">
            <a:hlinkClick r:id="rId2"/>
          </p:cNvPr>
          <p:cNvPicPr>
            <a:picLocks noGrp="1"/>
          </p:cNvPicPr>
          <p:nvPr>
            <p:ph idx="1"/>
          </p:nvPr>
        </p:nvPicPr>
        <p:blipFill>
          <a:blip r:embed="rId3" cstate="print"/>
          <a:srcRect/>
          <a:stretch>
            <a:fillRect/>
          </a:stretch>
        </p:blipFill>
        <p:spPr bwMode="auto">
          <a:xfrm>
            <a:off x="1219200" y="1752600"/>
            <a:ext cx="6629400" cy="449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dirty="0">
                <a:solidFill>
                  <a:schemeClr val="tx1"/>
                </a:solidFill>
                <a:latin typeface="Times New Roman" panose="02020603050405020304" pitchFamily="18" charset="0"/>
                <a:cs typeface="Times New Roman" panose="02020603050405020304" pitchFamily="18" charset="0"/>
              </a:rPr>
              <a:t>Imagine your camera is like a window with shutters that open and close.</a:t>
            </a:r>
          </a:p>
          <a:p>
            <a:r>
              <a:rPr lang="en-US" sz="2400" dirty="0">
                <a:solidFill>
                  <a:schemeClr val="tx1"/>
                </a:solidFill>
                <a:latin typeface="Times New Roman" panose="02020603050405020304" pitchFamily="18" charset="0"/>
                <a:cs typeface="Times New Roman" panose="02020603050405020304" pitchFamily="18" charset="0"/>
              </a:rPr>
              <a:t>Aperture is the size of the window. If it’s bigger more light gets through and the room is brighter.</a:t>
            </a:r>
          </a:p>
          <a:p>
            <a:r>
              <a:rPr lang="en-US" sz="2400" dirty="0">
                <a:solidFill>
                  <a:schemeClr val="tx1"/>
                </a:solidFill>
                <a:latin typeface="Times New Roman" panose="02020603050405020304" pitchFamily="18" charset="0"/>
                <a:cs typeface="Times New Roman" panose="02020603050405020304" pitchFamily="18" charset="0"/>
              </a:rPr>
              <a:t>Shutter Speed is the amount of time that the shutters of the window are open. The longer you leave them open the more that comes in.</a:t>
            </a:r>
          </a:p>
          <a:p>
            <a:endParaRPr lang="en-US" dirty="0">
              <a:solidFill>
                <a:schemeClr val="tx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63904</TotalTime>
  <Words>387</Words>
  <Application>Microsoft Office PowerPoint</Application>
  <PresentationFormat>On-screen Show (4:3)</PresentationFormat>
  <Paragraphs>24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Times New Roman</vt:lpstr>
      <vt:lpstr>Wingdings 3</vt:lpstr>
      <vt:lpstr>Ion Boardroom</vt:lpstr>
      <vt:lpstr>The Basics of Exposure</vt:lpstr>
      <vt:lpstr>PowerPoint Presentation</vt:lpstr>
      <vt:lpstr>PowerPoint Presentation</vt:lpstr>
      <vt:lpstr>Learning about Exposure – The Exposure Triangle </vt:lpstr>
      <vt:lpstr>PowerPoint Presentation</vt:lpstr>
      <vt:lpstr>The three elements are: </vt:lpstr>
      <vt:lpstr>3 Metaphors for understanding the digital photography exposure triangle: </vt:lpstr>
      <vt:lpstr>Window </vt:lpstr>
      <vt:lpstr>PowerPoint Presentation</vt:lpstr>
      <vt:lpstr>PowerPoint Presentation</vt:lpstr>
      <vt:lpstr>PowerPoint Presentation</vt:lpstr>
      <vt:lpstr>ISO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Basics of Exposure</dc:title>
  <dc:creator>Nadia</dc:creator>
  <cp:lastModifiedBy>naDia</cp:lastModifiedBy>
  <cp:revision>192</cp:revision>
  <dcterms:created xsi:type="dcterms:W3CDTF">2016-02-22T04:48:32Z</dcterms:created>
  <dcterms:modified xsi:type="dcterms:W3CDTF">2020-05-03T06:59:59Z</dcterms:modified>
</cp:coreProperties>
</file>