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 id="275" r:id="rId16"/>
    <p:sldId id="273" r:id="rId17"/>
    <p:sldId id="272" r:id="rId18"/>
    <p:sldId id="310" r:id="rId19"/>
    <p:sldId id="303" r:id="rId20"/>
    <p:sldId id="304" r:id="rId21"/>
    <p:sldId id="305" r:id="rId22"/>
    <p:sldId id="306" r:id="rId23"/>
    <p:sldId id="311" r:id="rId24"/>
    <p:sldId id="312" r:id="rId25"/>
    <p:sldId id="449" r:id="rId26"/>
    <p:sldId id="324" r:id="rId27"/>
    <p:sldId id="325" r:id="rId28"/>
    <p:sldId id="326" r:id="rId29"/>
    <p:sldId id="327" r:id="rId30"/>
    <p:sldId id="328" r:id="rId31"/>
    <p:sldId id="330" r:id="rId32"/>
    <p:sldId id="331" r:id="rId33"/>
    <p:sldId id="338" r:id="rId34"/>
    <p:sldId id="339" r:id="rId35"/>
    <p:sldId id="340" r:id="rId36"/>
    <p:sldId id="341" r:id="rId37"/>
    <p:sldId id="333" r:id="rId38"/>
    <p:sldId id="335" r:id="rId39"/>
    <p:sldId id="334" r:id="rId40"/>
    <p:sldId id="348" r:id="rId41"/>
    <p:sldId id="376" r:id="rId42"/>
    <p:sldId id="377" r:id="rId43"/>
    <p:sldId id="378" r:id="rId44"/>
    <p:sldId id="379" r:id="rId45"/>
    <p:sldId id="380" r:id="rId46"/>
    <p:sldId id="381" r:id="rId47"/>
    <p:sldId id="382" r:id="rId48"/>
    <p:sldId id="383" r:id="rId49"/>
    <p:sldId id="384" r:id="rId50"/>
    <p:sldId id="386" r:id="rId51"/>
    <p:sldId id="387" r:id="rId52"/>
    <p:sldId id="392" r:id="rId53"/>
    <p:sldId id="388" r:id="rId54"/>
    <p:sldId id="393" r:id="rId55"/>
    <p:sldId id="389" r:id="rId56"/>
    <p:sldId id="390" r:id="rId57"/>
    <p:sldId id="391" r:id="rId58"/>
    <p:sldId id="394" r:id="rId59"/>
    <p:sldId id="395" r:id="rId60"/>
    <p:sldId id="396" r:id="rId61"/>
    <p:sldId id="397" r:id="rId62"/>
    <p:sldId id="398" r:id="rId63"/>
    <p:sldId id="399" r:id="rId64"/>
    <p:sldId id="405" r:id="rId65"/>
    <p:sldId id="400" r:id="rId66"/>
    <p:sldId id="447" r:id="rId67"/>
    <p:sldId id="401" r:id="rId68"/>
    <p:sldId id="404" r:id="rId69"/>
    <p:sldId id="411" r:id="rId70"/>
    <p:sldId id="448" r:id="rId71"/>
    <p:sldId id="407" r:id="rId72"/>
    <p:sldId id="412" r:id="rId73"/>
    <p:sldId id="444" r:id="rId74"/>
    <p:sldId id="445" r:id="rId75"/>
    <p:sldId id="446" r:id="rId76"/>
    <p:sldId id="415" r:id="rId77"/>
    <p:sldId id="408" r:id="rId78"/>
    <p:sldId id="409" r:id="rId79"/>
    <p:sldId id="410" r:id="rId80"/>
    <p:sldId id="413" r:id="rId81"/>
    <p:sldId id="414" r:id="rId82"/>
    <p:sldId id="441" r:id="rId83"/>
    <p:sldId id="442" r:id="rId84"/>
    <p:sldId id="418" r:id="rId85"/>
    <p:sldId id="423" r:id="rId86"/>
    <p:sldId id="424" r:id="rId87"/>
    <p:sldId id="425" r:id="rId88"/>
    <p:sldId id="426" r:id="rId89"/>
    <p:sldId id="431" r:id="rId90"/>
    <p:sldId id="432" r:id="rId91"/>
    <p:sldId id="433" r:id="rId92"/>
    <p:sldId id="434" r:id="rId93"/>
    <p:sldId id="436" r:id="rId94"/>
    <p:sldId id="439" r:id="rId95"/>
    <p:sldId id="440" r:id="rId96"/>
    <p:sldId id="430" r:id="rId97"/>
    <p:sldId id="428"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93662" autoAdjust="0"/>
  </p:normalViewPr>
  <p:slideViewPr>
    <p:cSldViewPr>
      <p:cViewPr>
        <p:scale>
          <a:sx n="50" d="100"/>
          <a:sy n="50" d="100"/>
        </p:scale>
        <p:origin x="-684" y="-84"/>
      </p:cViewPr>
      <p:guideLst>
        <p:guide orient="horz" pos="2160"/>
        <p:guide pos="2880"/>
      </p:guideLst>
    </p:cSldViewPr>
  </p:slideViewPr>
  <p:outlineViewPr>
    <p:cViewPr>
      <p:scale>
        <a:sx n="33" d="100"/>
        <a:sy n="33" d="100"/>
      </p:scale>
      <p:origin x="48" y="31072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8216A6-BB2B-4F44-8FBA-E83A059783CE}" type="datetimeFigureOut">
              <a:rPr lang="en-GB" smtClean="0"/>
              <a:t>01/09/2015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32E015-0829-49F3-A428-044F0D0476B9}"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Most important</a:t>
            </a:r>
            <a:endParaRPr lang="en-GB" dirty="0"/>
          </a:p>
        </p:txBody>
      </p:sp>
      <p:sp>
        <p:nvSpPr>
          <p:cNvPr id="4" name="Slide Number Placeholder 3"/>
          <p:cNvSpPr>
            <a:spLocks noGrp="1"/>
          </p:cNvSpPr>
          <p:nvPr>
            <p:ph type="sldNum" sz="quarter" idx="10"/>
          </p:nvPr>
        </p:nvSpPr>
        <p:spPr/>
        <p:txBody>
          <a:bodyPr/>
          <a:lstStyle/>
          <a:p>
            <a:fld id="{9C32E015-0829-49F3-A428-044F0D0476B9}" type="slidenum">
              <a:rPr lang="en-GB" smtClean="0"/>
              <a:t>18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9/1/2015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9/1/2015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0"/>
            <a:ext cx="7851648" cy="1828800"/>
          </a:xfrm>
        </p:spPr>
        <p:txBody>
          <a:bodyPr/>
          <a:lstStyle/>
          <a:p>
            <a:r>
              <a:rPr lang="en-US" dirty="0" smtClean="0"/>
              <a:t>Parkinson’s Disease</a:t>
            </a:r>
            <a:endParaRPr lang="en-US" dirty="0"/>
          </a:p>
        </p:txBody>
      </p:sp>
      <p:sp>
        <p:nvSpPr>
          <p:cNvPr id="3" name="Subtitle 2"/>
          <p:cNvSpPr>
            <a:spLocks noGrp="1"/>
          </p:cNvSpPr>
          <p:nvPr>
            <p:ph type="subTitle" idx="1"/>
          </p:nvPr>
        </p:nvSpPr>
        <p:spPr/>
        <p:txBody>
          <a:bodyPr/>
          <a:lstStyle/>
          <a:p>
            <a:endParaRPr lang="en-US" dirty="0" smtClean="0"/>
          </a:p>
        </p:txBody>
      </p:sp>
      <p:pic>
        <p:nvPicPr>
          <p:cNvPr id="4" name="Picture 2" descr="C:\Users\Administrator\Desktop\image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317673" y="0"/>
            <a:ext cx="2826327" cy="310896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00862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Parkinson-Plus </a:t>
            </a:r>
            <a:r>
              <a:rPr lang="en-US" b="1" dirty="0" smtClean="0"/>
              <a:t>Syndromes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 </a:t>
            </a:r>
            <a:r>
              <a:rPr lang="en-US" dirty="0"/>
              <a:t>group of neurodegenerative diseases can affect </a:t>
            </a:r>
            <a:r>
              <a:rPr lang="en-US" dirty="0" smtClean="0"/>
              <a:t>the substantia </a:t>
            </a:r>
            <a:r>
              <a:rPr lang="en-US" dirty="0"/>
              <a:t>nigra and produce </a:t>
            </a:r>
            <a:r>
              <a:rPr lang="en-US" dirty="0" err="1"/>
              <a:t>parkinsonian</a:t>
            </a:r>
            <a:r>
              <a:rPr lang="en-US" dirty="0"/>
              <a:t> </a:t>
            </a:r>
            <a:r>
              <a:rPr lang="en-US" dirty="0" smtClean="0"/>
              <a:t>symptoms along </a:t>
            </a:r>
            <a:r>
              <a:rPr lang="en-US" dirty="0"/>
              <a:t>with other neurological signs. </a:t>
            </a:r>
            <a:endParaRPr lang="en-US" dirty="0" smtClean="0"/>
          </a:p>
          <a:p>
            <a:r>
              <a:rPr lang="en-US" dirty="0" smtClean="0"/>
              <a:t>These </a:t>
            </a:r>
            <a:r>
              <a:rPr lang="en-US" dirty="0"/>
              <a:t>diseases </a:t>
            </a:r>
            <a:r>
              <a:rPr lang="en-US" dirty="0" smtClean="0"/>
              <a:t>include </a:t>
            </a:r>
            <a:r>
              <a:rPr lang="en-US" dirty="0" err="1" smtClean="0"/>
              <a:t>striatonigral</a:t>
            </a:r>
            <a:r>
              <a:rPr lang="en-US" dirty="0" smtClean="0"/>
              <a:t> </a:t>
            </a:r>
            <a:r>
              <a:rPr lang="en-US" dirty="0"/>
              <a:t>degeneration (SND), </a:t>
            </a:r>
            <a:r>
              <a:rPr lang="en-US" dirty="0" smtClean="0"/>
              <a:t>Shy-</a:t>
            </a:r>
            <a:r>
              <a:rPr lang="en-US" dirty="0" err="1" smtClean="0"/>
              <a:t>Drager</a:t>
            </a:r>
            <a:r>
              <a:rPr lang="en-US" dirty="0"/>
              <a:t> </a:t>
            </a:r>
            <a:r>
              <a:rPr lang="en-US" dirty="0" smtClean="0"/>
              <a:t>syndrome</a:t>
            </a:r>
            <a:r>
              <a:rPr lang="en-US" dirty="0"/>
              <a:t>, progressive </a:t>
            </a:r>
            <a:r>
              <a:rPr lang="en-US" dirty="0" err="1"/>
              <a:t>supranuclear</a:t>
            </a:r>
            <a:r>
              <a:rPr lang="en-US" dirty="0"/>
              <a:t> palsy (PSPO</a:t>
            </a:r>
            <a:r>
              <a:rPr lang="en-US" dirty="0" smtClean="0"/>
              <a:t>), </a:t>
            </a:r>
            <a:r>
              <a:rPr lang="en-US" dirty="0" err="1" smtClean="0"/>
              <a:t>olivopontocerebellar</a:t>
            </a:r>
            <a:r>
              <a:rPr lang="en-US" dirty="0" smtClean="0"/>
              <a:t> </a:t>
            </a:r>
            <a:r>
              <a:rPr lang="en-US" dirty="0"/>
              <a:t>atrophy (OPCA), and </a:t>
            </a:r>
            <a:r>
              <a:rPr lang="en-US" dirty="0" smtClean="0"/>
              <a:t>cortical– basal </a:t>
            </a:r>
            <a:r>
              <a:rPr lang="en-US" dirty="0"/>
              <a:t>ganglionic degeneration (CBGD). </a:t>
            </a:r>
            <a:endParaRPr lang="en-US" dirty="0" smtClean="0"/>
          </a:p>
          <a:p>
            <a:r>
              <a:rPr lang="en-US" dirty="0" smtClean="0"/>
              <a:t>In addition, </a:t>
            </a:r>
            <a:r>
              <a:rPr lang="en-US" dirty="0" err="1" smtClean="0"/>
              <a:t>parkinsonian</a:t>
            </a:r>
            <a:r>
              <a:rPr lang="en-US" dirty="0" smtClean="0"/>
              <a:t> </a:t>
            </a:r>
            <a:r>
              <a:rPr lang="en-US" dirty="0"/>
              <a:t>symptoms can be exhibited in </a:t>
            </a:r>
            <a:r>
              <a:rPr lang="en-US" dirty="0" smtClean="0"/>
              <a:t>patients with </a:t>
            </a:r>
            <a:r>
              <a:rPr lang="en-US" dirty="0"/>
              <a:t>multi-infarct vascular disease, Alzheimer’s </a:t>
            </a:r>
            <a:r>
              <a:rPr lang="en-US" dirty="0" smtClean="0"/>
              <a:t>disease, diffuse </a:t>
            </a:r>
            <a:r>
              <a:rPr lang="en-US" dirty="0" err="1"/>
              <a:t>Lewy</a:t>
            </a:r>
            <a:r>
              <a:rPr lang="en-US" dirty="0"/>
              <a:t> body disease (DLBD), normal </a:t>
            </a:r>
            <a:r>
              <a:rPr lang="en-US" dirty="0" smtClean="0"/>
              <a:t>pressure hydrocephalus </a:t>
            </a:r>
            <a:r>
              <a:rPr lang="en-US" dirty="0"/>
              <a:t>(NPH), Creutzfeldt-Jakob disease (CJD</a:t>
            </a:r>
            <a:r>
              <a:rPr lang="en-US" dirty="0" smtClean="0"/>
              <a:t>), Wilson’s </a:t>
            </a:r>
            <a:r>
              <a:rPr lang="en-US" dirty="0"/>
              <a:t>disease (WD), and juvenile Huntington’s disease.</a:t>
            </a:r>
          </a:p>
          <a:p>
            <a:r>
              <a:rPr lang="en-US" dirty="0"/>
              <a:t>Many of these conditions are rare and affect </a:t>
            </a:r>
            <a:r>
              <a:rPr lang="en-US" dirty="0" smtClean="0"/>
              <a:t>relatively small </a:t>
            </a:r>
            <a:r>
              <a:rPr lang="en-US" dirty="0"/>
              <a:t>numbers of individuals. </a:t>
            </a:r>
            <a:endParaRPr lang="en-US" dirty="0" smtClean="0"/>
          </a:p>
          <a:p>
            <a:r>
              <a:rPr lang="en-US" dirty="0" smtClean="0"/>
              <a:t>Early </a:t>
            </a:r>
            <a:r>
              <a:rPr lang="en-US" dirty="0"/>
              <a:t>in their course</a:t>
            </a:r>
            <a:r>
              <a:rPr lang="en-US" dirty="0" smtClean="0"/>
              <a:t>, </a:t>
            </a:r>
            <a:r>
              <a:rPr lang="en-US" dirty="0"/>
              <a:t>these diseases may present with rigidity and </a:t>
            </a:r>
            <a:r>
              <a:rPr lang="en-US" dirty="0" err="1" smtClean="0"/>
              <a:t>bradykinesia</a:t>
            </a:r>
            <a:r>
              <a:rPr lang="en-US" dirty="0"/>
              <a:t> </a:t>
            </a:r>
            <a:r>
              <a:rPr lang="en-US" dirty="0" smtClean="0"/>
              <a:t>indistinguishable </a:t>
            </a:r>
            <a:r>
              <a:rPr lang="en-US" dirty="0"/>
              <a:t>from PD. </a:t>
            </a:r>
            <a:endParaRPr lang="en-US" dirty="0" smtClean="0"/>
          </a:p>
          <a:p>
            <a:r>
              <a:rPr lang="en-US" dirty="0" smtClean="0"/>
              <a:t>However</a:t>
            </a:r>
            <a:r>
              <a:rPr lang="en-US" dirty="0"/>
              <a:t>, other </a:t>
            </a:r>
            <a:r>
              <a:rPr lang="en-US" dirty="0" smtClean="0"/>
              <a:t>diagnostic symptoms </a:t>
            </a:r>
            <a:r>
              <a:rPr lang="en-US" dirty="0"/>
              <a:t>eventually appear (e.g., cognitive </a:t>
            </a:r>
            <a:r>
              <a:rPr lang="en-US" dirty="0" smtClean="0"/>
              <a:t>impairment in </a:t>
            </a:r>
            <a:r>
              <a:rPr lang="en-US" dirty="0"/>
              <a:t>Alzheimer’s disease). </a:t>
            </a:r>
            <a:endParaRPr lang="en-US" dirty="0" smtClean="0"/>
          </a:p>
          <a:p>
            <a:r>
              <a:rPr lang="en-US" dirty="0" smtClean="0">
                <a:solidFill>
                  <a:srgbClr val="FF0000"/>
                </a:solidFill>
              </a:rPr>
              <a:t>Another </a:t>
            </a:r>
            <a:r>
              <a:rPr lang="en-US" dirty="0">
                <a:solidFill>
                  <a:srgbClr val="FF0000"/>
                </a:solidFill>
              </a:rPr>
              <a:t>diagnostic feature </a:t>
            </a:r>
            <a:r>
              <a:rPr lang="en-US" dirty="0" smtClean="0">
                <a:solidFill>
                  <a:srgbClr val="FF0000"/>
                </a:solidFill>
              </a:rPr>
              <a:t>is that </a:t>
            </a:r>
            <a:r>
              <a:rPr lang="en-US" dirty="0">
                <a:solidFill>
                  <a:srgbClr val="FF0000"/>
                </a:solidFill>
              </a:rPr>
              <a:t>Parkinson-plus syndromes typically do not </a:t>
            </a:r>
            <a:r>
              <a:rPr lang="en-US" dirty="0" smtClean="0">
                <a:solidFill>
                  <a:srgbClr val="FF0000"/>
                </a:solidFill>
              </a:rPr>
              <a:t>show measurable </a:t>
            </a:r>
            <a:r>
              <a:rPr lang="en-US" dirty="0">
                <a:solidFill>
                  <a:srgbClr val="FF0000"/>
                </a:solidFill>
              </a:rPr>
              <a:t>improvement from the administration </a:t>
            </a:r>
            <a:r>
              <a:rPr lang="en-US" dirty="0" smtClean="0">
                <a:solidFill>
                  <a:srgbClr val="FF0000"/>
                </a:solidFill>
              </a:rPr>
              <a:t>of anti-Parkinson </a:t>
            </a:r>
            <a:r>
              <a:rPr lang="en-US" dirty="0">
                <a:solidFill>
                  <a:srgbClr val="FF0000"/>
                </a:solidFill>
              </a:rPr>
              <a:t>medications such as levodopa (</a:t>
            </a:r>
            <a:r>
              <a:rPr lang="en-US" dirty="0" smtClean="0">
                <a:solidFill>
                  <a:srgbClr val="FF0000"/>
                </a:solidFill>
              </a:rPr>
              <a:t>L-dopa) therapy </a:t>
            </a:r>
            <a:r>
              <a:rPr lang="en-US" dirty="0">
                <a:solidFill>
                  <a:srgbClr val="FF0000"/>
                </a:solidFill>
              </a:rPr>
              <a:t>(termed the </a:t>
            </a:r>
            <a:r>
              <a:rPr lang="en-US" i="1" dirty="0" err="1">
                <a:solidFill>
                  <a:srgbClr val="FF0000"/>
                </a:solidFill>
              </a:rPr>
              <a:t>apomorphine</a:t>
            </a:r>
            <a:r>
              <a:rPr lang="en-US" i="1" dirty="0">
                <a:solidFill>
                  <a:srgbClr val="FF0000"/>
                </a:solidFill>
              </a:rPr>
              <a:t> test</a:t>
            </a:r>
            <a:r>
              <a:rPr lang="en-US" dirty="0">
                <a:solidFill>
                  <a:srgbClr val="FF0000"/>
                </a:solidFill>
              </a:rPr>
              <a:t>).</a:t>
            </a:r>
          </a:p>
        </p:txBody>
      </p:sp>
    </p:spTree>
    <p:extLst>
      <p:ext uri="{BB962C8B-B14F-4D97-AF65-F5344CB8AC3E}">
        <p14:creationId xmlns="" xmlns:p14="http://schemas.microsoft.com/office/powerpoint/2010/main" val="2280046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PATHOPHYSIOLOGY</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solidFill>
                  <a:srgbClr val="FF0000"/>
                </a:solidFill>
              </a:rPr>
              <a:t>The </a:t>
            </a:r>
            <a:r>
              <a:rPr lang="en-US" dirty="0">
                <a:solidFill>
                  <a:srgbClr val="FF0000"/>
                </a:solidFill>
              </a:rPr>
              <a:t>BG is a network of subcortical nuclei </a:t>
            </a:r>
            <a:r>
              <a:rPr lang="en-US" dirty="0" smtClean="0">
                <a:solidFill>
                  <a:srgbClr val="FF0000"/>
                </a:solidFill>
              </a:rPr>
              <a:t>consisting of </a:t>
            </a:r>
            <a:r>
              <a:rPr lang="en-US" dirty="0">
                <a:solidFill>
                  <a:srgbClr val="FF0000"/>
                </a:solidFill>
              </a:rPr>
              <a:t>the </a:t>
            </a:r>
            <a:r>
              <a:rPr lang="en-US" i="1" dirty="0">
                <a:solidFill>
                  <a:srgbClr val="FF0000"/>
                </a:solidFill>
              </a:rPr>
              <a:t>caudate nucleus</a:t>
            </a:r>
            <a:r>
              <a:rPr lang="en-US" dirty="0">
                <a:solidFill>
                  <a:srgbClr val="FF0000"/>
                </a:solidFill>
              </a:rPr>
              <a:t>, the </a:t>
            </a:r>
            <a:r>
              <a:rPr lang="en-US" i="1" dirty="0">
                <a:solidFill>
                  <a:srgbClr val="FF0000"/>
                </a:solidFill>
              </a:rPr>
              <a:t>putamen</a:t>
            </a:r>
            <a:r>
              <a:rPr lang="en-US" dirty="0">
                <a:solidFill>
                  <a:srgbClr val="FF0000"/>
                </a:solidFill>
              </a:rPr>
              <a:t>, the </a:t>
            </a:r>
            <a:r>
              <a:rPr lang="en-US" i="1" dirty="0" err="1">
                <a:solidFill>
                  <a:srgbClr val="FF0000"/>
                </a:solidFill>
              </a:rPr>
              <a:t>globus</a:t>
            </a:r>
            <a:r>
              <a:rPr lang="en-US" i="1" dirty="0">
                <a:solidFill>
                  <a:srgbClr val="FF0000"/>
                </a:solidFill>
              </a:rPr>
              <a:t> </a:t>
            </a:r>
            <a:r>
              <a:rPr lang="en-US" i="1" dirty="0" smtClean="0">
                <a:solidFill>
                  <a:srgbClr val="FF0000"/>
                </a:solidFill>
              </a:rPr>
              <a:t>pallidus</a:t>
            </a:r>
            <a:r>
              <a:rPr lang="en-US" dirty="0" smtClean="0">
                <a:solidFill>
                  <a:srgbClr val="FF0000"/>
                </a:solidFill>
              </a:rPr>
              <a:t>, and </a:t>
            </a:r>
            <a:r>
              <a:rPr lang="en-US" dirty="0">
                <a:solidFill>
                  <a:srgbClr val="FF0000"/>
                </a:solidFill>
              </a:rPr>
              <a:t>the </a:t>
            </a:r>
            <a:r>
              <a:rPr lang="en-US" i="1" dirty="0">
                <a:solidFill>
                  <a:srgbClr val="FF0000"/>
                </a:solidFill>
              </a:rPr>
              <a:t>subthalamic nucleus </a:t>
            </a:r>
            <a:r>
              <a:rPr lang="en-US" dirty="0">
                <a:solidFill>
                  <a:srgbClr val="FF0000"/>
                </a:solidFill>
              </a:rPr>
              <a:t>along with the </a:t>
            </a:r>
            <a:r>
              <a:rPr lang="en-US" i="1" dirty="0" smtClean="0">
                <a:solidFill>
                  <a:srgbClr val="FF0000"/>
                </a:solidFill>
              </a:rPr>
              <a:t>substantia nigra</a:t>
            </a:r>
            <a:r>
              <a:rPr lang="en-US" i="1" dirty="0">
                <a:solidFill>
                  <a:srgbClr val="FF0000"/>
                </a:solidFill>
              </a:rPr>
              <a:t>. </a:t>
            </a:r>
            <a:r>
              <a:rPr lang="en-US" i="1" dirty="0" smtClean="0">
                <a:solidFill>
                  <a:srgbClr val="FF0000"/>
                </a:solidFill>
              </a:rPr>
              <a:t>T</a:t>
            </a:r>
            <a:r>
              <a:rPr lang="en-US" dirty="0" smtClean="0">
                <a:solidFill>
                  <a:srgbClr val="FF0000"/>
                </a:solidFill>
              </a:rPr>
              <a:t>he </a:t>
            </a:r>
            <a:r>
              <a:rPr lang="en-US" dirty="0">
                <a:solidFill>
                  <a:srgbClr val="FF0000"/>
                </a:solidFill>
              </a:rPr>
              <a:t>caudate and the putamen together are </a:t>
            </a:r>
            <a:r>
              <a:rPr lang="en-US" dirty="0" smtClean="0">
                <a:solidFill>
                  <a:srgbClr val="FF0000"/>
                </a:solidFill>
              </a:rPr>
              <a:t>called the </a:t>
            </a:r>
            <a:r>
              <a:rPr lang="en-US" i="1" dirty="0">
                <a:solidFill>
                  <a:srgbClr val="FF0000"/>
                </a:solidFill>
              </a:rPr>
              <a:t>striatum </a:t>
            </a:r>
            <a:r>
              <a:rPr lang="en-US" dirty="0">
                <a:solidFill>
                  <a:srgbClr val="FF0000"/>
                </a:solidFill>
              </a:rPr>
              <a:t>(Fig. 18.1). </a:t>
            </a:r>
            <a:endParaRPr lang="en-US" dirty="0" smtClean="0">
              <a:solidFill>
                <a:srgbClr val="FF0000"/>
              </a:solidFill>
            </a:endParaRPr>
          </a:p>
          <a:p>
            <a:r>
              <a:rPr lang="en-US" dirty="0" smtClean="0"/>
              <a:t>The </a:t>
            </a:r>
            <a:r>
              <a:rPr lang="en-US" dirty="0"/>
              <a:t>BG engages in a number </a:t>
            </a:r>
            <a:r>
              <a:rPr lang="en-US" dirty="0" smtClean="0"/>
              <a:t>of parallel </a:t>
            </a:r>
            <a:r>
              <a:rPr lang="en-US" dirty="0"/>
              <a:t>circuits or loops, only a few of which are motor.</a:t>
            </a:r>
          </a:p>
          <a:p>
            <a:r>
              <a:rPr lang="en-US" dirty="0" smtClean="0"/>
              <a:t>The </a:t>
            </a:r>
            <a:r>
              <a:rPr lang="en-US" i="1" dirty="0"/>
              <a:t>direct motor loop </a:t>
            </a:r>
            <a:r>
              <a:rPr lang="en-US" dirty="0"/>
              <a:t>through the BG consists of </a:t>
            </a:r>
            <a:r>
              <a:rPr lang="en-US" dirty="0" smtClean="0"/>
              <a:t>signals transmitted </a:t>
            </a:r>
            <a:r>
              <a:rPr lang="en-US" dirty="0"/>
              <a:t>from the cortex to putamen to </a:t>
            </a:r>
            <a:r>
              <a:rPr lang="en-US" dirty="0" err="1" smtClean="0"/>
              <a:t>globus</a:t>
            </a:r>
            <a:r>
              <a:rPr lang="en-US" dirty="0"/>
              <a:t> </a:t>
            </a:r>
            <a:r>
              <a:rPr lang="en-US" dirty="0" smtClean="0"/>
              <a:t>pallidus</a:t>
            </a:r>
            <a:r>
              <a:rPr lang="en-US" dirty="0"/>
              <a:t>, to </a:t>
            </a:r>
            <a:r>
              <a:rPr lang="en-US" dirty="0" err="1"/>
              <a:t>ventrolateral</a:t>
            </a:r>
            <a:r>
              <a:rPr lang="en-US" dirty="0"/>
              <a:t> (VL) nucleus of the </a:t>
            </a:r>
            <a:r>
              <a:rPr lang="en-US" dirty="0" smtClean="0"/>
              <a:t>thalamus, and </a:t>
            </a:r>
            <a:r>
              <a:rPr lang="en-US" dirty="0"/>
              <a:t>back to cortex (supplementary motor area [SMA</a:t>
            </a:r>
            <a:r>
              <a:rPr lang="en-US" dirty="0" smtClean="0"/>
              <a:t>]) (</a:t>
            </a:r>
            <a:r>
              <a:rPr lang="en-US" dirty="0"/>
              <a:t>Fig. 18.2). </a:t>
            </a:r>
            <a:r>
              <a:rPr lang="en-US" dirty="0" smtClean="0"/>
              <a:t>This </a:t>
            </a:r>
            <a:r>
              <a:rPr lang="en-US" dirty="0"/>
              <a:t>VL-SMA connection is excitatory </a:t>
            </a:r>
            <a:r>
              <a:rPr lang="en-US" dirty="0" smtClean="0"/>
              <a:t>and facilitates </a:t>
            </a:r>
            <a:r>
              <a:rPr lang="en-US" dirty="0"/>
              <a:t>discharge of cells in the SMA. he BG thus </a:t>
            </a:r>
            <a:r>
              <a:rPr lang="en-US" dirty="0" smtClean="0"/>
              <a:t>serves to </a:t>
            </a:r>
            <a:r>
              <a:rPr lang="en-US" dirty="0"/>
              <a:t>activate the cortex via a positive-feedback loop </a:t>
            </a:r>
            <a:r>
              <a:rPr lang="en-US" dirty="0" smtClean="0"/>
              <a:t>and assists </a:t>
            </a:r>
            <a:r>
              <a:rPr lang="en-US" dirty="0"/>
              <a:t>in the initiation of voluntary movement. </a:t>
            </a:r>
            <a:r>
              <a:rPr lang="en-US" dirty="0" smtClean="0"/>
              <a:t>Inhibition of </a:t>
            </a:r>
            <a:r>
              <a:rPr lang="en-US" dirty="0"/>
              <a:t>the thalamus by the BG is thought to underlie </a:t>
            </a:r>
            <a:r>
              <a:rPr lang="en-US" dirty="0" smtClean="0"/>
              <a:t>the </a:t>
            </a:r>
            <a:r>
              <a:rPr lang="en-US" dirty="0" err="1" smtClean="0"/>
              <a:t>hypokinesia</a:t>
            </a:r>
            <a:r>
              <a:rPr lang="en-US" dirty="0" smtClean="0"/>
              <a:t> </a:t>
            </a:r>
            <a:r>
              <a:rPr lang="en-US" dirty="0"/>
              <a:t>seen in PD. </a:t>
            </a:r>
            <a:endParaRPr lang="en-US" dirty="0" smtClean="0"/>
          </a:p>
          <a:p>
            <a:r>
              <a:rPr lang="en-US" dirty="0" smtClean="0"/>
              <a:t>An </a:t>
            </a:r>
            <a:r>
              <a:rPr lang="en-US" i="1" dirty="0"/>
              <a:t>indirect loop </a:t>
            </a:r>
            <a:r>
              <a:rPr lang="en-US" dirty="0"/>
              <a:t>through the </a:t>
            </a:r>
            <a:r>
              <a:rPr lang="en-US" dirty="0" smtClean="0"/>
              <a:t>BG involves </a:t>
            </a:r>
            <a:r>
              <a:rPr lang="en-US" dirty="0"/>
              <a:t>the subthalamic nucleus, the </a:t>
            </a:r>
            <a:r>
              <a:rPr lang="en-US" dirty="0" err="1"/>
              <a:t>globus</a:t>
            </a:r>
            <a:r>
              <a:rPr lang="en-US" dirty="0"/>
              <a:t> </a:t>
            </a:r>
            <a:r>
              <a:rPr lang="en-US" dirty="0" smtClean="0"/>
              <a:t>pallidus </a:t>
            </a:r>
            <a:r>
              <a:rPr lang="en-US" dirty="0" err="1" smtClean="0"/>
              <a:t>interna</a:t>
            </a:r>
            <a:r>
              <a:rPr lang="en-US" dirty="0"/>
              <a:t>, and substantia nigra pars </a:t>
            </a:r>
            <a:r>
              <a:rPr lang="en-US" dirty="0" err="1"/>
              <a:t>reticulata</a:t>
            </a:r>
            <a:r>
              <a:rPr lang="en-US" dirty="0"/>
              <a:t> to the </a:t>
            </a:r>
            <a:r>
              <a:rPr lang="en-US" dirty="0" smtClean="0"/>
              <a:t>superior </a:t>
            </a:r>
            <a:r>
              <a:rPr lang="en-US" dirty="0" err="1" smtClean="0"/>
              <a:t>colliculus</a:t>
            </a:r>
            <a:r>
              <a:rPr lang="en-US" dirty="0" smtClean="0"/>
              <a:t> </a:t>
            </a:r>
            <a:r>
              <a:rPr lang="en-US" dirty="0"/>
              <a:t>and midbrain </a:t>
            </a:r>
            <a:r>
              <a:rPr lang="en-US" dirty="0" err="1"/>
              <a:t>tegmentum</a:t>
            </a:r>
            <a:r>
              <a:rPr lang="en-US" dirty="0"/>
              <a:t> (Fig. 18.3). </a:t>
            </a:r>
            <a:endParaRPr lang="en-US" dirty="0" smtClean="0"/>
          </a:p>
          <a:p>
            <a:r>
              <a:rPr lang="en-US" dirty="0" smtClean="0"/>
              <a:t>This indirect loop </a:t>
            </a:r>
            <a:r>
              <a:rPr lang="en-US" dirty="0"/>
              <a:t>serves to decrease </a:t>
            </a:r>
            <a:r>
              <a:rPr lang="en-US" dirty="0" err="1"/>
              <a:t>thalamocortical</a:t>
            </a:r>
            <a:r>
              <a:rPr lang="en-US" dirty="0"/>
              <a:t> </a:t>
            </a:r>
            <a:r>
              <a:rPr lang="en-US" dirty="0" smtClean="0"/>
              <a:t>activation. </a:t>
            </a:r>
          </a:p>
          <a:p>
            <a:r>
              <a:rPr lang="en-US" dirty="0" smtClean="0"/>
              <a:t>The </a:t>
            </a:r>
            <a:r>
              <a:rPr lang="en-US" dirty="0"/>
              <a:t>BG projection to the superior </a:t>
            </a:r>
            <a:r>
              <a:rPr lang="en-US" dirty="0" err="1"/>
              <a:t>colliculus</a:t>
            </a:r>
            <a:r>
              <a:rPr lang="en-US" dirty="0"/>
              <a:t> assists </a:t>
            </a:r>
            <a:r>
              <a:rPr lang="en-US" dirty="0" smtClean="0"/>
              <a:t>in regulation </a:t>
            </a:r>
            <a:r>
              <a:rPr lang="en-US" dirty="0"/>
              <a:t>of saccadic eye movements. </a:t>
            </a:r>
            <a:endParaRPr lang="en-US" dirty="0" smtClean="0"/>
          </a:p>
          <a:p>
            <a:r>
              <a:rPr lang="en-US" dirty="0" smtClean="0"/>
              <a:t>The </a:t>
            </a:r>
            <a:r>
              <a:rPr lang="en-US" dirty="0"/>
              <a:t>BG </a:t>
            </a:r>
            <a:r>
              <a:rPr lang="en-US" dirty="0" smtClean="0"/>
              <a:t>projection to </a:t>
            </a:r>
            <a:r>
              <a:rPr lang="en-US" dirty="0"/>
              <a:t>the reticular formation assists in the regulation of </a:t>
            </a:r>
            <a:r>
              <a:rPr lang="en-US" dirty="0" smtClean="0"/>
              <a:t>trunk and </a:t>
            </a:r>
            <a:r>
              <a:rPr lang="en-US" dirty="0"/>
              <a:t>limb musculature (via extrapyramidal </a:t>
            </a:r>
            <a:r>
              <a:rPr lang="en-US" dirty="0" smtClean="0"/>
              <a:t>pathways) sleep and </a:t>
            </a:r>
            <a:r>
              <a:rPr lang="en-US" dirty="0"/>
              <a:t>wakefulness, and arousal</a:t>
            </a:r>
            <a:r>
              <a:rPr lang="en-US" i="1" dirty="0"/>
              <a:t>. </a:t>
            </a:r>
            <a:r>
              <a:rPr lang="en-US" dirty="0"/>
              <a:t>Other circuits in the BG </a:t>
            </a:r>
            <a:r>
              <a:rPr lang="en-US" dirty="0" smtClean="0"/>
              <a:t>are involved </a:t>
            </a:r>
            <a:r>
              <a:rPr lang="en-US" dirty="0"/>
              <a:t>with memory </a:t>
            </a:r>
            <a:r>
              <a:rPr lang="en-US" dirty="0" smtClean="0"/>
              <a:t>an cognitive functions.</a:t>
            </a:r>
            <a:endParaRPr lang="en-US" dirty="0"/>
          </a:p>
        </p:txBody>
      </p:sp>
    </p:spTree>
    <p:extLst>
      <p:ext uri="{BB962C8B-B14F-4D97-AF65-F5344CB8AC3E}">
        <p14:creationId xmlns="" xmlns:p14="http://schemas.microsoft.com/office/powerpoint/2010/main" val="3503601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idx="1"/>
          </p:nvPr>
        </p:nvSpPr>
        <p:spPr/>
        <p:txBody>
          <a:bodyPr>
            <a:normAutofit fontScale="92500"/>
          </a:bodyPr>
          <a:lstStyle/>
          <a:p>
            <a:r>
              <a:rPr lang="en-US" dirty="0">
                <a:solidFill>
                  <a:srgbClr val="FF0000"/>
                </a:solidFill>
              </a:rPr>
              <a:t>Parkinson’s disease is defined by (1) degeneration </a:t>
            </a:r>
            <a:r>
              <a:rPr lang="en-US" dirty="0" smtClean="0">
                <a:solidFill>
                  <a:srgbClr val="FF0000"/>
                </a:solidFill>
              </a:rPr>
              <a:t>of dopaminergic </a:t>
            </a:r>
            <a:r>
              <a:rPr lang="en-US" dirty="0">
                <a:solidFill>
                  <a:srgbClr val="FF0000"/>
                </a:solidFill>
              </a:rPr>
              <a:t>neurons in the BG in the pars </a:t>
            </a:r>
            <a:r>
              <a:rPr lang="en-US" dirty="0" err="1" smtClean="0">
                <a:solidFill>
                  <a:srgbClr val="FF0000"/>
                </a:solidFill>
              </a:rPr>
              <a:t>compactus</a:t>
            </a:r>
            <a:r>
              <a:rPr lang="en-US" dirty="0">
                <a:solidFill>
                  <a:srgbClr val="FF0000"/>
                </a:solidFill>
              </a:rPr>
              <a:t> </a:t>
            </a:r>
            <a:r>
              <a:rPr lang="en-US" dirty="0" smtClean="0">
                <a:solidFill>
                  <a:srgbClr val="FF0000"/>
                </a:solidFill>
              </a:rPr>
              <a:t>of </a:t>
            </a:r>
            <a:r>
              <a:rPr lang="en-US" dirty="0">
                <a:solidFill>
                  <a:srgbClr val="FF0000"/>
                </a:solidFill>
              </a:rPr>
              <a:t>the substantia nigra that produce </a:t>
            </a:r>
            <a:r>
              <a:rPr lang="en-US" i="1" dirty="0">
                <a:solidFill>
                  <a:srgbClr val="FF0000"/>
                </a:solidFill>
              </a:rPr>
              <a:t>dopamine </a:t>
            </a:r>
            <a:r>
              <a:rPr lang="en-US" dirty="0">
                <a:solidFill>
                  <a:srgbClr val="FF0000"/>
                </a:solidFill>
              </a:rPr>
              <a:t>and (2) </a:t>
            </a:r>
            <a:r>
              <a:rPr lang="en-US" dirty="0" smtClean="0">
                <a:solidFill>
                  <a:srgbClr val="FF0000"/>
                </a:solidFill>
              </a:rPr>
              <a:t>as the </a:t>
            </a:r>
            <a:r>
              <a:rPr lang="en-US" dirty="0">
                <a:solidFill>
                  <a:srgbClr val="FF0000"/>
                </a:solidFill>
              </a:rPr>
              <a:t>disease progresses and neurons degenerate, the </a:t>
            </a:r>
            <a:r>
              <a:rPr lang="en-US" dirty="0" smtClean="0">
                <a:solidFill>
                  <a:srgbClr val="FF0000"/>
                </a:solidFill>
              </a:rPr>
              <a:t>presence of </a:t>
            </a:r>
            <a:r>
              <a:rPr lang="en-US" dirty="0">
                <a:solidFill>
                  <a:srgbClr val="FF0000"/>
                </a:solidFill>
              </a:rPr>
              <a:t>cytoplasmic inclusion bodies, called </a:t>
            </a:r>
            <a:r>
              <a:rPr lang="en-US" i="1" dirty="0" err="1">
                <a:solidFill>
                  <a:srgbClr val="FF0000"/>
                </a:solidFill>
              </a:rPr>
              <a:t>Lewy</a:t>
            </a:r>
            <a:r>
              <a:rPr lang="en-US" i="1" dirty="0">
                <a:solidFill>
                  <a:srgbClr val="FF0000"/>
                </a:solidFill>
              </a:rPr>
              <a:t> bodies.</a:t>
            </a:r>
          </a:p>
          <a:p>
            <a:r>
              <a:rPr lang="en-US" dirty="0"/>
              <a:t>Substantial </a:t>
            </a:r>
            <a:r>
              <a:rPr lang="en-US" dirty="0" err="1"/>
              <a:t>neurodegeneration</a:t>
            </a:r>
            <a:r>
              <a:rPr lang="en-US" dirty="0"/>
              <a:t> occurs in PD before </a:t>
            </a:r>
            <a:r>
              <a:rPr lang="en-US" dirty="0" smtClean="0"/>
              <a:t>the onset </a:t>
            </a:r>
            <a:r>
              <a:rPr lang="en-US" dirty="0"/>
              <a:t>of motor symptoms with clinical signs </a:t>
            </a:r>
            <a:r>
              <a:rPr lang="en-US" dirty="0" smtClean="0"/>
              <a:t>emerging at </a:t>
            </a:r>
            <a:r>
              <a:rPr lang="en-US" dirty="0"/>
              <a:t>30% to 60% degeneration of neurons. </a:t>
            </a:r>
            <a:endParaRPr lang="en-US" dirty="0" smtClean="0"/>
          </a:p>
          <a:p>
            <a:r>
              <a:rPr lang="en-US" dirty="0" smtClean="0"/>
              <a:t>Loss </a:t>
            </a:r>
            <a:r>
              <a:rPr lang="en-US" dirty="0"/>
              <a:t>of </a:t>
            </a:r>
            <a:r>
              <a:rPr lang="en-US" dirty="0" smtClean="0"/>
              <a:t>the melanin-containing </a:t>
            </a:r>
            <a:r>
              <a:rPr lang="en-US" dirty="0"/>
              <a:t>neurons produces </a:t>
            </a:r>
            <a:r>
              <a:rPr lang="en-US" dirty="0" smtClean="0"/>
              <a:t>characteristic changes </a:t>
            </a:r>
            <a:r>
              <a:rPr lang="en-US" dirty="0"/>
              <a:t>in depigmentation in the substantia nigra </a:t>
            </a:r>
            <a:r>
              <a:rPr lang="en-US" dirty="0" smtClean="0"/>
              <a:t>with a </a:t>
            </a:r>
            <a:r>
              <a:rPr lang="en-US" dirty="0"/>
              <a:t>characteristic pallor</a:t>
            </a:r>
          </a:p>
        </p:txBody>
      </p:sp>
    </p:spTree>
    <p:extLst>
      <p:ext uri="{BB962C8B-B14F-4D97-AF65-F5344CB8AC3E}">
        <p14:creationId xmlns="" xmlns:p14="http://schemas.microsoft.com/office/powerpoint/2010/main" val="757623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 y="1066800"/>
            <a:ext cx="8827082"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19998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31922" y="265906"/>
            <a:ext cx="4397477" cy="659209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55895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95400" y="385763"/>
            <a:ext cx="5334000" cy="63236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02000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STAGES OF PARKINSON’S</a:t>
            </a:r>
            <a:br>
              <a:rPr lang="en-US" b="1" dirty="0">
                <a:solidFill>
                  <a:srgbClr val="FF0000"/>
                </a:solidFill>
              </a:rPr>
            </a:br>
            <a:r>
              <a:rPr lang="en-US" b="1" dirty="0" smtClean="0">
                <a:solidFill>
                  <a:srgbClr val="FF0000"/>
                </a:solidFill>
              </a:rPr>
              <a:t>DISEASE</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smtClean="0"/>
              <a:t>Postmortem </a:t>
            </a:r>
            <a:r>
              <a:rPr lang="en-US" dirty="0"/>
              <a:t>studies by </a:t>
            </a:r>
            <a:r>
              <a:rPr lang="en-US" dirty="0" err="1"/>
              <a:t>Braak</a:t>
            </a:r>
            <a:r>
              <a:rPr lang="en-US" dirty="0"/>
              <a:t> and colleagues </a:t>
            </a:r>
            <a:r>
              <a:rPr lang="en-US" dirty="0" smtClean="0"/>
              <a:t>have yielded </a:t>
            </a:r>
            <a:r>
              <a:rPr lang="en-US" dirty="0"/>
              <a:t>evidence supporting the view that PD is </a:t>
            </a:r>
            <a:r>
              <a:rPr lang="en-US" dirty="0" smtClean="0"/>
              <a:t>a widely dispersed neurodegenerative </a:t>
            </a:r>
            <a:r>
              <a:rPr lang="en-US" dirty="0"/>
              <a:t>disease that </a:t>
            </a:r>
            <a:r>
              <a:rPr lang="en-US" dirty="0" smtClean="0"/>
              <a:t>demonstrates a </a:t>
            </a:r>
            <a:r>
              <a:rPr lang="en-US" dirty="0"/>
              <a:t>progression through different stages. </a:t>
            </a:r>
            <a:endParaRPr lang="en-US" dirty="0" smtClean="0"/>
          </a:p>
          <a:p>
            <a:r>
              <a:rPr lang="en-US" dirty="0" smtClean="0"/>
              <a:t>Early on (</a:t>
            </a:r>
            <a:r>
              <a:rPr lang="en-US" i="1" dirty="0" smtClean="0"/>
              <a:t>stage </a:t>
            </a:r>
            <a:r>
              <a:rPr lang="en-US" i="1" dirty="0"/>
              <a:t>1</a:t>
            </a:r>
            <a:r>
              <a:rPr lang="en-US" dirty="0"/>
              <a:t>) lesions are found in the medulla </a:t>
            </a:r>
            <a:r>
              <a:rPr lang="en-US" dirty="0" smtClean="0"/>
              <a:t>oblongata (dorsal </a:t>
            </a:r>
            <a:r>
              <a:rPr lang="en-US" dirty="0"/>
              <a:t>IX/X nucleus or intermediate reticular zone).</a:t>
            </a:r>
          </a:p>
        </p:txBody>
      </p:sp>
    </p:spTree>
    <p:extLst>
      <p:ext uri="{BB962C8B-B14F-4D97-AF65-F5344CB8AC3E}">
        <p14:creationId xmlns="" xmlns:p14="http://schemas.microsoft.com/office/powerpoint/2010/main" val="1107532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a:t>In </a:t>
            </a:r>
            <a:r>
              <a:rPr lang="en-US" i="1" dirty="0"/>
              <a:t>stage 2, </a:t>
            </a:r>
            <a:r>
              <a:rPr lang="en-US" dirty="0"/>
              <a:t>pathology is expanded to involve lesions </a:t>
            </a:r>
            <a:r>
              <a:rPr lang="en-US" dirty="0" smtClean="0"/>
              <a:t>of the </a:t>
            </a:r>
            <a:r>
              <a:rPr lang="en-US" dirty="0"/>
              <a:t>caudal raphe nuclei, the </a:t>
            </a:r>
            <a:r>
              <a:rPr lang="en-US" dirty="0" err="1"/>
              <a:t>gigantocellular</a:t>
            </a:r>
            <a:r>
              <a:rPr lang="en-US" dirty="0"/>
              <a:t> reticular </a:t>
            </a:r>
            <a:r>
              <a:rPr lang="en-US" dirty="0" smtClean="0"/>
              <a:t>nucleus, and </a:t>
            </a:r>
            <a:r>
              <a:rPr lang="en-US" dirty="0" err="1"/>
              <a:t>coeruleus-subcoeruleus</a:t>
            </a:r>
            <a:r>
              <a:rPr lang="en-US" dirty="0"/>
              <a:t> complex. </a:t>
            </a:r>
            <a:endParaRPr lang="en-US" dirty="0" smtClean="0"/>
          </a:p>
          <a:p>
            <a:r>
              <a:rPr lang="en-US" dirty="0" smtClean="0"/>
              <a:t>In </a:t>
            </a:r>
            <a:r>
              <a:rPr lang="en-US" i="1" dirty="0"/>
              <a:t>stage </a:t>
            </a:r>
            <a:r>
              <a:rPr lang="en-US" i="1" dirty="0" smtClean="0"/>
              <a:t>3, </a:t>
            </a:r>
            <a:r>
              <a:rPr lang="en-US" dirty="0" smtClean="0"/>
              <a:t>involvement </a:t>
            </a:r>
            <a:r>
              <a:rPr lang="en-US" dirty="0"/>
              <a:t>of the </a:t>
            </a:r>
            <a:r>
              <a:rPr lang="en-US" dirty="0" err="1"/>
              <a:t>nigrostriatal</a:t>
            </a:r>
            <a:r>
              <a:rPr lang="en-US" dirty="0"/>
              <a:t> system is apparent (</a:t>
            </a:r>
            <a:r>
              <a:rPr lang="en-US" dirty="0" smtClean="0"/>
              <a:t>pars </a:t>
            </a:r>
            <a:r>
              <a:rPr lang="en-US" dirty="0" err="1" smtClean="0"/>
              <a:t>compacta</a:t>
            </a:r>
            <a:r>
              <a:rPr lang="en-US" dirty="0" smtClean="0"/>
              <a:t> </a:t>
            </a:r>
            <a:r>
              <a:rPr lang="en-US" dirty="0"/>
              <a:t>of the substantia nigra). </a:t>
            </a:r>
            <a:endParaRPr lang="en-US" dirty="0" smtClean="0"/>
          </a:p>
          <a:p>
            <a:r>
              <a:rPr lang="en-US" dirty="0" smtClean="0"/>
              <a:t>In </a:t>
            </a:r>
            <a:r>
              <a:rPr lang="en-US" i="1" dirty="0"/>
              <a:t>stage 4, </a:t>
            </a:r>
            <a:r>
              <a:rPr lang="en-US" dirty="0"/>
              <a:t>lesions </a:t>
            </a:r>
            <a:r>
              <a:rPr lang="en-US" dirty="0" smtClean="0"/>
              <a:t>are also </a:t>
            </a:r>
            <a:r>
              <a:rPr lang="en-US" dirty="0"/>
              <a:t>found in the cortex (temporal </a:t>
            </a:r>
            <a:r>
              <a:rPr lang="en-US" dirty="0" err="1"/>
              <a:t>mesocortex</a:t>
            </a:r>
            <a:r>
              <a:rPr lang="en-US" dirty="0"/>
              <a:t> and </a:t>
            </a:r>
            <a:r>
              <a:rPr lang="en-US" dirty="0" err="1"/>
              <a:t>allocortex</a:t>
            </a:r>
            <a:r>
              <a:rPr lang="en-US" dirty="0"/>
              <a:t>).</a:t>
            </a:r>
          </a:p>
          <a:p>
            <a:r>
              <a:rPr lang="en-US" dirty="0"/>
              <a:t>In </a:t>
            </a:r>
            <a:r>
              <a:rPr lang="en-US" i="1" dirty="0"/>
              <a:t>stage 5, </a:t>
            </a:r>
            <a:r>
              <a:rPr lang="en-US" dirty="0"/>
              <a:t>pathology is extended to </a:t>
            </a:r>
            <a:r>
              <a:rPr lang="en-US" dirty="0" smtClean="0"/>
              <a:t>involve the </a:t>
            </a:r>
            <a:r>
              <a:rPr lang="en-US" dirty="0"/>
              <a:t>sensory association areas of the neocortex and </a:t>
            </a:r>
            <a:r>
              <a:rPr lang="en-US" dirty="0" smtClean="0"/>
              <a:t>prefrontal neocortex</a:t>
            </a:r>
            <a:r>
              <a:rPr lang="en-US" dirty="0"/>
              <a:t>. </a:t>
            </a:r>
            <a:endParaRPr lang="en-US" dirty="0" smtClean="0"/>
          </a:p>
          <a:p>
            <a:r>
              <a:rPr lang="en-US" dirty="0" smtClean="0"/>
              <a:t>In </a:t>
            </a:r>
            <a:r>
              <a:rPr lang="en-US" i="1" dirty="0"/>
              <a:t>stage 6, </a:t>
            </a:r>
            <a:r>
              <a:rPr lang="en-US" dirty="0"/>
              <a:t>pathology is extended </a:t>
            </a:r>
            <a:r>
              <a:rPr lang="en-US" dirty="0" smtClean="0"/>
              <a:t>to involve </a:t>
            </a:r>
            <a:r>
              <a:rPr lang="en-US" dirty="0"/>
              <a:t>the sensory association areas of the </a:t>
            </a:r>
            <a:r>
              <a:rPr lang="en-US" dirty="0" smtClean="0"/>
              <a:t>neocortex and </a:t>
            </a:r>
            <a:r>
              <a:rPr lang="en-US" dirty="0"/>
              <a:t>premotor areas.</a:t>
            </a:r>
          </a:p>
        </p:txBody>
      </p:sp>
    </p:spTree>
    <p:extLst>
      <p:ext uri="{BB962C8B-B14F-4D97-AF65-F5344CB8AC3E}">
        <p14:creationId xmlns="" xmlns:p14="http://schemas.microsoft.com/office/powerpoint/2010/main" val="750980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6393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658676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MEDICAL DIAGNOSIS</a:t>
            </a:r>
            <a:endParaRPr lang="en-US" dirty="0">
              <a:solidFill>
                <a:srgbClr val="FF0000"/>
              </a:solidFill>
            </a:endParaRPr>
          </a:p>
        </p:txBody>
      </p:sp>
      <p:sp>
        <p:nvSpPr>
          <p:cNvPr id="3" name="Content Placeholder 2"/>
          <p:cNvSpPr>
            <a:spLocks noGrp="1"/>
          </p:cNvSpPr>
          <p:nvPr>
            <p:ph idx="1"/>
          </p:nvPr>
        </p:nvSpPr>
        <p:spPr/>
        <p:txBody>
          <a:bodyPr>
            <a:normAutofit fontScale="70000" lnSpcReduction="20000"/>
          </a:bodyPr>
          <a:lstStyle/>
          <a:p>
            <a:r>
              <a:rPr lang="en-US" dirty="0"/>
              <a:t>Diagnosis at onset of PD is difficult with accurate </a:t>
            </a:r>
            <a:r>
              <a:rPr lang="en-US" dirty="0" smtClean="0"/>
              <a:t>diagnosis possible </a:t>
            </a:r>
            <a:r>
              <a:rPr lang="en-US" dirty="0"/>
              <a:t>only with continued observation of evolving </a:t>
            </a:r>
            <a:r>
              <a:rPr lang="en-US" dirty="0" smtClean="0"/>
              <a:t>clinical signs </a:t>
            </a:r>
            <a:r>
              <a:rPr lang="en-US" dirty="0"/>
              <a:t>and symptoms. </a:t>
            </a:r>
            <a:endParaRPr lang="en-US" dirty="0" smtClean="0"/>
          </a:p>
          <a:p>
            <a:r>
              <a:rPr lang="en-US" dirty="0"/>
              <a:t>T</a:t>
            </a:r>
            <a:r>
              <a:rPr lang="en-US" dirty="0" smtClean="0"/>
              <a:t>here </a:t>
            </a:r>
            <a:r>
              <a:rPr lang="en-US" dirty="0"/>
              <a:t>is no single definitive </a:t>
            </a:r>
            <a:r>
              <a:rPr lang="en-US" dirty="0" smtClean="0"/>
              <a:t>test or </a:t>
            </a:r>
            <a:r>
              <a:rPr lang="en-US" dirty="0"/>
              <a:t>group of tests used to diagnose the disease. </a:t>
            </a:r>
            <a:endParaRPr lang="en-US" dirty="0" smtClean="0"/>
          </a:p>
          <a:p>
            <a:r>
              <a:rPr lang="en-US" dirty="0" smtClean="0"/>
              <a:t>The diagnosis is </a:t>
            </a:r>
            <a:r>
              <a:rPr lang="en-US" dirty="0"/>
              <a:t>made on the basis of history and clinical </a:t>
            </a:r>
            <a:r>
              <a:rPr lang="en-US" dirty="0" smtClean="0"/>
              <a:t>examination.</a:t>
            </a:r>
          </a:p>
          <a:p>
            <a:r>
              <a:rPr lang="en-US" dirty="0"/>
              <a:t>Handwriting samples, speech analysis, interview </a:t>
            </a:r>
            <a:r>
              <a:rPr lang="en-US" dirty="0" smtClean="0"/>
              <a:t>questions that </a:t>
            </a:r>
            <a:r>
              <a:rPr lang="en-US" dirty="0"/>
              <a:t>focus on developing symptoms, and physical </a:t>
            </a:r>
            <a:r>
              <a:rPr lang="en-US" dirty="0" smtClean="0"/>
              <a:t>examination are </a:t>
            </a:r>
            <a:r>
              <a:rPr lang="en-US" dirty="0"/>
              <a:t>used. </a:t>
            </a:r>
            <a:endParaRPr lang="en-US" dirty="0" smtClean="0"/>
          </a:p>
          <a:p>
            <a:r>
              <a:rPr lang="en-US" dirty="0" smtClean="0"/>
              <a:t>In </a:t>
            </a:r>
            <a:r>
              <a:rPr lang="en-US" dirty="0"/>
              <a:t>the preclinical stage, </a:t>
            </a:r>
            <a:r>
              <a:rPr lang="en-US" dirty="0" err="1"/>
              <a:t>nonmotor</a:t>
            </a:r>
            <a:r>
              <a:rPr lang="en-US" dirty="0"/>
              <a:t> </a:t>
            </a:r>
            <a:r>
              <a:rPr lang="en-US" dirty="0" smtClean="0"/>
              <a:t>symptoms predominate</a:t>
            </a:r>
            <a:r>
              <a:rPr lang="en-US" dirty="0"/>
              <a:t>. </a:t>
            </a:r>
            <a:endParaRPr lang="en-US" dirty="0" smtClean="0"/>
          </a:p>
          <a:p>
            <a:r>
              <a:rPr lang="en-US" dirty="0"/>
              <a:t>T</a:t>
            </a:r>
            <a:r>
              <a:rPr lang="en-US" dirty="0" smtClean="0"/>
              <a:t>here </a:t>
            </a:r>
            <a:r>
              <a:rPr lang="en-US" dirty="0"/>
              <a:t>is an increasing focus on use </a:t>
            </a:r>
            <a:r>
              <a:rPr lang="en-US" dirty="0" smtClean="0"/>
              <a:t>of questionnaires </a:t>
            </a:r>
            <a:r>
              <a:rPr lang="en-US" dirty="0"/>
              <a:t>and tests (e.g., olfactory testing, imaging </a:t>
            </a:r>
            <a:r>
              <a:rPr lang="en-US" dirty="0" smtClean="0"/>
              <a:t>of cardiac </a:t>
            </a:r>
            <a:r>
              <a:rPr lang="en-US" dirty="0"/>
              <a:t>sympathetic innervation) that focus on </a:t>
            </a:r>
            <a:r>
              <a:rPr lang="en-US" dirty="0" smtClean="0"/>
              <a:t>emerging </a:t>
            </a:r>
            <a:r>
              <a:rPr lang="en-US" dirty="0" err="1" smtClean="0"/>
              <a:t>nonmotor</a:t>
            </a:r>
            <a:r>
              <a:rPr lang="en-US" dirty="0" smtClean="0"/>
              <a:t> symptoms.</a:t>
            </a:r>
          </a:p>
          <a:p>
            <a:r>
              <a:rPr lang="en-US" dirty="0" smtClean="0"/>
              <a:t>Often </a:t>
            </a:r>
            <a:r>
              <a:rPr lang="en-US" dirty="0"/>
              <a:t>symptoms of loss </a:t>
            </a:r>
            <a:r>
              <a:rPr lang="en-US" dirty="0" smtClean="0"/>
              <a:t>of smell</a:t>
            </a:r>
            <a:r>
              <a:rPr lang="en-US" dirty="0"/>
              <a:t>, sleep disturbances, vivid dreams with REM </a:t>
            </a:r>
            <a:r>
              <a:rPr lang="en-US" dirty="0" smtClean="0"/>
              <a:t>alterations, foot </a:t>
            </a:r>
            <a:r>
              <a:rPr lang="en-US" dirty="0"/>
              <a:t>dystonia and foot cramping similar to </a:t>
            </a:r>
            <a:r>
              <a:rPr lang="en-US" dirty="0" smtClean="0"/>
              <a:t>restless legs </a:t>
            </a:r>
            <a:r>
              <a:rPr lang="en-US" dirty="0"/>
              <a:t>syndrome, orthostatic hypotension, and </a:t>
            </a:r>
            <a:r>
              <a:rPr lang="en-US" dirty="0" smtClean="0"/>
              <a:t>constipation are </a:t>
            </a:r>
            <a:r>
              <a:rPr lang="en-US" dirty="0"/>
              <a:t>symptoms that are present many years before an </a:t>
            </a:r>
            <a:r>
              <a:rPr lang="en-US" dirty="0" smtClean="0"/>
              <a:t>official diagnoses </a:t>
            </a:r>
            <a:r>
              <a:rPr lang="en-US" dirty="0"/>
              <a:t>of PD is made.</a:t>
            </a:r>
          </a:p>
        </p:txBody>
      </p:sp>
    </p:spTree>
    <p:extLst>
      <p:ext uri="{BB962C8B-B14F-4D97-AF65-F5344CB8AC3E}">
        <p14:creationId xmlns="" xmlns:p14="http://schemas.microsoft.com/office/powerpoint/2010/main" val="1259326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Parkinson’s </a:t>
            </a:r>
            <a:r>
              <a:rPr lang="en-US" dirty="0"/>
              <a:t>disease (PD) is a progressive </a:t>
            </a:r>
            <a:r>
              <a:rPr lang="en-US" dirty="0" smtClean="0"/>
              <a:t>disorder of </a:t>
            </a:r>
            <a:r>
              <a:rPr lang="en-US" dirty="0"/>
              <a:t>the central nervous system (CNS) with </a:t>
            </a:r>
            <a:r>
              <a:rPr lang="en-US" dirty="0" smtClean="0"/>
              <a:t>both motor </a:t>
            </a:r>
            <a:r>
              <a:rPr lang="en-US" dirty="0"/>
              <a:t>and </a:t>
            </a:r>
            <a:r>
              <a:rPr lang="en-US" dirty="0" err="1"/>
              <a:t>nonmotor</a:t>
            </a:r>
            <a:r>
              <a:rPr lang="en-US" dirty="0"/>
              <a:t> symptoms. </a:t>
            </a:r>
            <a:endParaRPr lang="en-US" dirty="0" smtClean="0"/>
          </a:p>
          <a:p>
            <a:r>
              <a:rPr lang="en-US" dirty="0" smtClean="0">
                <a:solidFill>
                  <a:srgbClr val="FF0000"/>
                </a:solidFill>
              </a:rPr>
              <a:t>Motor symptoms </a:t>
            </a:r>
            <a:r>
              <a:rPr lang="en-US" dirty="0" smtClean="0"/>
              <a:t>include </a:t>
            </a:r>
            <a:r>
              <a:rPr lang="en-US" dirty="0"/>
              <a:t>the </a:t>
            </a:r>
            <a:r>
              <a:rPr lang="en-US" i="1" dirty="0"/>
              <a:t>cardinal features </a:t>
            </a:r>
            <a:r>
              <a:rPr lang="en-US" dirty="0"/>
              <a:t>of rigidity, </a:t>
            </a:r>
            <a:r>
              <a:rPr lang="en-US" dirty="0" err="1" smtClean="0"/>
              <a:t>bradykinesia</a:t>
            </a:r>
            <a:r>
              <a:rPr lang="en-US" dirty="0" smtClean="0"/>
              <a:t>, tremor, and</a:t>
            </a:r>
            <a:r>
              <a:rPr lang="en-US" dirty="0"/>
              <a:t>, in later stages, postural instability. </a:t>
            </a:r>
            <a:endParaRPr lang="en-US" dirty="0" smtClean="0"/>
          </a:p>
          <a:p>
            <a:r>
              <a:rPr lang="en-US" dirty="0" err="1" smtClean="0">
                <a:solidFill>
                  <a:srgbClr val="FF0000"/>
                </a:solidFill>
              </a:rPr>
              <a:t>Nonmotor</a:t>
            </a:r>
            <a:r>
              <a:rPr lang="en-US" dirty="0" smtClean="0">
                <a:solidFill>
                  <a:srgbClr val="FF0000"/>
                </a:solidFill>
              </a:rPr>
              <a:t> symptoms</a:t>
            </a:r>
            <a:r>
              <a:rPr lang="en-US" dirty="0" smtClean="0"/>
              <a:t> </a:t>
            </a:r>
            <a:r>
              <a:rPr lang="en-US" dirty="0"/>
              <a:t>may precede the onset of </a:t>
            </a:r>
            <a:r>
              <a:rPr lang="en-US" dirty="0" smtClean="0"/>
              <a:t>motor symptoms </a:t>
            </a:r>
            <a:r>
              <a:rPr lang="en-US" dirty="0"/>
              <a:t>by years. </a:t>
            </a:r>
            <a:endParaRPr lang="en-US" dirty="0" smtClean="0"/>
          </a:p>
          <a:p>
            <a:r>
              <a:rPr lang="en-US" dirty="0" smtClean="0">
                <a:solidFill>
                  <a:srgbClr val="FF0000"/>
                </a:solidFill>
              </a:rPr>
              <a:t>Early </a:t>
            </a:r>
            <a:r>
              <a:rPr lang="en-US" dirty="0">
                <a:solidFill>
                  <a:srgbClr val="FF0000"/>
                </a:solidFill>
              </a:rPr>
              <a:t>symptoms</a:t>
            </a:r>
            <a:r>
              <a:rPr lang="en-US" dirty="0"/>
              <a:t> can include loss </a:t>
            </a:r>
            <a:r>
              <a:rPr lang="en-US" dirty="0" smtClean="0"/>
              <a:t>of sense </a:t>
            </a:r>
            <a:r>
              <a:rPr lang="en-US" dirty="0"/>
              <a:t>of smell, constipation, rapid eye movement (</a:t>
            </a:r>
            <a:r>
              <a:rPr lang="en-US" dirty="0" smtClean="0"/>
              <a:t>REM) sleep </a:t>
            </a:r>
            <a:r>
              <a:rPr lang="en-US" dirty="0"/>
              <a:t>behavior disorder, mood disorders, and </a:t>
            </a:r>
            <a:r>
              <a:rPr lang="en-US" dirty="0" smtClean="0"/>
              <a:t>orthostatic hypotension</a:t>
            </a:r>
            <a:r>
              <a:rPr lang="en-US" dirty="0"/>
              <a:t>. </a:t>
            </a:r>
            <a:endParaRPr lang="en-US" dirty="0" smtClean="0"/>
          </a:p>
          <a:p>
            <a:r>
              <a:rPr lang="en-US" dirty="0" smtClean="0">
                <a:solidFill>
                  <a:srgbClr val="FF0000"/>
                </a:solidFill>
              </a:rPr>
              <a:t>Other </a:t>
            </a:r>
            <a:r>
              <a:rPr lang="en-US" dirty="0" err="1">
                <a:solidFill>
                  <a:srgbClr val="FF0000"/>
                </a:solidFill>
              </a:rPr>
              <a:t>nonmotor</a:t>
            </a:r>
            <a:r>
              <a:rPr lang="en-US" dirty="0">
                <a:solidFill>
                  <a:srgbClr val="FF0000"/>
                </a:solidFill>
              </a:rPr>
              <a:t> symptoms</a:t>
            </a:r>
            <a:r>
              <a:rPr lang="en-US" dirty="0"/>
              <a:t> include </a:t>
            </a:r>
            <a:r>
              <a:rPr lang="en-US" dirty="0" smtClean="0"/>
              <a:t>altered bladder </a:t>
            </a:r>
            <a:r>
              <a:rPr lang="en-US" dirty="0"/>
              <a:t>function, excessive saliva, </a:t>
            </a:r>
            <a:r>
              <a:rPr lang="en-US" dirty="0" smtClean="0"/>
              <a:t>integumentary changes</a:t>
            </a:r>
            <a:r>
              <a:rPr lang="en-US" dirty="0"/>
              <a:t>, difficulty speaking and swallowing, and </a:t>
            </a:r>
            <a:r>
              <a:rPr lang="en-US" dirty="0" smtClean="0"/>
              <a:t>cognitive problems </a:t>
            </a:r>
            <a:r>
              <a:rPr lang="en-US" dirty="0"/>
              <a:t>(slowed thinking, confusion, and </a:t>
            </a:r>
            <a:r>
              <a:rPr lang="en-US" dirty="0" smtClean="0"/>
              <a:t>in some </a:t>
            </a:r>
            <a:r>
              <a:rPr lang="en-US" dirty="0"/>
              <a:t>cases dementia). </a:t>
            </a:r>
            <a:endParaRPr lang="en-US" dirty="0" smtClean="0"/>
          </a:p>
          <a:p>
            <a:r>
              <a:rPr lang="en-US" dirty="0" smtClean="0">
                <a:solidFill>
                  <a:srgbClr val="FF0000"/>
                </a:solidFill>
              </a:rPr>
              <a:t>Onset</a:t>
            </a:r>
            <a:r>
              <a:rPr lang="en-US" dirty="0" smtClean="0"/>
              <a:t> </a:t>
            </a:r>
            <a:r>
              <a:rPr lang="en-US" dirty="0"/>
              <a:t>is insidious with a slow </a:t>
            </a:r>
            <a:r>
              <a:rPr lang="en-US" dirty="0" smtClean="0"/>
              <a:t>rate of </a:t>
            </a:r>
            <a:r>
              <a:rPr lang="en-US" dirty="0"/>
              <a:t>progression. </a:t>
            </a:r>
            <a:endParaRPr lang="en-US" dirty="0" smtClean="0"/>
          </a:p>
          <a:p>
            <a:r>
              <a:rPr lang="en-US" dirty="0" smtClean="0"/>
              <a:t>Disruptions </a:t>
            </a:r>
            <a:r>
              <a:rPr lang="en-US" dirty="0"/>
              <a:t>in daily functions, </a:t>
            </a:r>
            <a:r>
              <a:rPr lang="en-US" dirty="0" smtClean="0"/>
              <a:t>roles, and </a:t>
            </a:r>
            <a:r>
              <a:rPr lang="en-US" dirty="0"/>
              <a:t>activities, as well as depression, are common </a:t>
            </a:r>
            <a:r>
              <a:rPr lang="en-US" dirty="0" smtClean="0"/>
              <a:t>in individuals </a:t>
            </a:r>
            <a:r>
              <a:rPr lang="en-US" dirty="0"/>
              <a:t>with PD.</a:t>
            </a:r>
          </a:p>
        </p:txBody>
      </p:sp>
    </p:spTree>
    <p:extLst>
      <p:ext uri="{BB962C8B-B14F-4D97-AF65-F5344CB8AC3E}">
        <p14:creationId xmlns="" xmlns:p14="http://schemas.microsoft.com/office/powerpoint/2010/main" val="3891295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rgbClr val="FF0000"/>
                </a:solidFill>
              </a:rPr>
              <a:t>A diagnosis of PD is </a:t>
            </a:r>
            <a:r>
              <a:rPr lang="en-US" dirty="0" smtClean="0">
                <a:solidFill>
                  <a:srgbClr val="FF0000"/>
                </a:solidFill>
              </a:rPr>
              <a:t>typically made </a:t>
            </a:r>
            <a:r>
              <a:rPr lang="en-US" dirty="0">
                <a:solidFill>
                  <a:srgbClr val="FF0000"/>
                </a:solidFill>
              </a:rPr>
              <a:t>if at least two of the four cardinal motor features </a:t>
            </a:r>
            <a:r>
              <a:rPr lang="en-US" dirty="0" smtClean="0">
                <a:solidFill>
                  <a:srgbClr val="FF0000"/>
                </a:solidFill>
              </a:rPr>
              <a:t>are present</a:t>
            </a:r>
            <a:r>
              <a:rPr lang="en-US" dirty="0">
                <a:solidFill>
                  <a:srgbClr val="FF0000"/>
                </a:solidFill>
              </a:rPr>
              <a:t>. </a:t>
            </a:r>
            <a:endParaRPr lang="en-US" dirty="0" smtClean="0">
              <a:solidFill>
                <a:srgbClr val="FF0000"/>
              </a:solidFill>
            </a:endParaRPr>
          </a:p>
          <a:p>
            <a:r>
              <a:rPr lang="en-US" dirty="0" smtClean="0">
                <a:solidFill>
                  <a:srgbClr val="FF0000"/>
                </a:solidFill>
              </a:rPr>
              <a:t>Exclusion </a:t>
            </a:r>
            <a:r>
              <a:rPr lang="en-US" dirty="0">
                <a:solidFill>
                  <a:srgbClr val="FF0000"/>
                </a:solidFill>
              </a:rPr>
              <a:t>of Parkinson-plus syndromes is necessary.</a:t>
            </a:r>
          </a:p>
          <a:p>
            <a:r>
              <a:rPr lang="en-US" dirty="0" smtClean="0">
                <a:solidFill>
                  <a:srgbClr val="FF0000"/>
                </a:solidFill>
              </a:rPr>
              <a:t>The </a:t>
            </a:r>
            <a:r>
              <a:rPr lang="en-US" dirty="0">
                <a:solidFill>
                  <a:srgbClr val="FF0000"/>
                </a:solidFill>
              </a:rPr>
              <a:t>presence of extrapyramidal signs that are </a:t>
            </a:r>
            <a:r>
              <a:rPr lang="en-US" dirty="0" smtClean="0">
                <a:solidFill>
                  <a:srgbClr val="FF0000"/>
                </a:solidFill>
              </a:rPr>
              <a:t>bilaterally symmetrical </a:t>
            </a:r>
            <a:r>
              <a:rPr lang="en-US" dirty="0">
                <a:solidFill>
                  <a:srgbClr val="FF0000"/>
                </a:solidFill>
              </a:rPr>
              <a:t>and do not respond to L-dopa </a:t>
            </a:r>
            <a:r>
              <a:rPr lang="en-US" dirty="0" smtClean="0">
                <a:solidFill>
                  <a:srgbClr val="FF0000"/>
                </a:solidFill>
              </a:rPr>
              <a:t>and dopamine </a:t>
            </a:r>
            <a:r>
              <a:rPr lang="en-US" dirty="0">
                <a:solidFill>
                  <a:srgbClr val="FF0000"/>
                </a:solidFill>
              </a:rPr>
              <a:t>agonists (</a:t>
            </a:r>
            <a:r>
              <a:rPr lang="en-US" dirty="0" err="1">
                <a:solidFill>
                  <a:srgbClr val="FF0000"/>
                </a:solidFill>
              </a:rPr>
              <a:t>apomorphine</a:t>
            </a:r>
            <a:r>
              <a:rPr lang="en-US" dirty="0">
                <a:solidFill>
                  <a:srgbClr val="FF0000"/>
                </a:solidFill>
              </a:rPr>
              <a:t> test) is suggestive </a:t>
            </a:r>
            <a:r>
              <a:rPr lang="en-US" dirty="0" smtClean="0">
                <a:solidFill>
                  <a:srgbClr val="FF0000"/>
                </a:solidFill>
              </a:rPr>
              <a:t>of these </a:t>
            </a:r>
            <a:r>
              <a:rPr lang="en-US" dirty="0">
                <a:solidFill>
                  <a:srgbClr val="FF0000"/>
                </a:solidFill>
              </a:rPr>
              <a:t>syndromes, not PD. </a:t>
            </a:r>
            <a:endParaRPr lang="en-US" dirty="0" smtClean="0">
              <a:solidFill>
                <a:srgbClr val="FF0000"/>
              </a:solidFill>
            </a:endParaRPr>
          </a:p>
          <a:p>
            <a:r>
              <a:rPr lang="en-US" dirty="0" smtClean="0">
                <a:solidFill>
                  <a:srgbClr val="FF0000"/>
                </a:solidFill>
              </a:rPr>
              <a:t>Imaging can </a:t>
            </a:r>
            <a:r>
              <a:rPr lang="en-US" dirty="0">
                <a:solidFill>
                  <a:srgbClr val="FF0000"/>
                </a:solidFill>
              </a:rPr>
              <a:t>be used to rule </a:t>
            </a:r>
            <a:r>
              <a:rPr lang="en-US" dirty="0" smtClean="0">
                <a:solidFill>
                  <a:srgbClr val="FF0000"/>
                </a:solidFill>
              </a:rPr>
              <a:t>out other </a:t>
            </a:r>
            <a:r>
              <a:rPr lang="en-US" dirty="0">
                <a:solidFill>
                  <a:srgbClr val="FF0000"/>
                </a:solidFill>
              </a:rPr>
              <a:t>pathologies. </a:t>
            </a:r>
            <a:endParaRPr lang="en-US" dirty="0" smtClean="0">
              <a:solidFill>
                <a:srgbClr val="FF0000"/>
              </a:solidFill>
            </a:endParaRPr>
          </a:p>
          <a:p>
            <a:r>
              <a:rPr lang="en-US" dirty="0" smtClean="0">
                <a:solidFill>
                  <a:srgbClr val="FF0000"/>
                </a:solidFill>
              </a:rPr>
              <a:t>In </a:t>
            </a:r>
            <a:r>
              <a:rPr lang="en-US" dirty="0">
                <a:solidFill>
                  <a:srgbClr val="FF0000"/>
                </a:solidFill>
              </a:rPr>
              <a:t>vivo functional imaging (</a:t>
            </a:r>
            <a:r>
              <a:rPr lang="en-US" dirty="0" smtClean="0">
                <a:solidFill>
                  <a:srgbClr val="FF0000"/>
                </a:solidFill>
              </a:rPr>
              <a:t>magnetic resonance </a:t>
            </a:r>
            <a:r>
              <a:rPr lang="en-US" dirty="0">
                <a:solidFill>
                  <a:srgbClr val="FF0000"/>
                </a:solidFill>
              </a:rPr>
              <a:t>imaging [MRI]) using chemical markers </a:t>
            </a:r>
            <a:r>
              <a:rPr lang="en-US" dirty="0" smtClean="0">
                <a:solidFill>
                  <a:srgbClr val="FF0000"/>
                </a:solidFill>
              </a:rPr>
              <a:t>to identify </a:t>
            </a:r>
            <a:r>
              <a:rPr lang="en-US" dirty="0">
                <a:solidFill>
                  <a:srgbClr val="FF0000"/>
                </a:solidFill>
              </a:rPr>
              <a:t>dopaminergic deficits in PD and related </a:t>
            </a:r>
            <a:r>
              <a:rPr lang="en-US" dirty="0" smtClean="0">
                <a:solidFill>
                  <a:srgbClr val="FF0000"/>
                </a:solidFill>
              </a:rPr>
              <a:t>disorders identifies </a:t>
            </a:r>
            <a:r>
              <a:rPr lang="en-US" dirty="0">
                <a:solidFill>
                  <a:srgbClr val="FF0000"/>
                </a:solidFill>
              </a:rPr>
              <a:t>dopamine deficiency but does not </a:t>
            </a:r>
            <a:r>
              <a:rPr lang="en-US" dirty="0" smtClean="0">
                <a:solidFill>
                  <a:srgbClr val="FF0000"/>
                </a:solidFill>
              </a:rPr>
              <a:t>discriminate between </a:t>
            </a:r>
            <a:r>
              <a:rPr lang="en-US" dirty="0">
                <a:solidFill>
                  <a:srgbClr val="FF0000"/>
                </a:solidFill>
              </a:rPr>
              <a:t>PD and other causes of </a:t>
            </a:r>
            <a:r>
              <a:rPr lang="en-US" dirty="0" smtClean="0">
                <a:solidFill>
                  <a:srgbClr val="FF0000"/>
                </a:solidFill>
              </a:rPr>
              <a:t>parkinsonism.</a:t>
            </a:r>
            <a:endParaRPr lang="en-US" dirty="0">
              <a:solidFill>
                <a:srgbClr val="FF0000"/>
              </a:solidFill>
            </a:endParaRPr>
          </a:p>
        </p:txBody>
      </p:sp>
    </p:spTree>
    <p:extLst>
      <p:ext uri="{BB962C8B-B14F-4D97-AF65-F5344CB8AC3E}">
        <p14:creationId xmlns="" xmlns:p14="http://schemas.microsoft.com/office/powerpoint/2010/main" val="186099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CLINICAL </a:t>
            </a:r>
            <a:r>
              <a:rPr lang="en-US" b="1" dirty="0" smtClean="0"/>
              <a:t>COURSE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a:t>disease is progressive, with a long subclinical </a:t>
            </a:r>
            <a:r>
              <a:rPr lang="en-US" dirty="0" smtClean="0"/>
              <a:t>period (without </a:t>
            </a:r>
            <a:r>
              <a:rPr lang="en-US" dirty="0"/>
              <a:t>apparent clinical manifestations) estimated </a:t>
            </a:r>
            <a:r>
              <a:rPr lang="en-US" dirty="0" smtClean="0"/>
              <a:t>to be </a:t>
            </a:r>
            <a:r>
              <a:rPr lang="en-US" dirty="0"/>
              <a:t>at least 5 years. </a:t>
            </a:r>
            <a:endParaRPr lang="en-US" dirty="0" smtClean="0"/>
          </a:p>
          <a:p>
            <a:r>
              <a:rPr lang="en-US" dirty="0" smtClean="0"/>
              <a:t>Mean </a:t>
            </a:r>
            <a:r>
              <a:rPr lang="en-US" dirty="0"/>
              <a:t>PD duration is </a:t>
            </a:r>
            <a:r>
              <a:rPr lang="en-US" dirty="0" smtClean="0"/>
              <a:t>approximately 13 </a:t>
            </a:r>
            <a:r>
              <a:rPr lang="en-US" dirty="0"/>
              <a:t>years. </a:t>
            </a:r>
            <a:endParaRPr lang="en-US" dirty="0" smtClean="0"/>
          </a:p>
          <a:p>
            <a:r>
              <a:rPr lang="en-US" dirty="0"/>
              <a:t>T</a:t>
            </a:r>
            <a:r>
              <a:rPr lang="en-US" dirty="0" smtClean="0"/>
              <a:t>here </a:t>
            </a:r>
            <a:r>
              <a:rPr lang="en-US" dirty="0"/>
              <a:t>is variability of the rate of progression.</a:t>
            </a:r>
          </a:p>
          <a:p>
            <a:r>
              <a:rPr lang="en-US" dirty="0"/>
              <a:t>Patients with a young age at onset or who are </a:t>
            </a:r>
            <a:r>
              <a:rPr lang="en-US" dirty="0" smtClean="0"/>
              <a:t>tremor predominant </a:t>
            </a:r>
            <a:r>
              <a:rPr lang="en-US" dirty="0"/>
              <a:t>typically demonstrate a more benign progression.</a:t>
            </a:r>
          </a:p>
          <a:p>
            <a:r>
              <a:rPr lang="en-US" dirty="0"/>
              <a:t>Patients with PD who present with postural </a:t>
            </a:r>
            <a:r>
              <a:rPr lang="en-US" dirty="0" smtClean="0"/>
              <a:t>instability and </a:t>
            </a:r>
            <a:r>
              <a:rPr lang="en-US" dirty="0"/>
              <a:t>gait disturbances (the PIGD group) tend </a:t>
            </a:r>
            <a:r>
              <a:rPr lang="en-US" dirty="0" smtClean="0"/>
              <a:t>to have </a:t>
            </a:r>
            <a:r>
              <a:rPr lang="en-US" dirty="0"/>
              <a:t>more pronounced deterioration with a more </a:t>
            </a:r>
            <a:r>
              <a:rPr lang="en-US" dirty="0" smtClean="0"/>
              <a:t>rapid disease </a:t>
            </a:r>
            <a:r>
              <a:rPr lang="en-US" dirty="0"/>
              <a:t>progression. </a:t>
            </a:r>
          </a:p>
          <a:p>
            <a:r>
              <a:rPr lang="en-US" dirty="0" smtClean="0"/>
              <a:t>Neurobehavioral </a:t>
            </a:r>
            <a:r>
              <a:rPr lang="en-US" dirty="0"/>
              <a:t>disturbances and </a:t>
            </a:r>
            <a:r>
              <a:rPr lang="en-US" dirty="0" smtClean="0"/>
              <a:t>dementia are </a:t>
            </a:r>
            <a:r>
              <a:rPr lang="en-US" dirty="0"/>
              <a:t>also more common in this group. With </a:t>
            </a:r>
            <a:r>
              <a:rPr lang="en-US" dirty="0" smtClean="0"/>
              <a:t>L-dopa therapy</a:t>
            </a:r>
            <a:r>
              <a:rPr lang="en-US" dirty="0"/>
              <a:t>, progression is generally slower with an </a:t>
            </a:r>
            <a:r>
              <a:rPr lang="en-US" dirty="0" smtClean="0"/>
              <a:t>overall improvement </a:t>
            </a:r>
            <a:r>
              <a:rPr lang="en-US" dirty="0"/>
              <a:t>in mortality rates. </a:t>
            </a:r>
            <a:endParaRPr lang="en-US" dirty="0" smtClean="0"/>
          </a:p>
          <a:p>
            <a:r>
              <a:rPr lang="en-US" dirty="0"/>
              <a:t>T</a:t>
            </a:r>
            <a:r>
              <a:rPr lang="en-US" dirty="0" smtClean="0"/>
              <a:t>he </a:t>
            </a:r>
            <a:r>
              <a:rPr lang="en-US" dirty="0"/>
              <a:t>most common </a:t>
            </a:r>
            <a:r>
              <a:rPr lang="en-US" dirty="0" smtClean="0"/>
              <a:t>causes of </a:t>
            </a:r>
            <a:r>
              <a:rPr lang="en-US" dirty="0"/>
              <a:t>death are cardiovascular disease and pneumonia</a:t>
            </a:r>
          </a:p>
        </p:txBody>
      </p:sp>
    </p:spTree>
    <p:extLst>
      <p:ext uri="{BB962C8B-B14F-4D97-AF65-F5344CB8AC3E}">
        <p14:creationId xmlns="" xmlns:p14="http://schemas.microsoft.com/office/powerpoint/2010/main" val="1177172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solidFill>
                  <a:srgbClr val="FF0000"/>
                </a:solidFill>
              </a:rPr>
              <a:t>Hoehn-Yahr</a:t>
            </a:r>
            <a:r>
              <a:rPr lang="en-US" b="1" dirty="0">
                <a:solidFill>
                  <a:srgbClr val="FF0000"/>
                </a:solidFill>
              </a:rPr>
              <a:t> Classification of Disability</a:t>
            </a:r>
            <a:br>
              <a:rPr lang="en-US" b="1" dirty="0">
                <a:solidFill>
                  <a:srgbClr val="FF0000"/>
                </a:solidFill>
              </a:rPr>
            </a:br>
            <a:r>
              <a:rPr lang="en-US" b="1" dirty="0" smtClean="0">
                <a:solidFill>
                  <a:srgbClr val="FF0000"/>
                </a:solidFill>
              </a:rPr>
              <a:t>Scale</a:t>
            </a:r>
            <a:endParaRPr lang="en-US" dirty="0">
              <a:solidFill>
                <a:srgbClr val="FF0000"/>
              </a:solidFill>
            </a:endParaRPr>
          </a:p>
        </p:txBody>
      </p:sp>
      <p:sp>
        <p:nvSpPr>
          <p:cNvPr id="3" name="Content Placeholder 2"/>
          <p:cNvSpPr>
            <a:spLocks noGrp="1"/>
          </p:cNvSpPr>
          <p:nvPr>
            <p:ph idx="1"/>
          </p:nvPr>
        </p:nvSpPr>
        <p:spPr/>
        <p:txBody>
          <a:bodyPr>
            <a:normAutofit fontScale="92500"/>
          </a:bodyPr>
          <a:lstStyle/>
          <a:p>
            <a:r>
              <a:rPr lang="en-US" dirty="0" smtClean="0"/>
              <a:t>An </a:t>
            </a:r>
            <a:r>
              <a:rPr lang="en-US" dirty="0"/>
              <a:t>estimate of the stage and severity of the disease </a:t>
            </a:r>
            <a:r>
              <a:rPr lang="en-US" dirty="0" smtClean="0"/>
              <a:t>can be </a:t>
            </a:r>
            <a:r>
              <a:rPr lang="en-US" dirty="0"/>
              <a:t>made using a staging scale. </a:t>
            </a:r>
            <a:endParaRPr lang="en-US" dirty="0" smtClean="0"/>
          </a:p>
          <a:p>
            <a:r>
              <a:rPr lang="en-US" dirty="0"/>
              <a:t>T</a:t>
            </a:r>
            <a:r>
              <a:rPr lang="en-US" dirty="0" smtClean="0"/>
              <a:t>he </a:t>
            </a:r>
            <a:r>
              <a:rPr lang="en-US" dirty="0"/>
              <a:t>most widely used </a:t>
            </a:r>
            <a:r>
              <a:rPr lang="en-US" dirty="0" smtClean="0"/>
              <a:t>in clinical </a:t>
            </a:r>
            <a:r>
              <a:rPr lang="en-US" dirty="0"/>
              <a:t>practice and research trials is the </a:t>
            </a:r>
            <a:r>
              <a:rPr lang="en-US" i="1" dirty="0" err="1" smtClean="0"/>
              <a:t>Hoehn-Yahr</a:t>
            </a:r>
            <a:r>
              <a:rPr lang="en-US" i="1" dirty="0"/>
              <a:t> </a:t>
            </a:r>
            <a:r>
              <a:rPr lang="en-US" i="1" dirty="0" smtClean="0"/>
              <a:t>Classification </a:t>
            </a:r>
            <a:r>
              <a:rPr lang="en-US" i="1" dirty="0"/>
              <a:t>of Disability Scale </a:t>
            </a:r>
            <a:endParaRPr lang="en-US" dirty="0"/>
          </a:p>
          <a:p>
            <a:r>
              <a:rPr lang="en-US" dirty="0" smtClean="0"/>
              <a:t>It provides a </a:t>
            </a:r>
            <a:r>
              <a:rPr lang="en-US" dirty="0"/>
              <a:t>broad measure for charting the progression of the </a:t>
            </a:r>
            <a:r>
              <a:rPr lang="en-US" dirty="0" smtClean="0"/>
              <a:t>disease using </a:t>
            </a:r>
            <a:r>
              <a:rPr lang="en-US" dirty="0"/>
              <a:t>motor signs and elements of functional status.</a:t>
            </a:r>
          </a:p>
          <a:p>
            <a:r>
              <a:rPr lang="en-US" dirty="0"/>
              <a:t>Stage I is used to indicate minimal disease </a:t>
            </a:r>
            <a:r>
              <a:rPr lang="en-US" dirty="0" smtClean="0"/>
              <a:t>involvement, whereas </a:t>
            </a:r>
            <a:r>
              <a:rPr lang="en-US" dirty="0"/>
              <a:t>stage V is indicative of severe deterioration </a:t>
            </a:r>
            <a:r>
              <a:rPr lang="en-US" dirty="0" smtClean="0"/>
              <a:t>in which </a:t>
            </a:r>
            <a:r>
              <a:rPr lang="en-US" dirty="0"/>
              <a:t>the patient is confined to bed or a wheelchair.</a:t>
            </a:r>
          </a:p>
        </p:txBody>
      </p:sp>
    </p:spTree>
    <p:extLst>
      <p:ext uri="{BB962C8B-B14F-4D97-AF65-F5344CB8AC3E}">
        <p14:creationId xmlns="" xmlns:p14="http://schemas.microsoft.com/office/powerpoint/2010/main" val="28149395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112762"/>
            <a:ext cx="7086600" cy="67074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0498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MEDICAL MANAGEMENT</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dirty="0"/>
              <a:t>Medical management is directed at slowing disease </a:t>
            </a:r>
            <a:r>
              <a:rPr lang="en-US" dirty="0" smtClean="0"/>
              <a:t>progression using </a:t>
            </a:r>
            <a:r>
              <a:rPr lang="en-US" dirty="0" err="1"/>
              <a:t>neuroprotective</a:t>
            </a:r>
            <a:r>
              <a:rPr lang="en-US" dirty="0"/>
              <a:t> strategies, and </a:t>
            </a:r>
            <a:r>
              <a:rPr lang="en-US" dirty="0" smtClean="0"/>
              <a:t>symptomatic treatment </a:t>
            </a:r>
            <a:r>
              <a:rPr lang="en-US" dirty="0"/>
              <a:t>of motor and </a:t>
            </a:r>
            <a:r>
              <a:rPr lang="en-US" dirty="0" err="1"/>
              <a:t>nonmotor</a:t>
            </a:r>
            <a:r>
              <a:rPr lang="en-US" dirty="0"/>
              <a:t> symptoms.</a:t>
            </a:r>
          </a:p>
          <a:p>
            <a:r>
              <a:rPr lang="en-US" dirty="0"/>
              <a:t>Management becomes increasingly more </a:t>
            </a:r>
            <a:r>
              <a:rPr lang="en-US" dirty="0" smtClean="0"/>
              <a:t>challenging over </a:t>
            </a:r>
            <a:r>
              <a:rPr lang="en-US" dirty="0"/>
              <a:t>time for patients with moderate and </a:t>
            </a:r>
            <a:r>
              <a:rPr lang="en-US" dirty="0" smtClean="0"/>
              <a:t>advanced disease </a:t>
            </a:r>
            <a:r>
              <a:rPr lang="en-US" dirty="0"/>
              <a:t>(i.e., Stage III or higher on the </a:t>
            </a:r>
            <a:r>
              <a:rPr lang="en-US" dirty="0" err="1" smtClean="0"/>
              <a:t>Hoehn-Yahr</a:t>
            </a:r>
            <a:r>
              <a:rPr lang="en-US" dirty="0"/>
              <a:t> </a:t>
            </a:r>
            <a:r>
              <a:rPr lang="en-US" dirty="0" smtClean="0"/>
              <a:t>Classification </a:t>
            </a:r>
            <a:r>
              <a:rPr lang="en-US" dirty="0"/>
              <a:t>of Disability Scale).</a:t>
            </a:r>
          </a:p>
        </p:txBody>
      </p:sp>
    </p:spTree>
    <p:extLst>
      <p:ext uri="{BB962C8B-B14F-4D97-AF65-F5344CB8AC3E}">
        <p14:creationId xmlns="" xmlns:p14="http://schemas.microsoft.com/office/powerpoint/2010/main" val="26221654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957263"/>
            <a:ext cx="9505950" cy="4943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Nutritional </a:t>
            </a:r>
            <a:r>
              <a:rPr lang="en-US" b="1" dirty="0" smtClean="0"/>
              <a:t>Management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 </a:t>
            </a:r>
            <a:r>
              <a:rPr lang="en-US" dirty="0"/>
              <a:t>high-protein diet can block the effectiveness </a:t>
            </a:r>
            <a:r>
              <a:rPr lang="en-US" dirty="0" smtClean="0"/>
              <a:t>of L-dopa</a:t>
            </a:r>
            <a:r>
              <a:rPr lang="en-US" dirty="0"/>
              <a:t>. </a:t>
            </a:r>
            <a:endParaRPr lang="en-US" dirty="0" smtClean="0"/>
          </a:p>
          <a:p>
            <a:r>
              <a:rPr lang="en-US" dirty="0" smtClean="0"/>
              <a:t>The </a:t>
            </a:r>
            <a:r>
              <a:rPr lang="en-US" dirty="0"/>
              <a:t>dietary amino acids in protein </a:t>
            </a:r>
            <a:r>
              <a:rPr lang="en-US" dirty="0" smtClean="0"/>
              <a:t>compete with </a:t>
            </a:r>
            <a:r>
              <a:rPr lang="en-US" dirty="0"/>
              <a:t>L-dopa absorption. </a:t>
            </a:r>
            <a:endParaRPr lang="en-US" dirty="0" smtClean="0"/>
          </a:p>
          <a:p>
            <a:r>
              <a:rPr lang="en-US" dirty="0"/>
              <a:t>T</a:t>
            </a:r>
            <a:r>
              <a:rPr lang="en-US" dirty="0" smtClean="0"/>
              <a:t>his </a:t>
            </a:r>
            <a:r>
              <a:rPr lang="en-US" dirty="0"/>
              <a:t>is particularly </a:t>
            </a:r>
            <a:r>
              <a:rPr lang="en-US" dirty="0" smtClean="0"/>
              <a:t>problematic in </a:t>
            </a:r>
            <a:r>
              <a:rPr lang="en-US" dirty="0"/>
              <a:t>patients with chronic disease who exhibit </a:t>
            </a:r>
            <a:r>
              <a:rPr lang="en-US" dirty="0" smtClean="0"/>
              <a:t>fluctuations in </a:t>
            </a:r>
            <a:r>
              <a:rPr lang="en-US" dirty="0"/>
              <a:t>motor performance. </a:t>
            </a:r>
            <a:endParaRPr lang="en-US" dirty="0" smtClean="0"/>
          </a:p>
          <a:p>
            <a:r>
              <a:rPr lang="en-US" dirty="0"/>
              <a:t>T</a:t>
            </a:r>
            <a:r>
              <a:rPr lang="en-US" dirty="0" smtClean="0"/>
              <a:t>hus</a:t>
            </a:r>
            <a:r>
              <a:rPr lang="en-US" dirty="0"/>
              <a:t>, patients are </a:t>
            </a:r>
            <a:r>
              <a:rPr lang="en-US" dirty="0" smtClean="0"/>
              <a:t>generally advised </a:t>
            </a:r>
            <a:r>
              <a:rPr lang="en-US" dirty="0"/>
              <a:t>to follow a high-calorie, low-protein diet.</a:t>
            </a:r>
          </a:p>
          <a:p>
            <a:r>
              <a:rPr lang="en-US" dirty="0"/>
              <a:t>Generally no more than 15% of calories should </a:t>
            </a:r>
            <a:r>
              <a:rPr lang="en-US" dirty="0" smtClean="0"/>
              <a:t>come from </a:t>
            </a:r>
            <a:r>
              <a:rPr lang="en-US" dirty="0"/>
              <a:t>protein. </a:t>
            </a:r>
            <a:endParaRPr lang="en-US" dirty="0" smtClean="0"/>
          </a:p>
          <a:p>
            <a:r>
              <a:rPr lang="en-US" dirty="0" smtClean="0"/>
              <a:t>Dietary </a:t>
            </a:r>
            <a:r>
              <a:rPr lang="en-US" dirty="0"/>
              <a:t>recommendations may also </a:t>
            </a:r>
            <a:r>
              <a:rPr lang="en-US" dirty="0" smtClean="0"/>
              <a:t>include shifting </a:t>
            </a:r>
            <a:r>
              <a:rPr lang="en-US" dirty="0"/>
              <a:t>the intake of daily protein to the </a:t>
            </a:r>
            <a:r>
              <a:rPr lang="en-US" dirty="0" smtClean="0"/>
              <a:t>evening meal </a:t>
            </a:r>
            <a:r>
              <a:rPr lang="en-US" dirty="0"/>
              <a:t>when patients are less active. </a:t>
            </a:r>
            <a:endParaRPr lang="en-US" dirty="0" smtClean="0"/>
          </a:p>
          <a:p>
            <a:r>
              <a:rPr lang="en-US" dirty="0"/>
              <a:t>These modifications minimize motor fluctuations and maximize </a:t>
            </a:r>
            <a:r>
              <a:rPr lang="en-US" dirty="0" smtClean="0"/>
              <a:t>responsiveness to </a:t>
            </a:r>
            <a:r>
              <a:rPr lang="en-US" dirty="0"/>
              <a:t>L-dopa therapy. </a:t>
            </a:r>
            <a:endParaRPr lang="en-US" dirty="0" smtClean="0"/>
          </a:p>
          <a:p>
            <a:r>
              <a:rPr lang="en-US" dirty="0"/>
              <a:t>T</a:t>
            </a:r>
            <a:r>
              <a:rPr lang="en-US" dirty="0" smtClean="0"/>
              <a:t>he </a:t>
            </a:r>
            <a:r>
              <a:rPr lang="en-US" dirty="0"/>
              <a:t>patient is encouraged to </a:t>
            </a:r>
            <a:r>
              <a:rPr lang="en-US" dirty="0" smtClean="0"/>
              <a:t>eat a </a:t>
            </a:r>
            <a:r>
              <a:rPr lang="en-US" dirty="0"/>
              <a:t>variety of foods and may be advised to take </a:t>
            </a:r>
            <a:r>
              <a:rPr lang="en-US" dirty="0" smtClean="0"/>
              <a:t>dietary supplements </a:t>
            </a:r>
            <a:r>
              <a:rPr lang="en-US" dirty="0"/>
              <a:t>to ensure adequate intake of vitamins </a:t>
            </a:r>
            <a:r>
              <a:rPr lang="en-US" dirty="0" smtClean="0"/>
              <a:t>and minerals</a:t>
            </a:r>
            <a:r>
              <a:rPr lang="en-US" dirty="0"/>
              <a:t>. </a:t>
            </a:r>
          </a:p>
        </p:txBody>
      </p:sp>
    </p:spTree>
    <p:extLst>
      <p:ext uri="{BB962C8B-B14F-4D97-AF65-F5344CB8AC3E}">
        <p14:creationId xmlns="" xmlns:p14="http://schemas.microsoft.com/office/powerpoint/2010/main" val="3643997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Patients </a:t>
            </a:r>
            <a:r>
              <a:rPr lang="en-US" dirty="0"/>
              <a:t>are also advised to increase their </a:t>
            </a:r>
            <a:r>
              <a:rPr lang="en-US" dirty="0" smtClean="0"/>
              <a:t>daily intake </a:t>
            </a:r>
            <a:r>
              <a:rPr lang="en-US" dirty="0"/>
              <a:t>of water and dietary fiber to help control </a:t>
            </a:r>
            <a:r>
              <a:rPr lang="en-US" dirty="0" smtClean="0"/>
              <a:t>problems of constipation.</a:t>
            </a:r>
            <a:endParaRPr lang="en-US" dirty="0"/>
          </a:p>
          <a:p>
            <a:r>
              <a:rPr lang="en-US" dirty="0"/>
              <a:t>Rigidity and </a:t>
            </a:r>
            <a:r>
              <a:rPr lang="en-US" dirty="0" err="1"/>
              <a:t>bradykinesia</a:t>
            </a:r>
            <a:r>
              <a:rPr lang="en-US" dirty="0"/>
              <a:t> can limit upright </a:t>
            </a:r>
            <a:r>
              <a:rPr lang="en-US" dirty="0" smtClean="0"/>
              <a:t>posture and </a:t>
            </a:r>
            <a:r>
              <a:rPr lang="en-US" dirty="0"/>
              <a:t>UE feeding movements. Learned motor plans, </a:t>
            </a:r>
            <a:r>
              <a:rPr lang="en-US" dirty="0" smtClean="0"/>
              <a:t>for example</a:t>
            </a:r>
            <a:r>
              <a:rPr lang="en-US" dirty="0"/>
              <a:t>, using a cup or eating utensils, may also be difficult.</a:t>
            </a:r>
          </a:p>
          <a:p>
            <a:r>
              <a:rPr lang="en-US" dirty="0"/>
              <a:t>Occupational therapy intervention to </a:t>
            </a:r>
            <a:r>
              <a:rPr lang="en-US" dirty="0" smtClean="0"/>
              <a:t>improve feeding </a:t>
            </a:r>
            <a:r>
              <a:rPr lang="en-US" dirty="0"/>
              <a:t>and recommend adaptive eating devices is </a:t>
            </a:r>
            <a:r>
              <a:rPr lang="en-US" dirty="0" smtClean="0"/>
              <a:t>of considerable </a:t>
            </a:r>
            <a:r>
              <a:rPr lang="en-US" dirty="0"/>
              <a:t>importance in helping to maintain </a:t>
            </a:r>
            <a:r>
              <a:rPr lang="en-US" dirty="0" smtClean="0"/>
              <a:t>nutrition and </a:t>
            </a:r>
            <a:r>
              <a:rPr lang="en-US" dirty="0"/>
              <a:t>general health status. </a:t>
            </a:r>
            <a:endParaRPr lang="en-US" dirty="0" smtClean="0"/>
          </a:p>
          <a:p>
            <a:r>
              <a:rPr lang="en-US" dirty="0"/>
              <a:t>T</a:t>
            </a:r>
            <a:r>
              <a:rPr lang="en-US" dirty="0" smtClean="0"/>
              <a:t>he speech-language pathologist </a:t>
            </a:r>
            <a:r>
              <a:rPr lang="en-US" dirty="0"/>
              <a:t>also has an important role in the </a:t>
            </a:r>
            <a:r>
              <a:rPr lang="en-US" dirty="0" smtClean="0"/>
              <a:t>evaluation of </a:t>
            </a:r>
            <a:r>
              <a:rPr lang="en-US" dirty="0"/>
              <a:t>dysphagia and the recommendation of strategies </a:t>
            </a:r>
            <a:r>
              <a:rPr lang="en-US" dirty="0" smtClean="0"/>
              <a:t>to assist </a:t>
            </a:r>
            <a:r>
              <a:rPr lang="en-US" dirty="0"/>
              <a:t>with swallowing dysfunction. </a:t>
            </a:r>
            <a:endParaRPr lang="en-US" dirty="0" smtClean="0"/>
          </a:p>
          <a:p>
            <a:r>
              <a:rPr lang="en-US" dirty="0" smtClean="0"/>
              <a:t>Patient</a:t>
            </a:r>
            <a:r>
              <a:rPr lang="en-US" dirty="0"/>
              <a:t>, family, </a:t>
            </a:r>
            <a:r>
              <a:rPr lang="en-US" dirty="0" smtClean="0"/>
              <a:t>and caregiver </a:t>
            </a:r>
            <a:r>
              <a:rPr lang="en-US" dirty="0"/>
              <a:t>education should focus on the importance </a:t>
            </a:r>
            <a:r>
              <a:rPr lang="en-US" dirty="0" smtClean="0"/>
              <a:t>of maintaining </a:t>
            </a:r>
            <a:r>
              <a:rPr lang="en-US" dirty="0"/>
              <a:t>good nutritional intake. </a:t>
            </a:r>
            <a:endParaRPr lang="en-US" dirty="0" smtClean="0"/>
          </a:p>
          <a:p>
            <a:r>
              <a:rPr lang="en-US" dirty="0" smtClean="0"/>
              <a:t>Percutaneous</a:t>
            </a:r>
            <a:r>
              <a:rPr lang="en-US" dirty="0"/>
              <a:t> </a:t>
            </a:r>
            <a:r>
              <a:rPr lang="en-US" dirty="0" smtClean="0"/>
              <a:t>endoscopic </a:t>
            </a:r>
            <a:r>
              <a:rPr lang="en-US" dirty="0"/>
              <a:t>gastrostomy (PEG) is reserved for </a:t>
            </a:r>
            <a:r>
              <a:rPr lang="en-US" dirty="0" smtClean="0"/>
              <a:t>advanced disease </a:t>
            </a:r>
            <a:r>
              <a:rPr lang="en-US" dirty="0"/>
              <a:t>when all other strategies for dysphagia fail.</a:t>
            </a:r>
          </a:p>
        </p:txBody>
      </p:sp>
    </p:spTree>
    <p:extLst>
      <p:ext uri="{BB962C8B-B14F-4D97-AF65-F5344CB8AC3E}">
        <p14:creationId xmlns="" xmlns:p14="http://schemas.microsoft.com/office/powerpoint/2010/main" val="2399171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Deep Brain </a:t>
            </a:r>
            <a:r>
              <a:rPr lang="en-US" b="1" dirty="0" smtClean="0"/>
              <a:t>Stimulation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Deep </a:t>
            </a:r>
            <a:r>
              <a:rPr lang="en-US" dirty="0"/>
              <a:t>brain stimulation (DBS) involves the </a:t>
            </a:r>
            <a:r>
              <a:rPr lang="en-US" dirty="0" smtClean="0"/>
              <a:t>implantation of </a:t>
            </a:r>
            <a:r>
              <a:rPr lang="en-US" dirty="0"/>
              <a:t>electrodes into the brain where they block nerve </a:t>
            </a:r>
            <a:r>
              <a:rPr lang="en-US" dirty="0" smtClean="0"/>
              <a:t>signals that </a:t>
            </a:r>
            <a:r>
              <a:rPr lang="en-US" dirty="0"/>
              <a:t>cause symptoms. </a:t>
            </a:r>
            <a:endParaRPr lang="en-US" dirty="0" smtClean="0"/>
          </a:p>
          <a:p>
            <a:r>
              <a:rPr lang="en-US" dirty="0" smtClean="0"/>
              <a:t>Brain </a:t>
            </a:r>
            <a:r>
              <a:rPr lang="en-US" dirty="0"/>
              <a:t>electrodes are placed in </a:t>
            </a:r>
            <a:r>
              <a:rPr lang="en-US" dirty="0" smtClean="0"/>
              <a:t>the subthalamic </a:t>
            </a:r>
            <a:r>
              <a:rPr lang="en-US" dirty="0"/>
              <a:t>nucleus (STN) or less frequently the </a:t>
            </a:r>
            <a:r>
              <a:rPr lang="en-US" dirty="0" err="1" smtClean="0"/>
              <a:t>globus</a:t>
            </a:r>
            <a:r>
              <a:rPr lang="en-US" dirty="0"/>
              <a:t> </a:t>
            </a:r>
            <a:r>
              <a:rPr lang="en-US" dirty="0" smtClean="0"/>
              <a:t>pallidus </a:t>
            </a:r>
            <a:r>
              <a:rPr lang="en-US" dirty="0"/>
              <a:t>(</a:t>
            </a:r>
            <a:r>
              <a:rPr lang="en-US" dirty="0" err="1"/>
              <a:t>GPi</a:t>
            </a:r>
            <a:r>
              <a:rPr lang="en-US" dirty="0"/>
              <a:t>). </a:t>
            </a:r>
            <a:endParaRPr lang="en-US" dirty="0" smtClean="0"/>
          </a:p>
          <a:p>
            <a:r>
              <a:rPr lang="en-US" dirty="0" smtClean="0"/>
              <a:t>An </a:t>
            </a:r>
            <a:r>
              <a:rPr lang="en-US" dirty="0"/>
              <a:t>impulse generator (IPG), similar to </a:t>
            </a:r>
            <a:r>
              <a:rPr lang="en-US" dirty="0" smtClean="0"/>
              <a:t>a pacemaker</a:t>
            </a:r>
            <a:r>
              <a:rPr lang="en-US" dirty="0"/>
              <a:t>, is implanted in the </a:t>
            </a:r>
            <a:r>
              <a:rPr lang="en-US" dirty="0" err="1"/>
              <a:t>subclavicular</a:t>
            </a:r>
            <a:r>
              <a:rPr lang="en-US" dirty="0"/>
              <a:t> area and </a:t>
            </a:r>
            <a:r>
              <a:rPr lang="en-US" dirty="0" smtClean="0"/>
              <a:t>a thin </a:t>
            </a:r>
            <a:r>
              <a:rPr lang="en-US" dirty="0"/>
              <a:t>wire goes under the skin to connect to the </a:t>
            </a:r>
            <a:r>
              <a:rPr lang="en-US" dirty="0" smtClean="0"/>
              <a:t>brain electrodes</a:t>
            </a:r>
            <a:r>
              <a:rPr lang="en-US" dirty="0"/>
              <a:t>. High-frequency stimulation is provided.</a:t>
            </a:r>
          </a:p>
          <a:p>
            <a:r>
              <a:rPr lang="en-US" dirty="0" smtClean="0"/>
              <a:t>The </a:t>
            </a:r>
            <a:r>
              <a:rPr lang="en-US" dirty="0"/>
              <a:t>patient can control the pacemaker’s “on–off” </a:t>
            </a:r>
            <a:r>
              <a:rPr lang="en-US" dirty="0" smtClean="0"/>
              <a:t>switch using </a:t>
            </a:r>
            <a:r>
              <a:rPr lang="en-US" dirty="0"/>
              <a:t>a controller while the physician determines the amount of stimulation it delivers, tailoring it to the individual’s needs.</a:t>
            </a:r>
          </a:p>
          <a:p>
            <a:endParaRPr lang="en-US" dirty="0"/>
          </a:p>
        </p:txBody>
      </p:sp>
    </p:spTree>
    <p:extLst>
      <p:ext uri="{BB962C8B-B14F-4D97-AF65-F5344CB8AC3E}">
        <p14:creationId xmlns="" xmlns:p14="http://schemas.microsoft.com/office/powerpoint/2010/main" val="1401772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DBS </a:t>
            </a:r>
            <a:r>
              <a:rPr lang="en-US" dirty="0"/>
              <a:t>is effective for the treatment of advanced </a:t>
            </a:r>
            <a:r>
              <a:rPr lang="en-US" dirty="0" smtClean="0"/>
              <a:t>PD. </a:t>
            </a:r>
          </a:p>
          <a:p>
            <a:r>
              <a:rPr lang="en-US" dirty="0" smtClean="0"/>
              <a:t>Improvement </a:t>
            </a:r>
            <a:r>
              <a:rPr lang="en-US" dirty="0"/>
              <a:t>of tremor that is refractory to </a:t>
            </a:r>
            <a:r>
              <a:rPr lang="en-US" dirty="0" smtClean="0"/>
              <a:t>pharmacological therapy </a:t>
            </a:r>
            <a:r>
              <a:rPr lang="en-US" dirty="0"/>
              <a:t>is seen in approximately 90% of </a:t>
            </a:r>
            <a:r>
              <a:rPr lang="en-US" dirty="0" smtClean="0"/>
              <a:t>patients with </a:t>
            </a:r>
            <a:r>
              <a:rPr lang="en-US" dirty="0"/>
              <a:t>one-third to one-half of patients experiencing </a:t>
            </a:r>
            <a:r>
              <a:rPr lang="en-US" dirty="0" smtClean="0"/>
              <a:t>total suppression </a:t>
            </a:r>
            <a:r>
              <a:rPr lang="en-US" dirty="0"/>
              <a:t>with DBS of the STN. </a:t>
            </a:r>
            <a:endParaRPr lang="en-US" dirty="0" smtClean="0"/>
          </a:p>
          <a:p>
            <a:r>
              <a:rPr lang="en-US" dirty="0" smtClean="0"/>
              <a:t>DBS </a:t>
            </a:r>
            <a:r>
              <a:rPr lang="en-US" dirty="0"/>
              <a:t>has been </a:t>
            </a:r>
            <a:r>
              <a:rPr lang="en-US" dirty="0" smtClean="0"/>
              <a:t>shown to </a:t>
            </a:r>
            <a:r>
              <a:rPr lang="en-US" dirty="0"/>
              <a:t>successfully control PD symptoms of motor </a:t>
            </a:r>
            <a:r>
              <a:rPr lang="en-US" dirty="0" err="1" smtClean="0"/>
              <a:t>overactivity</a:t>
            </a:r>
            <a:r>
              <a:rPr lang="en-US" dirty="0"/>
              <a:t> </a:t>
            </a:r>
            <a:r>
              <a:rPr lang="en-US" dirty="0" smtClean="0"/>
              <a:t>(</a:t>
            </a:r>
            <a:r>
              <a:rPr lang="en-US" dirty="0" err="1" smtClean="0"/>
              <a:t>dyskinesias</a:t>
            </a:r>
            <a:r>
              <a:rPr lang="en-US" dirty="0"/>
              <a:t>), substantially increase “on” time, </a:t>
            </a:r>
            <a:r>
              <a:rPr lang="en-US" dirty="0" smtClean="0"/>
              <a:t>and improve </a:t>
            </a:r>
            <a:r>
              <a:rPr lang="en-US" dirty="0"/>
              <a:t>ADL scores. </a:t>
            </a:r>
            <a:endParaRPr lang="en-US" dirty="0" smtClean="0"/>
          </a:p>
          <a:p>
            <a:r>
              <a:rPr lang="en-US" dirty="0" smtClean="0"/>
              <a:t>DBS </a:t>
            </a:r>
            <a:r>
              <a:rPr lang="en-US" dirty="0"/>
              <a:t>has also been shown to </a:t>
            </a:r>
            <a:r>
              <a:rPr lang="en-US" dirty="0" smtClean="0"/>
              <a:t>reduce the </a:t>
            </a:r>
            <a:r>
              <a:rPr lang="en-US" dirty="0"/>
              <a:t>medication requirements and is a treatment of </a:t>
            </a:r>
            <a:r>
              <a:rPr lang="en-US" dirty="0" smtClean="0"/>
              <a:t>choice in </a:t>
            </a:r>
            <a:r>
              <a:rPr lang="en-US" dirty="0"/>
              <a:t>patients with medication-resistant motor </a:t>
            </a:r>
            <a:r>
              <a:rPr lang="en-US" dirty="0" smtClean="0"/>
              <a:t>fluctuations and </a:t>
            </a:r>
            <a:r>
              <a:rPr lang="en-US" dirty="0"/>
              <a:t>dyskinesia. </a:t>
            </a:r>
            <a:endParaRPr lang="en-US" dirty="0" smtClean="0"/>
          </a:p>
          <a:p>
            <a:r>
              <a:rPr lang="en-US" dirty="0" smtClean="0"/>
              <a:t>Other </a:t>
            </a:r>
            <a:r>
              <a:rPr lang="en-US" dirty="0"/>
              <a:t>motor symptoms of </a:t>
            </a:r>
            <a:r>
              <a:rPr lang="en-US" dirty="0" err="1"/>
              <a:t>akinesia</a:t>
            </a:r>
            <a:r>
              <a:rPr lang="en-US" dirty="0"/>
              <a:t>, </a:t>
            </a:r>
            <a:r>
              <a:rPr lang="en-US" dirty="0" smtClean="0"/>
              <a:t>rigidity, weakness</a:t>
            </a:r>
            <a:r>
              <a:rPr lang="en-US" dirty="0"/>
              <a:t>, and reduced walking speed may </a:t>
            </a:r>
            <a:r>
              <a:rPr lang="en-US" dirty="0" smtClean="0"/>
              <a:t>improve with </a:t>
            </a:r>
            <a:r>
              <a:rPr lang="en-US" dirty="0"/>
              <a:t>DBS though the responses are more variable. </a:t>
            </a:r>
            <a:endParaRPr lang="en-US" dirty="0" smtClean="0"/>
          </a:p>
          <a:p>
            <a:r>
              <a:rPr lang="en-US" dirty="0" smtClean="0"/>
              <a:t>Possible</a:t>
            </a:r>
            <a:r>
              <a:rPr lang="en-US" dirty="0"/>
              <a:t> </a:t>
            </a:r>
            <a:r>
              <a:rPr lang="en-US" dirty="0" smtClean="0"/>
              <a:t>adverse </a:t>
            </a:r>
            <a:r>
              <a:rPr lang="en-US" dirty="0"/>
              <a:t>effects include confusion, headache, </a:t>
            </a:r>
            <a:r>
              <a:rPr lang="en-US" dirty="0" smtClean="0"/>
              <a:t>speech problems</a:t>
            </a:r>
            <a:r>
              <a:rPr lang="en-US" dirty="0"/>
              <a:t>, gait disturbances, and falling. </a:t>
            </a:r>
            <a:endParaRPr lang="en-US" dirty="0" smtClean="0"/>
          </a:p>
          <a:p>
            <a:r>
              <a:rPr lang="en-US" dirty="0" smtClean="0"/>
              <a:t>Most </a:t>
            </a:r>
            <a:r>
              <a:rPr lang="en-US" dirty="0"/>
              <a:t>of </a:t>
            </a:r>
            <a:r>
              <a:rPr lang="en-US" dirty="0" smtClean="0"/>
              <a:t>the complications </a:t>
            </a:r>
            <a:r>
              <a:rPr lang="en-US" dirty="0"/>
              <a:t>are temporary and resolve within 6 months.</a:t>
            </a:r>
          </a:p>
          <a:p>
            <a:r>
              <a:rPr lang="en-US" dirty="0"/>
              <a:t>Surgical risks (</a:t>
            </a:r>
            <a:r>
              <a:rPr lang="en-US" dirty="0" err="1"/>
              <a:t>intracerebral</a:t>
            </a:r>
            <a:r>
              <a:rPr lang="en-US" dirty="0"/>
              <a:t> hemorrhage, infection) </a:t>
            </a:r>
            <a:r>
              <a:rPr lang="en-US" dirty="0" smtClean="0"/>
              <a:t>and mechanical </a:t>
            </a:r>
            <a:r>
              <a:rPr lang="en-US" dirty="0"/>
              <a:t>problems with the device (lead breakage, </a:t>
            </a:r>
            <a:r>
              <a:rPr lang="en-US" dirty="0" smtClean="0"/>
              <a:t>generator malfunction</a:t>
            </a:r>
            <a:r>
              <a:rPr lang="en-US" dirty="0"/>
              <a:t>) are also possible. </a:t>
            </a:r>
            <a:endParaRPr lang="en-US" dirty="0" smtClean="0"/>
          </a:p>
          <a:p>
            <a:r>
              <a:rPr lang="en-US" dirty="0" smtClean="0"/>
              <a:t>Deep </a:t>
            </a:r>
            <a:r>
              <a:rPr lang="en-US" dirty="0"/>
              <a:t>brain </a:t>
            </a:r>
            <a:r>
              <a:rPr lang="en-US" dirty="0" smtClean="0"/>
              <a:t>stimulation has </a:t>
            </a:r>
            <a:r>
              <a:rPr lang="en-US" dirty="0"/>
              <a:t>largely replaced stereotaxic surgical </a:t>
            </a:r>
            <a:r>
              <a:rPr lang="en-US" dirty="0" smtClean="0"/>
              <a:t>procedures of </a:t>
            </a:r>
            <a:r>
              <a:rPr lang="en-US" dirty="0"/>
              <a:t>the brain (</a:t>
            </a:r>
            <a:r>
              <a:rPr lang="en-US" dirty="0" err="1"/>
              <a:t>thalamotomy</a:t>
            </a:r>
            <a:r>
              <a:rPr lang="en-US" dirty="0"/>
              <a:t> and </a:t>
            </a:r>
            <a:r>
              <a:rPr lang="en-US" dirty="0" err="1"/>
              <a:t>pallidotomy</a:t>
            </a:r>
            <a:r>
              <a:rPr lang="en-US" dirty="0"/>
              <a:t>)</a:t>
            </a:r>
          </a:p>
        </p:txBody>
      </p:sp>
    </p:spTree>
    <p:extLst>
      <p:ext uri="{BB962C8B-B14F-4D97-AF65-F5344CB8AC3E}">
        <p14:creationId xmlns="" xmlns:p14="http://schemas.microsoft.com/office/powerpoint/2010/main" val="2501747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INCIDENCE</a:t>
            </a:r>
            <a:br>
              <a:rPr lang="en-US" b="1"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PD </a:t>
            </a:r>
            <a:r>
              <a:rPr lang="en-US" dirty="0"/>
              <a:t>is a common disease that </a:t>
            </a:r>
            <a:r>
              <a:rPr lang="en-US" dirty="0" smtClean="0"/>
              <a:t>affects an </a:t>
            </a:r>
            <a:r>
              <a:rPr lang="en-US" dirty="0"/>
              <a:t>estimated 7 to 10 </a:t>
            </a:r>
            <a:r>
              <a:rPr lang="en-US" dirty="0" smtClean="0"/>
              <a:t>million people </a:t>
            </a:r>
            <a:r>
              <a:rPr lang="en-US" dirty="0"/>
              <a:t>worldwide. </a:t>
            </a:r>
            <a:endParaRPr lang="en-US" dirty="0" smtClean="0"/>
          </a:p>
          <a:p>
            <a:r>
              <a:rPr lang="en-US" dirty="0" smtClean="0"/>
              <a:t>More </a:t>
            </a:r>
            <a:r>
              <a:rPr lang="en-US" dirty="0"/>
              <a:t>than 2% of people older </a:t>
            </a:r>
            <a:r>
              <a:rPr lang="en-US" dirty="0" smtClean="0"/>
              <a:t>than 65 </a:t>
            </a:r>
            <a:r>
              <a:rPr lang="en-US" dirty="0"/>
              <a:t>years of age have PD, second only to Alzheimer’s </a:t>
            </a:r>
            <a:r>
              <a:rPr lang="en-US" dirty="0" smtClean="0"/>
              <a:t>disease among </a:t>
            </a:r>
            <a:r>
              <a:rPr lang="en-US" dirty="0"/>
              <a:t>neurodegenerative disorders. </a:t>
            </a:r>
            <a:endParaRPr lang="en-US" dirty="0" smtClean="0"/>
          </a:p>
          <a:p>
            <a:r>
              <a:rPr lang="en-US" dirty="0" smtClean="0"/>
              <a:t>The prevalence of </a:t>
            </a:r>
            <a:r>
              <a:rPr lang="en-US" dirty="0"/>
              <a:t>the disease is expected to increase substantially in </a:t>
            </a:r>
            <a:r>
              <a:rPr lang="en-US" dirty="0" smtClean="0"/>
              <a:t>the coming </a:t>
            </a:r>
            <a:r>
              <a:rPr lang="en-US" dirty="0"/>
              <a:t>years due to the aging of the population. </a:t>
            </a:r>
            <a:endParaRPr lang="en-US" dirty="0" smtClean="0"/>
          </a:p>
          <a:p>
            <a:r>
              <a:rPr lang="en-US" dirty="0" smtClean="0"/>
              <a:t>The</a:t>
            </a:r>
            <a:r>
              <a:rPr lang="en-US" dirty="0"/>
              <a:t> </a:t>
            </a:r>
            <a:r>
              <a:rPr lang="en-US" dirty="0" smtClean="0"/>
              <a:t>average </a:t>
            </a:r>
            <a:r>
              <a:rPr lang="en-US" dirty="0"/>
              <a:t>age of onset is 50 to 60 years. </a:t>
            </a:r>
            <a:endParaRPr lang="en-US" dirty="0" smtClean="0"/>
          </a:p>
          <a:p>
            <a:r>
              <a:rPr lang="en-US" dirty="0" smtClean="0"/>
              <a:t>Only </a:t>
            </a:r>
            <a:r>
              <a:rPr lang="en-US" dirty="0"/>
              <a:t>4% to </a:t>
            </a:r>
            <a:r>
              <a:rPr lang="en-US" dirty="0" smtClean="0"/>
              <a:t>10% of </a:t>
            </a:r>
            <a:r>
              <a:rPr lang="en-US" dirty="0"/>
              <a:t>patients are diagnosed with early-onset PD (less </a:t>
            </a:r>
            <a:r>
              <a:rPr lang="en-US" dirty="0" smtClean="0"/>
              <a:t>than </a:t>
            </a:r>
            <a:r>
              <a:rPr lang="en-US" dirty="0"/>
              <a:t>40 years of age). </a:t>
            </a:r>
            <a:endParaRPr lang="en-US" dirty="0" smtClean="0"/>
          </a:p>
          <a:p>
            <a:r>
              <a:rPr lang="en-US" dirty="0" smtClean="0"/>
              <a:t>Young-onset </a:t>
            </a:r>
            <a:r>
              <a:rPr lang="en-US" dirty="0"/>
              <a:t>PD is classified as </a:t>
            </a:r>
            <a:r>
              <a:rPr lang="en-US" dirty="0" smtClean="0"/>
              <a:t>beginning between </a:t>
            </a:r>
            <a:r>
              <a:rPr lang="en-US" dirty="0"/>
              <a:t>21 and 40 years of </a:t>
            </a:r>
            <a:r>
              <a:rPr lang="en-US" dirty="0" smtClean="0"/>
              <a:t>age</a:t>
            </a:r>
          </a:p>
          <a:p>
            <a:r>
              <a:rPr lang="en-US" dirty="0"/>
              <a:t>J</a:t>
            </a:r>
            <a:r>
              <a:rPr lang="en-US" dirty="0" smtClean="0"/>
              <a:t>uvenile-onset PD </a:t>
            </a:r>
            <a:r>
              <a:rPr lang="en-US" dirty="0"/>
              <a:t>affects individuals less than 21 years of age. </a:t>
            </a:r>
            <a:endParaRPr lang="en-US" dirty="0" smtClean="0"/>
          </a:p>
          <a:p>
            <a:r>
              <a:rPr lang="en-US" dirty="0" smtClean="0"/>
              <a:t>Men are affected </a:t>
            </a:r>
            <a:r>
              <a:rPr lang="en-US" dirty="0"/>
              <a:t>1.2 to 1.5 times more frequently than women</a:t>
            </a:r>
          </a:p>
        </p:txBody>
      </p:sp>
    </p:spTree>
    <p:extLst>
      <p:ext uri="{BB962C8B-B14F-4D97-AF65-F5344CB8AC3E}">
        <p14:creationId xmlns="" xmlns:p14="http://schemas.microsoft.com/office/powerpoint/2010/main" val="2260258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FRAMEWORK FOR</a:t>
            </a:r>
            <a:br>
              <a:rPr lang="en-US" b="1" dirty="0"/>
            </a:br>
            <a:r>
              <a:rPr lang="en-US" b="1" dirty="0" smtClean="0"/>
              <a:t>REHABILITATION</a:t>
            </a:r>
            <a:endParaRPr lang="en-US" dirty="0"/>
          </a:p>
        </p:txBody>
      </p:sp>
      <p:sp>
        <p:nvSpPr>
          <p:cNvPr id="3" name="Content Placeholder 2"/>
          <p:cNvSpPr>
            <a:spLocks noGrp="1"/>
          </p:cNvSpPr>
          <p:nvPr>
            <p:ph idx="1"/>
          </p:nvPr>
        </p:nvSpPr>
        <p:spPr/>
        <p:txBody>
          <a:bodyPr>
            <a:normAutofit/>
          </a:bodyPr>
          <a:lstStyle/>
          <a:p>
            <a:r>
              <a:rPr lang="en-US" dirty="0" smtClean="0"/>
              <a:t>Rehabilitation </a:t>
            </a:r>
            <a:r>
              <a:rPr lang="en-US" dirty="0"/>
              <a:t>has an important role in reducing </a:t>
            </a:r>
            <a:r>
              <a:rPr lang="en-US" dirty="0" smtClean="0"/>
              <a:t>activity limitations </a:t>
            </a:r>
            <a:r>
              <a:rPr lang="en-US" dirty="0"/>
              <a:t>while promoting activity participation </a:t>
            </a:r>
            <a:r>
              <a:rPr lang="en-US" dirty="0" smtClean="0"/>
              <a:t>and independence</a:t>
            </a:r>
            <a:r>
              <a:rPr lang="en-US" dirty="0"/>
              <a:t>. </a:t>
            </a:r>
            <a:endParaRPr lang="en-US" dirty="0" smtClean="0"/>
          </a:p>
          <a:p>
            <a:r>
              <a:rPr lang="en-US" dirty="0" smtClean="0"/>
              <a:t>In </a:t>
            </a:r>
            <a:r>
              <a:rPr lang="en-US" dirty="0"/>
              <a:t>addition, known complications of </a:t>
            </a:r>
            <a:r>
              <a:rPr lang="en-US" dirty="0" smtClean="0"/>
              <a:t>PD can </a:t>
            </a:r>
            <a:r>
              <a:rPr lang="en-US" dirty="0"/>
              <a:t>be reduced or prevented while quality of life is promoted.</a:t>
            </a:r>
          </a:p>
          <a:p>
            <a:r>
              <a:rPr lang="en-US" dirty="0"/>
              <a:t>Optimal management involves a coordinated </a:t>
            </a:r>
            <a:r>
              <a:rPr lang="en-US" dirty="0" smtClean="0"/>
              <a:t>interdisciplinary team </a:t>
            </a:r>
            <a:r>
              <a:rPr lang="en-US" dirty="0"/>
              <a:t>to oversee a comprehensive plan </a:t>
            </a:r>
            <a:r>
              <a:rPr lang="en-US" dirty="0" smtClean="0"/>
              <a:t>of care </a:t>
            </a:r>
            <a:r>
              <a:rPr lang="en-US" dirty="0"/>
              <a:t>to address the patient’s individual clinical problems, concerns, and needs. </a:t>
            </a:r>
          </a:p>
        </p:txBody>
      </p:sp>
    </p:spTree>
    <p:extLst>
      <p:ext uri="{BB962C8B-B14F-4D97-AF65-F5344CB8AC3E}">
        <p14:creationId xmlns="" xmlns:p14="http://schemas.microsoft.com/office/powerpoint/2010/main" val="3599623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dirty="0"/>
              <a:t>team typically includes </a:t>
            </a:r>
            <a:r>
              <a:rPr lang="en-US" dirty="0" smtClean="0"/>
              <a:t>the physician</a:t>
            </a:r>
            <a:r>
              <a:rPr lang="en-US" dirty="0"/>
              <a:t>, nurse, physical therapist, occupational </a:t>
            </a:r>
            <a:r>
              <a:rPr lang="en-US" dirty="0" smtClean="0"/>
              <a:t>therapist, speech-language </a:t>
            </a:r>
            <a:r>
              <a:rPr lang="en-US" dirty="0"/>
              <a:t>pathologist, and social worker.</a:t>
            </a:r>
          </a:p>
          <a:p>
            <a:r>
              <a:rPr lang="en-US" dirty="0"/>
              <a:t>Referral to other specialists may also be necessary, </a:t>
            </a:r>
            <a:r>
              <a:rPr lang="en-US" dirty="0" smtClean="0"/>
              <a:t>for example</a:t>
            </a:r>
            <a:r>
              <a:rPr lang="en-US" dirty="0"/>
              <a:t>, psychologist, nutritionist, </a:t>
            </a:r>
            <a:r>
              <a:rPr lang="en-US" dirty="0" smtClean="0"/>
              <a:t>gastroenterologist, urologist</a:t>
            </a:r>
            <a:r>
              <a:rPr lang="en-US" dirty="0"/>
              <a:t>, pulmonologist, and so forth. </a:t>
            </a:r>
            <a:endParaRPr lang="en-US" dirty="0" smtClean="0"/>
          </a:p>
          <a:p>
            <a:r>
              <a:rPr lang="en-US" dirty="0" smtClean="0"/>
              <a:t>As </a:t>
            </a:r>
            <a:r>
              <a:rPr lang="en-US" dirty="0"/>
              <a:t>with </a:t>
            </a:r>
            <a:r>
              <a:rPr lang="en-US" dirty="0" smtClean="0"/>
              <a:t>any team</a:t>
            </a:r>
            <a:r>
              <a:rPr lang="en-US" dirty="0"/>
              <a:t>, the patient is the central figure with family </a:t>
            </a:r>
            <a:r>
              <a:rPr lang="en-US" dirty="0" smtClean="0"/>
              <a:t>and caregivers </a:t>
            </a:r>
            <a:r>
              <a:rPr lang="en-US" dirty="0"/>
              <a:t>being key members.</a:t>
            </a:r>
          </a:p>
          <a:p>
            <a:r>
              <a:rPr lang="en-US" dirty="0" smtClean="0"/>
              <a:t>The </a:t>
            </a:r>
            <a:r>
              <a:rPr lang="en-US" dirty="0"/>
              <a:t>ideal rehabilitation program considers the </a:t>
            </a:r>
            <a:r>
              <a:rPr lang="en-US" dirty="0" smtClean="0"/>
              <a:t>patient’s disease </a:t>
            </a:r>
            <a:r>
              <a:rPr lang="en-US" dirty="0"/>
              <a:t>history, course, and symptoms, </a:t>
            </a:r>
            <a:r>
              <a:rPr lang="en-US" dirty="0" smtClean="0"/>
              <a:t>together with </a:t>
            </a:r>
            <a:r>
              <a:rPr lang="en-US" dirty="0"/>
              <a:t>impairments, activity limitations, and </a:t>
            </a:r>
            <a:r>
              <a:rPr lang="en-US" dirty="0" smtClean="0"/>
              <a:t>participation restrictions</a:t>
            </a:r>
            <a:r>
              <a:rPr lang="en-US" dirty="0"/>
              <a:t>. </a:t>
            </a:r>
            <a:endParaRPr lang="en-US" dirty="0" smtClean="0"/>
          </a:p>
          <a:p>
            <a:r>
              <a:rPr lang="en-US" dirty="0" smtClean="0"/>
              <a:t>Of </a:t>
            </a:r>
            <a:r>
              <a:rPr lang="en-US" dirty="0"/>
              <a:t>equal importance are the patient’s </a:t>
            </a:r>
            <a:r>
              <a:rPr lang="en-US" dirty="0" smtClean="0"/>
              <a:t>abilities (assets</a:t>
            </a:r>
            <a:r>
              <a:rPr lang="en-US" dirty="0"/>
              <a:t>), priorities, and resources, including </a:t>
            </a:r>
            <a:r>
              <a:rPr lang="en-US" dirty="0" smtClean="0"/>
              <a:t>family, home</a:t>
            </a:r>
            <a:r>
              <a:rPr lang="en-US" dirty="0"/>
              <a:t>, and community resources. </a:t>
            </a:r>
            <a:endParaRPr lang="en-US" dirty="0" smtClean="0"/>
          </a:p>
          <a:p>
            <a:r>
              <a:rPr lang="en-US" dirty="0" smtClean="0"/>
              <a:t>Deterioration </a:t>
            </a:r>
            <a:r>
              <a:rPr lang="en-US" dirty="0"/>
              <a:t>of </a:t>
            </a:r>
            <a:r>
              <a:rPr lang="en-US" dirty="0" smtClean="0"/>
              <a:t>condition and </a:t>
            </a:r>
            <a:r>
              <a:rPr lang="en-US" dirty="0"/>
              <a:t>medication-induced fluctuations in </a:t>
            </a:r>
            <a:r>
              <a:rPr lang="en-US" dirty="0" smtClean="0"/>
              <a:t>performance should </a:t>
            </a:r>
            <a:r>
              <a:rPr lang="en-US" dirty="0"/>
              <a:t>be expected. </a:t>
            </a:r>
            <a:endParaRPr lang="en-US" dirty="0" smtClean="0"/>
          </a:p>
          <a:p>
            <a:r>
              <a:rPr lang="en-US" dirty="0" smtClean="0"/>
              <a:t>Depression </a:t>
            </a:r>
            <a:r>
              <a:rPr lang="en-US" dirty="0"/>
              <a:t>and anxiety </a:t>
            </a:r>
            <a:r>
              <a:rPr lang="en-US" dirty="0" smtClean="0"/>
              <a:t>are common </a:t>
            </a:r>
            <a:r>
              <a:rPr lang="en-US" dirty="0"/>
              <a:t>and should be carefully monitored. </a:t>
            </a:r>
            <a:endParaRPr lang="en-US" dirty="0" smtClean="0"/>
          </a:p>
          <a:p>
            <a:r>
              <a:rPr lang="en-US" dirty="0"/>
              <a:t>T</a:t>
            </a:r>
            <a:r>
              <a:rPr lang="en-US" dirty="0" smtClean="0"/>
              <a:t>he overall focus </a:t>
            </a:r>
            <a:r>
              <a:rPr lang="en-US" dirty="0"/>
              <a:t>is on long-range planning, with </a:t>
            </a:r>
            <a:r>
              <a:rPr lang="en-US" dirty="0" smtClean="0"/>
              <a:t>anticipated episodes </a:t>
            </a:r>
            <a:r>
              <a:rPr lang="en-US" dirty="0"/>
              <a:t>of care including hospital-based, </a:t>
            </a:r>
            <a:r>
              <a:rPr lang="en-US" dirty="0" smtClean="0"/>
              <a:t>outpatient, and </a:t>
            </a:r>
            <a:r>
              <a:rPr lang="en-US" dirty="0"/>
              <a:t>home/community-based care.</a:t>
            </a:r>
          </a:p>
        </p:txBody>
      </p:sp>
    </p:spTree>
    <p:extLst>
      <p:ext uri="{BB962C8B-B14F-4D97-AF65-F5344CB8AC3E}">
        <p14:creationId xmlns="" xmlns:p14="http://schemas.microsoft.com/office/powerpoint/2010/main" val="34456148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Therapeutic </a:t>
            </a:r>
            <a:r>
              <a:rPr lang="en-US" b="1" dirty="0"/>
              <a:t>Care </a:t>
            </a:r>
            <a:r>
              <a:rPr lang="en-US" b="1" dirty="0" smtClean="0"/>
              <a:t>Continuum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a:t>
            </a:r>
            <a:r>
              <a:rPr lang="en-US" dirty="0"/>
              <a:t>therapeutic care continuum based on disease </a:t>
            </a:r>
            <a:r>
              <a:rPr lang="en-US" dirty="0" smtClean="0"/>
              <a:t>stage (early</a:t>
            </a:r>
            <a:r>
              <a:rPr lang="en-US" dirty="0"/>
              <a:t>, middle, late) is an effective way to organize care.</a:t>
            </a:r>
          </a:p>
          <a:p>
            <a:r>
              <a:rPr lang="en-US" dirty="0"/>
              <a:t>Interventions are restorative (aimed at improving </a:t>
            </a:r>
            <a:r>
              <a:rPr lang="en-US" dirty="0" smtClean="0"/>
              <a:t>impairments, activity </a:t>
            </a:r>
            <a:r>
              <a:rPr lang="en-US" dirty="0"/>
              <a:t>limitations, and participation restrictions</a:t>
            </a:r>
            <a:r>
              <a:rPr lang="en-US" dirty="0" smtClean="0"/>
              <a:t>), preventative </a:t>
            </a:r>
            <a:r>
              <a:rPr lang="en-US" dirty="0"/>
              <a:t>(aimed at minimizing potential </a:t>
            </a:r>
            <a:r>
              <a:rPr lang="en-US" dirty="0" smtClean="0"/>
              <a:t>complications and </a:t>
            </a:r>
            <a:r>
              <a:rPr lang="en-US" dirty="0"/>
              <a:t>indirect impairments), and </a:t>
            </a:r>
            <a:r>
              <a:rPr lang="en-US" dirty="0" smtClean="0"/>
              <a:t>compensatory (aimed </a:t>
            </a:r>
            <a:r>
              <a:rPr lang="en-US" dirty="0"/>
              <a:t>at modifying the task, activity, or environment </a:t>
            </a:r>
            <a:r>
              <a:rPr lang="en-US" dirty="0" smtClean="0"/>
              <a:t>to improve function)</a:t>
            </a:r>
          </a:p>
          <a:p>
            <a:r>
              <a:rPr lang="en-US" dirty="0" smtClean="0"/>
              <a:t>It </a:t>
            </a:r>
            <a:r>
              <a:rPr lang="en-US" dirty="0"/>
              <a:t>is </a:t>
            </a:r>
            <a:r>
              <a:rPr lang="en-US" dirty="0" smtClean="0"/>
              <a:t>critical for </a:t>
            </a:r>
            <a:r>
              <a:rPr lang="en-US" dirty="0"/>
              <a:t>the whole team to provide a supportive </a:t>
            </a:r>
            <a:r>
              <a:rPr lang="en-US" dirty="0" smtClean="0"/>
              <a:t>environment to </a:t>
            </a:r>
            <a:r>
              <a:rPr lang="en-US" dirty="0"/>
              <a:t>assist patients and their family members </a:t>
            </a:r>
            <a:r>
              <a:rPr lang="en-US" dirty="0" smtClean="0"/>
              <a:t>in the </a:t>
            </a:r>
            <a:r>
              <a:rPr lang="en-US" dirty="0"/>
              <a:t>difficult adjustment to living with a chronic </a:t>
            </a:r>
            <a:r>
              <a:rPr lang="en-US" dirty="0" smtClean="0"/>
              <a:t>and progressive </a:t>
            </a:r>
            <a:r>
              <a:rPr lang="en-US" dirty="0"/>
              <a:t>disease.</a:t>
            </a:r>
          </a:p>
          <a:p>
            <a:r>
              <a:rPr lang="en-US" dirty="0"/>
              <a:t>In the </a:t>
            </a:r>
            <a:r>
              <a:rPr lang="en-US" i="1" dirty="0"/>
              <a:t>early </a:t>
            </a:r>
            <a:r>
              <a:rPr lang="en-US" dirty="0"/>
              <a:t>stage of the disease, patients are </a:t>
            </a:r>
            <a:r>
              <a:rPr lang="en-US" dirty="0" smtClean="0"/>
              <a:t>functional and </a:t>
            </a:r>
            <a:r>
              <a:rPr lang="en-US" dirty="0"/>
              <a:t>independent with minimal impairments</a:t>
            </a:r>
            <a:r>
              <a:rPr lang="en-US" dirty="0" smtClean="0"/>
              <a:t>.</a:t>
            </a:r>
            <a:endParaRPr lang="en-US" dirty="0"/>
          </a:p>
        </p:txBody>
      </p:sp>
    </p:spTree>
    <p:extLst>
      <p:ext uri="{BB962C8B-B14F-4D97-AF65-F5344CB8AC3E}">
        <p14:creationId xmlns="" xmlns:p14="http://schemas.microsoft.com/office/powerpoint/2010/main" val="33909800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a:t>A referral for physical therapy is often delayed at </a:t>
            </a:r>
            <a:r>
              <a:rPr lang="en-US" dirty="0" smtClean="0"/>
              <a:t>this stage</a:t>
            </a:r>
            <a:r>
              <a:rPr lang="en-US" dirty="0"/>
              <a:t>, although benefits could clearly be obtained </a:t>
            </a:r>
            <a:r>
              <a:rPr lang="en-US" dirty="0" smtClean="0"/>
              <a:t>in improving </a:t>
            </a:r>
            <a:r>
              <a:rPr lang="en-US" dirty="0"/>
              <a:t>fitness levels and delaying or </a:t>
            </a:r>
            <a:r>
              <a:rPr lang="en-US" dirty="0" smtClean="0"/>
              <a:t>preventing indirect </a:t>
            </a:r>
            <a:r>
              <a:rPr lang="en-US" dirty="0"/>
              <a:t>impairments. Patients are typically seen on </a:t>
            </a:r>
            <a:r>
              <a:rPr lang="en-US" dirty="0" smtClean="0"/>
              <a:t>an outpatient </a:t>
            </a:r>
            <a:r>
              <a:rPr lang="en-US" dirty="0"/>
              <a:t>basis.</a:t>
            </a:r>
          </a:p>
          <a:p>
            <a:r>
              <a:rPr lang="en-US" dirty="0"/>
              <a:t>During the </a:t>
            </a:r>
            <a:r>
              <a:rPr lang="en-US" i="1" dirty="0"/>
              <a:t>middle </a:t>
            </a:r>
            <a:r>
              <a:rPr lang="en-US" dirty="0"/>
              <a:t>stage of the disease, symptoms </a:t>
            </a:r>
            <a:r>
              <a:rPr lang="en-US" dirty="0" smtClean="0"/>
              <a:t>are more </a:t>
            </a:r>
            <a:r>
              <a:rPr lang="en-US" dirty="0"/>
              <a:t>readily apparent and activity limitations emerge.</a:t>
            </a:r>
          </a:p>
          <a:p>
            <a:r>
              <a:rPr lang="en-US" dirty="0" smtClean="0"/>
              <a:t>The </a:t>
            </a:r>
            <a:r>
              <a:rPr lang="en-US" dirty="0"/>
              <a:t>patient may still be independent in gait and </a:t>
            </a:r>
            <a:r>
              <a:rPr lang="en-US" dirty="0" smtClean="0"/>
              <a:t>ADL, although </a:t>
            </a:r>
            <a:r>
              <a:rPr lang="en-US" dirty="0"/>
              <a:t>performance is slowed and less efficient. </a:t>
            </a:r>
            <a:r>
              <a:rPr lang="en-US" dirty="0" smtClean="0"/>
              <a:t>Some assistance </a:t>
            </a:r>
            <a:r>
              <a:rPr lang="en-US" dirty="0"/>
              <a:t>may be required. </a:t>
            </a:r>
            <a:endParaRPr lang="en-US" dirty="0" smtClean="0"/>
          </a:p>
          <a:p>
            <a:r>
              <a:rPr lang="en-US" dirty="0"/>
              <a:t>T</a:t>
            </a:r>
            <a:r>
              <a:rPr lang="en-US" dirty="0" smtClean="0"/>
              <a:t>he </a:t>
            </a:r>
            <a:r>
              <a:rPr lang="en-US" dirty="0"/>
              <a:t>patient may be seen </a:t>
            </a:r>
            <a:r>
              <a:rPr lang="en-US" dirty="0" smtClean="0"/>
              <a:t>as  an </a:t>
            </a:r>
            <a:r>
              <a:rPr lang="en-US" dirty="0"/>
              <a:t>outpatient, during home care, or during a brief </a:t>
            </a:r>
            <a:r>
              <a:rPr lang="en-US" dirty="0" smtClean="0"/>
              <a:t>inpatient admission</a:t>
            </a:r>
            <a:r>
              <a:rPr lang="en-US" dirty="0"/>
              <a:t>. </a:t>
            </a:r>
            <a:r>
              <a:rPr lang="en-US" dirty="0" smtClean="0"/>
              <a:t>There </a:t>
            </a:r>
            <a:r>
              <a:rPr lang="en-US" dirty="0"/>
              <a:t>are numerous benefits to </a:t>
            </a:r>
            <a:r>
              <a:rPr lang="en-US" dirty="0" smtClean="0"/>
              <a:t>rehabilitation services</a:t>
            </a:r>
            <a:r>
              <a:rPr lang="en-US" dirty="0"/>
              <a:t>. </a:t>
            </a:r>
            <a:endParaRPr lang="en-US" dirty="0" smtClean="0"/>
          </a:p>
          <a:p>
            <a:r>
              <a:rPr lang="en-US" dirty="0" smtClean="0"/>
              <a:t>Exercise </a:t>
            </a:r>
            <a:r>
              <a:rPr lang="en-US" dirty="0"/>
              <a:t>training programs have </a:t>
            </a:r>
            <a:r>
              <a:rPr lang="en-US" dirty="0" smtClean="0"/>
              <a:t>been shown </a:t>
            </a:r>
            <a:r>
              <a:rPr lang="en-US" dirty="0"/>
              <a:t>to be effective for patients with mild to moderate</a:t>
            </a:r>
          </a:p>
          <a:p>
            <a:r>
              <a:rPr lang="en-US" dirty="0"/>
              <a:t>PD in improving motor </a:t>
            </a:r>
            <a:r>
              <a:rPr lang="en-US" dirty="0" smtClean="0"/>
              <a:t>performance.</a:t>
            </a:r>
          </a:p>
          <a:p>
            <a:r>
              <a:rPr lang="en-US" dirty="0" smtClean="0"/>
              <a:t>Perceived quality </a:t>
            </a:r>
            <a:r>
              <a:rPr lang="en-US" dirty="0"/>
              <a:t>of life and subjective well-being are also improved.</a:t>
            </a:r>
          </a:p>
          <a:p>
            <a:r>
              <a:rPr lang="en-US" dirty="0" smtClean="0"/>
              <a:t>Family </a:t>
            </a:r>
            <a:r>
              <a:rPr lang="en-US" dirty="0"/>
              <a:t>and caregiver instruction is </a:t>
            </a:r>
            <a:r>
              <a:rPr lang="en-US" dirty="0" smtClean="0"/>
              <a:t>intensified to </a:t>
            </a:r>
            <a:r>
              <a:rPr lang="en-US" dirty="0"/>
              <a:t>assist the patient in remaining as functionally </a:t>
            </a:r>
            <a:r>
              <a:rPr lang="en-US" dirty="0" smtClean="0"/>
              <a:t>independent as possible</a:t>
            </a:r>
            <a:endParaRPr lang="en-US" dirty="0"/>
          </a:p>
        </p:txBody>
      </p:sp>
    </p:spTree>
    <p:extLst>
      <p:ext uri="{BB962C8B-B14F-4D97-AF65-F5344CB8AC3E}">
        <p14:creationId xmlns="" xmlns:p14="http://schemas.microsoft.com/office/powerpoint/2010/main" val="2125539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a:t>In the </a:t>
            </a:r>
            <a:r>
              <a:rPr lang="en-US" i="1" dirty="0"/>
              <a:t>late </a:t>
            </a:r>
            <a:r>
              <a:rPr lang="en-US" dirty="0"/>
              <a:t>stage, disease progression leads to </a:t>
            </a:r>
            <a:r>
              <a:rPr lang="en-US" dirty="0" smtClean="0"/>
              <a:t>increased and </a:t>
            </a:r>
            <a:r>
              <a:rPr lang="en-US" dirty="0"/>
              <a:t>more severe impairments and complications. </a:t>
            </a:r>
            <a:endParaRPr lang="en-US" dirty="0" smtClean="0"/>
          </a:p>
          <a:p>
            <a:r>
              <a:rPr lang="en-US" dirty="0" smtClean="0"/>
              <a:t>Patients</a:t>
            </a:r>
            <a:r>
              <a:rPr lang="en-US" dirty="0"/>
              <a:t> </a:t>
            </a:r>
            <a:r>
              <a:rPr lang="en-US" dirty="0" smtClean="0"/>
              <a:t>are </a:t>
            </a:r>
            <a:r>
              <a:rPr lang="en-US" dirty="0"/>
              <a:t>dependent in many or most of their daily </a:t>
            </a:r>
            <a:r>
              <a:rPr lang="en-US" dirty="0" smtClean="0"/>
              <a:t>functional </a:t>
            </a:r>
            <a:r>
              <a:rPr lang="en-US" dirty="0"/>
              <a:t>mobility skills and ADL and are typically </a:t>
            </a:r>
            <a:r>
              <a:rPr lang="en-US" dirty="0" smtClean="0"/>
              <a:t>wheelchair bound </a:t>
            </a:r>
            <a:r>
              <a:rPr lang="en-US" dirty="0"/>
              <a:t>or bedridden. </a:t>
            </a:r>
            <a:endParaRPr lang="en-US" dirty="0" smtClean="0"/>
          </a:p>
          <a:p>
            <a:r>
              <a:rPr lang="en-US" dirty="0" smtClean="0"/>
              <a:t>Family </a:t>
            </a:r>
            <a:r>
              <a:rPr lang="en-US" dirty="0"/>
              <a:t>and community </a:t>
            </a:r>
            <a:r>
              <a:rPr lang="en-US" dirty="0" smtClean="0"/>
              <a:t>resources are </a:t>
            </a:r>
            <a:r>
              <a:rPr lang="en-US" dirty="0"/>
              <a:t>vital in maintaining the patient in the home. </a:t>
            </a:r>
            <a:endParaRPr lang="en-US" dirty="0" smtClean="0"/>
          </a:p>
          <a:p>
            <a:r>
              <a:rPr lang="en-US" dirty="0" smtClean="0"/>
              <a:t>Some patients </a:t>
            </a:r>
            <a:r>
              <a:rPr lang="en-US" dirty="0"/>
              <a:t>may require placement in a chronic care facility.</a:t>
            </a:r>
          </a:p>
          <a:p>
            <a:r>
              <a:rPr lang="en-US" dirty="0" smtClean="0"/>
              <a:t>These </a:t>
            </a:r>
            <a:r>
              <a:rPr lang="en-US" dirty="0"/>
              <a:t>changes can be a source of great anxiety and </a:t>
            </a:r>
            <a:r>
              <a:rPr lang="en-US" dirty="0" smtClean="0"/>
              <a:t>frustration to </a:t>
            </a:r>
            <a:r>
              <a:rPr lang="en-US" dirty="0"/>
              <a:t>the patient and family. </a:t>
            </a:r>
            <a:endParaRPr lang="en-US" dirty="0" smtClean="0"/>
          </a:p>
          <a:p>
            <a:r>
              <a:rPr lang="en-US" dirty="0" smtClean="0"/>
              <a:t>Goals </a:t>
            </a:r>
            <a:r>
              <a:rPr lang="en-US" dirty="0"/>
              <a:t>need to </a:t>
            </a:r>
            <a:r>
              <a:rPr lang="en-US" dirty="0" smtClean="0"/>
              <a:t>be restructured</a:t>
            </a:r>
            <a:r>
              <a:rPr lang="en-US" dirty="0"/>
              <a:t>. </a:t>
            </a:r>
            <a:endParaRPr lang="en-US" dirty="0" smtClean="0"/>
          </a:p>
          <a:p>
            <a:r>
              <a:rPr lang="en-US" dirty="0"/>
              <a:t>T</a:t>
            </a:r>
            <a:r>
              <a:rPr lang="en-US" dirty="0" smtClean="0"/>
              <a:t>he </a:t>
            </a:r>
            <a:r>
              <a:rPr lang="en-US" dirty="0"/>
              <a:t>therapist needs to focus on </a:t>
            </a:r>
            <a:r>
              <a:rPr lang="en-US" dirty="0" smtClean="0"/>
              <a:t>preventative care </a:t>
            </a:r>
            <a:r>
              <a:rPr lang="en-US" dirty="0"/>
              <a:t>to avoid secondary complications that may be </a:t>
            </a:r>
            <a:r>
              <a:rPr lang="en-US" dirty="0" smtClean="0"/>
              <a:t>life threatening </a:t>
            </a:r>
            <a:r>
              <a:rPr lang="en-US" dirty="0"/>
              <a:t>(e.g., pneumonia, pressure ulcers, and </a:t>
            </a:r>
            <a:r>
              <a:rPr lang="en-US" dirty="0" smtClean="0"/>
              <a:t>so forth</a:t>
            </a:r>
            <a:r>
              <a:rPr lang="en-US" dirty="0"/>
              <a:t>).</a:t>
            </a:r>
          </a:p>
        </p:txBody>
      </p:sp>
    </p:spTree>
    <p:extLst>
      <p:ext uri="{BB962C8B-B14F-4D97-AF65-F5344CB8AC3E}">
        <p14:creationId xmlns="" xmlns:p14="http://schemas.microsoft.com/office/powerpoint/2010/main" val="3539681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a:t>Compensatory training focuses on </a:t>
            </a:r>
            <a:r>
              <a:rPr lang="en-US" dirty="0" smtClean="0"/>
              <a:t>maintaining function</a:t>
            </a:r>
            <a:r>
              <a:rPr lang="en-US" dirty="0"/>
              <a:t>, including being upright and out of bed as </a:t>
            </a:r>
            <a:r>
              <a:rPr lang="en-US" dirty="0" smtClean="0"/>
              <a:t>much as </a:t>
            </a:r>
            <a:r>
              <a:rPr lang="en-US" dirty="0"/>
              <a:t>possible. </a:t>
            </a:r>
            <a:endParaRPr lang="en-US" dirty="0" smtClean="0"/>
          </a:p>
          <a:p>
            <a:r>
              <a:rPr lang="en-US" dirty="0" smtClean="0"/>
              <a:t>Safety </a:t>
            </a:r>
            <a:r>
              <a:rPr lang="en-US" dirty="0"/>
              <a:t>for both the caregiver and the </a:t>
            </a:r>
            <a:r>
              <a:rPr lang="en-US" dirty="0" smtClean="0"/>
              <a:t>patient becomes </a:t>
            </a:r>
            <a:r>
              <a:rPr lang="en-US" dirty="0"/>
              <a:t>a primary concern as maximal assist </a:t>
            </a:r>
            <a:r>
              <a:rPr lang="en-US" dirty="0" smtClean="0"/>
              <a:t>dependent transfers </a:t>
            </a:r>
            <a:r>
              <a:rPr lang="en-US" dirty="0"/>
              <a:t>become the norm. </a:t>
            </a:r>
            <a:endParaRPr lang="en-US" dirty="0" smtClean="0"/>
          </a:p>
          <a:p>
            <a:r>
              <a:rPr lang="en-US" dirty="0" smtClean="0"/>
              <a:t>Often</a:t>
            </a:r>
            <a:r>
              <a:rPr lang="en-US" dirty="0"/>
              <a:t>, environmental </a:t>
            </a:r>
            <a:r>
              <a:rPr lang="en-US" dirty="0" smtClean="0"/>
              <a:t>adaptations may </a:t>
            </a:r>
            <a:r>
              <a:rPr lang="en-US" dirty="0"/>
              <a:t>mean the difference between total </a:t>
            </a:r>
            <a:r>
              <a:rPr lang="en-US" dirty="0" smtClean="0"/>
              <a:t>dependence and </a:t>
            </a:r>
            <a:r>
              <a:rPr lang="en-US" dirty="0"/>
              <a:t>modified dependence. </a:t>
            </a:r>
            <a:endParaRPr lang="en-US" dirty="0" smtClean="0"/>
          </a:p>
          <a:p>
            <a:r>
              <a:rPr lang="en-US" dirty="0"/>
              <a:t>T</a:t>
            </a:r>
            <a:r>
              <a:rPr lang="en-US" dirty="0" smtClean="0"/>
              <a:t>he </a:t>
            </a:r>
            <a:r>
              <a:rPr lang="en-US" dirty="0"/>
              <a:t>rehabilitation </a:t>
            </a:r>
            <a:r>
              <a:rPr lang="en-US" dirty="0" smtClean="0"/>
              <a:t>team should </a:t>
            </a:r>
            <a:r>
              <a:rPr lang="en-US" dirty="0"/>
              <a:t>be supportive of the patient’s efforts no </a:t>
            </a:r>
            <a:r>
              <a:rPr lang="en-US" dirty="0" smtClean="0"/>
              <a:t>matter how </a:t>
            </a:r>
            <a:r>
              <a:rPr lang="en-US" dirty="0"/>
              <a:t>small they may be. </a:t>
            </a:r>
            <a:endParaRPr lang="en-US" dirty="0" smtClean="0"/>
          </a:p>
          <a:p>
            <a:r>
              <a:rPr lang="en-US" dirty="0" smtClean="0"/>
              <a:t>Patients </a:t>
            </a:r>
            <a:r>
              <a:rPr lang="en-US" dirty="0"/>
              <a:t>in late-stage PD </a:t>
            </a:r>
            <a:r>
              <a:rPr lang="en-US" dirty="0" smtClean="0"/>
              <a:t>demonstrate extremely </a:t>
            </a:r>
            <a:r>
              <a:rPr lang="en-US" dirty="0"/>
              <a:t>limited skills to interact with their </a:t>
            </a:r>
            <a:r>
              <a:rPr lang="en-US" dirty="0" smtClean="0"/>
              <a:t>environment, with </a:t>
            </a:r>
            <a:r>
              <a:rPr lang="en-US" dirty="0"/>
              <a:t>increasing social isolation and withdrawal</a:t>
            </a:r>
            <a:r>
              <a:rPr lang="en-US" dirty="0" smtClean="0"/>
              <a:t>.</a:t>
            </a:r>
            <a:endParaRPr lang="en-US" dirty="0"/>
          </a:p>
        </p:txBody>
      </p:sp>
    </p:spTree>
    <p:extLst>
      <p:ext uri="{BB962C8B-B14F-4D97-AF65-F5344CB8AC3E}">
        <p14:creationId xmlns="" xmlns:p14="http://schemas.microsoft.com/office/powerpoint/2010/main" val="31378482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a:t>Families also suffer from the increasing demands of </a:t>
            </a:r>
            <a:r>
              <a:rPr lang="en-US" dirty="0" smtClean="0"/>
              <a:t>care, burnout</a:t>
            </a:r>
            <a:r>
              <a:rPr lang="en-US" dirty="0"/>
              <a:t>, and social isolation. </a:t>
            </a:r>
            <a:r>
              <a:rPr lang="en-US" dirty="0" err="1"/>
              <a:t>herapists</a:t>
            </a:r>
            <a:r>
              <a:rPr lang="en-US" dirty="0"/>
              <a:t> need to </a:t>
            </a:r>
            <a:r>
              <a:rPr lang="en-US" dirty="0" smtClean="0"/>
              <a:t>maximize psychosocial </a:t>
            </a:r>
            <a:r>
              <a:rPr lang="en-US" dirty="0"/>
              <a:t>support and be readily available </a:t>
            </a:r>
            <a:r>
              <a:rPr lang="en-US" dirty="0" smtClean="0"/>
              <a:t>for consultation</a:t>
            </a:r>
            <a:r>
              <a:rPr lang="en-US" dirty="0"/>
              <a:t>. </a:t>
            </a:r>
          </a:p>
          <a:p>
            <a:r>
              <a:rPr lang="en-US" dirty="0" smtClean="0"/>
              <a:t>The </a:t>
            </a:r>
            <a:r>
              <a:rPr lang="en-US" dirty="0"/>
              <a:t>preferred practice pattern for patients </a:t>
            </a:r>
            <a:r>
              <a:rPr lang="en-US" dirty="0" smtClean="0"/>
              <a:t>with PD </a:t>
            </a:r>
            <a:r>
              <a:rPr lang="en-US" dirty="0"/>
              <a:t>from the </a:t>
            </a:r>
            <a:r>
              <a:rPr lang="en-US" i="1" dirty="0"/>
              <a:t>Guide to Physical </a:t>
            </a:r>
            <a:r>
              <a:rPr lang="en-US" i="1" dirty="0" err="1"/>
              <a:t>herapist</a:t>
            </a:r>
            <a:r>
              <a:rPr lang="en-US" i="1" dirty="0"/>
              <a:t> Practice </a:t>
            </a:r>
            <a:r>
              <a:rPr lang="en-US" dirty="0"/>
              <a:t>is </a:t>
            </a:r>
            <a:r>
              <a:rPr lang="en-US" dirty="0" smtClean="0"/>
              <a:t>5E, </a:t>
            </a:r>
            <a:r>
              <a:rPr lang="en-US" i="1" dirty="0" smtClean="0"/>
              <a:t>Impaired </a:t>
            </a:r>
            <a:r>
              <a:rPr lang="en-US" i="1" dirty="0"/>
              <a:t>Motor Function and Sensory Integrity </a:t>
            </a:r>
            <a:r>
              <a:rPr lang="en-US" i="1" dirty="0" smtClean="0"/>
              <a:t>Associated with </a:t>
            </a:r>
            <a:r>
              <a:rPr lang="en-US" i="1" dirty="0"/>
              <a:t>Progressive Disorders of the Central Nervous </a:t>
            </a:r>
            <a:r>
              <a:rPr lang="en-US" i="1" dirty="0" smtClean="0"/>
              <a:t>System— Acquired </a:t>
            </a:r>
            <a:r>
              <a:rPr lang="en-US" i="1" dirty="0"/>
              <a:t>in Adolescence or </a:t>
            </a:r>
            <a:r>
              <a:rPr lang="en-US" i="1" dirty="0" smtClean="0"/>
              <a:t>Adulthood.</a:t>
            </a:r>
            <a:endParaRPr lang="en-US" dirty="0"/>
          </a:p>
          <a:p>
            <a:r>
              <a:rPr lang="en-US" dirty="0" smtClean="0"/>
              <a:t>In this document </a:t>
            </a:r>
            <a:r>
              <a:rPr lang="en-US" dirty="0"/>
              <a:t>the reader will find relevant information </a:t>
            </a:r>
            <a:r>
              <a:rPr lang="en-US" dirty="0" smtClean="0"/>
              <a:t>on </a:t>
            </a:r>
            <a:r>
              <a:rPr lang="fr-FR" dirty="0" smtClean="0"/>
              <a:t>patient/client </a:t>
            </a:r>
            <a:r>
              <a:rPr lang="fr-FR" dirty="0"/>
              <a:t>diagnostic classification; ICD-9-CM </a:t>
            </a:r>
            <a:r>
              <a:rPr lang="fr-FR" dirty="0" smtClean="0"/>
              <a:t>codes; </a:t>
            </a:r>
            <a:r>
              <a:rPr lang="en-US" dirty="0" smtClean="0"/>
              <a:t>examination </a:t>
            </a:r>
            <a:r>
              <a:rPr lang="en-US" dirty="0"/>
              <a:t>components; considerations for </a:t>
            </a:r>
            <a:r>
              <a:rPr lang="en-US" dirty="0" smtClean="0"/>
              <a:t>evaluation, diagnosis</a:t>
            </a:r>
            <a:r>
              <a:rPr lang="en-US" dirty="0"/>
              <a:t>, and prognosis; and suggested interventions.</a:t>
            </a:r>
          </a:p>
          <a:p>
            <a:r>
              <a:rPr lang="en-US" dirty="0" smtClean="0"/>
              <a:t>Thus</a:t>
            </a:r>
            <a:r>
              <a:rPr lang="en-US" dirty="0"/>
              <a:t>, the </a:t>
            </a:r>
            <a:r>
              <a:rPr lang="en-US" i="1" dirty="0"/>
              <a:t>Guide to Physical </a:t>
            </a:r>
            <a:r>
              <a:rPr lang="en-US" i="1" dirty="0" smtClean="0"/>
              <a:t>therapist </a:t>
            </a:r>
            <a:r>
              <a:rPr lang="en-US" i="1" dirty="0"/>
              <a:t>Practice </a:t>
            </a:r>
            <a:r>
              <a:rPr lang="en-US" dirty="0"/>
              <a:t>serves as </a:t>
            </a:r>
            <a:r>
              <a:rPr lang="en-US" dirty="0" smtClean="0"/>
              <a:t>a primary </a:t>
            </a:r>
            <a:r>
              <a:rPr lang="en-US" dirty="0"/>
              <a:t>resource in designing an appropriate plan of </a:t>
            </a:r>
            <a:r>
              <a:rPr lang="en-US" dirty="0" smtClean="0"/>
              <a:t>care (POC</a:t>
            </a:r>
            <a:r>
              <a:rPr lang="en-US" dirty="0"/>
              <a:t>) and documenting the services provided and </a:t>
            </a:r>
            <a:r>
              <a:rPr lang="en-US" dirty="0" smtClean="0"/>
              <a:t>outcomes achieved</a:t>
            </a:r>
            <a:r>
              <a:rPr lang="en-US" dirty="0"/>
              <a:t>.</a:t>
            </a:r>
          </a:p>
          <a:p>
            <a:endParaRPr lang="en-US" dirty="0"/>
          </a:p>
        </p:txBody>
      </p:sp>
    </p:spTree>
    <p:extLst>
      <p:ext uri="{BB962C8B-B14F-4D97-AF65-F5344CB8AC3E}">
        <p14:creationId xmlns="" xmlns:p14="http://schemas.microsoft.com/office/powerpoint/2010/main" val="26348529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PHYSICAL </a:t>
            </a:r>
            <a:r>
              <a:rPr lang="en-US" b="1" dirty="0" smtClean="0">
                <a:solidFill>
                  <a:srgbClr val="FF0000"/>
                </a:solidFill>
              </a:rPr>
              <a:t>THERAPY EXAMINATION AND </a:t>
            </a:r>
            <a:r>
              <a:rPr lang="en-US" b="1" dirty="0" smtClean="0">
                <a:solidFill>
                  <a:srgbClr val="FF0000"/>
                </a:solidFill>
              </a:rPr>
              <a:t>EVALUATION</a:t>
            </a:r>
            <a:endParaRPr lang="en-US"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A </a:t>
            </a:r>
            <a:r>
              <a:rPr lang="en-US" dirty="0"/>
              <a:t>comprehensive examination is required to </a:t>
            </a:r>
            <a:r>
              <a:rPr lang="en-US" dirty="0" smtClean="0"/>
              <a:t>determine</a:t>
            </a:r>
            <a:r>
              <a:rPr lang="en-US" baseline="0" dirty="0" smtClean="0"/>
              <a:t> </a:t>
            </a:r>
            <a:r>
              <a:rPr lang="en-US" dirty="0" smtClean="0"/>
              <a:t>the </a:t>
            </a:r>
            <a:r>
              <a:rPr lang="en-US" dirty="0"/>
              <a:t>level of impairments and degree of function. </a:t>
            </a:r>
            <a:endParaRPr lang="en-US" dirty="0" smtClean="0"/>
          </a:p>
          <a:p>
            <a:r>
              <a:rPr lang="en-US" dirty="0" smtClean="0"/>
              <a:t>Subsequent</a:t>
            </a:r>
            <a:r>
              <a:rPr lang="en-US" baseline="0" dirty="0" smtClean="0"/>
              <a:t> </a:t>
            </a:r>
            <a:r>
              <a:rPr lang="en-US" dirty="0" smtClean="0"/>
              <a:t>reexamination </a:t>
            </a:r>
            <a:r>
              <a:rPr lang="en-US" dirty="0"/>
              <a:t>at specified intervals is used </a:t>
            </a:r>
            <a:r>
              <a:rPr lang="en-US" dirty="0" smtClean="0"/>
              <a:t>to</a:t>
            </a:r>
            <a:r>
              <a:rPr lang="en-US" baseline="0" dirty="0" smtClean="0"/>
              <a:t> </a:t>
            </a:r>
            <a:r>
              <a:rPr lang="en-US" dirty="0" smtClean="0"/>
              <a:t>distinguish </a:t>
            </a:r>
            <a:r>
              <a:rPr lang="en-US" dirty="0"/>
              <a:t>change in status as well as effects of treatment.</a:t>
            </a:r>
          </a:p>
          <a:p>
            <a:r>
              <a:rPr lang="en-US" dirty="0"/>
              <a:t>Data are obtained from the history, systems review, </a:t>
            </a:r>
            <a:r>
              <a:rPr lang="en-US" dirty="0" smtClean="0"/>
              <a:t>and</a:t>
            </a:r>
            <a:r>
              <a:rPr lang="en-US" baseline="0" dirty="0" smtClean="0"/>
              <a:t> </a:t>
            </a:r>
            <a:r>
              <a:rPr lang="en-US" dirty="0" smtClean="0"/>
              <a:t>relevant </a:t>
            </a:r>
            <a:r>
              <a:rPr lang="en-US" dirty="0"/>
              <a:t>tests and measures (Box 18.3</a:t>
            </a:r>
            <a:r>
              <a:rPr lang="en-US" dirty="0" smtClean="0"/>
              <a:t>).</a:t>
            </a:r>
          </a:p>
          <a:p>
            <a:r>
              <a:rPr lang="en-US" dirty="0" smtClean="0"/>
              <a:t>The </a:t>
            </a:r>
            <a:r>
              <a:rPr lang="en-US" dirty="0"/>
              <a:t>selection </a:t>
            </a:r>
            <a:r>
              <a:rPr lang="en-US" dirty="0" smtClean="0"/>
              <a:t>o</a:t>
            </a:r>
            <a:r>
              <a:rPr lang="en-US" baseline="0" dirty="0" smtClean="0"/>
              <a:t>f </a:t>
            </a:r>
            <a:r>
              <a:rPr lang="en-US" dirty="0" smtClean="0"/>
              <a:t>examination </a:t>
            </a:r>
            <a:r>
              <a:rPr lang="en-US" dirty="0"/>
              <a:t>procedures and instruments is </a:t>
            </a:r>
            <a:r>
              <a:rPr lang="en-US" dirty="0" smtClean="0"/>
              <a:t>determined</a:t>
            </a:r>
            <a:r>
              <a:rPr lang="en-US" baseline="0" dirty="0" smtClean="0"/>
              <a:t> </a:t>
            </a:r>
            <a:r>
              <a:rPr lang="en-US" dirty="0" smtClean="0"/>
              <a:t>by </a:t>
            </a:r>
            <a:r>
              <a:rPr lang="en-US" dirty="0"/>
              <a:t>the patient’s unique status. </a:t>
            </a:r>
            <a:endParaRPr lang="en-US" dirty="0" smtClean="0"/>
          </a:p>
          <a:p>
            <a:r>
              <a:rPr lang="en-US" dirty="0" smtClean="0"/>
              <a:t>The </a:t>
            </a:r>
            <a:r>
              <a:rPr lang="en-US" dirty="0"/>
              <a:t>severity </a:t>
            </a:r>
            <a:r>
              <a:rPr lang="en-US" dirty="0" smtClean="0"/>
              <a:t>of</a:t>
            </a:r>
            <a:r>
              <a:rPr lang="en-US" baseline="0" dirty="0" smtClean="0"/>
              <a:t> </a:t>
            </a:r>
            <a:r>
              <a:rPr lang="en-US" dirty="0" smtClean="0"/>
              <a:t>problems,</a:t>
            </a:r>
            <a:r>
              <a:rPr lang="en-US" baseline="0" dirty="0" smtClean="0"/>
              <a:t> </a:t>
            </a:r>
            <a:r>
              <a:rPr lang="en-US" dirty="0" smtClean="0"/>
              <a:t>stage </a:t>
            </a:r>
            <a:r>
              <a:rPr lang="en-US" dirty="0"/>
              <a:t>of disease, age, phase and setting of </a:t>
            </a:r>
            <a:r>
              <a:rPr lang="en-US" dirty="0" smtClean="0"/>
              <a:t>rehabilitation, and </a:t>
            </a:r>
            <a:r>
              <a:rPr lang="en-US" dirty="0"/>
              <a:t>other factors must all be taken into account in </a:t>
            </a:r>
            <a:r>
              <a:rPr lang="en-US" dirty="0" smtClean="0"/>
              <a:t>structuring the </a:t>
            </a:r>
            <a:r>
              <a:rPr lang="en-US" dirty="0"/>
              <a:t>examination and evaluating data. </a:t>
            </a:r>
            <a:endParaRPr lang="en-US" dirty="0" smtClean="0"/>
          </a:p>
          <a:p>
            <a:r>
              <a:rPr lang="en-US" dirty="0" smtClean="0"/>
              <a:t>During the early </a:t>
            </a:r>
            <a:r>
              <a:rPr lang="en-US" dirty="0"/>
              <a:t>and middle stages of PD, measures of </a:t>
            </a:r>
            <a:r>
              <a:rPr lang="en-US" dirty="0" smtClean="0"/>
              <a:t>impairment and </a:t>
            </a:r>
            <a:r>
              <a:rPr lang="en-US" dirty="0"/>
              <a:t>physical performance are relatively stable. </a:t>
            </a:r>
            <a:endParaRPr lang="en-US" dirty="0" smtClean="0"/>
          </a:p>
          <a:p>
            <a:r>
              <a:rPr lang="en-US" dirty="0" smtClean="0"/>
              <a:t>During late stages </a:t>
            </a:r>
            <a:r>
              <a:rPr lang="en-US" dirty="0"/>
              <a:t>of the disease and under conditions of </a:t>
            </a:r>
            <a:r>
              <a:rPr lang="en-US" dirty="0" smtClean="0"/>
              <a:t>fluctuating symptoms </a:t>
            </a:r>
            <a:r>
              <a:rPr lang="en-US" dirty="0"/>
              <a:t>with pharmacological instability, measures </a:t>
            </a:r>
            <a:r>
              <a:rPr lang="en-US" dirty="0" smtClean="0"/>
              <a:t>can</a:t>
            </a:r>
            <a:r>
              <a:rPr lang="en-US" baseline="0" dirty="0" smtClean="0"/>
              <a:t> </a:t>
            </a:r>
            <a:r>
              <a:rPr lang="en-US" dirty="0" smtClean="0"/>
              <a:t>be </a:t>
            </a:r>
            <a:r>
              <a:rPr lang="en-US" dirty="0"/>
              <a:t>expected to be less </a:t>
            </a:r>
            <a:r>
              <a:rPr lang="en-US" dirty="0" smtClean="0"/>
              <a:t>stable.</a:t>
            </a:r>
            <a:endParaRPr lang="en-US" dirty="0"/>
          </a:p>
        </p:txBody>
      </p:sp>
    </p:spTree>
    <p:extLst>
      <p:ext uri="{BB962C8B-B14F-4D97-AF65-F5344CB8AC3E}">
        <p14:creationId xmlns="" xmlns:p14="http://schemas.microsoft.com/office/powerpoint/2010/main" val="18877213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820275" cy="1287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152657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810750" cy="8429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94310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ETIOLOGY</a:t>
            </a:r>
            <a:endParaRPr lang="en-US"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US" dirty="0" smtClean="0"/>
              <a:t>The </a:t>
            </a:r>
            <a:r>
              <a:rPr lang="en-US" dirty="0"/>
              <a:t>term parkinsonism is a generic term used to </a:t>
            </a:r>
            <a:r>
              <a:rPr lang="en-US" dirty="0" smtClean="0"/>
              <a:t>describe a </a:t>
            </a:r>
            <a:r>
              <a:rPr lang="en-US" dirty="0"/>
              <a:t>group of disorders with primary disturbances in </a:t>
            </a:r>
            <a:r>
              <a:rPr lang="en-US" dirty="0" smtClean="0"/>
              <a:t>the dopamine </a:t>
            </a:r>
            <a:r>
              <a:rPr lang="en-US" dirty="0"/>
              <a:t>systems of basal ganglia (BG). </a:t>
            </a:r>
            <a:endParaRPr lang="en-US" dirty="0" smtClean="0"/>
          </a:p>
          <a:p>
            <a:r>
              <a:rPr lang="en-US" dirty="0" smtClean="0"/>
              <a:t>Both </a:t>
            </a:r>
            <a:r>
              <a:rPr lang="en-US" dirty="0"/>
              <a:t>genetic </a:t>
            </a:r>
            <a:r>
              <a:rPr lang="en-US" dirty="0" smtClean="0"/>
              <a:t>and environmental </a:t>
            </a:r>
            <a:r>
              <a:rPr lang="en-US" dirty="0"/>
              <a:t>influences have been identified. </a:t>
            </a:r>
            <a:r>
              <a:rPr lang="en-US" dirty="0" smtClean="0"/>
              <a:t>Parkinson’s disease</a:t>
            </a:r>
            <a:r>
              <a:rPr lang="en-US" dirty="0"/>
              <a:t>, or idiopathic parkinsonism, is the most </a:t>
            </a:r>
            <a:r>
              <a:rPr lang="en-US" dirty="0" smtClean="0"/>
              <a:t>common form</a:t>
            </a:r>
            <a:r>
              <a:rPr lang="en-US" dirty="0"/>
              <a:t>, affecting approximately 78% of patients. </a:t>
            </a:r>
            <a:endParaRPr lang="en-US" dirty="0" smtClean="0"/>
          </a:p>
          <a:p>
            <a:r>
              <a:rPr lang="en-US" i="1" dirty="0" smtClean="0"/>
              <a:t>Secondary</a:t>
            </a:r>
            <a:r>
              <a:rPr lang="en-US" i="1" dirty="0"/>
              <a:t> </a:t>
            </a:r>
            <a:r>
              <a:rPr lang="en-US" i="1" dirty="0" smtClean="0"/>
              <a:t>parkinsonism </a:t>
            </a:r>
            <a:r>
              <a:rPr lang="en-US" dirty="0"/>
              <a:t>results from a number of different </a:t>
            </a:r>
            <a:r>
              <a:rPr lang="en-US" dirty="0" smtClean="0"/>
              <a:t>identifiable causes</a:t>
            </a:r>
            <a:r>
              <a:rPr lang="en-US" dirty="0"/>
              <a:t>, including viruses, toxins, drugs, tumors, and </a:t>
            </a:r>
            <a:r>
              <a:rPr lang="en-US" dirty="0" smtClean="0"/>
              <a:t>so Forth.</a:t>
            </a:r>
          </a:p>
          <a:p>
            <a:r>
              <a:rPr lang="en-US" dirty="0"/>
              <a:t>T</a:t>
            </a:r>
            <a:r>
              <a:rPr lang="en-US" dirty="0" smtClean="0"/>
              <a:t>he </a:t>
            </a:r>
            <a:r>
              <a:rPr lang="en-US" dirty="0"/>
              <a:t>term </a:t>
            </a:r>
            <a:r>
              <a:rPr lang="en-US" i="1" dirty="0"/>
              <a:t>parkinsonism-plus </a:t>
            </a:r>
            <a:r>
              <a:rPr lang="en-US" i="1" dirty="0" smtClean="0"/>
              <a:t>syndromes </a:t>
            </a:r>
            <a:r>
              <a:rPr lang="en-US" dirty="0" smtClean="0"/>
              <a:t>refers </a:t>
            </a:r>
            <a:r>
              <a:rPr lang="en-US" dirty="0"/>
              <a:t>to those conditions that mimic PD in some </a:t>
            </a:r>
            <a:r>
              <a:rPr lang="en-US" dirty="0" smtClean="0"/>
              <a:t>respects, but </a:t>
            </a:r>
            <a:r>
              <a:rPr lang="en-US" dirty="0"/>
              <a:t>the symptoms are caused by other </a:t>
            </a:r>
            <a:r>
              <a:rPr lang="en-US" dirty="0" smtClean="0"/>
              <a:t>neurodegenerative disorders.</a:t>
            </a:r>
            <a:endParaRPr lang="en-US" dirty="0"/>
          </a:p>
        </p:txBody>
      </p:sp>
    </p:spTree>
    <p:extLst>
      <p:ext uri="{BB962C8B-B14F-4D97-AF65-F5344CB8AC3E}">
        <p14:creationId xmlns="" xmlns:p14="http://schemas.microsoft.com/office/powerpoint/2010/main" val="7099645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14800" y="1600200"/>
            <a:ext cx="4848225" cy="3876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960474"/>
            <a:ext cx="4495800" cy="5655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190819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686925" cy="7391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701995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0000"/>
                </a:solidFill>
              </a:rPr>
              <a:t>PHYSICAL THERAPY</a:t>
            </a:r>
            <a:br>
              <a:rPr lang="en-US" b="1" dirty="0">
                <a:solidFill>
                  <a:srgbClr val="FF0000"/>
                </a:solidFill>
              </a:rPr>
            </a:br>
            <a:r>
              <a:rPr lang="en-US" b="1" dirty="0" smtClean="0">
                <a:solidFill>
                  <a:srgbClr val="FF0000"/>
                </a:solidFill>
              </a:rPr>
              <a:t>INTERVENTION</a:t>
            </a:r>
            <a:endParaRPr lang="en-US" dirty="0">
              <a:solidFill>
                <a:srgbClr val="FF0000"/>
              </a:solidFill>
            </a:endParaRPr>
          </a:p>
        </p:txBody>
      </p:sp>
      <p:sp>
        <p:nvSpPr>
          <p:cNvPr id="3" name="Content Placeholder 2"/>
          <p:cNvSpPr>
            <a:spLocks noGrp="1"/>
          </p:cNvSpPr>
          <p:nvPr>
            <p:ph idx="1"/>
          </p:nvPr>
        </p:nvSpPr>
        <p:spPr/>
        <p:txBody>
          <a:bodyPr>
            <a:normAutofit fontScale="62500" lnSpcReduction="20000"/>
          </a:bodyPr>
          <a:lstStyle/>
          <a:p>
            <a:r>
              <a:rPr lang="en-US" dirty="0" smtClean="0"/>
              <a:t>A </a:t>
            </a:r>
            <a:r>
              <a:rPr lang="en-US" dirty="0"/>
              <a:t>combined approach of physical therapy and </a:t>
            </a:r>
            <a:r>
              <a:rPr lang="en-US" dirty="0" smtClean="0"/>
              <a:t>pharmacological  intervention </a:t>
            </a:r>
            <a:r>
              <a:rPr lang="en-US" dirty="0"/>
              <a:t>plays a key role in the </a:t>
            </a:r>
            <a:r>
              <a:rPr lang="en-US" dirty="0" smtClean="0"/>
              <a:t>management of </a:t>
            </a:r>
            <a:r>
              <a:rPr lang="en-US" dirty="0"/>
              <a:t>the patient with PD. Despite best efforts, </a:t>
            </a:r>
            <a:r>
              <a:rPr lang="en-US" dirty="0" smtClean="0"/>
              <a:t>progressive disability </a:t>
            </a:r>
            <a:r>
              <a:rPr lang="en-US" dirty="0"/>
              <a:t>develops and affects the patient’s quality of life.</a:t>
            </a:r>
          </a:p>
          <a:p>
            <a:r>
              <a:rPr lang="en-US" dirty="0"/>
              <a:t>A variety of interventions to maximize functional </a:t>
            </a:r>
            <a:r>
              <a:rPr lang="en-US" dirty="0" smtClean="0"/>
              <a:t>ability and </a:t>
            </a:r>
            <a:r>
              <a:rPr lang="en-US" dirty="0"/>
              <a:t>minimize secondary complications are used to </a:t>
            </a:r>
            <a:r>
              <a:rPr lang="en-US" dirty="0" smtClean="0"/>
              <a:t>achieve goals </a:t>
            </a:r>
            <a:r>
              <a:rPr lang="en-US" dirty="0"/>
              <a:t>and outcomes, including direct interventions, </a:t>
            </a:r>
            <a:r>
              <a:rPr lang="en-US" dirty="0" smtClean="0"/>
              <a:t>supervision of </a:t>
            </a:r>
            <a:r>
              <a:rPr lang="en-US" dirty="0"/>
              <a:t>assistive personnel, </a:t>
            </a:r>
            <a:r>
              <a:rPr lang="en-US" dirty="0" smtClean="0"/>
              <a:t>patient/family/caregiver instruction</a:t>
            </a:r>
            <a:r>
              <a:rPr lang="en-US" dirty="0"/>
              <a:t>, environmental modification, and </a:t>
            </a:r>
            <a:r>
              <a:rPr lang="en-US" dirty="0" smtClean="0"/>
              <a:t>supportive counseling</a:t>
            </a:r>
            <a:r>
              <a:rPr lang="en-US" dirty="0"/>
              <a:t>. </a:t>
            </a:r>
            <a:endParaRPr lang="en-US" dirty="0" smtClean="0"/>
          </a:p>
          <a:p>
            <a:r>
              <a:rPr lang="en-US" dirty="0" smtClean="0"/>
              <a:t>Early </a:t>
            </a:r>
            <a:r>
              <a:rPr lang="en-US" dirty="0"/>
              <a:t>intervention is critical in preventing </a:t>
            </a:r>
            <a:r>
              <a:rPr lang="en-US" dirty="0" smtClean="0"/>
              <a:t>the devastating </a:t>
            </a:r>
            <a:r>
              <a:rPr lang="en-US" dirty="0"/>
              <a:t>musculoskeletal impairments these </a:t>
            </a:r>
            <a:r>
              <a:rPr lang="en-US" dirty="0" smtClean="0"/>
              <a:t>patients are </a:t>
            </a:r>
            <a:r>
              <a:rPr lang="en-US" dirty="0"/>
              <a:t>so prone to develop. Interventions also focus </a:t>
            </a:r>
            <a:r>
              <a:rPr lang="en-US" dirty="0" smtClean="0"/>
              <a:t>on improvement </a:t>
            </a:r>
            <a:r>
              <a:rPr lang="en-US" dirty="0"/>
              <a:t>of motor function, exercise capacity, </a:t>
            </a:r>
            <a:r>
              <a:rPr lang="en-US" dirty="0" smtClean="0"/>
              <a:t>functional performance</a:t>
            </a:r>
            <a:r>
              <a:rPr lang="en-US" dirty="0"/>
              <a:t>, and activity participation. </a:t>
            </a:r>
            <a:endParaRPr lang="en-US" dirty="0" smtClean="0"/>
          </a:p>
          <a:p>
            <a:r>
              <a:rPr lang="en-US" dirty="0" smtClean="0"/>
              <a:t>Education</a:t>
            </a:r>
            <a:r>
              <a:rPr lang="en-US" dirty="0"/>
              <a:t> </a:t>
            </a:r>
            <a:r>
              <a:rPr lang="en-US" dirty="0" smtClean="0"/>
              <a:t>and </a:t>
            </a:r>
            <a:r>
              <a:rPr lang="en-US" dirty="0"/>
              <a:t>support of patients, family members, and </a:t>
            </a:r>
            <a:r>
              <a:rPr lang="en-US" dirty="0" smtClean="0"/>
              <a:t>caregivers at </a:t>
            </a:r>
            <a:r>
              <a:rPr lang="en-US" dirty="0"/>
              <a:t>each stage of the disease is critical to attaining </a:t>
            </a:r>
            <a:r>
              <a:rPr lang="en-US" dirty="0" smtClean="0"/>
              <a:t>optimal outcomes</a:t>
            </a:r>
            <a:r>
              <a:rPr lang="en-US" dirty="0"/>
              <a:t>. </a:t>
            </a:r>
            <a:endParaRPr lang="en-US" dirty="0" smtClean="0"/>
          </a:p>
          <a:p>
            <a:r>
              <a:rPr lang="en-US" dirty="0"/>
              <a:t>T</a:t>
            </a:r>
            <a:r>
              <a:rPr lang="en-US" dirty="0" smtClean="0"/>
              <a:t>he </a:t>
            </a:r>
            <a:r>
              <a:rPr lang="en-US" dirty="0"/>
              <a:t>research team for the Cochrane </a:t>
            </a:r>
            <a:r>
              <a:rPr lang="en-US" dirty="0" smtClean="0"/>
              <a:t>Database of </a:t>
            </a:r>
            <a:r>
              <a:rPr lang="en-US" dirty="0"/>
              <a:t>Systematic Reviews found that there was </a:t>
            </a:r>
            <a:r>
              <a:rPr lang="en-US" dirty="0" smtClean="0"/>
              <a:t>insufficient evidence </a:t>
            </a:r>
            <a:r>
              <a:rPr lang="en-US" dirty="0"/>
              <a:t>to support or refute the efficacy of any </a:t>
            </a:r>
            <a:r>
              <a:rPr lang="en-US" dirty="0" smtClean="0"/>
              <a:t>given form </a:t>
            </a:r>
            <a:r>
              <a:rPr lang="en-US" dirty="0"/>
              <a:t>of physical therapy over another in PD. </a:t>
            </a:r>
          </a:p>
          <a:p>
            <a:r>
              <a:rPr lang="en-US" dirty="0" smtClean="0"/>
              <a:t>The researchers </a:t>
            </a:r>
            <a:r>
              <a:rPr lang="en-US" dirty="0"/>
              <a:t>stressed the need for improved research in </a:t>
            </a:r>
            <a:r>
              <a:rPr lang="en-US" dirty="0" smtClean="0"/>
              <a:t>this area</a:t>
            </a:r>
            <a:r>
              <a:rPr lang="en-US" dirty="0"/>
              <a:t>, including large well-designed </a:t>
            </a:r>
            <a:r>
              <a:rPr lang="en-US" dirty="0" smtClean="0"/>
              <a:t>placebo-controlled randomized </a:t>
            </a:r>
            <a:r>
              <a:rPr lang="en-US" dirty="0"/>
              <a:t>controlled trials (RCTs) to demonstrate </a:t>
            </a:r>
            <a:r>
              <a:rPr lang="en-US" dirty="0" smtClean="0"/>
              <a:t>the efficacy </a:t>
            </a:r>
            <a:r>
              <a:rPr lang="en-US" dirty="0"/>
              <a:t>and effectiveness of “best practice” </a:t>
            </a:r>
            <a:r>
              <a:rPr lang="en-US" dirty="0" smtClean="0"/>
              <a:t>physical therapy </a:t>
            </a:r>
            <a:r>
              <a:rPr lang="en-US" dirty="0"/>
              <a:t>in PD</a:t>
            </a:r>
            <a:r>
              <a:rPr lang="en-US" dirty="0" smtClean="0"/>
              <a:t>.</a:t>
            </a:r>
            <a:endParaRPr lang="en-US" dirty="0"/>
          </a:p>
        </p:txBody>
      </p:sp>
    </p:spTree>
    <p:extLst>
      <p:ext uri="{BB962C8B-B14F-4D97-AF65-F5344CB8AC3E}">
        <p14:creationId xmlns="" xmlns:p14="http://schemas.microsoft.com/office/powerpoint/2010/main" val="11662123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Motor Learning </a:t>
            </a:r>
            <a:r>
              <a:rPr lang="en-US" b="1" dirty="0" smtClean="0">
                <a:solidFill>
                  <a:srgbClr val="FF0000"/>
                </a:solidFill>
              </a:rPr>
              <a:t>Strategies</a:t>
            </a:r>
            <a:endParaRPr lang="en-US"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Patients </a:t>
            </a:r>
            <a:r>
              <a:rPr lang="en-US" dirty="0"/>
              <a:t>with PD typically demonstrate motor </a:t>
            </a:r>
            <a:r>
              <a:rPr lang="en-US" dirty="0" smtClean="0"/>
              <a:t>learning deficits</a:t>
            </a:r>
            <a:r>
              <a:rPr lang="en-US" dirty="0"/>
              <a:t>, including slower learning rates reduced </a:t>
            </a:r>
            <a:r>
              <a:rPr lang="en-US" dirty="0" smtClean="0"/>
              <a:t>efficiency, and </a:t>
            </a:r>
            <a:r>
              <a:rPr lang="en-US" dirty="0"/>
              <a:t>increased context-specificity of learning. </a:t>
            </a:r>
            <a:endParaRPr lang="en-US" dirty="0" smtClean="0"/>
          </a:p>
          <a:p>
            <a:r>
              <a:rPr lang="en-US" dirty="0" smtClean="0"/>
              <a:t>Learning complex </a:t>
            </a:r>
            <a:r>
              <a:rPr lang="en-US" dirty="0"/>
              <a:t>movement sequences and movements </a:t>
            </a:r>
            <a:r>
              <a:rPr lang="en-US" dirty="0" smtClean="0"/>
              <a:t>dependent on </a:t>
            </a:r>
            <a:r>
              <a:rPr lang="en-US" dirty="0"/>
              <a:t>internally generated cues are more difficult than </a:t>
            </a:r>
            <a:r>
              <a:rPr lang="en-US" dirty="0" smtClean="0"/>
              <a:t>those dependent </a:t>
            </a:r>
            <a:r>
              <a:rPr lang="en-US" dirty="0"/>
              <a:t>on external cues. </a:t>
            </a:r>
            <a:endParaRPr lang="en-US" dirty="0" smtClean="0"/>
          </a:p>
          <a:p>
            <a:r>
              <a:rPr lang="en-US" dirty="0" smtClean="0"/>
              <a:t>In </a:t>
            </a:r>
            <a:r>
              <a:rPr lang="en-US" dirty="0"/>
              <a:t>the early and middle </a:t>
            </a:r>
            <a:r>
              <a:rPr lang="en-US" dirty="0" smtClean="0"/>
              <a:t>stages of </a:t>
            </a:r>
            <a:r>
              <a:rPr lang="en-US" dirty="0"/>
              <a:t>the disease, patients can improve their </a:t>
            </a:r>
            <a:r>
              <a:rPr lang="en-US" dirty="0" smtClean="0"/>
              <a:t>performance through </a:t>
            </a:r>
            <a:r>
              <a:rPr lang="en-US" dirty="0"/>
              <a:t>practice and by using additional sensory information.</a:t>
            </a:r>
          </a:p>
          <a:p>
            <a:r>
              <a:rPr lang="en-US" dirty="0" smtClean="0"/>
              <a:t>The </a:t>
            </a:r>
            <a:r>
              <a:rPr lang="en-US" dirty="0"/>
              <a:t>amount and persistence of learning are </a:t>
            </a:r>
            <a:r>
              <a:rPr lang="en-US" dirty="0" smtClean="0"/>
              <a:t>variable and </a:t>
            </a:r>
            <a:r>
              <a:rPr lang="en-US" dirty="0"/>
              <a:t>can be expected to be lower than in </a:t>
            </a:r>
            <a:r>
              <a:rPr lang="en-US" dirty="0" smtClean="0"/>
              <a:t>healthy age-matched </a:t>
            </a:r>
            <a:r>
              <a:rPr lang="en-US" dirty="0"/>
              <a:t>people. </a:t>
            </a:r>
            <a:endParaRPr lang="en-US" dirty="0" smtClean="0"/>
          </a:p>
          <a:p>
            <a:r>
              <a:rPr lang="en-US" dirty="0" smtClean="0"/>
              <a:t>In </a:t>
            </a:r>
            <a:r>
              <a:rPr lang="en-US" dirty="0"/>
              <a:t>more advanced stages and in </a:t>
            </a:r>
            <a:r>
              <a:rPr lang="en-US" dirty="0" smtClean="0"/>
              <a:t>the presence </a:t>
            </a:r>
            <a:r>
              <a:rPr lang="en-US" dirty="0"/>
              <a:t>of pronounced cognitive deficits, </a:t>
            </a:r>
            <a:r>
              <a:rPr lang="en-US" dirty="0" smtClean="0"/>
              <a:t>training will </a:t>
            </a:r>
            <a:r>
              <a:rPr lang="en-US" dirty="0"/>
              <a:t>likely be less successful.163-165 he therapist needs </a:t>
            </a:r>
            <a:r>
              <a:rPr lang="en-US" dirty="0" smtClean="0"/>
              <a:t>to structure </a:t>
            </a:r>
            <a:r>
              <a:rPr lang="en-US" dirty="0"/>
              <a:t>treatment sessions to optimize motor learning</a:t>
            </a:r>
            <a:r>
              <a:rPr lang="en-US" dirty="0" smtClean="0"/>
              <a:t>.</a:t>
            </a:r>
            <a:endParaRPr lang="en-US" dirty="0"/>
          </a:p>
        </p:txBody>
      </p:sp>
    </p:spTree>
    <p:extLst>
      <p:ext uri="{BB962C8B-B14F-4D97-AF65-F5344CB8AC3E}">
        <p14:creationId xmlns="" xmlns:p14="http://schemas.microsoft.com/office/powerpoint/2010/main" val="4753625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r>
              <a:rPr lang="en-US" dirty="0"/>
              <a:t>Critical elements of practice include a large </a:t>
            </a:r>
            <a:r>
              <a:rPr lang="en-US" dirty="0" smtClean="0"/>
              <a:t>number of </a:t>
            </a:r>
            <a:r>
              <a:rPr lang="en-US" dirty="0"/>
              <a:t>repetitions to develop procedural skills. he </a:t>
            </a:r>
            <a:r>
              <a:rPr lang="en-US" dirty="0" smtClean="0"/>
              <a:t>therapist should </a:t>
            </a:r>
            <a:r>
              <a:rPr lang="en-US" dirty="0"/>
              <a:t>instruct the patient to deliberately focus his </a:t>
            </a:r>
            <a:r>
              <a:rPr lang="en-US" dirty="0" smtClean="0"/>
              <a:t>or her </a:t>
            </a:r>
            <a:r>
              <a:rPr lang="en-US" dirty="0"/>
              <a:t>full attention on the desired movement. </a:t>
            </a:r>
            <a:endParaRPr lang="en-US" dirty="0" smtClean="0"/>
          </a:p>
          <a:p>
            <a:r>
              <a:rPr lang="en-US" dirty="0"/>
              <a:t>T</a:t>
            </a:r>
            <a:r>
              <a:rPr lang="en-US" dirty="0" smtClean="0"/>
              <a:t>he environment should </a:t>
            </a:r>
            <a:r>
              <a:rPr lang="en-US" dirty="0"/>
              <a:t>also be modified to reduce clutter </a:t>
            </a:r>
            <a:r>
              <a:rPr lang="en-US" dirty="0" smtClean="0"/>
              <a:t>and competing </a:t>
            </a:r>
            <a:r>
              <a:rPr lang="en-US" dirty="0" err="1"/>
              <a:t>attentional</a:t>
            </a:r>
            <a:r>
              <a:rPr lang="en-US" dirty="0"/>
              <a:t> demands that may trigger </a:t>
            </a:r>
            <a:r>
              <a:rPr lang="en-US" dirty="0" smtClean="0"/>
              <a:t>freezing episodes</a:t>
            </a:r>
            <a:r>
              <a:rPr lang="en-US" dirty="0"/>
              <a:t>. </a:t>
            </a:r>
            <a:endParaRPr lang="en-US" dirty="0" smtClean="0"/>
          </a:p>
          <a:p>
            <a:r>
              <a:rPr lang="en-US" dirty="0"/>
              <a:t>T</a:t>
            </a:r>
            <a:r>
              <a:rPr lang="en-US" dirty="0" smtClean="0"/>
              <a:t>he </a:t>
            </a:r>
            <a:r>
              <a:rPr lang="en-US" dirty="0"/>
              <a:t>task should be modified to minimize </a:t>
            </a:r>
            <a:r>
              <a:rPr lang="en-US" dirty="0" smtClean="0"/>
              <a:t>competing cognitive </a:t>
            </a:r>
            <a:r>
              <a:rPr lang="en-US" dirty="0"/>
              <a:t>demands (e.g., dual tasking). </a:t>
            </a:r>
            <a:endParaRPr lang="en-US" dirty="0" smtClean="0"/>
          </a:p>
          <a:p>
            <a:r>
              <a:rPr lang="en-US" dirty="0" smtClean="0"/>
              <a:t>Long and complex </a:t>
            </a:r>
            <a:r>
              <a:rPr lang="en-US" dirty="0"/>
              <a:t>movement sequences should be avoided </a:t>
            </a:r>
            <a:r>
              <a:rPr lang="en-US" dirty="0" smtClean="0"/>
              <a:t>or broken </a:t>
            </a:r>
            <a:r>
              <a:rPr lang="en-US" dirty="0"/>
              <a:t>down into component parts. </a:t>
            </a:r>
            <a:endParaRPr lang="en-US" dirty="0" smtClean="0"/>
          </a:p>
          <a:p>
            <a:r>
              <a:rPr lang="en-US" dirty="0" smtClean="0"/>
              <a:t>Initially</a:t>
            </a:r>
            <a:r>
              <a:rPr lang="en-US" dirty="0"/>
              <a:t>, </a:t>
            </a:r>
            <a:r>
              <a:rPr lang="en-US" i="1" dirty="0" smtClean="0"/>
              <a:t>random practice </a:t>
            </a:r>
            <a:r>
              <a:rPr lang="en-US" i="1" dirty="0"/>
              <a:t>order </a:t>
            </a:r>
            <a:r>
              <a:rPr lang="en-US" dirty="0"/>
              <a:t>(i.e., practice in which the patient </a:t>
            </a:r>
            <a:r>
              <a:rPr lang="en-US" dirty="0" smtClean="0"/>
              <a:t>switches back </a:t>
            </a:r>
            <a:r>
              <a:rPr lang="en-US" dirty="0"/>
              <a:t>and forth between tasks) should be avoided in </a:t>
            </a:r>
            <a:r>
              <a:rPr lang="en-US" dirty="0" smtClean="0"/>
              <a:t>favor of </a:t>
            </a:r>
            <a:r>
              <a:rPr lang="en-US" dirty="0"/>
              <a:t>a </a:t>
            </a:r>
            <a:r>
              <a:rPr lang="en-US" i="1" dirty="0"/>
              <a:t>blocked practice order</a:t>
            </a:r>
            <a:r>
              <a:rPr lang="en-US" dirty="0"/>
              <a:t>, thereby reducing the </a:t>
            </a:r>
            <a:r>
              <a:rPr lang="en-US" dirty="0" smtClean="0"/>
              <a:t>effects of </a:t>
            </a:r>
            <a:r>
              <a:rPr lang="en-US" dirty="0"/>
              <a:t>contextual interference. </a:t>
            </a:r>
            <a:endParaRPr lang="en-US" dirty="0" smtClean="0"/>
          </a:p>
          <a:p>
            <a:r>
              <a:rPr lang="en-US" dirty="0" smtClean="0"/>
              <a:t>Use </a:t>
            </a:r>
            <a:r>
              <a:rPr lang="en-US" dirty="0"/>
              <a:t>of </a:t>
            </a:r>
            <a:r>
              <a:rPr lang="en-US" i="1" dirty="0"/>
              <a:t>structured </a:t>
            </a:r>
            <a:r>
              <a:rPr lang="en-US" i="1" dirty="0" smtClean="0"/>
              <a:t>instructional sets </a:t>
            </a:r>
            <a:r>
              <a:rPr lang="en-US" dirty="0"/>
              <a:t>has been shown to improve movement speed </a:t>
            </a:r>
            <a:r>
              <a:rPr lang="en-US" dirty="0" smtClean="0"/>
              <a:t>and consistency.</a:t>
            </a:r>
          </a:p>
          <a:p>
            <a:r>
              <a:rPr lang="en-US" dirty="0" smtClean="0"/>
              <a:t>For </a:t>
            </a:r>
            <a:r>
              <a:rPr lang="en-US" dirty="0"/>
              <a:t>example, walking patterns can be </a:t>
            </a:r>
            <a:r>
              <a:rPr lang="en-US" dirty="0" smtClean="0"/>
              <a:t>improved with </a:t>
            </a:r>
            <a:r>
              <a:rPr lang="en-US" dirty="0"/>
              <a:t>focused instructions of “swing your arms</a:t>
            </a:r>
            <a:r>
              <a:rPr lang="en-US" dirty="0" smtClean="0"/>
              <a:t>,” “</a:t>
            </a:r>
            <a:r>
              <a:rPr lang="en-US" dirty="0"/>
              <a:t>walk fast,” or “take large steps.” </a:t>
            </a:r>
            <a:endParaRPr lang="en-US" dirty="0" smtClean="0"/>
          </a:p>
          <a:p>
            <a:r>
              <a:rPr lang="en-US" dirty="0" smtClean="0"/>
              <a:t>For </a:t>
            </a:r>
            <a:r>
              <a:rPr lang="en-US" dirty="0"/>
              <a:t>the patient </a:t>
            </a:r>
            <a:r>
              <a:rPr lang="en-US" dirty="0" smtClean="0"/>
              <a:t>with advanced </a:t>
            </a:r>
            <a:r>
              <a:rPr lang="en-US" dirty="0"/>
              <a:t>disease and cognitive deficits, repetitive </a:t>
            </a:r>
            <a:r>
              <a:rPr lang="en-US" dirty="0" err="1" smtClean="0"/>
              <a:t>drilllike</a:t>
            </a:r>
            <a:r>
              <a:rPr lang="en-US" dirty="0"/>
              <a:t> </a:t>
            </a:r>
            <a:r>
              <a:rPr lang="en-US" dirty="0" smtClean="0"/>
              <a:t> practice </a:t>
            </a:r>
            <a:r>
              <a:rPr lang="en-US" dirty="0"/>
              <a:t>should be used together with an </a:t>
            </a:r>
            <a:r>
              <a:rPr lang="en-US" dirty="0" smtClean="0"/>
              <a:t>increased focus </a:t>
            </a:r>
            <a:r>
              <a:rPr lang="en-US" dirty="0"/>
              <a:t>on caregiver training to ensure safety.</a:t>
            </a:r>
          </a:p>
          <a:p>
            <a:endParaRPr lang="en-US" dirty="0"/>
          </a:p>
        </p:txBody>
      </p:sp>
    </p:spTree>
    <p:extLst>
      <p:ext uri="{BB962C8B-B14F-4D97-AF65-F5344CB8AC3E}">
        <p14:creationId xmlns="" xmlns:p14="http://schemas.microsoft.com/office/powerpoint/2010/main" val="19564712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a:t>External cues have been shown to be effective in </a:t>
            </a:r>
            <a:r>
              <a:rPr lang="en-US" dirty="0" smtClean="0"/>
              <a:t>triggering sequential </a:t>
            </a:r>
            <a:r>
              <a:rPr lang="en-US" dirty="0"/>
              <a:t>movements and improving </a:t>
            </a:r>
            <a:r>
              <a:rPr lang="en-US" dirty="0" smtClean="0"/>
              <a:t>movement characteristics </a:t>
            </a:r>
            <a:r>
              <a:rPr lang="en-US" dirty="0"/>
              <a:t>in individuals with mild to </a:t>
            </a:r>
            <a:r>
              <a:rPr lang="en-US" dirty="0" smtClean="0"/>
              <a:t>moderate PD.</a:t>
            </a:r>
          </a:p>
          <a:p>
            <a:r>
              <a:rPr lang="en-US" i="1" dirty="0" smtClean="0"/>
              <a:t>Visual </a:t>
            </a:r>
            <a:r>
              <a:rPr lang="en-US" i="1" dirty="0"/>
              <a:t>cues </a:t>
            </a:r>
            <a:r>
              <a:rPr lang="en-US" dirty="0" smtClean="0"/>
              <a:t>include stationary </a:t>
            </a:r>
            <a:r>
              <a:rPr lang="en-US" dirty="0"/>
              <a:t>floor markings (e.g., brightly colored lines </a:t>
            </a:r>
            <a:r>
              <a:rPr lang="en-US" dirty="0" smtClean="0"/>
              <a:t>on the </a:t>
            </a:r>
            <a:r>
              <a:rPr lang="en-US" dirty="0"/>
              <a:t>floor placed perpendicular to the gait path </a:t>
            </a:r>
            <a:r>
              <a:rPr lang="en-US" dirty="0" smtClean="0"/>
              <a:t>and spaced </a:t>
            </a:r>
            <a:r>
              <a:rPr lang="en-US" dirty="0"/>
              <a:t>about one step length apart) and dynamic </a:t>
            </a:r>
            <a:r>
              <a:rPr lang="en-US" dirty="0" smtClean="0"/>
              <a:t>transportable cues </a:t>
            </a:r>
            <a:r>
              <a:rPr lang="en-US" dirty="0"/>
              <a:t>(e.g., laser light signals). </a:t>
            </a:r>
            <a:endParaRPr lang="en-US" dirty="0" smtClean="0"/>
          </a:p>
          <a:p>
            <a:r>
              <a:rPr lang="en-US" dirty="0" smtClean="0"/>
              <a:t>A </a:t>
            </a:r>
            <a:r>
              <a:rPr lang="en-US" dirty="0"/>
              <a:t>laser light </a:t>
            </a:r>
            <a:r>
              <a:rPr lang="en-US" dirty="0" smtClean="0"/>
              <a:t>that projects </a:t>
            </a:r>
            <a:r>
              <a:rPr lang="en-US" dirty="0"/>
              <a:t>a line onto the floor in front of the patient </a:t>
            </a:r>
            <a:r>
              <a:rPr lang="en-US" dirty="0" smtClean="0"/>
              <a:t>can be </a:t>
            </a:r>
            <a:r>
              <a:rPr lang="en-US" dirty="0"/>
              <a:t>mounted on an assistive device (cane or walker) or </a:t>
            </a:r>
            <a:r>
              <a:rPr lang="en-US" dirty="0" smtClean="0"/>
              <a:t>on a </a:t>
            </a:r>
            <a:r>
              <a:rPr lang="en-US" dirty="0"/>
              <a:t>subject’s chest harness. </a:t>
            </a:r>
          </a:p>
          <a:p>
            <a:r>
              <a:rPr lang="en-US" dirty="0" smtClean="0"/>
              <a:t>Visual </a:t>
            </a:r>
            <a:r>
              <a:rPr lang="en-US" dirty="0"/>
              <a:t>cues have been </a:t>
            </a:r>
            <a:r>
              <a:rPr lang="en-US" dirty="0" smtClean="0"/>
              <a:t>shown to </a:t>
            </a:r>
            <a:r>
              <a:rPr lang="en-US" dirty="0"/>
              <a:t>improve stride length and velocity while </a:t>
            </a:r>
            <a:r>
              <a:rPr lang="en-US" dirty="0" smtClean="0"/>
              <a:t>cadence was </a:t>
            </a:r>
            <a:r>
              <a:rPr lang="en-US" dirty="0"/>
              <a:t>relatively unchanged. </a:t>
            </a:r>
            <a:endParaRPr lang="en-US" dirty="0" smtClean="0"/>
          </a:p>
          <a:p>
            <a:r>
              <a:rPr lang="en-US" dirty="0" smtClean="0"/>
              <a:t>Freezing </a:t>
            </a:r>
            <a:r>
              <a:rPr lang="en-US" dirty="0"/>
              <a:t>episodes are </a:t>
            </a:r>
            <a:r>
              <a:rPr lang="en-US" dirty="0" smtClean="0"/>
              <a:t>also reduced.</a:t>
            </a:r>
          </a:p>
          <a:p>
            <a:r>
              <a:rPr lang="en-US" i="1" dirty="0" smtClean="0"/>
              <a:t>Rhythmic </a:t>
            </a:r>
            <a:r>
              <a:rPr lang="en-US" i="1" dirty="0"/>
              <a:t>auditory stimulation (RAS) </a:t>
            </a:r>
            <a:r>
              <a:rPr lang="en-US" dirty="0" smtClean="0"/>
              <a:t>includes use </a:t>
            </a:r>
            <a:r>
              <a:rPr lang="en-US" dirty="0"/>
              <a:t>of a metronome beat or a steady beat from a </a:t>
            </a:r>
            <a:r>
              <a:rPr lang="en-US" dirty="0" smtClean="0"/>
              <a:t>musical listening </a:t>
            </a:r>
            <a:r>
              <a:rPr lang="en-US" dirty="0"/>
              <a:t>device. </a:t>
            </a:r>
            <a:endParaRPr lang="en-US" dirty="0" smtClean="0"/>
          </a:p>
          <a:p>
            <a:r>
              <a:rPr lang="en-US" dirty="0" smtClean="0"/>
              <a:t>RAS </a:t>
            </a:r>
            <a:r>
              <a:rPr lang="en-US" dirty="0"/>
              <a:t>has been shown to improve </a:t>
            </a:r>
            <a:r>
              <a:rPr lang="en-US" dirty="0" smtClean="0"/>
              <a:t>gait speed</a:t>
            </a:r>
            <a:r>
              <a:rPr lang="en-US" dirty="0"/>
              <a:t>, cadence, and stride </a:t>
            </a:r>
            <a:r>
              <a:rPr lang="en-US" dirty="0" smtClean="0"/>
              <a:t>length.</a:t>
            </a:r>
          </a:p>
          <a:p>
            <a:r>
              <a:rPr lang="en-US" dirty="0"/>
              <a:t>T</a:t>
            </a:r>
            <a:r>
              <a:rPr lang="en-US" dirty="0" smtClean="0"/>
              <a:t>he </a:t>
            </a:r>
            <a:r>
              <a:rPr lang="en-US" dirty="0"/>
              <a:t>beat is </a:t>
            </a:r>
            <a:r>
              <a:rPr lang="en-US" dirty="0" smtClean="0"/>
              <a:t>typically set </a:t>
            </a:r>
            <a:r>
              <a:rPr lang="en-US" dirty="0"/>
              <a:t>25% faster than the patient’s preferred pace</a:t>
            </a:r>
            <a:r>
              <a:rPr lang="en-US" dirty="0" smtClean="0"/>
              <a:t>.</a:t>
            </a:r>
            <a:endParaRPr lang="en-US" dirty="0"/>
          </a:p>
        </p:txBody>
      </p:sp>
    </p:spTree>
    <p:extLst>
      <p:ext uri="{BB962C8B-B14F-4D97-AF65-F5344CB8AC3E}">
        <p14:creationId xmlns="" xmlns:p14="http://schemas.microsoft.com/office/powerpoint/2010/main" val="24715472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55000" lnSpcReduction="20000"/>
          </a:bodyPr>
          <a:lstStyle/>
          <a:p>
            <a:r>
              <a:rPr lang="en-US" dirty="0"/>
              <a:t>Auditory cues such as “Big step” have also been </a:t>
            </a:r>
            <a:r>
              <a:rPr lang="en-US" dirty="0" smtClean="0"/>
              <a:t>shown to </a:t>
            </a:r>
            <a:r>
              <a:rPr lang="en-US" dirty="0"/>
              <a:t>improve gait. </a:t>
            </a:r>
            <a:endParaRPr lang="en-US" dirty="0" smtClean="0"/>
          </a:p>
          <a:p>
            <a:r>
              <a:rPr lang="en-US" dirty="0" smtClean="0"/>
              <a:t>Examples </a:t>
            </a:r>
            <a:r>
              <a:rPr lang="en-US" dirty="0"/>
              <a:t>include “1, 2, 3 stand, </a:t>
            </a:r>
            <a:r>
              <a:rPr lang="en-US" dirty="0" smtClean="0"/>
              <a:t>ready  set </a:t>
            </a:r>
            <a:r>
              <a:rPr lang="en-US" dirty="0"/>
              <a:t>go, big first step.” </a:t>
            </a:r>
            <a:endParaRPr lang="en-US" dirty="0" smtClean="0"/>
          </a:p>
          <a:p>
            <a:r>
              <a:rPr lang="en-US" dirty="0" smtClean="0"/>
              <a:t>Cues </a:t>
            </a:r>
            <a:r>
              <a:rPr lang="en-US" dirty="0"/>
              <a:t>should be consistent, </a:t>
            </a:r>
            <a:r>
              <a:rPr lang="en-US" dirty="0" smtClean="0"/>
              <a:t>not rushed </a:t>
            </a:r>
            <a:r>
              <a:rPr lang="en-US" dirty="0"/>
              <a:t>and have a rhythmical quality to them. </a:t>
            </a:r>
            <a:endParaRPr lang="en-US" dirty="0" smtClean="0"/>
          </a:p>
          <a:p>
            <a:r>
              <a:rPr lang="en-US" dirty="0" smtClean="0"/>
              <a:t>Auditory cues </a:t>
            </a:r>
            <a:r>
              <a:rPr lang="en-US" dirty="0"/>
              <a:t>appear to have a greater influence on the </a:t>
            </a:r>
            <a:r>
              <a:rPr lang="en-US" dirty="0" smtClean="0"/>
              <a:t>temporal components </a:t>
            </a:r>
            <a:r>
              <a:rPr lang="en-US" dirty="0"/>
              <a:t>of movement (e.g., gait cadence, </a:t>
            </a:r>
            <a:r>
              <a:rPr lang="en-US" dirty="0" smtClean="0"/>
              <a:t>stride synchronization</a:t>
            </a:r>
            <a:r>
              <a:rPr lang="en-US" dirty="0"/>
              <a:t>) rather than on spatial components.</a:t>
            </a:r>
          </a:p>
          <a:p>
            <a:r>
              <a:rPr lang="en-US" i="1" dirty="0"/>
              <a:t>Multisensory cueing </a:t>
            </a:r>
            <a:r>
              <a:rPr lang="en-US" dirty="0"/>
              <a:t>(use of both visual and </a:t>
            </a:r>
            <a:r>
              <a:rPr lang="en-US" dirty="0" smtClean="0"/>
              <a:t>auditory cueing</a:t>
            </a:r>
            <a:r>
              <a:rPr lang="en-US" dirty="0"/>
              <a:t>) has been used for patients with PD. When </a:t>
            </a:r>
            <a:r>
              <a:rPr lang="en-US" dirty="0" smtClean="0"/>
              <a:t>sensory enhanced </a:t>
            </a:r>
            <a:r>
              <a:rPr lang="en-US" dirty="0"/>
              <a:t>therapy using multisensory cueing was </a:t>
            </a:r>
            <a:r>
              <a:rPr lang="en-US" dirty="0" smtClean="0"/>
              <a:t>compared with </a:t>
            </a:r>
            <a:r>
              <a:rPr lang="en-US" dirty="0"/>
              <a:t>conventional therapy, significant </a:t>
            </a:r>
            <a:r>
              <a:rPr lang="en-US" dirty="0" smtClean="0"/>
              <a:t>improvements were </a:t>
            </a:r>
            <a:r>
              <a:rPr lang="en-US" dirty="0"/>
              <a:t>found in the sensory training </a:t>
            </a:r>
            <a:r>
              <a:rPr lang="en-US" dirty="0" smtClean="0"/>
              <a:t>group.</a:t>
            </a:r>
            <a:endParaRPr lang="en-US" dirty="0"/>
          </a:p>
          <a:p>
            <a:r>
              <a:rPr lang="en-US" dirty="0"/>
              <a:t>External cues appear to facilitate movement by </a:t>
            </a:r>
            <a:r>
              <a:rPr lang="en-US" dirty="0" smtClean="0"/>
              <a:t>utilizing different </a:t>
            </a:r>
            <a:r>
              <a:rPr lang="en-US" dirty="0"/>
              <a:t>brain areas. </a:t>
            </a:r>
            <a:endParaRPr lang="en-US" dirty="0" smtClean="0"/>
          </a:p>
          <a:p>
            <a:r>
              <a:rPr lang="en-US" dirty="0" smtClean="0"/>
              <a:t>For </a:t>
            </a:r>
            <a:r>
              <a:rPr lang="en-US" dirty="0"/>
              <a:t>example, the premotor cortex </a:t>
            </a:r>
            <a:r>
              <a:rPr lang="en-US" dirty="0" smtClean="0"/>
              <a:t>is active </a:t>
            </a:r>
            <a:r>
              <a:rPr lang="en-US" dirty="0"/>
              <a:t>in the generation of movement in response to </a:t>
            </a:r>
            <a:r>
              <a:rPr lang="en-US" dirty="0" smtClean="0"/>
              <a:t>visual or </a:t>
            </a:r>
            <a:r>
              <a:rPr lang="en-US" dirty="0"/>
              <a:t>auditory stimuli. </a:t>
            </a:r>
            <a:endParaRPr lang="en-US" dirty="0" smtClean="0"/>
          </a:p>
          <a:p>
            <a:r>
              <a:rPr lang="en-US" dirty="0" smtClean="0"/>
              <a:t>Normally </a:t>
            </a:r>
            <a:r>
              <a:rPr lang="en-US" dirty="0"/>
              <a:t>the supplementary </a:t>
            </a:r>
            <a:r>
              <a:rPr lang="en-US" dirty="0" smtClean="0"/>
              <a:t>motor area </a:t>
            </a:r>
            <a:r>
              <a:rPr lang="en-US" dirty="0"/>
              <a:t>(SMA) with inputs from the BG is involved in </a:t>
            </a:r>
            <a:r>
              <a:rPr lang="en-US" dirty="0" smtClean="0"/>
              <a:t>the initiation </a:t>
            </a:r>
            <a:r>
              <a:rPr lang="en-US" dirty="0"/>
              <a:t>of self-generated movements and the </a:t>
            </a:r>
            <a:r>
              <a:rPr lang="en-US" dirty="0" smtClean="0"/>
              <a:t>performance of </a:t>
            </a:r>
            <a:r>
              <a:rPr lang="en-US" dirty="0"/>
              <a:t>well-learned, repetitive movement sequences. </a:t>
            </a:r>
            <a:endParaRPr lang="en-US" dirty="0" smtClean="0"/>
          </a:p>
          <a:p>
            <a:r>
              <a:rPr lang="en-US" dirty="0" smtClean="0"/>
              <a:t>External</a:t>
            </a:r>
            <a:r>
              <a:rPr lang="en-US" dirty="0"/>
              <a:t> </a:t>
            </a:r>
            <a:r>
              <a:rPr lang="en-US" dirty="0" smtClean="0"/>
              <a:t>cues </a:t>
            </a:r>
            <a:r>
              <a:rPr lang="en-US" dirty="0"/>
              <a:t>heighten patient attention through a </a:t>
            </a:r>
            <a:r>
              <a:rPr lang="en-US" dirty="0" smtClean="0"/>
              <a:t>common mode </a:t>
            </a:r>
            <a:r>
              <a:rPr lang="en-US" dirty="0"/>
              <a:t>of action, that is, to bypass the diminished </a:t>
            </a:r>
            <a:r>
              <a:rPr lang="en-US" dirty="0" smtClean="0"/>
              <a:t>internal cueing </a:t>
            </a:r>
            <a:r>
              <a:rPr lang="en-US" dirty="0"/>
              <a:t>of the BG. </a:t>
            </a:r>
            <a:endParaRPr lang="en-US" dirty="0" smtClean="0"/>
          </a:p>
          <a:p>
            <a:r>
              <a:rPr lang="en-US" dirty="0"/>
              <a:t>T</a:t>
            </a:r>
            <a:r>
              <a:rPr lang="en-US" dirty="0" smtClean="0"/>
              <a:t>hus</a:t>
            </a:r>
            <a:r>
              <a:rPr lang="en-US" dirty="0"/>
              <a:t>, focus is shifted to less </a:t>
            </a:r>
            <a:r>
              <a:rPr lang="en-US" dirty="0" smtClean="0"/>
              <a:t>automatic movement </a:t>
            </a:r>
            <a:r>
              <a:rPr lang="en-US" dirty="0"/>
              <a:t>using alternative, more conscious motor </a:t>
            </a:r>
            <a:r>
              <a:rPr lang="en-US" dirty="0" smtClean="0"/>
              <a:t>control pathways</a:t>
            </a:r>
            <a:r>
              <a:rPr lang="en-US" dirty="0"/>
              <a:t>. </a:t>
            </a:r>
            <a:endParaRPr lang="en-US" dirty="0" smtClean="0"/>
          </a:p>
          <a:p>
            <a:r>
              <a:rPr lang="en-US" dirty="0"/>
              <a:t>T</a:t>
            </a:r>
            <a:r>
              <a:rPr lang="en-US" dirty="0" smtClean="0"/>
              <a:t>his </a:t>
            </a:r>
            <a:r>
              <a:rPr lang="en-US" dirty="0"/>
              <a:t>is supported by the finding that </a:t>
            </a:r>
            <a:r>
              <a:rPr lang="en-US" dirty="0" smtClean="0"/>
              <a:t>when patients </a:t>
            </a:r>
            <a:r>
              <a:rPr lang="en-US" dirty="0"/>
              <a:t>were requested to carry out a secondary task </a:t>
            </a:r>
            <a:r>
              <a:rPr lang="en-US" dirty="0" smtClean="0"/>
              <a:t>while walking </a:t>
            </a:r>
            <a:r>
              <a:rPr lang="en-US" dirty="0"/>
              <a:t>(dual-tasking), the beneficial effects of visual </a:t>
            </a:r>
            <a:r>
              <a:rPr lang="en-US" dirty="0" smtClean="0"/>
              <a:t>and </a:t>
            </a:r>
            <a:r>
              <a:rPr lang="en-US" dirty="0" err="1" smtClean="0"/>
              <a:t>attentional</a:t>
            </a:r>
            <a:r>
              <a:rPr lang="en-US" dirty="0" smtClean="0"/>
              <a:t> </a:t>
            </a:r>
            <a:r>
              <a:rPr lang="en-US" dirty="0"/>
              <a:t>cues was reduced.</a:t>
            </a:r>
          </a:p>
          <a:p>
            <a:endParaRPr lang="en-US" dirty="0"/>
          </a:p>
        </p:txBody>
      </p:sp>
    </p:spTree>
    <p:extLst>
      <p:ext uri="{BB962C8B-B14F-4D97-AF65-F5344CB8AC3E}">
        <p14:creationId xmlns="" xmlns:p14="http://schemas.microsoft.com/office/powerpoint/2010/main" val="7116328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dirty="0"/>
              <a:t>Selection of the type of cue and successful use will </a:t>
            </a:r>
            <a:r>
              <a:rPr lang="en-US" dirty="0" smtClean="0"/>
              <a:t>depend on </a:t>
            </a:r>
            <a:r>
              <a:rPr lang="en-US" dirty="0"/>
              <a:t>the individual patient with predicted </a:t>
            </a:r>
            <a:r>
              <a:rPr lang="en-US" dirty="0" smtClean="0"/>
              <a:t>long-term benefit </a:t>
            </a:r>
            <a:r>
              <a:rPr lang="en-US" dirty="0"/>
              <a:t>of a particular type of cue linked to its initial success.</a:t>
            </a:r>
          </a:p>
          <a:p>
            <a:r>
              <a:rPr lang="en-US" dirty="0"/>
              <a:t>External cues are clearly not effective for all </a:t>
            </a:r>
            <a:r>
              <a:rPr lang="en-US" dirty="0" smtClean="0"/>
              <a:t>patients with </a:t>
            </a:r>
            <a:r>
              <a:rPr lang="en-US" dirty="0"/>
              <a:t>PD. </a:t>
            </a:r>
            <a:endParaRPr lang="en-US" dirty="0" smtClean="0"/>
          </a:p>
          <a:p>
            <a:r>
              <a:rPr lang="en-US" dirty="0" smtClean="0"/>
              <a:t>For </a:t>
            </a:r>
            <a:r>
              <a:rPr lang="en-US" dirty="0"/>
              <a:t>patients with advanced disease and </a:t>
            </a:r>
            <a:r>
              <a:rPr lang="en-US" dirty="0" smtClean="0"/>
              <a:t>severe reductions </a:t>
            </a:r>
            <a:r>
              <a:rPr lang="en-US" dirty="0"/>
              <a:t>in stride length, cueing is not effective. </a:t>
            </a:r>
            <a:endParaRPr lang="en-US" dirty="0" smtClean="0"/>
          </a:p>
          <a:p>
            <a:r>
              <a:rPr lang="en-US" dirty="0" smtClean="0"/>
              <a:t>When</a:t>
            </a:r>
            <a:r>
              <a:rPr lang="en-US" dirty="0"/>
              <a:t> </a:t>
            </a:r>
            <a:r>
              <a:rPr lang="en-US" dirty="0" smtClean="0"/>
              <a:t>cueing </a:t>
            </a:r>
            <a:r>
              <a:rPr lang="en-US" dirty="0"/>
              <a:t>is withheld, performance can be expected </a:t>
            </a:r>
            <a:r>
              <a:rPr lang="en-US" dirty="0" smtClean="0"/>
              <a:t>to deteriorate</a:t>
            </a:r>
            <a:r>
              <a:rPr lang="en-US" dirty="0"/>
              <a:t>. </a:t>
            </a:r>
            <a:endParaRPr lang="en-US" dirty="0" smtClean="0"/>
          </a:p>
          <a:p>
            <a:r>
              <a:rPr lang="en-US" dirty="0" smtClean="0"/>
              <a:t>Focused </a:t>
            </a:r>
            <a:r>
              <a:rPr lang="en-US" dirty="0"/>
              <a:t>attention with cueing </a:t>
            </a:r>
            <a:r>
              <a:rPr lang="en-US" dirty="0" smtClean="0"/>
              <a:t>requires constant </a:t>
            </a:r>
            <a:r>
              <a:rPr lang="en-US" dirty="0"/>
              <a:t>vigilance and is cognitively demanding. </a:t>
            </a:r>
            <a:endParaRPr lang="en-US" dirty="0" smtClean="0"/>
          </a:p>
          <a:p>
            <a:r>
              <a:rPr lang="en-US" dirty="0" smtClean="0"/>
              <a:t>Thus, cueing </a:t>
            </a:r>
            <a:r>
              <a:rPr lang="en-US" dirty="0"/>
              <a:t>is not suitable for patients with dementia.</a:t>
            </a:r>
          </a:p>
          <a:p>
            <a:r>
              <a:rPr lang="en-US" dirty="0"/>
              <a:t>Cueing may also not be effective when medication </a:t>
            </a:r>
            <a:r>
              <a:rPr lang="en-US" dirty="0" smtClean="0"/>
              <a:t>instability and </a:t>
            </a:r>
            <a:r>
              <a:rPr lang="en-US" dirty="0"/>
              <a:t>disease fluctuations are present. </a:t>
            </a:r>
            <a:endParaRPr lang="en-US" dirty="0" smtClean="0"/>
          </a:p>
          <a:p>
            <a:r>
              <a:rPr lang="en-US" dirty="0" smtClean="0"/>
              <a:t>However, for </a:t>
            </a:r>
            <a:r>
              <a:rPr lang="en-US" dirty="0"/>
              <a:t>many patients, use of external cues is a valid </a:t>
            </a:r>
            <a:r>
              <a:rPr lang="en-US" dirty="0" smtClean="0"/>
              <a:t>treatment strategy </a:t>
            </a:r>
            <a:r>
              <a:rPr lang="en-US" dirty="0"/>
              <a:t>and </a:t>
            </a:r>
            <a:r>
              <a:rPr lang="en-US" dirty="0" smtClean="0"/>
              <a:t>one </a:t>
            </a:r>
            <a:r>
              <a:rPr lang="en-US" dirty="0"/>
              <a:t>in which improved performance can </a:t>
            </a:r>
            <a:r>
              <a:rPr lang="en-US" dirty="0" smtClean="0"/>
              <a:t>be anticipated</a:t>
            </a:r>
            <a:r>
              <a:rPr lang="en-US" dirty="0"/>
              <a:t>.</a:t>
            </a:r>
          </a:p>
        </p:txBody>
      </p:sp>
    </p:spTree>
    <p:extLst>
      <p:ext uri="{BB962C8B-B14F-4D97-AF65-F5344CB8AC3E}">
        <p14:creationId xmlns="" xmlns:p14="http://schemas.microsoft.com/office/powerpoint/2010/main" val="15075815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Exercise Training</a:t>
            </a:r>
            <a:br>
              <a:rPr lang="en-US" b="1"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Amplitude-based </a:t>
            </a:r>
            <a:r>
              <a:rPr lang="en-US" dirty="0"/>
              <a:t>behavioral intervention is a concept </a:t>
            </a:r>
            <a:r>
              <a:rPr lang="en-US" dirty="0" smtClean="0"/>
              <a:t>that can </a:t>
            </a:r>
            <a:r>
              <a:rPr lang="en-US" dirty="0"/>
              <a:t>be applied in different contexts in the treatment </a:t>
            </a:r>
            <a:r>
              <a:rPr lang="en-US" dirty="0" smtClean="0"/>
              <a:t>of PD.</a:t>
            </a:r>
          </a:p>
          <a:p>
            <a:r>
              <a:rPr lang="en-US" dirty="0"/>
              <a:t>T</a:t>
            </a:r>
            <a:r>
              <a:rPr lang="en-US" dirty="0" smtClean="0"/>
              <a:t>he </a:t>
            </a:r>
            <a:r>
              <a:rPr lang="en-US" dirty="0"/>
              <a:t>“Training Big” program, also known as </a:t>
            </a:r>
            <a:r>
              <a:rPr lang="en-US" dirty="0" smtClean="0"/>
              <a:t>the Lee </a:t>
            </a:r>
            <a:r>
              <a:rPr lang="en-US" dirty="0"/>
              <a:t>Silverman Voice Treatment (LSVT) Big program, </a:t>
            </a:r>
            <a:r>
              <a:rPr lang="en-US" dirty="0" smtClean="0"/>
              <a:t>is based </a:t>
            </a:r>
            <a:r>
              <a:rPr lang="en-US" dirty="0"/>
              <a:t>on the concept that repetitive </a:t>
            </a:r>
            <a:r>
              <a:rPr lang="en-US" dirty="0" smtClean="0"/>
              <a:t>high-amplitude movements </a:t>
            </a:r>
            <a:r>
              <a:rPr lang="en-US" dirty="0"/>
              <a:t>yield greater improvements in motor </a:t>
            </a:r>
            <a:r>
              <a:rPr lang="en-US" dirty="0" smtClean="0"/>
              <a:t>performance and </a:t>
            </a:r>
            <a:r>
              <a:rPr lang="en-US" dirty="0"/>
              <a:t>possibly have a </a:t>
            </a:r>
            <a:r>
              <a:rPr lang="en-US" dirty="0" err="1"/>
              <a:t>neuroprotective</a:t>
            </a:r>
            <a:r>
              <a:rPr lang="en-US" dirty="0"/>
              <a:t> effect.185</a:t>
            </a:r>
          </a:p>
          <a:p>
            <a:r>
              <a:rPr lang="en-US" dirty="0"/>
              <a:t>Patients are guided by a physical therapist to exercise at </a:t>
            </a:r>
            <a:r>
              <a:rPr lang="en-US" dirty="0" smtClean="0"/>
              <a:t>a high </a:t>
            </a:r>
            <a:r>
              <a:rPr lang="en-US" dirty="0"/>
              <a:t>intensity (8/10 Borg’s RPE Scale) for 1 hour 4 </a:t>
            </a:r>
            <a:r>
              <a:rPr lang="en-US" dirty="0" smtClean="0"/>
              <a:t>times a </a:t>
            </a:r>
            <a:r>
              <a:rPr lang="en-US" dirty="0"/>
              <a:t>week for 4 weeks with large amplitude, multiple </a:t>
            </a:r>
            <a:r>
              <a:rPr lang="en-US" dirty="0" smtClean="0"/>
              <a:t>repetitions, and </a:t>
            </a:r>
            <a:r>
              <a:rPr lang="en-US" dirty="0"/>
              <a:t>whole body movements that increase in complexity</a:t>
            </a:r>
          </a:p>
          <a:p>
            <a:r>
              <a:rPr lang="en-US" dirty="0" smtClean="0"/>
              <a:t>Examples </a:t>
            </a:r>
            <a:r>
              <a:rPr lang="en-US" dirty="0"/>
              <a:t>of the exercises and </a:t>
            </a:r>
            <a:r>
              <a:rPr lang="en-US" dirty="0" smtClean="0"/>
              <a:t>patient directions </a:t>
            </a:r>
            <a:r>
              <a:rPr lang="en-US" dirty="0"/>
              <a:t>include the following</a:t>
            </a:r>
            <a:r>
              <a:rPr lang="en-US" dirty="0" smtClean="0"/>
              <a:t>:</a:t>
            </a:r>
          </a:p>
          <a:p>
            <a:pPr lvl="1"/>
            <a:r>
              <a:rPr lang="en-US" dirty="0" smtClean="0"/>
              <a:t> </a:t>
            </a:r>
            <a:r>
              <a:rPr lang="en-US" dirty="0"/>
              <a:t>“Reach left arm across the body to opposite side, </a:t>
            </a:r>
            <a:r>
              <a:rPr lang="en-US" dirty="0" smtClean="0"/>
              <a:t>keep hand </a:t>
            </a:r>
            <a:r>
              <a:rPr lang="en-US" dirty="0"/>
              <a:t>open, palm up, right leg fully extended, toe </a:t>
            </a:r>
            <a:r>
              <a:rPr lang="en-US" dirty="0" smtClean="0"/>
              <a:t>pushing into </a:t>
            </a:r>
            <a:r>
              <a:rPr lang="en-US" dirty="0"/>
              <a:t>the floor. Repeat on other leg and alternate</a:t>
            </a:r>
            <a:r>
              <a:rPr lang="en-US" dirty="0" smtClean="0"/>
              <a:t>.”</a:t>
            </a:r>
          </a:p>
          <a:p>
            <a:pPr lvl="1"/>
            <a:r>
              <a:rPr lang="en-US" dirty="0" smtClean="0"/>
              <a:t>“</a:t>
            </a:r>
            <a:r>
              <a:rPr lang="en-US" dirty="0"/>
              <a:t>Step out and land ‘Big,’ pushing the left foot </a:t>
            </a:r>
            <a:r>
              <a:rPr lang="en-US" dirty="0" smtClean="0"/>
              <a:t>into the </a:t>
            </a:r>
            <a:r>
              <a:rPr lang="en-US" dirty="0"/>
              <a:t>floor while reaching with bilateral ‘Big arms</a:t>
            </a:r>
            <a:r>
              <a:rPr lang="en-US" dirty="0" smtClean="0"/>
              <a:t>,’ open </a:t>
            </a:r>
            <a:r>
              <a:rPr lang="en-US" dirty="0"/>
              <a:t>hands, palms </a:t>
            </a:r>
            <a:r>
              <a:rPr lang="en-US" dirty="0" smtClean="0"/>
              <a:t>up.</a:t>
            </a:r>
          </a:p>
          <a:p>
            <a:r>
              <a:rPr lang="en-US" dirty="0" smtClean="0"/>
              <a:t>Return </a:t>
            </a:r>
            <a:r>
              <a:rPr lang="en-US" dirty="0"/>
              <a:t>the </a:t>
            </a:r>
            <a:r>
              <a:rPr lang="en-US" dirty="0" smtClean="0"/>
              <a:t>foot back </a:t>
            </a:r>
            <a:r>
              <a:rPr lang="en-US" dirty="0"/>
              <a:t>to the start, end ‘Big.’ Repeat on other leg </a:t>
            </a:r>
            <a:r>
              <a:rPr lang="en-US" dirty="0" smtClean="0"/>
              <a:t>and alternate.”</a:t>
            </a:r>
            <a:r>
              <a:rPr lang="en-US" dirty="0"/>
              <a:t> </a:t>
            </a:r>
            <a:endParaRPr lang="en-US" dirty="0" smtClean="0"/>
          </a:p>
          <a:p>
            <a:r>
              <a:rPr lang="en-US" dirty="0"/>
              <a:t>T</a:t>
            </a:r>
            <a:r>
              <a:rPr lang="en-US" dirty="0" smtClean="0"/>
              <a:t>hese </a:t>
            </a:r>
            <a:r>
              <a:rPr lang="en-US" dirty="0"/>
              <a:t>vigorous large movements of the trunk and </a:t>
            </a:r>
            <a:r>
              <a:rPr lang="en-US" dirty="0" smtClean="0"/>
              <a:t>extremities are </a:t>
            </a:r>
            <a:r>
              <a:rPr lang="en-US" dirty="0"/>
              <a:t>counter to the paucity of movement </a:t>
            </a:r>
            <a:r>
              <a:rPr lang="en-US" dirty="0" smtClean="0"/>
              <a:t>normally associated </a:t>
            </a:r>
            <a:r>
              <a:rPr lang="en-US" dirty="0"/>
              <a:t>with PD. </a:t>
            </a:r>
            <a:endParaRPr lang="en-US" dirty="0" smtClean="0"/>
          </a:p>
          <a:p>
            <a:r>
              <a:rPr lang="en-US" dirty="0" smtClean="0"/>
              <a:t>After </a:t>
            </a:r>
            <a:r>
              <a:rPr lang="en-US" dirty="0"/>
              <a:t>a 4-week program </a:t>
            </a:r>
            <a:r>
              <a:rPr lang="en-US" dirty="0" smtClean="0"/>
              <a:t>of LSVT </a:t>
            </a:r>
            <a:r>
              <a:rPr lang="en-US" dirty="0"/>
              <a:t>“Big” training the subjects had significant </a:t>
            </a:r>
            <a:r>
              <a:rPr lang="en-US" dirty="0" smtClean="0"/>
              <a:t>improvements in </a:t>
            </a:r>
            <a:r>
              <a:rPr lang="en-US" dirty="0"/>
              <a:t>UPDRS motor scores, TUG, and </a:t>
            </a:r>
            <a:r>
              <a:rPr lang="en-US" dirty="0" smtClean="0"/>
              <a:t>timed 10-m </a:t>
            </a:r>
            <a:r>
              <a:rPr lang="en-US" dirty="0"/>
              <a:t>walking.</a:t>
            </a:r>
          </a:p>
        </p:txBody>
      </p:sp>
    </p:spTree>
    <p:extLst>
      <p:ext uri="{BB962C8B-B14F-4D97-AF65-F5344CB8AC3E}">
        <p14:creationId xmlns="" xmlns:p14="http://schemas.microsoft.com/office/powerpoint/2010/main" val="6948958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4953000" y="1752600"/>
            <a:ext cx="3657864" cy="4389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1828800"/>
            <a:ext cx="3115541" cy="4057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65441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45026"/>
            <a:ext cx="4419601" cy="6331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25297" y="609600"/>
            <a:ext cx="4714568" cy="556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142035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Relaxation </a:t>
            </a:r>
            <a:r>
              <a:rPr lang="en-US" b="1" dirty="0" smtClean="0"/>
              <a:t>Exercises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Gentle </a:t>
            </a:r>
            <a:r>
              <a:rPr lang="en-US" dirty="0"/>
              <a:t>rocking can be used to produce generalized </a:t>
            </a:r>
            <a:r>
              <a:rPr lang="en-US" dirty="0" smtClean="0"/>
              <a:t>relaxation of </a:t>
            </a:r>
            <a:r>
              <a:rPr lang="en-US" dirty="0"/>
              <a:t>excessive muscle tension owing to rigidity.</a:t>
            </a:r>
          </a:p>
          <a:p>
            <a:r>
              <a:rPr lang="en-US" dirty="0"/>
              <a:t>Professor Charcot, who noted dramatic improvement </a:t>
            </a:r>
            <a:r>
              <a:rPr lang="en-US" dirty="0" smtClean="0"/>
              <a:t>in patients </a:t>
            </a:r>
            <a:r>
              <a:rPr lang="en-US" dirty="0"/>
              <a:t>with PD following rides in bumpy, </a:t>
            </a:r>
            <a:r>
              <a:rPr lang="en-US" dirty="0" smtClean="0"/>
              <a:t>horse-drawn carriages</a:t>
            </a:r>
            <a:r>
              <a:rPr lang="en-US" dirty="0"/>
              <a:t>, first described this effect almost 100 years </a:t>
            </a:r>
            <a:r>
              <a:rPr lang="en-US" dirty="0" smtClean="0"/>
              <a:t>ago in </a:t>
            </a:r>
            <a:r>
              <a:rPr lang="en-US" dirty="0"/>
              <a:t>Paris. </a:t>
            </a:r>
            <a:endParaRPr lang="en-US" dirty="0" smtClean="0"/>
          </a:p>
          <a:p>
            <a:r>
              <a:rPr lang="en-US" dirty="0" smtClean="0"/>
              <a:t>Following </a:t>
            </a:r>
            <a:r>
              <a:rPr lang="en-US" dirty="0"/>
              <a:t>this observation he constructed </a:t>
            </a:r>
            <a:r>
              <a:rPr lang="en-US" dirty="0" smtClean="0"/>
              <a:t>a vibrating </a:t>
            </a:r>
            <a:r>
              <a:rPr lang="en-US" dirty="0"/>
              <a:t>chair to use with his </a:t>
            </a:r>
            <a:r>
              <a:rPr lang="en-US" dirty="0" smtClean="0"/>
              <a:t>patients.</a:t>
            </a:r>
          </a:p>
          <a:p>
            <a:r>
              <a:rPr lang="en-US" dirty="0" smtClean="0"/>
              <a:t>Although the exact </a:t>
            </a:r>
            <a:r>
              <a:rPr lang="en-US" dirty="0"/>
              <a:t>mechanism underlying rigidity has not been </a:t>
            </a:r>
            <a:r>
              <a:rPr lang="en-US" dirty="0" smtClean="0"/>
              <a:t>identified, the </a:t>
            </a:r>
            <a:r>
              <a:rPr lang="en-US" dirty="0"/>
              <a:t>beneficial effects of slow rocking on </a:t>
            </a:r>
            <a:r>
              <a:rPr lang="en-US" dirty="0" smtClean="0"/>
              <a:t>excess tone </a:t>
            </a:r>
            <a:r>
              <a:rPr lang="en-US" dirty="0"/>
              <a:t>have been </a:t>
            </a:r>
            <a:r>
              <a:rPr lang="en-US" dirty="0" smtClean="0"/>
              <a:t>demonstrated.</a:t>
            </a:r>
          </a:p>
          <a:p>
            <a:r>
              <a:rPr lang="en-US" dirty="0" smtClean="0"/>
              <a:t>Following Charcot’s lead</a:t>
            </a:r>
            <a:r>
              <a:rPr lang="en-US" dirty="0"/>
              <a:t>, a rocking chair can be used to temporarily relax </a:t>
            </a:r>
            <a:r>
              <a:rPr lang="en-US" dirty="0" smtClean="0"/>
              <a:t>the patient </a:t>
            </a:r>
            <a:r>
              <a:rPr lang="en-US" dirty="0"/>
              <a:t>and enhance sit-to-stand transfers. </a:t>
            </a:r>
            <a:endParaRPr lang="en-US" dirty="0" smtClean="0"/>
          </a:p>
          <a:p>
            <a:r>
              <a:rPr lang="en-US" dirty="0" smtClean="0"/>
              <a:t>During therapy, slow</a:t>
            </a:r>
            <a:r>
              <a:rPr lang="en-US" dirty="0"/>
              <a:t>, rhythmic, rotational movements of the </a:t>
            </a:r>
            <a:r>
              <a:rPr lang="en-US" dirty="0" smtClean="0"/>
              <a:t>extremities and </a:t>
            </a:r>
            <a:r>
              <a:rPr lang="en-US" dirty="0"/>
              <a:t>trunk can precede interventions such as</a:t>
            </a:r>
          </a:p>
          <a:p>
            <a:r>
              <a:rPr lang="en-US" dirty="0"/>
              <a:t>ROM and stretching, and functional training. </a:t>
            </a:r>
            <a:endParaRPr lang="en-US" dirty="0" smtClean="0"/>
          </a:p>
          <a:p>
            <a:r>
              <a:rPr lang="en-US" dirty="0" smtClean="0"/>
              <a:t>For example, hook-lying</a:t>
            </a:r>
            <a:r>
              <a:rPr lang="en-US" dirty="0"/>
              <a:t>, lower trunk rotation, or </a:t>
            </a:r>
            <a:r>
              <a:rPr lang="en-US" dirty="0" smtClean="0"/>
              <a:t>side-lying rolling </a:t>
            </a:r>
            <a:r>
              <a:rPr lang="en-US" dirty="0"/>
              <a:t>can be used to promote relaxation. </a:t>
            </a:r>
            <a:endParaRPr lang="en-US" dirty="0" smtClean="0"/>
          </a:p>
          <a:p>
            <a:r>
              <a:rPr lang="en-US" dirty="0"/>
              <a:t>T</a:t>
            </a:r>
            <a:r>
              <a:rPr lang="en-US" dirty="0" smtClean="0"/>
              <a:t>he proprioceptive </a:t>
            </a:r>
            <a:r>
              <a:rPr lang="fr-FR" dirty="0" err="1" smtClean="0"/>
              <a:t>neuromuscular</a:t>
            </a:r>
            <a:r>
              <a:rPr lang="fr-FR" dirty="0" smtClean="0"/>
              <a:t> </a:t>
            </a:r>
            <a:r>
              <a:rPr lang="fr-FR" dirty="0"/>
              <a:t>facilitation (PNF) technique </a:t>
            </a:r>
            <a:r>
              <a:rPr lang="fr-FR" dirty="0" smtClean="0"/>
              <a:t>of </a:t>
            </a:r>
            <a:r>
              <a:rPr lang="en-US" i="1" dirty="0" smtClean="0"/>
              <a:t>rhythmic </a:t>
            </a:r>
            <a:r>
              <a:rPr lang="en-US" i="1" dirty="0"/>
              <a:t>initiation (RI), </a:t>
            </a:r>
            <a:r>
              <a:rPr lang="en-US" dirty="0"/>
              <a:t>in which movement </a:t>
            </a:r>
            <a:r>
              <a:rPr lang="en-US" dirty="0" smtClean="0"/>
              <a:t>progresses from </a:t>
            </a:r>
            <a:r>
              <a:rPr lang="en-US" dirty="0"/>
              <a:t>passive to active-assistive to lightly resisted or </a:t>
            </a:r>
            <a:r>
              <a:rPr lang="en-US" dirty="0" smtClean="0"/>
              <a:t>active </a:t>
            </a:r>
            <a:r>
              <a:rPr lang="en-US" dirty="0"/>
              <a:t>movement, was specifically designed to help </a:t>
            </a:r>
            <a:r>
              <a:rPr lang="en-US" dirty="0" smtClean="0"/>
              <a:t>overcome the </a:t>
            </a:r>
            <a:r>
              <a:rPr lang="en-US" dirty="0"/>
              <a:t>effects of rigidity in PD.</a:t>
            </a:r>
          </a:p>
        </p:txBody>
      </p:sp>
    </p:spTree>
    <p:extLst>
      <p:ext uri="{BB962C8B-B14F-4D97-AF65-F5344CB8AC3E}">
        <p14:creationId xmlns="" xmlns:p14="http://schemas.microsoft.com/office/powerpoint/2010/main" val="34763509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62500" lnSpcReduction="20000"/>
          </a:bodyPr>
          <a:lstStyle/>
          <a:p>
            <a:r>
              <a:rPr lang="en-US" dirty="0"/>
              <a:t>Another strategy to promote relaxation is </a:t>
            </a:r>
            <a:r>
              <a:rPr lang="en-US" dirty="0" smtClean="0"/>
              <a:t>emphasis on </a:t>
            </a:r>
            <a:r>
              <a:rPr lang="en-US" dirty="0"/>
              <a:t>diaphragmatic breathing during exercise. </a:t>
            </a:r>
            <a:endParaRPr lang="en-US" dirty="0" smtClean="0"/>
          </a:p>
          <a:p>
            <a:r>
              <a:rPr lang="en-US" dirty="0" smtClean="0"/>
              <a:t>For example, bilateral </a:t>
            </a:r>
            <a:r>
              <a:rPr lang="en-US" dirty="0"/>
              <a:t>symmetrical PNF D2 flexion </a:t>
            </a:r>
            <a:r>
              <a:rPr lang="en-US" dirty="0" smtClean="0"/>
              <a:t>patterns are </a:t>
            </a:r>
            <a:r>
              <a:rPr lang="en-US" dirty="0"/>
              <a:t>important patterns that can be used to expand </a:t>
            </a:r>
            <a:r>
              <a:rPr lang="en-US" dirty="0" smtClean="0"/>
              <a:t>the restricted </a:t>
            </a:r>
            <a:r>
              <a:rPr lang="en-US" dirty="0"/>
              <a:t>chest and promote shoulder </a:t>
            </a:r>
            <a:r>
              <a:rPr lang="en-US" dirty="0" smtClean="0"/>
              <a:t>ROM.</a:t>
            </a:r>
            <a:endParaRPr lang="en-US" dirty="0"/>
          </a:p>
          <a:p>
            <a:r>
              <a:rPr lang="en-US" dirty="0" smtClean="0"/>
              <a:t>The </a:t>
            </a:r>
            <a:r>
              <a:rPr lang="en-US" dirty="0"/>
              <a:t>patient’s attention can be focused on deep </a:t>
            </a:r>
            <a:r>
              <a:rPr lang="en-US" dirty="0" smtClean="0"/>
              <a:t>inspiration during </a:t>
            </a:r>
            <a:r>
              <a:rPr lang="en-US" dirty="0"/>
              <a:t>D2F (“breathe in deeply”) while during </a:t>
            </a:r>
            <a:r>
              <a:rPr lang="en-US" dirty="0" smtClean="0"/>
              <a:t>D2E patterns </a:t>
            </a:r>
            <a:r>
              <a:rPr lang="en-US" dirty="0"/>
              <a:t>attention is focused on expiration (“breathe </a:t>
            </a:r>
            <a:r>
              <a:rPr lang="en-US" dirty="0" smtClean="0"/>
              <a:t>out deeply”).</a:t>
            </a:r>
            <a:endParaRPr lang="en-US" dirty="0"/>
          </a:p>
          <a:p>
            <a:r>
              <a:rPr lang="en-US" dirty="0" smtClean="0"/>
              <a:t>Patients </a:t>
            </a:r>
            <a:r>
              <a:rPr lang="en-US" dirty="0"/>
              <a:t>may also benefit from </a:t>
            </a:r>
            <a:r>
              <a:rPr lang="en-US" dirty="0" smtClean="0"/>
              <a:t>cognitive imaging </a:t>
            </a:r>
            <a:r>
              <a:rPr lang="en-US" dirty="0"/>
              <a:t>or meditation techniques (e.g., the </a:t>
            </a:r>
            <a:r>
              <a:rPr lang="en-US" dirty="0" smtClean="0"/>
              <a:t>relaxation response </a:t>
            </a:r>
            <a:r>
              <a:rPr lang="en-US" dirty="0"/>
              <a:t>of </a:t>
            </a:r>
            <a:r>
              <a:rPr lang="en-US" dirty="0" smtClean="0"/>
              <a:t>Benson). </a:t>
            </a:r>
          </a:p>
          <a:p>
            <a:r>
              <a:rPr lang="en-US" dirty="0" smtClean="0"/>
              <a:t>Relaxation </a:t>
            </a:r>
            <a:r>
              <a:rPr lang="en-US" dirty="0"/>
              <a:t>audiotapes can </a:t>
            </a:r>
            <a:r>
              <a:rPr lang="en-US" dirty="0" smtClean="0"/>
              <a:t>be used </a:t>
            </a:r>
            <a:r>
              <a:rPr lang="en-US" dirty="0"/>
              <a:t>at home as part of the home exercise </a:t>
            </a:r>
            <a:r>
              <a:rPr lang="en-US" dirty="0" smtClean="0"/>
              <a:t>program (HEP</a:t>
            </a:r>
            <a:r>
              <a:rPr lang="en-US" dirty="0"/>
              <a:t>). </a:t>
            </a:r>
            <a:endParaRPr lang="en-US" dirty="0" smtClean="0"/>
          </a:p>
          <a:p>
            <a:r>
              <a:rPr lang="en-US" dirty="0" smtClean="0"/>
              <a:t>Stress </a:t>
            </a:r>
            <a:r>
              <a:rPr lang="en-US" dirty="0"/>
              <a:t>management techniques are an </a:t>
            </a:r>
            <a:r>
              <a:rPr lang="en-US" dirty="0" smtClean="0"/>
              <a:t>important adjunct </a:t>
            </a:r>
            <a:r>
              <a:rPr lang="en-US" dirty="0"/>
              <a:t>to relaxation training. </a:t>
            </a:r>
            <a:endParaRPr lang="en-US" dirty="0" smtClean="0"/>
          </a:p>
          <a:p>
            <a:r>
              <a:rPr lang="en-US" dirty="0" smtClean="0"/>
              <a:t>A </a:t>
            </a:r>
            <a:r>
              <a:rPr lang="en-US" dirty="0"/>
              <a:t>daily schedule needs </a:t>
            </a:r>
            <a:r>
              <a:rPr lang="en-US" dirty="0" smtClean="0"/>
              <a:t>to be </a:t>
            </a:r>
            <a:r>
              <a:rPr lang="en-US" dirty="0"/>
              <a:t>planned to accommodate the restrictions of the </a:t>
            </a:r>
            <a:r>
              <a:rPr lang="en-US" dirty="0" smtClean="0"/>
              <a:t>disease and </a:t>
            </a:r>
            <a:r>
              <a:rPr lang="en-US" dirty="0"/>
              <a:t>the functional needs of the patient. </a:t>
            </a:r>
            <a:endParaRPr lang="en-US" dirty="0" smtClean="0"/>
          </a:p>
          <a:p>
            <a:r>
              <a:rPr lang="en-US" dirty="0" smtClean="0"/>
              <a:t>Lifestyle modifications and </a:t>
            </a:r>
            <a:r>
              <a:rPr lang="en-US" dirty="0"/>
              <a:t>time management strategies reduce </a:t>
            </a:r>
            <a:r>
              <a:rPr lang="en-US" dirty="0" smtClean="0"/>
              <a:t>anxiety associated </a:t>
            </a:r>
            <a:r>
              <a:rPr lang="en-US" dirty="0"/>
              <a:t>with movement difficulties and </a:t>
            </a:r>
            <a:r>
              <a:rPr lang="en-US" dirty="0" smtClean="0"/>
              <a:t>prolonged times </a:t>
            </a:r>
            <a:r>
              <a:rPr lang="en-US" dirty="0"/>
              <a:t>required to complete basic functional tasks.</a:t>
            </a:r>
          </a:p>
        </p:txBody>
      </p:sp>
    </p:spTree>
    <p:extLst>
      <p:ext uri="{BB962C8B-B14F-4D97-AF65-F5344CB8AC3E}">
        <p14:creationId xmlns="" xmlns:p14="http://schemas.microsoft.com/office/powerpoint/2010/main" val="4418591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81250" y="509588"/>
            <a:ext cx="4381500" cy="5838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978641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Flexibility </a:t>
            </a:r>
            <a:r>
              <a:rPr lang="en-US" b="1" dirty="0" smtClean="0"/>
              <a:t>Exercise</a:t>
            </a: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r>
              <a:rPr lang="en-US" dirty="0" smtClean="0"/>
              <a:t>The </a:t>
            </a:r>
            <a:r>
              <a:rPr lang="en-US" dirty="0"/>
              <a:t>purpose of flexibility exercise (stretching) is </a:t>
            </a:r>
            <a:r>
              <a:rPr lang="en-US" dirty="0" smtClean="0"/>
              <a:t>to improve </a:t>
            </a:r>
            <a:r>
              <a:rPr lang="en-US" dirty="0"/>
              <a:t>ROM and physical function. </a:t>
            </a:r>
            <a:endParaRPr lang="en-US" dirty="0" smtClean="0"/>
          </a:p>
          <a:p>
            <a:r>
              <a:rPr lang="en-US" dirty="0" smtClean="0"/>
              <a:t>A </a:t>
            </a:r>
            <a:r>
              <a:rPr lang="en-US" dirty="0"/>
              <a:t>combination </a:t>
            </a:r>
            <a:r>
              <a:rPr lang="en-US" dirty="0" smtClean="0"/>
              <a:t>of static </a:t>
            </a:r>
            <a:r>
              <a:rPr lang="en-US" dirty="0"/>
              <a:t>(PROM), dynamic (AROM), and facilitated </a:t>
            </a:r>
            <a:r>
              <a:rPr lang="en-US" dirty="0" smtClean="0"/>
              <a:t>PNF exercises </a:t>
            </a:r>
            <a:r>
              <a:rPr lang="en-US" dirty="0"/>
              <a:t>is used to achieve maximum ROM. </a:t>
            </a:r>
            <a:endParaRPr lang="en-US" dirty="0" smtClean="0"/>
          </a:p>
          <a:p>
            <a:r>
              <a:rPr lang="en-US" dirty="0" smtClean="0"/>
              <a:t>Flexibility exercises </a:t>
            </a:r>
            <a:r>
              <a:rPr lang="en-US" dirty="0"/>
              <a:t>should be performed a minimum 2 to 3 </a:t>
            </a:r>
            <a:r>
              <a:rPr lang="en-US" dirty="0" smtClean="0"/>
              <a:t>days per </a:t>
            </a:r>
            <a:r>
              <a:rPr lang="en-US" dirty="0"/>
              <a:t>week and ideally 5 to 7 days per week. </a:t>
            </a:r>
            <a:endParaRPr lang="en-US" dirty="0" smtClean="0"/>
          </a:p>
          <a:p>
            <a:r>
              <a:rPr lang="en-US" dirty="0" smtClean="0"/>
              <a:t>A minimum </a:t>
            </a:r>
            <a:r>
              <a:rPr lang="en-US" dirty="0"/>
              <a:t>of 4 repetitions per stretch held for 15 to 60 seconds </a:t>
            </a:r>
            <a:r>
              <a:rPr lang="en-US" dirty="0" smtClean="0"/>
              <a:t>is recommended.</a:t>
            </a:r>
          </a:p>
          <a:p>
            <a:r>
              <a:rPr lang="en-US" dirty="0" smtClean="0"/>
              <a:t>Special </a:t>
            </a:r>
            <a:r>
              <a:rPr lang="en-US" dirty="0"/>
              <a:t>consideration should be </a:t>
            </a:r>
            <a:r>
              <a:rPr lang="en-US" dirty="0" smtClean="0"/>
              <a:t>given to </a:t>
            </a:r>
            <a:r>
              <a:rPr lang="en-US" dirty="0"/>
              <a:t>stretching common areas of limitation (Table 18.4).</a:t>
            </a:r>
          </a:p>
          <a:p>
            <a:r>
              <a:rPr lang="en-US" dirty="0"/>
              <a:t>Stretching can be combined with joint </a:t>
            </a:r>
            <a:r>
              <a:rPr lang="en-US" dirty="0" smtClean="0"/>
              <a:t>mobilization techniques </a:t>
            </a:r>
            <a:r>
              <a:rPr lang="en-US" dirty="0"/>
              <a:t>to reduce tightness of the joint capsule or </a:t>
            </a:r>
            <a:r>
              <a:rPr lang="en-US" dirty="0" smtClean="0"/>
              <a:t>of ligaments </a:t>
            </a:r>
            <a:r>
              <a:rPr lang="en-US" dirty="0"/>
              <a:t>around a joint (Fig. 18.9). </a:t>
            </a:r>
            <a:endParaRPr lang="en-US" dirty="0" smtClean="0"/>
          </a:p>
          <a:p>
            <a:r>
              <a:rPr lang="en-US" dirty="0" smtClean="0"/>
              <a:t>By </a:t>
            </a:r>
            <a:r>
              <a:rPr lang="en-US" dirty="0"/>
              <a:t>using </a:t>
            </a:r>
            <a:r>
              <a:rPr lang="en-US" dirty="0" smtClean="0"/>
              <a:t>selected grades </a:t>
            </a:r>
            <a:r>
              <a:rPr lang="en-US" dirty="0"/>
              <a:t>of accessory movement, both improved ROM </a:t>
            </a:r>
            <a:r>
              <a:rPr lang="en-US" dirty="0" smtClean="0"/>
              <a:t>and decreased </a:t>
            </a:r>
            <a:r>
              <a:rPr lang="en-US" dirty="0"/>
              <a:t>pain can be achieved. </a:t>
            </a:r>
            <a:endParaRPr lang="en-US" dirty="0" smtClean="0"/>
          </a:p>
          <a:p>
            <a:r>
              <a:rPr lang="en-US" dirty="0"/>
              <a:t>T</a:t>
            </a:r>
            <a:r>
              <a:rPr lang="en-US" dirty="0" smtClean="0"/>
              <a:t>he </a:t>
            </a:r>
            <a:r>
              <a:rPr lang="en-US" dirty="0"/>
              <a:t>stretching will </a:t>
            </a:r>
            <a:r>
              <a:rPr lang="en-US" dirty="0" smtClean="0"/>
              <a:t>be more </a:t>
            </a:r>
            <a:r>
              <a:rPr lang="en-US" dirty="0"/>
              <a:t>effective if the muscles have been warmed </a:t>
            </a:r>
            <a:r>
              <a:rPr lang="en-US" dirty="0" smtClean="0"/>
              <a:t>with active </a:t>
            </a:r>
            <a:r>
              <a:rPr lang="en-US" dirty="0"/>
              <a:t>exercise or with an external heating modality.</a:t>
            </a:r>
          </a:p>
          <a:p>
            <a:r>
              <a:rPr lang="en-US" dirty="0"/>
              <a:t>Stretching exercises are an important component of </a:t>
            </a:r>
            <a:r>
              <a:rPr lang="en-US" dirty="0" smtClean="0"/>
              <a:t>the HEP</a:t>
            </a:r>
            <a:r>
              <a:rPr lang="en-US" dirty="0"/>
              <a:t>. </a:t>
            </a:r>
            <a:endParaRPr lang="en-US" dirty="0" smtClean="0"/>
          </a:p>
          <a:p>
            <a:r>
              <a:rPr lang="en-US" dirty="0"/>
              <a:t>T</a:t>
            </a:r>
            <a:r>
              <a:rPr lang="en-US" dirty="0" smtClean="0"/>
              <a:t>he </a:t>
            </a:r>
            <a:r>
              <a:rPr lang="en-US" dirty="0"/>
              <a:t>patient and caregiver should be instructed </a:t>
            </a:r>
            <a:r>
              <a:rPr lang="en-US" dirty="0" smtClean="0"/>
              <a:t>in the </a:t>
            </a:r>
            <a:r>
              <a:rPr lang="en-US" dirty="0"/>
              <a:t>appropriate stretching exercises</a:t>
            </a:r>
          </a:p>
        </p:txBody>
      </p:sp>
    </p:spTree>
    <p:extLst>
      <p:ext uri="{BB962C8B-B14F-4D97-AF65-F5344CB8AC3E}">
        <p14:creationId xmlns="" xmlns:p14="http://schemas.microsoft.com/office/powerpoint/2010/main" val="19776286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38350" y="1652588"/>
            <a:ext cx="5067300" cy="3552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036233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a:t>A yoga sequence can be used effectively to focus </a:t>
            </a:r>
            <a:r>
              <a:rPr lang="en-US" dirty="0" smtClean="0"/>
              <a:t>attention on </a:t>
            </a:r>
            <a:r>
              <a:rPr lang="en-US" dirty="0"/>
              <a:t>developmental postures, core stability, and </a:t>
            </a:r>
            <a:r>
              <a:rPr lang="en-US" dirty="0" smtClean="0"/>
              <a:t>stretching of </a:t>
            </a:r>
            <a:r>
              <a:rPr lang="en-US" dirty="0"/>
              <a:t>structures that are traditionally restricted with </a:t>
            </a:r>
            <a:r>
              <a:rPr lang="en-US" dirty="0" smtClean="0"/>
              <a:t>PD, as </a:t>
            </a:r>
            <a:r>
              <a:rPr lang="en-US" dirty="0"/>
              <a:t>well as to promote relaxation (Appendix 18.B).</a:t>
            </a:r>
          </a:p>
          <a:p>
            <a:r>
              <a:rPr lang="en-US" dirty="0"/>
              <a:t>Patients with PD have a minimum of energy </a:t>
            </a:r>
            <a:r>
              <a:rPr lang="en-US" dirty="0" smtClean="0"/>
              <a:t>to expend </a:t>
            </a:r>
            <a:r>
              <a:rPr lang="en-US" dirty="0"/>
              <a:t>and multiple clinical problems. hey may </a:t>
            </a:r>
            <a:r>
              <a:rPr lang="en-US" dirty="0" smtClean="0"/>
              <a:t>benefit from </a:t>
            </a:r>
            <a:r>
              <a:rPr lang="en-US" dirty="0"/>
              <a:t>ROM exercises in physiological patterns of motion.</a:t>
            </a:r>
          </a:p>
          <a:p>
            <a:r>
              <a:rPr lang="en-US" dirty="0"/>
              <a:t>For example, PNF patterns combine several motions </a:t>
            </a:r>
            <a:r>
              <a:rPr lang="en-US" dirty="0" smtClean="0"/>
              <a:t>at once </a:t>
            </a:r>
            <a:r>
              <a:rPr lang="en-US" dirty="0"/>
              <a:t>while emphasizing rotation, a movement </a:t>
            </a:r>
            <a:r>
              <a:rPr lang="en-US" dirty="0" smtClean="0"/>
              <a:t>component typically </a:t>
            </a:r>
            <a:r>
              <a:rPr lang="en-US" dirty="0"/>
              <a:t>lost early in PD. </a:t>
            </a:r>
            <a:endParaRPr lang="en-US" dirty="0" smtClean="0"/>
          </a:p>
          <a:p>
            <a:r>
              <a:rPr lang="en-US" dirty="0" smtClean="0"/>
              <a:t>In </a:t>
            </a:r>
            <a:r>
              <a:rPr lang="en-US" dirty="0"/>
              <a:t>the UEs, bilateral </a:t>
            </a:r>
            <a:r>
              <a:rPr lang="en-US" dirty="0" smtClean="0"/>
              <a:t>symmetrical D2 </a:t>
            </a:r>
            <a:r>
              <a:rPr lang="en-US" dirty="0"/>
              <a:t>flexion patterns are ideal in promoting </a:t>
            </a:r>
            <a:r>
              <a:rPr lang="en-US" dirty="0" smtClean="0"/>
              <a:t>upper trunk </a:t>
            </a:r>
            <a:r>
              <a:rPr lang="en-US" dirty="0"/>
              <a:t>extension and in counteracting kyphosis. </a:t>
            </a:r>
            <a:endParaRPr lang="en-US" dirty="0" smtClean="0"/>
          </a:p>
          <a:p>
            <a:r>
              <a:rPr lang="en-US" dirty="0" smtClean="0"/>
              <a:t>Unilateral</a:t>
            </a:r>
            <a:r>
              <a:rPr lang="en-US" dirty="0"/>
              <a:t> </a:t>
            </a:r>
            <a:r>
              <a:rPr lang="en-US" dirty="0" smtClean="0"/>
              <a:t>bridging </a:t>
            </a:r>
            <a:r>
              <a:rPr lang="en-US" dirty="0"/>
              <a:t>with trunk rotation, bilateral bridging, </a:t>
            </a:r>
            <a:r>
              <a:rPr lang="en-US" dirty="0" smtClean="0"/>
              <a:t>and high-kneeling </a:t>
            </a:r>
            <a:r>
              <a:rPr lang="en-US" dirty="0"/>
              <a:t>with anterior pelvis translation can all </a:t>
            </a:r>
            <a:r>
              <a:rPr lang="en-US" dirty="0" smtClean="0"/>
              <a:t>be used </a:t>
            </a:r>
            <a:r>
              <a:rPr lang="en-US" dirty="0"/>
              <a:t>to stretch tight hip flexors and strengthen spinal </a:t>
            </a:r>
            <a:r>
              <a:rPr lang="en-US" dirty="0" smtClean="0"/>
              <a:t>and hip </a:t>
            </a:r>
            <a:r>
              <a:rPr lang="en-US" dirty="0"/>
              <a:t>extensors. </a:t>
            </a:r>
            <a:endParaRPr lang="en-US" dirty="0" smtClean="0"/>
          </a:p>
          <a:p>
            <a:r>
              <a:rPr lang="en-US" dirty="0" smtClean="0"/>
              <a:t>In </a:t>
            </a:r>
            <a:r>
              <a:rPr lang="en-US" dirty="0"/>
              <a:t>the LEs, hip and knee extension </a:t>
            </a:r>
            <a:r>
              <a:rPr lang="en-US" dirty="0" smtClean="0"/>
              <a:t>should be </a:t>
            </a:r>
            <a:r>
              <a:rPr lang="en-US" dirty="0"/>
              <a:t>emphasized, ideally in a D1 extension pattern (</a:t>
            </a:r>
            <a:r>
              <a:rPr lang="en-US" dirty="0" smtClean="0"/>
              <a:t>hip extension</a:t>
            </a:r>
            <a:r>
              <a:rPr lang="en-US" dirty="0"/>
              <a:t>, abduction, internal rotation) to counteract </a:t>
            </a:r>
            <a:r>
              <a:rPr lang="en-US" dirty="0" smtClean="0"/>
              <a:t>the typical </a:t>
            </a:r>
            <a:r>
              <a:rPr lang="en-US" dirty="0"/>
              <a:t>flexed, adducted position of the LEs. </a:t>
            </a:r>
          </a:p>
        </p:txBody>
      </p:sp>
    </p:spTree>
    <p:extLst>
      <p:ext uri="{BB962C8B-B14F-4D97-AF65-F5344CB8AC3E}">
        <p14:creationId xmlns="" xmlns:p14="http://schemas.microsoft.com/office/powerpoint/2010/main" val="25215291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Muscle contractures </a:t>
            </a:r>
            <a:r>
              <a:rPr lang="en-US" dirty="0"/>
              <a:t>typically respond well to PNF </a:t>
            </a:r>
            <a:r>
              <a:rPr lang="en-US" dirty="0" smtClean="0"/>
              <a:t>facilitated stretching </a:t>
            </a:r>
            <a:r>
              <a:rPr lang="en-US" dirty="0"/>
              <a:t>techniques such as the </a:t>
            </a:r>
            <a:r>
              <a:rPr lang="en-US" i="1" dirty="0"/>
              <a:t>hold–relax (HR) </a:t>
            </a:r>
            <a:r>
              <a:rPr lang="en-US" dirty="0" smtClean="0"/>
              <a:t>or </a:t>
            </a:r>
            <a:r>
              <a:rPr lang="en-US" i="1" dirty="0" smtClean="0"/>
              <a:t>contract–relax </a:t>
            </a:r>
            <a:r>
              <a:rPr lang="en-US" i="1" dirty="0"/>
              <a:t>(CR) techniques</a:t>
            </a:r>
            <a:r>
              <a:rPr lang="en-US" dirty="0"/>
              <a:t>.191,192 Of the two, CR </a:t>
            </a:r>
            <a:r>
              <a:rPr lang="en-US" dirty="0" smtClean="0"/>
              <a:t>is the </a:t>
            </a:r>
            <a:r>
              <a:rPr lang="en-US" dirty="0"/>
              <a:t>preferred technique because it combines </a:t>
            </a:r>
            <a:r>
              <a:rPr lang="en-US" dirty="0" smtClean="0"/>
              <a:t>autogenic inhibition </a:t>
            </a:r>
            <a:r>
              <a:rPr lang="en-US" dirty="0"/>
              <a:t>from isometric contraction of the tight </a:t>
            </a:r>
            <a:r>
              <a:rPr lang="en-US" dirty="0" smtClean="0"/>
              <a:t>agonist muscle </a:t>
            </a:r>
            <a:r>
              <a:rPr lang="en-US" dirty="0"/>
              <a:t>and active rotations of the limb. </a:t>
            </a:r>
            <a:endParaRPr lang="en-US" dirty="0" smtClean="0"/>
          </a:p>
          <a:p>
            <a:r>
              <a:rPr lang="en-US" dirty="0" smtClean="0"/>
              <a:t>A </a:t>
            </a:r>
            <a:r>
              <a:rPr lang="en-US" dirty="0"/>
              <a:t>6-second </a:t>
            </a:r>
            <a:r>
              <a:rPr lang="en-US" dirty="0" smtClean="0"/>
              <a:t>contraction followed </a:t>
            </a:r>
            <a:r>
              <a:rPr lang="en-US" dirty="0"/>
              <a:t>by a 10- to 30-second assisted stretch </a:t>
            </a:r>
            <a:r>
              <a:rPr lang="en-US" dirty="0" smtClean="0"/>
              <a:t>is recommended </a:t>
            </a:r>
            <a:r>
              <a:rPr lang="en-US" dirty="0"/>
              <a:t>for these PNF </a:t>
            </a:r>
            <a:r>
              <a:rPr lang="en-US" dirty="0" smtClean="0"/>
              <a:t>techniques.</a:t>
            </a:r>
            <a:endParaRPr lang="en-US" dirty="0"/>
          </a:p>
          <a:p>
            <a:r>
              <a:rPr lang="en-US" dirty="0"/>
              <a:t>Patients with PD benefit from additional </a:t>
            </a:r>
            <a:r>
              <a:rPr lang="en-US" dirty="0" smtClean="0"/>
              <a:t>attention and </a:t>
            </a:r>
            <a:r>
              <a:rPr lang="en-US" dirty="0"/>
              <a:t>cueing strategies during active stretching exercises.</a:t>
            </a:r>
          </a:p>
          <a:p>
            <a:r>
              <a:rPr lang="en-US" dirty="0"/>
              <a:t>Patients are instructed to “Think BIG, and </a:t>
            </a:r>
            <a:r>
              <a:rPr lang="en-US" dirty="0" smtClean="0"/>
              <a:t>move through </a:t>
            </a:r>
            <a:r>
              <a:rPr lang="en-US" dirty="0"/>
              <a:t>the whole range” and maintain full focus </a:t>
            </a:r>
            <a:r>
              <a:rPr lang="en-US" dirty="0" smtClean="0"/>
              <a:t>and attention </a:t>
            </a:r>
            <a:r>
              <a:rPr lang="en-US" dirty="0"/>
              <a:t>during each repetition. Additional tactile </a:t>
            </a:r>
            <a:r>
              <a:rPr lang="en-US" dirty="0" smtClean="0"/>
              <a:t>or  visual </a:t>
            </a:r>
            <a:r>
              <a:rPr lang="en-US" dirty="0"/>
              <a:t>cueing can assist in maximizing range </a:t>
            </a:r>
            <a:r>
              <a:rPr lang="en-US" dirty="0" smtClean="0"/>
              <a:t>during active </a:t>
            </a:r>
            <a:r>
              <a:rPr lang="en-US" dirty="0"/>
              <a:t>motions. </a:t>
            </a:r>
            <a:endParaRPr lang="en-US" dirty="0" smtClean="0"/>
          </a:p>
          <a:p>
            <a:r>
              <a:rPr lang="en-US" dirty="0" smtClean="0"/>
              <a:t>For </a:t>
            </a:r>
            <a:r>
              <a:rPr lang="en-US" dirty="0"/>
              <a:t>example, during active </a:t>
            </a:r>
            <a:r>
              <a:rPr lang="en-US" dirty="0" smtClean="0"/>
              <a:t>trunk rotation </a:t>
            </a:r>
            <a:r>
              <a:rPr lang="en-US" dirty="0"/>
              <a:t>and reaching movements in sitting, the </a:t>
            </a:r>
            <a:r>
              <a:rPr lang="en-US" dirty="0" smtClean="0"/>
              <a:t>patient can </a:t>
            </a:r>
            <a:r>
              <a:rPr lang="en-US" dirty="0"/>
              <a:t>be cued to touch an object or target. </a:t>
            </a:r>
            <a:endParaRPr lang="en-US" dirty="0" smtClean="0"/>
          </a:p>
          <a:p>
            <a:r>
              <a:rPr lang="en-US" dirty="0" smtClean="0"/>
              <a:t>Ballistic stretches </a:t>
            </a:r>
            <a:r>
              <a:rPr lang="en-US" dirty="0"/>
              <a:t>(high-intensity bouncing stretches) should </a:t>
            </a:r>
            <a:r>
              <a:rPr lang="en-US" dirty="0" smtClean="0"/>
              <a:t>be avoided </a:t>
            </a:r>
            <a:r>
              <a:rPr lang="en-US" dirty="0"/>
              <a:t>because they are linked to increased injury.</a:t>
            </a:r>
          </a:p>
          <a:p>
            <a:r>
              <a:rPr lang="en-US" dirty="0"/>
              <a:t>Muscle tears or ruptures of weakened tissues </a:t>
            </a:r>
            <a:r>
              <a:rPr lang="en-US" dirty="0" smtClean="0"/>
              <a:t>are especially </a:t>
            </a:r>
            <a:r>
              <a:rPr lang="en-US" dirty="0"/>
              <a:t>prevalent in elderly, sedentary individuals.</a:t>
            </a:r>
          </a:p>
          <a:p>
            <a:r>
              <a:rPr lang="en-US" dirty="0"/>
              <a:t>Vigorous stretching can stimulate pain receptors </a:t>
            </a:r>
            <a:r>
              <a:rPr lang="en-US" dirty="0" smtClean="0"/>
              <a:t>and cause </a:t>
            </a:r>
            <a:r>
              <a:rPr lang="en-US" dirty="0"/>
              <a:t>rebound muscle contraction. </a:t>
            </a:r>
            <a:endParaRPr lang="en-US" dirty="0" smtClean="0"/>
          </a:p>
          <a:p>
            <a:r>
              <a:rPr lang="en-US" dirty="0" smtClean="0"/>
              <a:t>Patients </a:t>
            </a:r>
            <a:r>
              <a:rPr lang="en-US" dirty="0"/>
              <a:t>with </a:t>
            </a:r>
            <a:r>
              <a:rPr lang="en-US" dirty="0" smtClean="0"/>
              <a:t>PD who </a:t>
            </a:r>
            <a:r>
              <a:rPr lang="en-US" dirty="0"/>
              <a:t>are elderly and have long-standing disease </a:t>
            </a:r>
            <a:r>
              <a:rPr lang="en-US" dirty="0" smtClean="0"/>
              <a:t>must  be </a:t>
            </a:r>
            <a:r>
              <a:rPr lang="en-US" dirty="0"/>
              <a:t>considered at risk for osteoporosis and </a:t>
            </a:r>
            <a:r>
              <a:rPr lang="en-US" dirty="0" smtClean="0"/>
              <a:t>therefore </a:t>
            </a:r>
            <a:r>
              <a:rPr lang="en-US" dirty="0"/>
              <a:t>must be stretched accordingly. </a:t>
            </a:r>
            <a:endParaRPr lang="en-US" dirty="0" smtClean="0"/>
          </a:p>
          <a:p>
            <a:r>
              <a:rPr lang="en-US" dirty="0" smtClean="0"/>
              <a:t>The </a:t>
            </a:r>
            <a:r>
              <a:rPr lang="en-US" dirty="0"/>
              <a:t>therapist </a:t>
            </a:r>
            <a:r>
              <a:rPr lang="en-US" dirty="0" smtClean="0"/>
              <a:t>should also </a:t>
            </a:r>
            <a:r>
              <a:rPr lang="en-US" dirty="0"/>
              <a:t>use caution when stretching edematous </a:t>
            </a:r>
            <a:r>
              <a:rPr lang="en-US" dirty="0" smtClean="0"/>
              <a:t>tissue, a </a:t>
            </a:r>
            <a:r>
              <a:rPr lang="en-US" dirty="0"/>
              <a:t>common LE problem associated with </a:t>
            </a:r>
            <a:r>
              <a:rPr lang="en-US" dirty="0" smtClean="0"/>
              <a:t>prolonged immobility</a:t>
            </a:r>
            <a:r>
              <a:rPr lang="en-US" dirty="0"/>
              <a:t>, because risk of injury is also increased </a:t>
            </a:r>
            <a:r>
              <a:rPr lang="en-US" dirty="0" smtClean="0"/>
              <a:t>in this </a:t>
            </a:r>
            <a:r>
              <a:rPr lang="en-US" dirty="0"/>
              <a:t>situation.</a:t>
            </a:r>
          </a:p>
          <a:p>
            <a:endParaRPr lang="en-US" dirty="0"/>
          </a:p>
        </p:txBody>
      </p:sp>
    </p:spTree>
    <p:extLst>
      <p:ext uri="{BB962C8B-B14F-4D97-AF65-F5344CB8AC3E}">
        <p14:creationId xmlns="" xmlns:p14="http://schemas.microsoft.com/office/powerpoint/2010/main" val="31588897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dirty="0"/>
              <a:t>Positioning can also be used to stretch tight </a:t>
            </a:r>
            <a:r>
              <a:rPr lang="en-US" dirty="0" smtClean="0"/>
              <a:t>muscles and </a:t>
            </a:r>
            <a:r>
              <a:rPr lang="en-US" dirty="0"/>
              <a:t>soft tissues.  </a:t>
            </a:r>
            <a:r>
              <a:rPr lang="en-US" dirty="0" smtClean="0"/>
              <a:t>Patients </a:t>
            </a:r>
            <a:r>
              <a:rPr lang="en-US" dirty="0"/>
              <a:t>in late-stage PD are likely </a:t>
            </a:r>
            <a:r>
              <a:rPr lang="en-US" dirty="0" smtClean="0"/>
              <a:t>to demonstrate </a:t>
            </a:r>
            <a:r>
              <a:rPr lang="en-US" dirty="0"/>
              <a:t>severe flexion contractures of the trunk </a:t>
            </a:r>
            <a:r>
              <a:rPr lang="en-US" dirty="0" smtClean="0"/>
              <a:t>and limbs</a:t>
            </a:r>
            <a:r>
              <a:rPr lang="en-US" dirty="0"/>
              <a:t>. </a:t>
            </a:r>
            <a:endParaRPr lang="en-US" dirty="0" smtClean="0"/>
          </a:p>
          <a:p>
            <a:r>
              <a:rPr lang="en-US" dirty="0" smtClean="0"/>
              <a:t>Early </a:t>
            </a:r>
            <a:r>
              <a:rPr lang="en-US" dirty="0"/>
              <a:t>on, the patient may benefit from </a:t>
            </a:r>
            <a:r>
              <a:rPr lang="en-US" dirty="0" smtClean="0"/>
              <a:t>daily positioning </a:t>
            </a:r>
            <a:r>
              <a:rPr lang="en-US" dirty="0"/>
              <a:t>in prone-lying. </a:t>
            </a:r>
            <a:endParaRPr lang="en-US" dirty="0" smtClean="0"/>
          </a:p>
          <a:p>
            <a:r>
              <a:rPr lang="en-US" dirty="0" smtClean="0"/>
              <a:t>As </a:t>
            </a:r>
            <a:r>
              <a:rPr lang="en-US" dirty="0"/>
              <a:t>the disease progresses </a:t>
            </a:r>
            <a:r>
              <a:rPr lang="en-US" dirty="0" smtClean="0"/>
              <a:t>and significant </a:t>
            </a:r>
            <a:r>
              <a:rPr lang="en-US" dirty="0"/>
              <a:t>postural deformity and </a:t>
            </a:r>
            <a:r>
              <a:rPr lang="en-US" dirty="0" smtClean="0"/>
              <a:t>cardiorespiratory impairments </a:t>
            </a:r>
            <a:r>
              <a:rPr lang="en-US" dirty="0"/>
              <a:t>develop, the patient may not tolerate </a:t>
            </a:r>
            <a:r>
              <a:rPr lang="en-US" dirty="0" smtClean="0"/>
              <a:t>this position</a:t>
            </a:r>
            <a:r>
              <a:rPr lang="en-US" dirty="0"/>
              <a:t>. </a:t>
            </a:r>
            <a:endParaRPr lang="en-US" dirty="0" smtClean="0"/>
          </a:p>
          <a:p>
            <a:r>
              <a:rPr lang="en-US" dirty="0"/>
              <a:t>T</a:t>
            </a:r>
            <a:r>
              <a:rPr lang="en-US" dirty="0" smtClean="0"/>
              <a:t>he </a:t>
            </a:r>
            <a:r>
              <a:rPr lang="en-US" dirty="0"/>
              <a:t>patient with a developing lateral </a:t>
            </a:r>
            <a:r>
              <a:rPr lang="en-US" dirty="0" smtClean="0"/>
              <a:t>curvature can </a:t>
            </a:r>
            <a:r>
              <a:rPr lang="en-US" dirty="0"/>
              <a:t>be positioned in side-lying with a small pillow </a:t>
            </a:r>
            <a:r>
              <a:rPr lang="en-US" dirty="0" smtClean="0"/>
              <a:t>under the </a:t>
            </a:r>
            <a:r>
              <a:rPr lang="en-US" dirty="0"/>
              <a:t>lateral trunk. </a:t>
            </a:r>
            <a:endParaRPr lang="en-US" dirty="0" smtClean="0"/>
          </a:p>
          <a:p>
            <a:r>
              <a:rPr lang="en-US" dirty="0" smtClean="0"/>
              <a:t>Positional </a:t>
            </a:r>
            <a:r>
              <a:rPr lang="en-US" dirty="0"/>
              <a:t>stretching is prolonged, </a:t>
            </a:r>
            <a:r>
              <a:rPr lang="en-US" dirty="0" smtClean="0"/>
              <a:t>with times </a:t>
            </a:r>
            <a:r>
              <a:rPr lang="en-US" dirty="0"/>
              <a:t>typically ranging from 20 to 30 minutes. </a:t>
            </a:r>
            <a:endParaRPr lang="en-US" dirty="0" smtClean="0"/>
          </a:p>
          <a:p>
            <a:r>
              <a:rPr lang="en-US" dirty="0" smtClean="0"/>
              <a:t>Additional mechanical </a:t>
            </a:r>
            <a:r>
              <a:rPr lang="en-US" dirty="0"/>
              <a:t>stretching can be achieved through the use </a:t>
            </a:r>
            <a:r>
              <a:rPr lang="en-US" dirty="0" smtClean="0"/>
              <a:t>of a </a:t>
            </a:r>
            <a:r>
              <a:rPr lang="en-US" dirty="0"/>
              <a:t>tilt table, for example, the patient is positioned </a:t>
            </a:r>
            <a:r>
              <a:rPr lang="en-US" dirty="0" smtClean="0"/>
              <a:t>with fixed </a:t>
            </a:r>
            <a:r>
              <a:rPr lang="en-US" dirty="0"/>
              <a:t>leg straps to reduce hip and knee flexion </a:t>
            </a:r>
            <a:r>
              <a:rPr lang="en-US" dirty="0" smtClean="0"/>
              <a:t>contractures and </a:t>
            </a:r>
            <a:r>
              <a:rPr lang="en-US" dirty="0"/>
              <a:t>toe wedges to reduce </a:t>
            </a:r>
            <a:r>
              <a:rPr lang="en-US" dirty="0" err="1"/>
              <a:t>plantarflexion</a:t>
            </a:r>
            <a:r>
              <a:rPr lang="en-US" dirty="0"/>
              <a:t> contractures.</a:t>
            </a:r>
          </a:p>
        </p:txBody>
      </p:sp>
    </p:spTree>
    <p:extLst>
      <p:ext uri="{BB962C8B-B14F-4D97-AF65-F5344CB8AC3E}">
        <p14:creationId xmlns="" xmlns:p14="http://schemas.microsoft.com/office/powerpoint/2010/main" val="23086755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Resistance </a:t>
            </a:r>
            <a:r>
              <a:rPr lang="en-US" b="1" dirty="0" smtClean="0"/>
              <a:t>Training</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Resistance </a:t>
            </a:r>
            <a:r>
              <a:rPr lang="en-US" dirty="0"/>
              <a:t>training is indicated for patients with PD </a:t>
            </a:r>
            <a:r>
              <a:rPr lang="en-US" dirty="0" smtClean="0"/>
              <a:t>who demonstrate </a:t>
            </a:r>
            <a:r>
              <a:rPr lang="en-US" dirty="0"/>
              <a:t>primary muscle weakness with </a:t>
            </a:r>
            <a:r>
              <a:rPr lang="en-US" dirty="0" smtClean="0"/>
              <a:t>impaired motor </a:t>
            </a:r>
            <a:r>
              <a:rPr lang="en-US" dirty="0"/>
              <a:t>unit recruitment and rate of force </a:t>
            </a:r>
            <a:r>
              <a:rPr lang="en-US" dirty="0" smtClean="0"/>
              <a:t>development and </a:t>
            </a:r>
            <a:r>
              <a:rPr lang="en-US" dirty="0"/>
              <a:t>disuse weakness associated with prolonged inactivity.</a:t>
            </a:r>
          </a:p>
          <a:p>
            <a:r>
              <a:rPr lang="en-US" dirty="0"/>
              <a:t>Specific areas of weakness are targeted, such as </a:t>
            </a:r>
            <a:r>
              <a:rPr lang="en-US" dirty="0" smtClean="0"/>
              <a:t>the </a:t>
            </a:r>
            <a:r>
              <a:rPr lang="en-US" dirty="0"/>
              <a:t>antigravity extensor muscles. Weakness of these </a:t>
            </a:r>
            <a:r>
              <a:rPr lang="en-US" dirty="0" smtClean="0"/>
              <a:t>muscles is </a:t>
            </a:r>
            <a:r>
              <a:rPr lang="en-US" dirty="0"/>
              <a:t>associated with poor posture (e.g., a flexed, </a:t>
            </a:r>
            <a:r>
              <a:rPr lang="en-US" dirty="0" smtClean="0"/>
              <a:t>stooped posture</a:t>
            </a:r>
            <a:r>
              <a:rPr lang="en-US" dirty="0"/>
              <a:t>) and functional deficits (e.g., inability to get </a:t>
            </a:r>
            <a:r>
              <a:rPr lang="en-US" dirty="0" smtClean="0"/>
              <a:t>out of </a:t>
            </a:r>
            <a:r>
              <a:rPr lang="en-US" dirty="0"/>
              <a:t>a chair, limitations in gait function</a:t>
            </a:r>
            <a:r>
              <a:rPr lang="en-US" dirty="0" smtClean="0"/>
              <a:t>).</a:t>
            </a:r>
            <a:endParaRPr lang="en-US" dirty="0"/>
          </a:p>
          <a:p>
            <a:r>
              <a:rPr lang="en-US" dirty="0" smtClean="0"/>
              <a:t>Weakness</a:t>
            </a:r>
            <a:r>
              <a:rPr lang="en-US" dirty="0"/>
              <a:t> </a:t>
            </a:r>
            <a:r>
              <a:rPr lang="en-US" dirty="0" smtClean="0"/>
              <a:t>also </a:t>
            </a:r>
            <a:r>
              <a:rPr lang="en-US" dirty="0"/>
              <a:t>contributes to postural instability, falls, and </a:t>
            </a:r>
            <a:r>
              <a:rPr lang="en-US" dirty="0" smtClean="0"/>
              <a:t>fall injury</a:t>
            </a:r>
            <a:r>
              <a:rPr lang="en-US" dirty="0"/>
              <a:t>, as well as increased sense of </a:t>
            </a:r>
            <a:r>
              <a:rPr lang="en-US" dirty="0" smtClean="0"/>
              <a:t>effort.</a:t>
            </a:r>
          </a:p>
          <a:p>
            <a:r>
              <a:rPr lang="en-US" dirty="0"/>
              <a:t>T</a:t>
            </a:r>
            <a:r>
              <a:rPr lang="en-US" dirty="0" smtClean="0"/>
              <a:t>he benefits of </a:t>
            </a:r>
            <a:r>
              <a:rPr lang="en-US" dirty="0"/>
              <a:t>strength training in the frail elderly have been well </a:t>
            </a:r>
            <a:r>
              <a:rPr lang="en-US" dirty="0" smtClean="0"/>
              <a:t>documented by </a:t>
            </a:r>
            <a:r>
              <a:rPr lang="en-US" dirty="0"/>
              <a:t>the </a:t>
            </a:r>
            <a:r>
              <a:rPr lang="en-US" i="1" dirty="0"/>
              <a:t>Frailty and Injuries: Cooperative </a:t>
            </a:r>
            <a:r>
              <a:rPr lang="en-US" i="1" dirty="0" smtClean="0"/>
              <a:t>Studies of </a:t>
            </a:r>
            <a:r>
              <a:rPr lang="en-US" i="1" dirty="0"/>
              <a:t>Intervention Techniques (FICSIT) </a:t>
            </a:r>
            <a:r>
              <a:rPr lang="en-US" i="1" dirty="0" smtClean="0"/>
              <a:t>trials</a:t>
            </a:r>
            <a:r>
              <a:rPr lang="en-US" dirty="0" smtClean="0"/>
              <a:t>.</a:t>
            </a:r>
          </a:p>
          <a:p>
            <a:r>
              <a:rPr lang="en-US" dirty="0" smtClean="0"/>
              <a:t>Collectively these </a:t>
            </a:r>
            <a:r>
              <a:rPr lang="en-US" dirty="0"/>
              <a:t>studies have shown that the frail elderly </a:t>
            </a:r>
            <a:r>
              <a:rPr lang="en-US" dirty="0" smtClean="0"/>
              <a:t>improve on </a:t>
            </a:r>
            <a:r>
              <a:rPr lang="en-US" dirty="0"/>
              <a:t>measures of strength, functional mobility, </a:t>
            </a:r>
            <a:r>
              <a:rPr lang="en-US" dirty="0" smtClean="0"/>
              <a:t>balance, gait</a:t>
            </a:r>
            <a:r>
              <a:rPr lang="en-US" dirty="0"/>
              <a:t>, fall risk, and quality of life following </a:t>
            </a:r>
            <a:r>
              <a:rPr lang="en-US" dirty="0" smtClean="0"/>
              <a:t>interventions that </a:t>
            </a:r>
            <a:r>
              <a:rPr lang="en-US" dirty="0"/>
              <a:t>include strength </a:t>
            </a:r>
            <a:r>
              <a:rPr lang="en-US" dirty="0" smtClean="0"/>
              <a:t>training.</a:t>
            </a:r>
          </a:p>
          <a:p>
            <a:r>
              <a:rPr lang="en-US" dirty="0" smtClean="0"/>
              <a:t>Strength </a:t>
            </a:r>
            <a:r>
              <a:rPr lang="en-US" dirty="0"/>
              <a:t>training </a:t>
            </a:r>
            <a:r>
              <a:rPr lang="en-US" dirty="0" smtClean="0"/>
              <a:t>has also </a:t>
            </a:r>
            <a:r>
              <a:rPr lang="en-US" dirty="0"/>
              <a:t>been shown to improve muscle force, </a:t>
            </a:r>
            <a:r>
              <a:rPr lang="en-US" dirty="0" err="1" smtClean="0"/>
              <a:t>bradykinesia</a:t>
            </a:r>
            <a:r>
              <a:rPr lang="en-US" dirty="0" smtClean="0"/>
              <a:t>, and </a:t>
            </a:r>
            <a:r>
              <a:rPr lang="en-US" dirty="0"/>
              <a:t>quality of life in patients with </a:t>
            </a:r>
            <a:r>
              <a:rPr lang="en-US" dirty="0" smtClean="0"/>
              <a:t>PD.</a:t>
            </a:r>
          </a:p>
          <a:p>
            <a:r>
              <a:rPr lang="en-US" dirty="0" smtClean="0"/>
              <a:t>Hirsch </a:t>
            </a:r>
            <a:r>
              <a:rPr lang="en-US" dirty="0"/>
              <a:t>et </a:t>
            </a:r>
            <a:r>
              <a:rPr lang="en-US" dirty="0" smtClean="0"/>
              <a:t>al compared </a:t>
            </a:r>
            <a:r>
              <a:rPr lang="en-US" dirty="0"/>
              <a:t>two different exercise training </a:t>
            </a:r>
            <a:r>
              <a:rPr lang="en-US" dirty="0" smtClean="0"/>
              <a:t>programs for </a:t>
            </a:r>
            <a:r>
              <a:rPr lang="en-US" dirty="0"/>
              <a:t>patients with PD. </a:t>
            </a:r>
            <a:endParaRPr lang="en-US" dirty="0" smtClean="0"/>
          </a:p>
          <a:p>
            <a:r>
              <a:rPr lang="en-US" dirty="0"/>
              <a:t>T</a:t>
            </a:r>
            <a:r>
              <a:rPr lang="en-US" dirty="0" smtClean="0"/>
              <a:t>hey </a:t>
            </a:r>
            <a:r>
              <a:rPr lang="en-US" dirty="0"/>
              <a:t>found significantly </a:t>
            </a:r>
            <a:r>
              <a:rPr lang="en-US" dirty="0" smtClean="0"/>
              <a:t>greater improvements </a:t>
            </a:r>
            <a:r>
              <a:rPr lang="en-US" dirty="0"/>
              <a:t>in balance and strength using a </a:t>
            </a:r>
            <a:r>
              <a:rPr lang="en-US" dirty="0" smtClean="0"/>
              <a:t>combined program </a:t>
            </a:r>
            <a:r>
              <a:rPr lang="en-US" dirty="0"/>
              <a:t>of balance training and high-intensity </a:t>
            </a:r>
            <a:r>
              <a:rPr lang="en-US" dirty="0" smtClean="0"/>
              <a:t>resistance training </a:t>
            </a:r>
            <a:r>
              <a:rPr lang="en-US" dirty="0"/>
              <a:t>for knee extensors and flexors and ankle </a:t>
            </a:r>
            <a:r>
              <a:rPr lang="en-US" dirty="0" err="1" smtClean="0"/>
              <a:t>plantarflexors</a:t>
            </a:r>
            <a:r>
              <a:rPr lang="en-US" dirty="0"/>
              <a:t> </a:t>
            </a:r>
            <a:r>
              <a:rPr lang="en-US" dirty="0" smtClean="0"/>
              <a:t>as </a:t>
            </a:r>
            <a:r>
              <a:rPr lang="en-US" dirty="0"/>
              <a:t>compared to balance training alone.</a:t>
            </a:r>
          </a:p>
        </p:txBody>
      </p:sp>
    </p:spTree>
    <p:extLst>
      <p:ext uri="{BB962C8B-B14F-4D97-AF65-F5344CB8AC3E}">
        <p14:creationId xmlns="" xmlns:p14="http://schemas.microsoft.com/office/powerpoint/2010/main" val="21180492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dirty="0"/>
              <a:t>Resistance training is based on the </a:t>
            </a:r>
            <a:r>
              <a:rPr lang="en-US" i="1" dirty="0"/>
              <a:t>progressive </a:t>
            </a:r>
            <a:r>
              <a:rPr lang="en-US" i="1" dirty="0" smtClean="0"/>
              <a:t>overload principle</a:t>
            </a:r>
            <a:r>
              <a:rPr lang="en-US" dirty="0"/>
              <a:t>. </a:t>
            </a:r>
            <a:endParaRPr lang="en-US" dirty="0" smtClean="0"/>
          </a:p>
          <a:p>
            <a:r>
              <a:rPr lang="en-US" dirty="0"/>
              <a:t>T</a:t>
            </a:r>
            <a:r>
              <a:rPr lang="en-US" dirty="0" smtClean="0"/>
              <a:t>he </a:t>
            </a:r>
            <a:r>
              <a:rPr lang="en-US" dirty="0"/>
              <a:t>amount of resistance is increased </a:t>
            </a:r>
            <a:r>
              <a:rPr lang="en-US" dirty="0" smtClean="0"/>
              <a:t>during training</a:t>
            </a:r>
            <a:r>
              <a:rPr lang="en-US" dirty="0"/>
              <a:t>. </a:t>
            </a:r>
            <a:endParaRPr lang="en-US" dirty="0" smtClean="0"/>
          </a:p>
          <a:p>
            <a:r>
              <a:rPr lang="en-US" dirty="0" smtClean="0"/>
              <a:t>Load </a:t>
            </a:r>
            <a:r>
              <a:rPr lang="en-US" dirty="0"/>
              <a:t>can be applied using resistance </a:t>
            </a:r>
            <a:r>
              <a:rPr lang="en-US" dirty="0" smtClean="0"/>
              <a:t>machines, free </a:t>
            </a:r>
            <a:r>
              <a:rPr lang="en-US" dirty="0"/>
              <a:t>weights, elastic resistance bands, or manually. </a:t>
            </a:r>
            <a:endParaRPr lang="en-US" dirty="0" smtClean="0"/>
          </a:p>
          <a:p>
            <a:r>
              <a:rPr lang="en-US" dirty="0" smtClean="0"/>
              <a:t>With</a:t>
            </a:r>
            <a:r>
              <a:rPr lang="en-US" dirty="0"/>
              <a:t> </a:t>
            </a:r>
            <a:r>
              <a:rPr lang="en-US" dirty="0" smtClean="0"/>
              <a:t>older </a:t>
            </a:r>
            <a:r>
              <a:rPr lang="en-US" dirty="0"/>
              <a:t>adults the recommendation is to begin at a </a:t>
            </a:r>
            <a:r>
              <a:rPr lang="en-US" dirty="0" smtClean="0"/>
              <a:t>lower intensity </a:t>
            </a:r>
            <a:r>
              <a:rPr lang="en-US" dirty="0"/>
              <a:t>(e.g., using an RPE Scale of somewhat </a:t>
            </a:r>
            <a:r>
              <a:rPr lang="en-US" dirty="0" smtClean="0"/>
              <a:t>hard, 5 </a:t>
            </a:r>
            <a:r>
              <a:rPr lang="en-US" dirty="0"/>
              <a:t>to 6 on a 10-point scale), ensuring that a set of 10 </a:t>
            </a:r>
            <a:r>
              <a:rPr lang="en-US" dirty="0" smtClean="0"/>
              <a:t>to 12 </a:t>
            </a:r>
            <a:r>
              <a:rPr lang="en-US" dirty="0"/>
              <a:t>repetitions per set can be </a:t>
            </a:r>
            <a:r>
              <a:rPr lang="en-US" dirty="0" smtClean="0"/>
              <a:t>completed.</a:t>
            </a:r>
          </a:p>
          <a:p>
            <a:r>
              <a:rPr lang="en-US" dirty="0" smtClean="0"/>
              <a:t>Progression is as </a:t>
            </a:r>
            <a:r>
              <a:rPr lang="en-US" dirty="0"/>
              <a:t>tolerated. </a:t>
            </a:r>
            <a:endParaRPr lang="en-US" dirty="0" smtClean="0"/>
          </a:p>
          <a:p>
            <a:r>
              <a:rPr lang="en-US" dirty="0" smtClean="0"/>
              <a:t>Each </a:t>
            </a:r>
            <a:r>
              <a:rPr lang="en-US" dirty="0"/>
              <a:t>repetition should be held for 10 seconds.</a:t>
            </a:r>
          </a:p>
          <a:p>
            <a:r>
              <a:rPr lang="en-US" dirty="0"/>
              <a:t>Strength training can be performed 2 days per week </a:t>
            </a:r>
            <a:r>
              <a:rPr lang="en-US" dirty="0" smtClean="0"/>
              <a:t>on nonconsecutive </a:t>
            </a:r>
            <a:r>
              <a:rPr lang="en-US" dirty="0"/>
              <a:t>days. </a:t>
            </a:r>
            <a:endParaRPr lang="en-US" dirty="0" smtClean="0"/>
          </a:p>
          <a:p>
            <a:r>
              <a:rPr lang="en-US" dirty="0" smtClean="0"/>
              <a:t>Exercise </a:t>
            </a:r>
            <a:r>
              <a:rPr lang="en-US" dirty="0"/>
              <a:t>machines may be safer </a:t>
            </a:r>
            <a:r>
              <a:rPr lang="en-US" dirty="0" smtClean="0"/>
              <a:t>than free </a:t>
            </a:r>
            <a:r>
              <a:rPr lang="en-US" dirty="0"/>
              <a:t>weights for patients with more advanced disease </a:t>
            </a:r>
            <a:r>
              <a:rPr lang="en-US" dirty="0" smtClean="0"/>
              <a:t>because the </a:t>
            </a:r>
            <a:r>
              <a:rPr lang="en-US" dirty="0"/>
              <a:t>movements are more controlled, especially </a:t>
            </a:r>
            <a:r>
              <a:rPr lang="en-US" dirty="0" smtClean="0"/>
              <a:t>for the </a:t>
            </a:r>
            <a:r>
              <a:rPr lang="en-US" dirty="0"/>
              <a:t>patient who demonstrates </a:t>
            </a:r>
            <a:r>
              <a:rPr lang="en-US" dirty="0" err="1"/>
              <a:t>dyskinesias</a:t>
            </a:r>
            <a:r>
              <a:rPr lang="en-US" dirty="0"/>
              <a:t> at peak dose </a:t>
            </a:r>
            <a:r>
              <a:rPr lang="en-US" dirty="0" smtClean="0"/>
              <a:t>or cognitive changes.</a:t>
            </a:r>
          </a:p>
        </p:txBody>
      </p:sp>
    </p:spTree>
    <p:extLst>
      <p:ext uri="{BB962C8B-B14F-4D97-AF65-F5344CB8AC3E}">
        <p14:creationId xmlns="" xmlns:p14="http://schemas.microsoft.com/office/powerpoint/2010/main" val="155973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Parkinson’s </a:t>
            </a:r>
            <a:r>
              <a:rPr lang="en-US" b="1" dirty="0" smtClean="0"/>
              <a:t>Disease</a:t>
            </a:r>
            <a:endParaRPr lang="en-US" dirty="0"/>
          </a:p>
        </p:txBody>
      </p:sp>
      <p:sp>
        <p:nvSpPr>
          <p:cNvPr id="3" name="Content Placeholder 2"/>
          <p:cNvSpPr>
            <a:spLocks noGrp="1"/>
          </p:cNvSpPr>
          <p:nvPr>
            <p:ph idx="1"/>
          </p:nvPr>
        </p:nvSpPr>
        <p:spPr/>
        <p:txBody>
          <a:bodyPr>
            <a:normAutofit fontScale="70000" lnSpcReduction="20000"/>
          </a:bodyPr>
          <a:lstStyle/>
          <a:p>
            <a:r>
              <a:rPr lang="en-US" sz="4000" dirty="0" smtClean="0">
                <a:solidFill>
                  <a:srgbClr val="FF0000"/>
                </a:solidFill>
              </a:rPr>
              <a:t>Parkinson’s </a:t>
            </a:r>
            <a:r>
              <a:rPr lang="en-US" sz="4000" dirty="0">
                <a:solidFill>
                  <a:srgbClr val="FF0000"/>
                </a:solidFill>
              </a:rPr>
              <a:t>disease was first described as “the </a:t>
            </a:r>
            <a:r>
              <a:rPr lang="en-US" sz="4000" dirty="0" smtClean="0">
                <a:solidFill>
                  <a:srgbClr val="FF0000"/>
                </a:solidFill>
              </a:rPr>
              <a:t>shaking palsy</a:t>
            </a:r>
            <a:r>
              <a:rPr lang="en-US" sz="4000" dirty="0">
                <a:solidFill>
                  <a:srgbClr val="FF0000"/>
                </a:solidFill>
              </a:rPr>
              <a:t>” by James Parkinson in 18174 and refers to </a:t>
            </a:r>
            <a:r>
              <a:rPr lang="en-US" sz="4000" dirty="0" smtClean="0">
                <a:solidFill>
                  <a:srgbClr val="FF0000"/>
                </a:solidFill>
              </a:rPr>
              <a:t>those cases </a:t>
            </a:r>
            <a:r>
              <a:rPr lang="en-US" sz="4000" dirty="0">
                <a:solidFill>
                  <a:srgbClr val="FF0000"/>
                </a:solidFill>
              </a:rPr>
              <a:t>where the etiology is idiopathic (unknown) </a:t>
            </a:r>
            <a:r>
              <a:rPr lang="en-US" sz="4000" dirty="0" smtClean="0">
                <a:solidFill>
                  <a:srgbClr val="FF0000"/>
                </a:solidFill>
              </a:rPr>
              <a:t>or genetically </a:t>
            </a:r>
            <a:r>
              <a:rPr lang="en-US" sz="4000" dirty="0">
                <a:solidFill>
                  <a:srgbClr val="FF0000"/>
                </a:solidFill>
              </a:rPr>
              <a:t>determined. </a:t>
            </a:r>
            <a:endParaRPr lang="en-US" sz="4000" dirty="0" smtClean="0">
              <a:solidFill>
                <a:srgbClr val="FF0000"/>
              </a:solidFill>
            </a:endParaRPr>
          </a:p>
          <a:p>
            <a:r>
              <a:rPr lang="en-US" dirty="0" smtClean="0"/>
              <a:t>Two </a:t>
            </a:r>
            <a:r>
              <a:rPr lang="en-US" dirty="0"/>
              <a:t>distinct clinical </a:t>
            </a:r>
            <a:r>
              <a:rPr lang="en-US" dirty="0" smtClean="0"/>
              <a:t>subgroups have </a:t>
            </a:r>
            <a:r>
              <a:rPr lang="en-US" dirty="0"/>
              <a:t>been identified. </a:t>
            </a:r>
          </a:p>
          <a:p>
            <a:pPr lvl="1"/>
            <a:r>
              <a:rPr lang="en-US" dirty="0"/>
              <a:t>P</a:t>
            </a:r>
            <a:r>
              <a:rPr lang="en-US" dirty="0" smtClean="0"/>
              <a:t>ostural instability and </a:t>
            </a:r>
            <a:r>
              <a:rPr lang="en-US" dirty="0"/>
              <a:t>gait disturbances (</a:t>
            </a:r>
            <a:r>
              <a:rPr lang="en-US" i="1" dirty="0"/>
              <a:t>postural instability gait </a:t>
            </a:r>
            <a:r>
              <a:rPr lang="en-US" i="1" dirty="0" smtClean="0"/>
              <a:t>disturbed [PIGD</a:t>
            </a:r>
            <a:r>
              <a:rPr lang="en-US" i="1" dirty="0"/>
              <a:t>]</a:t>
            </a:r>
            <a:r>
              <a:rPr lang="en-US" dirty="0"/>
              <a:t>). </a:t>
            </a:r>
          </a:p>
          <a:p>
            <a:pPr lvl="1"/>
            <a:r>
              <a:rPr lang="en-US" dirty="0" smtClean="0"/>
              <a:t>Another </a:t>
            </a:r>
            <a:r>
              <a:rPr lang="en-US" dirty="0"/>
              <a:t>group includes individuals </a:t>
            </a:r>
            <a:r>
              <a:rPr lang="en-US" dirty="0" smtClean="0"/>
              <a:t>with tremor </a:t>
            </a:r>
            <a:r>
              <a:rPr lang="en-US" dirty="0"/>
              <a:t>as the main feature (</a:t>
            </a:r>
            <a:r>
              <a:rPr lang="en-US" i="1" dirty="0"/>
              <a:t>tremor predominant</a:t>
            </a:r>
            <a:r>
              <a:rPr lang="en-US" dirty="0"/>
              <a:t>).</a:t>
            </a:r>
          </a:p>
          <a:p>
            <a:r>
              <a:rPr lang="en-US" dirty="0" smtClean="0"/>
              <a:t>Genetic </a:t>
            </a:r>
            <a:r>
              <a:rPr lang="en-US" dirty="0"/>
              <a:t>forms of PD represent less than 10% of </a:t>
            </a:r>
            <a:r>
              <a:rPr lang="en-US" dirty="0" smtClean="0"/>
              <a:t>cases overall.</a:t>
            </a:r>
          </a:p>
          <a:p>
            <a:r>
              <a:rPr lang="en-US" dirty="0" smtClean="0"/>
              <a:t>Gene mutations; PARK1</a:t>
            </a:r>
            <a:r>
              <a:rPr lang="en-US" dirty="0"/>
              <a:t>, </a:t>
            </a:r>
            <a:r>
              <a:rPr lang="en-US" dirty="0" smtClean="0"/>
              <a:t>PINK1, LRRK2</a:t>
            </a:r>
            <a:r>
              <a:rPr lang="en-US" dirty="0"/>
              <a:t>, DJ-1, </a:t>
            </a:r>
            <a:r>
              <a:rPr lang="en-US" dirty="0" smtClean="0"/>
              <a:t>and </a:t>
            </a:r>
            <a:r>
              <a:rPr lang="en-US" dirty="0" err="1" smtClean="0"/>
              <a:t>glucocerebrosidase</a:t>
            </a:r>
            <a:r>
              <a:rPr lang="en-US" dirty="0"/>
              <a:t>, among others</a:t>
            </a:r>
            <a:r>
              <a:rPr lang="en-US" dirty="0" smtClean="0"/>
              <a:t>).</a:t>
            </a:r>
            <a:endParaRPr lang="en-US" dirty="0"/>
          </a:p>
          <a:p>
            <a:r>
              <a:rPr lang="en-US" dirty="0"/>
              <a:t>Genes </a:t>
            </a:r>
            <a:r>
              <a:rPr lang="en-US" dirty="0" smtClean="0"/>
              <a:t> </a:t>
            </a:r>
            <a:r>
              <a:rPr lang="en-US" dirty="0"/>
              <a:t>categories: </a:t>
            </a:r>
          </a:p>
          <a:p>
            <a:pPr lvl="1"/>
            <a:r>
              <a:rPr lang="en-US" dirty="0" smtClean="0"/>
              <a:t>causal genes; </a:t>
            </a:r>
            <a:r>
              <a:rPr lang="en-US" dirty="0"/>
              <a:t>produce the </a:t>
            </a:r>
            <a:r>
              <a:rPr lang="en-US" dirty="0" smtClean="0"/>
              <a:t>disease</a:t>
            </a:r>
            <a:endParaRPr lang="en-US" dirty="0"/>
          </a:p>
          <a:p>
            <a:pPr lvl="1"/>
            <a:r>
              <a:rPr lang="en-US" dirty="0" smtClean="0"/>
              <a:t> associated genes; </a:t>
            </a:r>
            <a:r>
              <a:rPr lang="en-US" dirty="0"/>
              <a:t>increase the </a:t>
            </a:r>
            <a:r>
              <a:rPr lang="en-US" dirty="0" smtClean="0"/>
              <a:t>risk of </a:t>
            </a:r>
            <a:r>
              <a:rPr lang="en-US" dirty="0"/>
              <a:t>developing it.</a:t>
            </a:r>
          </a:p>
        </p:txBody>
      </p:sp>
    </p:spTree>
    <p:extLst>
      <p:ext uri="{BB962C8B-B14F-4D97-AF65-F5344CB8AC3E}">
        <p14:creationId xmlns="" xmlns:p14="http://schemas.microsoft.com/office/powerpoint/2010/main" val="34645833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dirty="0"/>
              <a:t>Because patients with PD already demonstrate too much stiffness and </a:t>
            </a:r>
            <a:r>
              <a:rPr lang="en-US" dirty="0" err="1"/>
              <a:t>coactivation</a:t>
            </a:r>
            <a:r>
              <a:rPr lang="en-US" dirty="0"/>
              <a:t>, isometric training is generally contraindicated. </a:t>
            </a:r>
          </a:p>
          <a:p>
            <a:r>
              <a:rPr lang="en-US" dirty="0"/>
              <a:t>Functional training activities can also be effective interventions to improve strength</a:t>
            </a:r>
            <a:r>
              <a:rPr lang="en-US" dirty="0" smtClean="0"/>
              <a:t>.</a:t>
            </a:r>
          </a:p>
          <a:p>
            <a:r>
              <a:rPr lang="en-US" dirty="0" err="1" smtClean="0"/>
              <a:t>Corcos</a:t>
            </a:r>
            <a:r>
              <a:rPr lang="en-US" dirty="0" smtClean="0"/>
              <a:t> </a:t>
            </a:r>
            <a:r>
              <a:rPr lang="en-US" dirty="0"/>
              <a:t>et </a:t>
            </a:r>
            <a:r>
              <a:rPr lang="en-US" dirty="0" smtClean="0"/>
              <a:t>al found </a:t>
            </a:r>
            <a:r>
              <a:rPr lang="en-US" dirty="0"/>
              <a:t>a significant interaction </a:t>
            </a:r>
            <a:r>
              <a:rPr lang="en-US" dirty="0" smtClean="0"/>
              <a:t>between medication </a:t>
            </a:r>
            <a:r>
              <a:rPr lang="en-US" dirty="0"/>
              <a:t>and strength. </a:t>
            </a:r>
            <a:endParaRPr lang="en-US" dirty="0" smtClean="0"/>
          </a:p>
          <a:p>
            <a:r>
              <a:rPr lang="en-US" dirty="0" smtClean="0"/>
              <a:t>Withdrawal </a:t>
            </a:r>
            <a:r>
              <a:rPr lang="en-US" dirty="0"/>
              <a:t>of L-dopa </a:t>
            </a:r>
            <a:r>
              <a:rPr lang="en-US" dirty="0" smtClean="0"/>
              <a:t>during an </a:t>
            </a:r>
            <a:r>
              <a:rPr lang="en-US" dirty="0"/>
              <a:t>“off” state period caused a decrease in strength </a:t>
            </a:r>
            <a:r>
              <a:rPr lang="en-US" dirty="0" smtClean="0"/>
              <a:t>and rate </a:t>
            </a:r>
            <a:r>
              <a:rPr lang="en-US" dirty="0"/>
              <a:t>of force development. Exercise training </a:t>
            </a:r>
            <a:r>
              <a:rPr lang="en-US" dirty="0" smtClean="0"/>
              <a:t>should therefore </a:t>
            </a:r>
            <a:r>
              <a:rPr lang="en-US" dirty="0"/>
              <a:t>optimally be timed for “on” periods when </a:t>
            </a:r>
            <a:r>
              <a:rPr lang="en-US" dirty="0" smtClean="0"/>
              <a:t>the patient </a:t>
            </a:r>
            <a:r>
              <a:rPr lang="en-US" dirty="0"/>
              <a:t>is at his or her best (i.e., 45 minutes to 1 </a:t>
            </a:r>
            <a:r>
              <a:rPr lang="en-US" dirty="0" smtClean="0"/>
              <a:t>hour after </a:t>
            </a:r>
            <a:r>
              <a:rPr lang="en-US" dirty="0"/>
              <a:t>medication has been taken). </a:t>
            </a:r>
            <a:endParaRPr lang="en-US" dirty="0" smtClean="0"/>
          </a:p>
          <a:p>
            <a:r>
              <a:rPr lang="en-US" dirty="0" smtClean="0"/>
              <a:t>Exercising </a:t>
            </a:r>
            <a:r>
              <a:rPr lang="en-US" dirty="0"/>
              <a:t>during </a:t>
            </a:r>
            <a:r>
              <a:rPr lang="en-US" dirty="0" smtClean="0"/>
              <a:t>an “off</a:t>
            </a:r>
            <a:r>
              <a:rPr lang="en-US" dirty="0"/>
              <a:t>” period may not be possible or pose great </a:t>
            </a:r>
            <a:r>
              <a:rPr lang="en-US" dirty="0" smtClean="0"/>
              <a:t>difficulty for </a:t>
            </a:r>
            <a:r>
              <a:rPr lang="en-US" dirty="0"/>
              <a:t>the patient. </a:t>
            </a:r>
            <a:endParaRPr lang="en-US" dirty="0" smtClean="0"/>
          </a:p>
          <a:p>
            <a:r>
              <a:rPr lang="en-US" dirty="0"/>
              <a:t>T</a:t>
            </a:r>
            <a:r>
              <a:rPr lang="en-US" dirty="0" smtClean="0"/>
              <a:t>he </a:t>
            </a:r>
            <a:r>
              <a:rPr lang="en-US" dirty="0"/>
              <a:t>patient should consistently </a:t>
            </a:r>
            <a:r>
              <a:rPr lang="en-US" dirty="0" smtClean="0"/>
              <a:t>exercise at </a:t>
            </a:r>
            <a:r>
              <a:rPr lang="en-US" dirty="0"/>
              <a:t>the same time during a medication cycle.</a:t>
            </a:r>
          </a:p>
        </p:txBody>
      </p:sp>
    </p:spTree>
    <p:extLst>
      <p:ext uri="{BB962C8B-B14F-4D97-AF65-F5344CB8AC3E}">
        <p14:creationId xmlns="" xmlns:p14="http://schemas.microsoft.com/office/powerpoint/2010/main" val="34695415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Functional </a:t>
            </a:r>
            <a:r>
              <a:rPr lang="en-US" b="1" dirty="0" smtClean="0"/>
              <a:t>Training</a:t>
            </a:r>
            <a:endParaRPr lang="en-US" dirty="0"/>
          </a:p>
        </p:txBody>
      </p:sp>
      <p:sp>
        <p:nvSpPr>
          <p:cNvPr id="3" name="Content Placeholder 2"/>
          <p:cNvSpPr>
            <a:spLocks noGrp="1"/>
          </p:cNvSpPr>
          <p:nvPr>
            <p:ph idx="1"/>
          </p:nvPr>
        </p:nvSpPr>
        <p:spPr/>
        <p:txBody>
          <a:bodyPr>
            <a:normAutofit fontScale="92500"/>
          </a:bodyPr>
          <a:lstStyle/>
          <a:p>
            <a:r>
              <a:rPr lang="en-US" dirty="0" smtClean="0"/>
              <a:t>An </a:t>
            </a:r>
            <a:r>
              <a:rPr lang="en-US" dirty="0"/>
              <a:t>exercise program should be based on focused </a:t>
            </a:r>
            <a:r>
              <a:rPr lang="en-US" dirty="0" smtClean="0"/>
              <a:t>practice of </a:t>
            </a:r>
            <a:r>
              <a:rPr lang="en-US" dirty="0"/>
              <a:t>functional skills. </a:t>
            </a:r>
            <a:endParaRPr lang="en-US" dirty="0" smtClean="0"/>
          </a:p>
          <a:p>
            <a:r>
              <a:rPr lang="en-US" dirty="0"/>
              <a:t>T</a:t>
            </a:r>
            <a:r>
              <a:rPr lang="en-US" dirty="0" smtClean="0"/>
              <a:t>he </a:t>
            </a:r>
            <a:r>
              <a:rPr lang="en-US" dirty="0"/>
              <a:t>overall emphasis is on </a:t>
            </a:r>
            <a:r>
              <a:rPr lang="en-US" dirty="0" smtClean="0"/>
              <a:t>improving functional </a:t>
            </a:r>
            <a:r>
              <a:rPr lang="en-US" dirty="0"/>
              <a:t>mobility with specific emphasis on </a:t>
            </a:r>
            <a:r>
              <a:rPr lang="en-US" dirty="0" smtClean="0"/>
              <a:t>improving mobility </a:t>
            </a:r>
            <a:r>
              <a:rPr lang="en-US" dirty="0"/>
              <a:t>of axial structures, the head, trunk, hips, </a:t>
            </a:r>
            <a:r>
              <a:rPr lang="en-US" dirty="0" smtClean="0"/>
              <a:t>and shoulders</a:t>
            </a:r>
            <a:r>
              <a:rPr lang="en-US" dirty="0"/>
              <a:t>. </a:t>
            </a:r>
            <a:endParaRPr lang="en-US" dirty="0" smtClean="0"/>
          </a:p>
          <a:p>
            <a:r>
              <a:rPr lang="en-US" dirty="0" smtClean="0"/>
              <a:t>Progression </a:t>
            </a:r>
            <a:r>
              <a:rPr lang="en-US" dirty="0"/>
              <a:t>to more difficult motor </a:t>
            </a:r>
            <a:r>
              <a:rPr lang="en-US" dirty="0" smtClean="0"/>
              <a:t>activities should </a:t>
            </a:r>
            <a:r>
              <a:rPr lang="en-US" dirty="0"/>
              <a:t>be gradual. </a:t>
            </a:r>
            <a:endParaRPr lang="en-US" dirty="0" smtClean="0"/>
          </a:p>
          <a:p>
            <a:r>
              <a:rPr lang="en-US" dirty="0"/>
              <a:t>T</a:t>
            </a:r>
            <a:r>
              <a:rPr lang="en-US" dirty="0" smtClean="0"/>
              <a:t>he </a:t>
            </a:r>
            <a:r>
              <a:rPr lang="en-US" dirty="0"/>
              <a:t>more severely involved </a:t>
            </a:r>
            <a:r>
              <a:rPr lang="en-US" dirty="0" smtClean="0"/>
              <a:t>patient </a:t>
            </a:r>
            <a:r>
              <a:rPr lang="en-US" dirty="0"/>
              <a:t>may benefit initially from assisted movements </a:t>
            </a:r>
            <a:r>
              <a:rPr lang="en-US" dirty="0" smtClean="0"/>
              <a:t>progressing to </a:t>
            </a:r>
            <a:r>
              <a:rPr lang="en-US" dirty="0"/>
              <a:t>active movements (e.g., the PNF technique of </a:t>
            </a:r>
            <a:r>
              <a:rPr lang="en-US" dirty="0" smtClean="0"/>
              <a:t>RI) to </a:t>
            </a:r>
            <a:r>
              <a:rPr lang="en-US" dirty="0"/>
              <a:t>improve initial motor performance.</a:t>
            </a:r>
          </a:p>
        </p:txBody>
      </p:sp>
    </p:spTree>
    <p:extLst>
      <p:ext uri="{BB962C8B-B14F-4D97-AF65-F5344CB8AC3E}">
        <p14:creationId xmlns="" xmlns:p14="http://schemas.microsoft.com/office/powerpoint/2010/main" val="379926239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4800600" cy="4800600"/>
          </a:xfrm>
        </p:spPr>
        <p:txBody>
          <a:bodyPr>
            <a:normAutofit fontScale="70000" lnSpcReduction="20000"/>
          </a:bodyPr>
          <a:lstStyle/>
          <a:p>
            <a:r>
              <a:rPr lang="en-US" i="1" dirty="0"/>
              <a:t>Bed mobility skills </a:t>
            </a:r>
            <a:r>
              <a:rPr lang="en-US" dirty="0"/>
              <a:t>(i.e., rolling, bridging, </a:t>
            </a:r>
            <a:r>
              <a:rPr lang="en-US" dirty="0" smtClean="0"/>
              <a:t>supine-to-sit transitions</a:t>
            </a:r>
            <a:r>
              <a:rPr lang="en-US" dirty="0"/>
              <a:t>) are essential skills that are often very </a:t>
            </a:r>
            <a:r>
              <a:rPr lang="en-US" dirty="0" smtClean="0"/>
              <a:t>difficult owing </a:t>
            </a:r>
            <a:r>
              <a:rPr lang="en-US" dirty="0"/>
              <a:t>to truncal rigidity and </a:t>
            </a:r>
            <a:r>
              <a:rPr lang="en-US" dirty="0" err="1"/>
              <a:t>bradykinesia</a:t>
            </a:r>
            <a:r>
              <a:rPr lang="en-US" dirty="0"/>
              <a:t>. </a:t>
            </a:r>
            <a:endParaRPr lang="en-US" dirty="0" smtClean="0"/>
          </a:p>
          <a:p>
            <a:r>
              <a:rPr lang="en-US" dirty="0" smtClean="0"/>
              <a:t>Side-lying</a:t>
            </a:r>
            <a:r>
              <a:rPr lang="en-US" dirty="0"/>
              <a:t> </a:t>
            </a:r>
            <a:r>
              <a:rPr lang="en-US" dirty="0" smtClean="0"/>
              <a:t>rolling </a:t>
            </a:r>
            <a:r>
              <a:rPr lang="en-US" dirty="0"/>
              <a:t>activities that emphasize segmental </a:t>
            </a:r>
            <a:r>
              <a:rPr lang="en-US" dirty="0" smtClean="0"/>
              <a:t>rotation patterns </a:t>
            </a:r>
            <a:r>
              <a:rPr lang="en-US" dirty="0"/>
              <a:t>(i.e., isolated upper and lower trunk </a:t>
            </a:r>
            <a:r>
              <a:rPr lang="en-US" dirty="0" smtClean="0"/>
              <a:t>rotations) should </a:t>
            </a:r>
            <a:r>
              <a:rPr lang="en-US" dirty="0"/>
              <a:t>be practiced rather than a log-rolling pattern.</a:t>
            </a:r>
          </a:p>
          <a:p>
            <a:r>
              <a:rPr lang="en-US" dirty="0"/>
              <a:t>Patients with very stiff trunks may benefit from </a:t>
            </a:r>
            <a:r>
              <a:rPr lang="en-US" dirty="0" smtClean="0"/>
              <a:t>compensatory rolling </a:t>
            </a:r>
            <a:r>
              <a:rPr lang="en-US" dirty="0"/>
              <a:t>strategies using the UE or LE to reach </a:t>
            </a:r>
            <a:r>
              <a:rPr lang="en-US" dirty="0" smtClean="0"/>
              <a:t>over and </a:t>
            </a:r>
            <a:r>
              <a:rPr lang="en-US" dirty="0"/>
              <a:t>initiate the movement (e.g., D1F patterns of the </a:t>
            </a:r>
            <a:r>
              <a:rPr lang="en-US" dirty="0" smtClean="0"/>
              <a:t>UE or </a:t>
            </a:r>
            <a:r>
              <a:rPr lang="en-US" dirty="0"/>
              <a:t>LE). </a:t>
            </a:r>
            <a:endParaRPr lang="en-US" dirty="0" smtClean="0"/>
          </a:p>
          <a:p>
            <a:r>
              <a:rPr lang="en-US" dirty="0" smtClean="0"/>
              <a:t>Rolling </a:t>
            </a:r>
            <a:r>
              <a:rPr lang="en-US" dirty="0"/>
              <a:t>should be practiced on different </a:t>
            </a:r>
            <a:r>
              <a:rPr lang="en-US" dirty="0" smtClean="0"/>
              <a:t>surfaces progressing </a:t>
            </a:r>
            <a:r>
              <a:rPr lang="en-US" dirty="0"/>
              <a:t>from firm to soft and finally simulating </a:t>
            </a:r>
            <a:r>
              <a:rPr lang="en-US" dirty="0" smtClean="0"/>
              <a:t>the patient’s </a:t>
            </a:r>
            <a:r>
              <a:rPr lang="en-US" dirty="0"/>
              <a:t>bed surface at home. </a:t>
            </a:r>
            <a:endParaRPr lang="en-US" dirty="0" smtClean="0"/>
          </a:p>
          <a:p>
            <a:r>
              <a:rPr lang="en-US" dirty="0" smtClean="0"/>
              <a:t>Bridging </a:t>
            </a:r>
            <a:r>
              <a:rPr lang="en-US" dirty="0"/>
              <a:t>is an </a:t>
            </a:r>
            <a:r>
              <a:rPr lang="en-US" dirty="0" smtClean="0"/>
              <a:t>important activity </a:t>
            </a:r>
            <a:r>
              <a:rPr lang="en-US" dirty="0"/>
              <a:t>that improves scooting in bed as well as </a:t>
            </a:r>
            <a:r>
              <a:rPr lang="en-US" dirty="0" smtClean="0"/>
              <a:t>sit-to-stand transfers .</a:t>
            </a:r>
            <a:endParaRPr lang="en-US"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34000" y="2438400"/>
            <a:ext cx="3733612" cy="312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410773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1"/>
            <a:ext cx="4977070" cy="4419600"/>
          </a:xfrm>
        </p:spPr>
        <p:txBody>
          <a:bodyPr>
            <a:normAutofit fontScale="92500" lnSpcReduction="10000"/>
          </a:bodyPr>
          <a:lstStyle/>
          <a:p>
            <a:r>
              <a:rPr lang="en-US" i="1" dirty="0"/>
              <a:t>Sitting </a:t>
            </a:r>
            <a:r>
              <a:rPr lang="en-US" dirty="0"/>
              <a:t>can be enhanced through exercises designed </a:t>
            </a:r>
            <a:r>
              <a:rPr lang="en-US" dirty="0" smtClean="0"/>
              <a:t>to improve </a:t>
            </a:r>
            <a:r>
              <a:rPr lang="en-US" dirty="0"/>
              <a:t>pelvic mobility as the patient with PD </a:t>
            </a:r>
            <a:r>
              <a:rPr lang="en-US" dirty="0" smtClean="0"/>
              <a:t>typically sits </a:t>
            </a:r>
            <a:r>
              <a:rPr lang="en-US" dirty="0"/>
              <a:t>with a stiff and posteriorly tilted pelvis (i.e., </a:t>
            </a:r>
            <a:r>
              <a:rPr lang="en-US" dirty="0" smtClean="0"/>
              <a:t>sacral sitting </a:t>
            </a:r>
            <a:r>
              <a:rPr lang="en-US" dirty="0"/>
              <a:t>position) along with a flexed upper trunk. </a:t>
            </a:r>
            <a:endParaRPr lang="en-US" dirty="0" smtClean="0"/>
          </a:p>
          <a:p>
            <a:r>
              <a:rPr lang="en-US" dirty="0" smtClean="0"/>
              <a:t>Anterior</a:t>
            </a:r>
            <a:r>
              <a:rPr lang="en-US" dirty="0"/>
              <a:t> </a:t>
            </a:r>
            <a:r>
              <a:rPr lang="en-US" dirty="0" smtClean="0"/>
              <a:t>and </a:t>
            </a:r>
            <a:r>
              <a:rPr lang="en-US" dirty="0"/>
              <a:t>posterior tilts, side-to-side tilts, and pelvic </a:t>
            </a:r>
            <a:r>
              <a:rPr lang="en-US" dirty="0" smtClean="0"/>
              <a:t>clock exercises </a:t>
            </a:r>
            <a:r>
              <a:rPr lang="en-US" dirty="0"/>
              <a:t>can be practiced while sitting on a therapy </a:t>
            </a:r>
            <a:r>
              <a:rPr lang="en-US" dirty="0" smtClean="0"/>
              <a:t>ball, which </a:t>
            </a:r>
            <a:r>
              <a:rPr lang="en-US" dirty="0"/>
              <a:t>enhances ease of </a:t>
            </a:r>
            <a:r>
              <a:rPr lang="en-US" dirty="0" smtClean="0"/>
              <a:t>movement.</a:t>
            </a:r>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34270" y="1981200"/>
            <a:ext cx="3457265" cy="32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261670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a:t>These activities can then be progressed to sitting on a stationary surface such as a mat table using an inflatable disc to finally no apparatus. </a:t>
            </a:r>
            <a:endParaRPr lang="en-US" dirty="0" smtClean="0"/>
          </a:p>
          <a:p>
            <a:r>
              <a:rPr lang="en-US" dirty="0" smtClean="0"/>
              <a:t>Sitting </a:t>
            </a:r>
            <a:r>
              <a:rPr lang="en-US" dirty="0"/>
              <a:t>activities should include weight shifting emphasizing upper trunk rotations and reaching. </a:t>
            </a:r>
          </a:p>
          <a:p>
            <a:r>
              <a:rPr lang="en-US" dirty="0"/>
              <a:t>PNF extremity patterns in sitting can be used to enhance trunk mobility. </a:t>
            </a:r>
          </a:p>
          <a:p>
            <a:r>
              <a:rPr lang="en-US" dirty="0"/>
              <a:t>For example, bilateral symmetrical UE D2F and D2E patterns are ideal to promote upper trunk extension. Or a lift/reverse lift pattern can be used to promote upper trunk extension with rotation.</a:t>
            </a:r>
          </a:p>
          <a:p>
            <a:endParaRPr lang="en-US" dirty="0"/>
          </a:p>
        </p:txBody>
      </p:sp>
    </p:spTree>
    <p:extLst>
      <p:ext uri="{BB962C8B-B14F-4D97-AF65-F5344CB8AC3E}">
        <p14:creationId xmlns="" xmlns:p14="http://schemas.microsoft.com/office/powerpoint/2010/main" val="25527599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i="1" dirty="0"/>
              <a:t>Sit-to-stand </a:t>
            </a:r>
            <a:r>
              <a:rPr lang="en-US" dirty="0"/>
              <a:t>(STS) is a difficult activity for many </a:t>
            </a:r>
            <a:r>
              <a:rPr lang="en-US" dirty="0" smtClean="0"/>
              <a:t>patients with </a:t>
            </a:r>
            <a:r>
              <a:rPr lang="en-US" dirty="0"/>
              <a:t>PD, especially with moderate or </a:t>
            </a:r>
            <a:r>
              <a:rPr lang="en-US" dirty="0" smtClean="0"/>
              <a:t>advanced disease </a:t>
            </a:r>
            <a:r>
              <a:rPr lang="en-US" dirty="0"/>
              <a:t>or when in the “off” state. Issues in poor </a:t>
            </a:r>
            <a:r>
              <a:rPr lang="en-US" dirty="0" smtClean="0"/>
              <a:t>dynamic stability </a:t>
            </a:r>
            <a:r>
              <a:rPr lang="en-US" dirty="0"/>
              <a:t>and inadequate limb support contribute to falls.</a:t>
            </a:r>
          </a:p>
          <a:p>
            <a:r>
              <a:rPr lang="en-US" dirty="0"/>
              <a:t>Patients demonstrate poor timing in controlling </a:t>
            </a:r>
            <a:r>
              <a:rPr lang="en-US" dirty="0" smtClean="0"/>
              <a:t>their COM </a:t>
            </a:r>
            <a:r>
              <a:rPr lang="en-US" dirty="0"/>
              <a:t>forward velocity, which tends to be slower. </a:t>
            </a:r>
            <a:endParaRPr lang="en-US" dirty="0" smtClean="0"/>
          </a:p>
          <a:p>
            <a:r>
              <a:rPr lang="en-US" dirty="0" smtClean="0"/>
              <a:t>Insufficient</a:t>
            </a:r>
            <a:r>
              <a:rPr lang="en-US" dirty="0"/>
              <a:t> </a:t>
            </a:r>
            <a:r>
              <a:rPr lang="en-US" dirty="0" smtClean="0"/>
              <a:t>upward </a:t>
            </a:r>
            <a:r>
              <a:rPr lang="en-US" dirty="0"/>
              <a:t>momentum (LE extension torques) </a:t>
            </a:r>
            <a:r>
              <a:rPr lang="en-US" dirty="0" smtClean="0"/>
              <a:t>in </a:t>
            </a:r>
            <a:r>
              <a:rPr lang="en-US" dirty="0"/>
              <a:t>standing up is also </a:t>
            </a:r>
            <a:r>
              <a:rPr lang="en-US" dirty="0" smtClean="0"/>
              <a:t>problematic.</a:t>
            </a:r>
          </a:p>
          <a:p>
            <a:r>
              <a:rPr lang="en-US" dirty="0" smtClean="0"/>
              <a:t>Other </a:t>
            </a:r>
            <a:r>
              <a:rPr lang="en-US" dirty="0"/>
              <a:t>factors </a:t>
            </a:r>
            <a:r>
              <a:rPr lang="en-US" dirty="0" smtClean="0"/>
              <a:t>include level </a:t>
            </a:r>
            <a:r>
              <a:rPr lang="en-US" dirty="0"/>
              <a:t>of agonist-antagonist </a:t>
            </a:r>
            <a:r>
              <a:rPr lang="en-US" dirty="0" err="1"/>
              <a:t>coactivation</a:t>
            </a:r>
            <a:r>
              <a:rPr lang="en-US" dirty="0"/>
              <a:t> and rigidity. </a:t>
            </a:r>
            <a:endParaRPr lang="en-US" dirty="0" smtClean="0"/>
          </a:p>
          <a:p>
            <a:r>
              <a:rPr lang="en-US" dirty="0" smtClean="0"/>
              <a:t>STS</a:t>
            </a:r>
            <a:r>
              <a:rPr lang="en-US" dirty="0"/>
              <a:t> </a:t>
            </a:r>
            <a:r>
              <a:rPr lang="en-US" dirty="0" smtClean="0"/>
              <a:t>training </a:t>
            </a:r>
            <a:r>
              <a:rPr lang="en-US" dirty="0"/>
              <a:t>begins with the patient scooting to the edge </a:t>
            </a:r>
            <a:r>
              <a:rPr lang="en-US" dirty="0" smtClean="0"/>
              <a:t>of the </a:t>
            </a:r>
            <a:r>
              <a:rPr lang="en-US" dirty="0"/>
              <a:t>mat and placing both feet under the knees and apart.</a:t>
            </a:r>
          </a:p>
          <a:p>
            <a:r>
              <a:rPr lang="en-US" dirty="0"/>
              <a:t>Forward trunk flexion can be enhanced through </a:t>
            </a:r>
            <a:r>
              <a:rPr lang="en-US" dirty="0" smtClean="0"/>
              <a:t>initial rocking</a:t>
            </a:r>
            <a:r>
              <a:rPr lang="en-US" dirty="0"/>
              <a:t>, which encourages relaxation. </a:t>
            </a:r>
            <a:endParaRPr lang="en-US" dirty="0" smtClean="0"/>
          </a:p>
          <a:p>
            <a:r>
              <a:rPr lang="en-US" dirty="0" smtClean="0"/>
              <a:t>Cueing strategies (e.g</a:t>
            </a:r>
            <a:r>
              <a:rPr lang="en-US" dirty="0"/>
              <a:t>., counting, placing one hand between the </a:t>
            </a:r>
            <a:r>
              <a:rPr lang="en-US" dirty="0" smtClean="0"/>
              <a:t>patient’s shoulder </a:t>
            </a:r>
            <a:r>
              <a:rPr lang="en-US" dirty="0"/>
              <a:t>blades) can be used to assist the forward lean.</a:t>
            </a:r>
          </a:p>
          <a:p>
            <a:r>
              <a:rPr lang="en-US" dirty="0"/>
              <a:t>Sitting on an inflated disc can also assist in the </a:t>
            </a:r>
            <a:r>
              <a:rPr lang="en-US" dirty="0" smtClean="0"/>
              <a:t>forward weight </a:t>
            </a:r>
            <a:r>
              <a:rPr lang="en-US" dirty="0"/>
              <a:t>shift and seat-off. Standing-up is enhanced </a:t>
            </a:r>
            <a:r>
              <a:rPr lang="en-US" dirty="0" smtClean="0"/>
              <a:t>by improved </a:t>
            </a:r>
            <a:r>
              <a:rPr lang="en-US" dirty="0"/>
              <a:t>LE muscle strength. </a:t>
            </a:r>
            <a:endParaRPr lang="en-US" dirty="0" smtClean="0"/>
          </a:p>
        </p:txBody>
      </p:sp>
    </p:spTree>
    <p:extLst>
      <p:ext uri="{BB962C8B-B14F-4D97-AF65-F5344CB8AC3E}">
        <p14:creationId xmlns="" xmlns:p14="http://schemas.microsoft.com/office/powerpoint/2010/main" val="23993584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a:t>Strengthening of the hip and knee extensors can be achieved using modified wall squats. </a:t>
            </a:r>
          </a:p>
          <a:p>
            <a:r>
              <a:rPr lang="en-US" dirty="0"/>
              <a:t>Practice standing up from a firm </a:t>
            </a:r>
            <a:r>
              <a:rPr lang="en-US" i="1" dirty="0"/>
              <a:t>raised </a:t>
            </a:r>
            <a:r>
              <a:rPr lang="en-US" dirty="0"/>
              <a:t>seat decreases the total excursion and work of extensor muscles and promotes ease of rise. </a:t>
            </a:r>
          </a:p>
          <a:p>
            <a:r>
              <a:rPr lang="en-US" dirty="0"/>
              <a:t>Once control is achieved, progression is then to lower, standard height seats. </a:t>
            </a:r>
          </a:p>
          <a:p>
            <a:r>
              <a:rPr lang="en-US" dirty="0"/>
              <a:t>Standing directly in front of the patient should be avoided, because this may block initial standing attempts. Instead, the therapist or caregiver should stand to the patient’s side. </a:t>
            </a:r>
          </a:p>
          <a:p>
            <a:r>
              <a:rPr lang="en-US" dirty="0"/>
              <a:t>If safety issues are apparent, a safety gait belt should be used. he more involved patient can practice STS from a chair with both hands on armrests.</a:t>
            </a:r>
          </a:p>
          <a:p>
            <a:endParaRPr lang="en-US" dirty="0"/>
          </a:p>
        </p:txBody>
      </p:sp>
    </p:spTree>
    <p:extLst>
      <p:ext uri="{BB962C8B-B14F-4D97-AF65-F5344CB8AC3E}">
        <p14:creationId xmlns="" xmlns:p14="http://schemas.microsoft.com/office/powerpoint/2010/main" val="337067704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r>
              <a:rPr lang="en-US" i="1" dirty="0"/>
              <a:t>Standing </a:t>
            </a:r>
            <a:r>
              <a:rPr lang="en-US" dirty="0"/>
              <a:t>activities can model the progression used </a:t>
            </a:r>
            <a:r>
              <a:rPr lang="en-US" dirty="0" smtClean="0"/>
              <a:t>in sitting</a:t>
            </a:r>
            <a:r>
              <a:rPr lang="en-US" dirty="0"/>
              <a:t>. </a:t>
            </a:r>
            <a:endParaRPr lang="en-US" dirty="0" smtClean="0"/>
          </a:p>
          <a:p>
            <a:r>
              <a:rPr lang="en-US" dirty="0"/>
              <a:t>T</a:t>
            </a:r>
            <a:r>
              <a:rPr lang="en-US" dirty="0" smtClean="0"/>
              <a:t>he </a:t>
            </a:r>
            <a:r>
              <a:rPr lang="en-US" dirty="0"/>
              <a:t>patient needs to first gain the fully </a:t>
            </a:r>
            <a:r>
              <a:rPr lang="en-US" dirty="0" smtClean="0"/>
              <a:t>upright position </a:t>
            </a:r>
            <a:r>
              <a:rPr lang="en-US" dirty="0"/>
              <a:t>with symmetrical weight-bearing over the BOS.</a:t>
            </a:r>
          </a:p>
          <a:p>
            <a:r>
              <a:rPr lang="en-US" dirty="0"/>
              <a:t>Tactile cueing or light resistance can be used on the </a:t>
            </a:r>
            <a:r>
              <a:rPr lang="en-US" dirty="0" smtClean="0"/>
              <a:t>anterior pelvis </a:t>
            </a:r>
            <a:r>
              <a:rPr lang="en-US" dirty="0"/>
              <a:t>to encourage movement of the hips forward </a:t>
            </a:r>
            <a:r>
              <a:rPr lang="en-US" dirty="0" smtClean="0"/>
              <a:t>into full </a:t>
            </a:r>
            <a:r>
              <a:rPr lang="en-US" dirty="0"/>
              <a:t>extension. </a:t>
            </a:r>
            <a:endParaRPr lang="en-US" dirty="0" smtClean="0"/>
          </a:p>
          <a:p>
            <a:r>
              <a:rPr lang="en-US" dirty="0" smtClean="0"/>
              <a:t>Once </a:t>
            </a:r>
            <a:r>
              <a:rPr lang="en-US" dirty="0"/>
              <a:t>standing, weight shifts and </a:t>
            </a:r>
            <a:r>
              <a:rPr lang="en-US" dirty="0" smtClean="0"/>
              <a:t>rotational movements </a:t>
            </a:r>
            <a:r>
              <a:rPr lang="en-US" dirty="0"/>
              <a:t>of the trunk should be practiced (e.g., </a:t>
            </a:r>
            <a:r>
              <a:rPr lang="en-US" dirty="0" smtClean="0"/>
              <a:t>reciprocal arm </a:t>
            </a:r>
            <a:r>
              <a:rPr lang="en-US" dirty="0"/>
              <a:t>swings or reaching movements). Step-ups </a:t>
            </a:r>
            <a:r>
              <a:rPr lang="en-US" dirty="0" smtClean="0"/>
              <a:t>using a </a:t>
            </a:r>
            <a:r>
              <a:rPr lang="en-US" dirty="0"/>
              <a:t>low platform step (forward, lateral) should be practiced</a:t>
            </a:r>
            <a:r>
              <a:rPr lang="en-US" dirty="0" smtClean="0"/>
              <a:t>.</a:t>
            </a:r>
            <a:endParaRPr lang="en-US" dirty="0"/>
          </a:p>
        </p:txBody>
      </p:sp>
    </p:spTree>
    <p:extLst>
      <p:ext uri="{BB962C8B-B14F-4D97-AF65-F5344CB8AC3E}">
        <p14:creationId xmlns="" xmlns:p14="http://schemas.microsoft.com/office/powerpoint/2010/main" val="3070428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4800600" cy="4525963"/>
          </a:xfrm>
        </p:spPr>
        <p:txBody>
          <a:bodyPr>
            <a:normAutofit fontScale="92500" lnSpcReduction="10000"/>
          </a:bodyPr>
          <a:lstStyle/>
          <a:p>
            <a:r>
              <a:rPr lang="en-US" dirty="0"/>
              <a:t>Backward stepping can be used to strengthen hip and spinal extensors and promote upright posturing. </a:t>
            </a:r>
          </a:p>
          <a:p>
            <a:r>
              <a:rPr lang="en-US" dirty="0"/>
              <a:t>To increase the challenge during stepping, elastic resistive bands can be </a:t>
            </a:r>
            <a:r>
              <a:rPr lang="en-US" dirty="0" smtClean="0"/>
              <a:t>used.</a:t>
            </a:r>
            <a:endParaRPr lang="en-US" dirty="0"/>
          </a:p>
          <a:p>
            <a:r>
              <a:rPr lang="en-US" dirty="0"/>
              <a:t>The patient can also practice standing with UEs extended and hands weight-bearing on a wall to promote upper trunk extension.</a:t>
            </a:r>
          </a:p>
          <a:p>
            <a:endParaRPr lang="en-US" dirty="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04136" y="457201"/>
            <a:ext cx="3468414" cy="457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352226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a:t>Patients with PD typically experience a high </a:t>
            </a:r>
            <a:r>
              <a:rPr lang="en-US" dirty="0" smtClean="0"/>
              <a:t>number of </a:t>
            </a:r>
            <a:r>
              <a:rPr lang="en-US" dirty="0"/>
              <a:t>falls and should be taught how to get up after a fall.</a:t>
            </a:r>
          </a:p>
          <a:p>
            <a:r>
              <a:rPr lang="en-US" dirty="0"/>
              <a:t>To that end, skills in quadruped creeping should </a:t>
            </a:r>
            <a:r>
              <a:rPr lang="en-US" dirty="0" smtClean="0"/>
              <a:t>be practiced </a:t>
            </a:r>
            <a:r>
              <a:rPr lang="en-US" dirty="0"/>
              <a:t>so the patient is able to move to a nearby </a:t>
            </a:r>
            <a:r>
              <a:rPr lang="en-US" dirty="0" smtClean="0"/>
              <a:t>stable chair </a:t>
            </a:r>
            <a:r>
              <a:rPr lang="en-US" dirty="0"/>
              <a:t>or couch at home. </a:t>
            </a:r>
            <a:endParaRPr lang="en-US" dirty="0" smtClean="0"/>
          </a:p>
          <a:p>
            <a:r>
              <a:rPr lang="en-US" dirty="0"/>
              <a:t>T</a:t>
            </a:r>
            <a:r>
              <a:rPr lang="en-US" dirty="0" smtClean="0"/>
              <a:t>he </a:t>
            </a:r>
            <a:r>
              <a:rPr lang="en-US" dirty="0"/>
              <a:t>patient should also </a:t>
            </a:r>
            <a:r>
              <a:rPr lang="en-US" dirty="0" smtClean="0"/>
              <a:t>practice transitions </a:t>
            </a:r>
            <a:r>
              <a:rPr lang="en-US" dirty="0"/>
              <a:t>moving from quadruped to kneeling to </a:t>
            </a:r>
            <a:r>
              <a:rPr lang="en-US" dirty="0" err="1" smtClean="0"/>
              <a:t>halfkneeling</a:t>
            </a:r>
            <a:r>
              <a:rPr lang="en-US" dirty="0"/>
              <a:t> </a:t>
            </a:r>
            <a:r>
              <a:rPr lang="en-US" dirty="0" smtClean="0"/>
              <a:t>and </a:t>
            </a:r>
            <a:r>
              <a:rPr lang="en-US" dirty="0"/>
              <a:t>finally to standing using UE support</a:t>
            </a:r>
            <a:r>
              <a:rPr lang="en-US" dirty="0" smtClean="0"/>
              <a:t>.</a:t>
            </a:r>
          </a:p>
          <a:p>
            <a:r>
              <a:rPr lang="en-US" dirty="0"/>
              <a:t>Mobilizing facial muscles is another important component of the exercise program because the patient will have limited social interaction and poor feeding skills in the presence of marked facial rigidity and </a:t>
            </a:r>
            <a:r>
              <a:rPr lang="en-US" dirty="0" err="1"/>
              <a:t>bradykinesia</a:t>
            </a:r>
            <a:r>
              <a:rPr lang="en-US" dirty="0" smtClean="0"/>
              <a:t>.</a:t>
            </a:r>
            <a:endParaRPr lang="en-US" dirty="0"/>
          </a:p>
          <a:p>
            <a:endParaRPr lang="en-US" dirty="0"/>
          </a:p>
        </p:txBody>
      </p:sp>
    </p:spTree>
    <p:extLst>
      <p:ext uri="{BB962C8B-B14F-4D97-AF65-F5344CB8AC3E}">
        <p14:creationId xmlns="" xmlns:p14="http://schemas.microsoft.com/office/powerpoint/2010/main" val="2596890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Secondary </a:t>
            </a:r>
            <a:r>
              <a:rPr lang="en-US" b="1" dirty="0" smtClean="0"/>
              <a:t>Parkinsonism; </a:t>
            </a:r>
            <a:r>
              <a:rPr lang="en-US" b="1" dirty="0" err="1" smtClean="0"/>
              <a:t>Postencephalitic</a:t>
            </a:r>
            <a:r>
              <a:rPr lang="en-US" b="1" dirty="0" smtClean="0"/>
              <a:t> Parkinsonism</a:t>
            </a:r>
            <a:r>
              <a:rPr lang="en-US" b="1" dirty="0"/>
              <a:t/>
            </a:r>
            <a:br>
              <a:rPr lang="en-US" b="1" dirty="0"/>
            </a:b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influenza epidemics of encephalitis </a:t>
            </a:r>
            <a:r>
              <a:rPr lang="en-US" dirty="0" err="1"/>
              <a:t>lethargica</a:t>
            </a:r>
            <a:r>
              <a:rPr lang="en-US" dirty="0"/>
              <a:t> </a:t>
            </a:r>
            <a:r>
              <a:rPr lang="en-US" dirty="0" smtClean="0"/>
              <a:t>that occurred </a:t>
            </a:r>
            <a:r>
              <a:rPr lang="en-US" dirty="0"/>
              <a:t>from 1917 to 1926 affected large numbers </a:t>
            </a:r>
            <a:r>
              <a:rPr lang="en-US" dirty="0" smtClean="0"/>
              <a:t>of individuals.</a:t>
            </a:r>
          </a:p>
          <a:p>
            <a:r>
              <a:rPr lang="en-US" dirty="0" smtClean="0"/>
              <a:t> The </a:t>
            </a:r>
            <a:r>
              <a:rPr lang="en-US" dirty="0"/>
              <a:t>onset of </a:t>
            </a:r>
            <a:r>
              <a:rPr lang="en-US" dirty="0" err="1"/>
              <a:t>parkinsonian</a:t>
            </a:r>
            <a:r>
              <a:rPr lang="en-US" dirty="0"/>
              <a:t> symptoms </a:t>
            </a:r>
            <a:r>
              <a:rPr lang="en-US" dirty="0" smtClean="0"/>
              <a:t>typically occurred </a:t>
            </a:r>
            <a:r>
              <a:rPr lang="en-US" dirty="0"/>
              <a:t>after many years, giving rise to the </a:t>
            </a:r>
            <a:r>
              <a:rPr lang="en-US" dirty="0" smtClean="0"/>
              <a:t>theory that </a:t>
            </a:r>
            <a:r>
              <a:rPr lang="en-US" dirty="0"/>
              <a:t>a slow virus infected the brain. </a:t>
            </a:r>
            <a:endParaRPr lang="en-US" dirty="0" smtClean="0"/>
          </a:p>
          <a:p>
            <a:r>
              <a:rPr lang="en-US" dirty="0" smtClean="0"/>
              <a:t>In </a:t>
            </a:r>
            <a:r>
              <a:rPr lang="en-US" dirty="0"/>
              <a:t>the absence of </a:t>
            </a:r>
            <a:r>
              <a:rPr lang="en-US" dirty="0" smtClean="0"/>
              <a:t>a recent </a:t>
            </a:r>
            <a:r>
              <a:rPr lang="en-US" dirty="0"/>
              <a:t>outbreak, this type of parkinsonism is no </a:t>
            </a:r>
            <a:r>
              <a:rPr lang="en-US" dirty="0" smtClean="0"/>
              <a:t>longer seen</a:t>
            </a:r>
            <a:r>
              <a:rPr lang="en-US" dirty="0"/>
              <a:t>. </a:t>
            </a:r>
            <a:endParaRPr lang="en-US" dirty="0" smtClean="0"/>
          </a:p>
          <a:p>
            <a:r>
              <a:rPr lang="en-US" dirty="0" smtClean="0"/>
              <a:t>Moving </a:t>
            </a:r>
            <a:r>
              <a:rPr lang="en-US" dirty="0"/>
              <a:t>case histories are portrayed in the </a:t>
            </a:r>
            <a:r>
              <a:rPr lang="en-US" dirty="0" smtClean="0"/>
              <a:t>book </a:t>
            </a:r>
            <a:r>
              <a:rPr lang="en-US" i="1" dirty="0" smtClean="0"/>
              <a:t>Awakenings </a:t>
            </a:r>
            <a:r>
              <a:rPr lang="en-US" dirty="0"/>
              <a:t>by Oliver </a:t>
            </a:r>
            <a:r>
              <a:rPr lang="en-US" dirty="0" smtClean="0"/>
              <a:t>Sacks.</a:t>
            </a:r>
            <a:endParaRPr lang="en-US" dirty="0"/>
          </a:p>
        </p:txBody>
      </p:sp>
    </p:spTree>
    <p:extLst>
      <p:ext uri="{BB962C8B-B14F-4D97-AF65-F5344CB8AC3E}">
        <p14:creationId xmlns="" xmlns:p14="http://schemas.microsoft.com/office/powerpoint/2010/main" val="12142269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These </a:t>
            </a:r>
            <a:r>
              <a:rPr lang="en-US" dirty="0"/>
              <a:t>factors can greatly influence the patient’s </a:t>
            </a:r>
            <a:r>
              <a:rPr lang="en-US" dirty="0" smtClean="0"/>
              <a:t>overall psychological </a:t>
            </a:r>
            <a:r>
              <a:rPr lang="en-US" dirty="0"/>
              <a:t>state, motivation, and social participation.</a:t>
            </a:r>
          </a:p>
          <a:p>
            <a:r>
              <a:rPr lang="en-US" dirty="0"/>
              <a:t>Massage, stretch, manual contacts, and verbal cueing </a:t>
            </a:r>
            <a:r>
              <a:rPr lang="en-US" dirty="0" smtClean="0"/>
              <a:t>can be </a:t>
            </a:r>
            <a:r>
              <a:rPr lang="en-US" dirty="0"/>
              <a:t>used to enhance facial movements. </a:t>
            </a:r>
            <a:endParaRPr lang="en-US" dirty="0" smtClean="0"/>
          </a:p>
          <a:p>
            <a:r>
              <a:rPr lang="en-US" dirty="0"/>
              <a:t>T</a:t>
            </a:r>
            <a:r>
              <a:rPr lang="en-US" dirty="0" smtClean="0"/>
              <a:t>he </a:t>
            </a:r>
            <a:r>
              <a:rPr lang="en-US" dirty="0"/>
              <a:t>patient </a:t>
            </a:r>
            <a:r>
              <a:rPr lang="en-US" dirty="0" smtClean="0"/>
              <a:t>can be </a:t>
            </a:r>
            <a:r>
              <a:rPr lang="en-US" dirty="0"/>
              <a:t>instructed to practice lip pursing, movements of </a:t>
            </a:r>
            <a:r>
              <a:rPr lang="en-US" dirty="0" smtClean="0"/>
              <a:t>the tongue</a:t>
            </a:r>
            <a:r>
              <a:rPr lang="en-US" dirty="0"/>
              <a:t>, swallowing, and facial movements such as </a:t>
            </a:r>
            <a:r>
              <a:rPr lang="en-US" dirty="0" smtClean="0"/>
              <a:t>smiling, frowning</a:t>
            </a:r>
            <a:r>
              <a:rPr lang="en-US" dirty="0"/>
              <a:t>, and so forth. </a:t>
            </a:r>
            <a:endParaRPr lang="en-US" dirty="0" smtClean="0"/>
          </a:p>
          <a:p>
            <a:r>
              <a:rPr lang="en-US" dirty="0" smtClean="0"/>
              <a:t>A </a:t>
            </a:r>
            <a:r>
              <a:rPr lang="en-US" dirty="0"/>
              <a:t>mirror can be used to </a:t>
            </a:r>
            <a:r>
              <a:rPr lang="en-US" dirty="0" smtClean="0"/>
              <a:t>provide visual </a:t>
            </a:r>
            <a:r>
              <a:rPr lang="en-US" dirty="0"/>
              <a:t>feedback. </a:t>
            </a:r>
            <a:endParaRPr lang="en-US" dirty="0" smtClean="0"/>
          </a:p>
          <a:p>
            <a:r>
              <a:rPr lang="en-US" dirty="0" smtClean="0"/>
              <a:t>In </a:t>
            </a:r>
            <a:r>
              <a:rPr lang="en-US" dirty="0"/>
              <a:t>cases where eating is </a:t>
            </a:r>
            <a:r>
              <a:rPr lang="en-US" dirty="0" smtClean="0"/>
              <a:t>impaired by </a:t>
            </a:r>
            <a:r>
              <a:rPr lang="en-US" dirty="0"/>
              <a:t>immobility, the movements of opening and </a:t>
            </a:r>
            <a:r>
              <a:rPr lang="en-US" dirty="0" smtClean="0"/>
              <a:t>closing the </a:t>
            </a:r>
            <a:r>
              <a:rPr lang="en-US" dirty="0"/>
              <a:t>mouth and chewing should be combined with </a:t>
            </a:r>
            <a:r>
              <a:rPr lang="en-US" dirty="0" smtClean="0"/>
              <a:t>neck stabilization </a:t>
            </a:r>
            <a:r>
              <a:rPr lang="en-US" dirty="0"/>
              <a:t>in a neutral position. </a:t>
            </a:r>
            <a:endParaRPr lang="en-US" dirty="0" smtClean="0"/>
          </a:p>
          <a:p>
            <a:r>
              <a:rPr lang="en-US" dirty="0" smtClean="0"/>
              <a:t>Verbal </a:t>
            </a:r>
            <a:r>
              <a:rPr lang="en-US" dirty="0"/>
              <a:t>skills </a:t>
            </a:r>
            <a:r>
              <a:rPr lang="en-US" dirty="0" smtClean="0"/>
              <a:t>should be </a:t>
            </a:r>
            <a:r>
              <a:rPr lang="en-US" dirty="0"/>
              <a:t>practiced in association with breath control.</a:t>
            </a:r>
          </a:p>
        </p:txBody>
      </p:sp>
    </p:spTree>
    <p:extLst>
      <p:ext uri="{BB962C8B-B14F-4D97-AF65-F5344CB8AC3E}">
        <p14:creationId xmlns="" xmlns:p14="http://schemas.microsoft.com/office/powerpoint/2010/main" val="30112643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Balance </a:t>
            </a:r>
            <a:r>
              <a:rPr lang="en-US" b="1" dirty="0" smtClean="0"/>
              <a:t>Training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 </a:t>
            </a:r>
            <a:r>
              <a:rPr lang="en-US" dirty="0"/>
              <a:t>is important to recall that learning is task and </a:t>
            </a:r>
            <a:r>
              <a:rPr lang="en-US" dirty="0" smtClean="0"/>
              <a:t>context specific</a:t>
            </a:r>
            <a:r>
              <a:rPr lang="en-US" dirty="0"/>
              <a:t>. </a:t>
            </a:r>
            <a:endParaRPr lang="en-US" dirty="0" smtClean="0"/>
          </a:p>
          <a:p>
            <a:r>
              <a:rPr lang="en-US" dirty="0" smtClean="0"/>
              <a:t>Thus</a:t>
            </a:r>
            <a:r>
              <a:rPr lang="en-US" dirty="0"/>
              <a:t>, a balance training program should </a:t>
            </a:r>
            <a:r>
              <a:rPr lang="en-US" dirty="0" smtClean="0"/>
              <a:t>include a </a:t>
            </a:r>
            <a:r>
              <a:rPr lang="en-US" dirty="0"/>
              <a:t>variety of activities that alter task demands </a:t>
            </a:r>
            <a:r>
              <a:rPr lang="en-US" dirty="0" smtClean="0"/>
              <a:t>and expose </a:t>
            </a:r>
            <a:r>
              <a:rPr lang="en-US" dirty="0"/>
              <a:t>the patient to varying environmental conditions.</a:t>
            </a:r>
          </a:p>
          <a:p>
            <a:r>
              <a:rPr lang="en-US" dirty="0"/>
              <a:t>Whenever possible the therapist should try to </a:t>
            </a:r>
            <a:r>
              <a:rPr lang="en-US" dirty="0" smtClean="0"/>
              <a:t>duplicate </a:t>
            </a:r>
            <a:r>
              <a:rPr lang="en-US" dirty="0"/>
              <a:t>the conditions the patient will encounter in everyday life.</a:t>
            </a:r>
          </a:p>
          <a:p>
            <a:r>
              <a:rPr lang="en-US" dirty="0" smtClean="0"/>
              <a:t>The </a:t>
            </a:r>
            <a:r>
              <a:rPr lang="en-US" dirty="0"/>
              <a:t>level of challenge is important. </a:t>
            </a:r>
            <a:endParaRPr lang="en-US" dirty="0" smtClean="0"/>
          </a:p>
          <a:p>
            <a:r>
              <a:rPr lang="en-US" dirty="0" smtClean="0"/>
              <a:t>A </a:t>
            </a:r>
            <a:r>
              <a:rPr lang="en-US" dirty="0"/>
              <a:t>therapist </a:t>
            </a:r>
            <a:r>
              <a:rPr lang="en-US" dirty="0" smtClean="0"/>
              <a:t>should know </a:t>
            </a:r>
            <a:r>
              <a:rPr lang="en-US" dirty="0"/>
              <a:t>the limitations of the patient and the </a:t>
            </a:r>
            <a:r>
              <a:rPr lang="en-US" dirty="0" smtClean="0"/>
              <a:t>specific demands </a:t>
            </a:r>
            <a:r>
              <a:rPr lang="en-US" dirty="0"/>
              <a:t>of the task and environment in order to </a:t>
            </a:r>
            <a:r>
              <a:rPr lang="en-US" dirty="0" smtClean="0"/>
              <a:t>select and </a:t>
            </a:r>
            <a:r>
              <a:rPr lang="en-US" dirty="0"/>
              <a:t>progress tasks accordingly and ensure patient safety</a:t>
            </a:r>
            <a:r>
              <a:rPr lang="en-US" dirty="0" smtClean="0"/>
              <a:t>.</a:t>
            </a:r>
            <a:endParaRPr lang="en-US" dirty="0"/>
          </a:p>
        </p:txBody>
      </p:sp>
    </p:spTree>
    <p:extLst>
      <p:ext uri="{BB962C8B-B14F-4D97-AF65-F5344CB8AC3E}">
        <p14:creationId xmlns="" xmlns:p14="http://schemas.microsoft.com/office/powerpoint/2010/main" val="25910545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a:t>An important focus of balance training for the </a:t>
            </a:r>
            <a:r>
              <a:rPr lang="en-US" dirty="0" smtClean="0"/>
              <a:t>patient with </a:t>
            </a:r>
            <a:r>
              <a:rPr lang="en-US" dirty="0"/>
              <a:t>PD is COM and LOS control training. </a:t>
            </a:r>
            <a:endParaRPr lang="en-US" dirty="0" smtClean="0"/>
          </a:p>
          <a:p>
            <a:r>
              <a:rPr lang="en-US" dirty="0" smtClean="0"/>
              <a:t>Patients should </a:t>
            </a:r>
            <a:r>
              <a:rPr lang="en-US" dirty="0"/>
              <a:t>be instructed in how COM influences </a:t>
            </a:r>
            <a:r>
              <a:rPr lang="en-US" dirty="0" smtClean="0"/>
              <a:t>balance and </a:t>
            </a:r>
            <a:r>
              <a:rPr lang="en-US" dirty="0"/>
              <a:t>how to improve posture in sitting, in standing, </a:t>
            </a:r>
            <a:r>
              <a:rPr lang="en-US" dirty="0" smtClean="0"/>
              <a:t>and during </a:t>
            </a:r>
            <a:r>
              <a:rPr lang="en-US" dirty="0"/>
              <a:t>dynamic movement tasks. </a:t>
            </a:r>
            <a:endParaRPr lang="en-US" dirty="0" smtClean="0"/>
          </a:p>
          <a:p>
            <a:r>
              <a:rPr lang="en-US" dirty="0" smtClean="0"/>
              <a:t>Patients </a:t>
            </a:r>
            <a:r>
              <a:rPr lang="en-US" dirty="0"/>
              <a:t>should </a:t>
            </a:r>
            <a:r>
              <a:rPr lang="en-US" dirty="0" smtClean="0"/>
              <a:t>also explore </a:t>
            </a:r>
            <a:r>
              <a:rPr lang="en-US" dirty="0"/>
              <a:t>their LOS and practice working toward </a:t>
            </a:r>
            <a:r>
              <a:rPr lang="en-US" dirty="0" smtClean="0"/>
              <a:t>expanding  them </a:t>
            </a:r>
            <a:r>
              <a:rPr lang="en-US" dirty="0"/>
              <a:t>in both sitting and standing. </a:t>
            </a:r>
            <a:endParaRPr lang="en-US" dirty="0" smtClean="0"/>
          </a:p>
          <a:p>
            <a:r>
              <a:rPr lang="en-US" dirty="0" smtClean="0"/>
              <a:t>In standing, patients </a:t>
            </a:r>
            <a:r>
              <a:rPr lang="en-US" dirty="0"/>
              <a:t>with PD typically demonstrate restricted </a:t>
            </a:r>
            <a:r>
              <a:rPr lang="en-US" dirty="0" smtClean="0"/>
              <a:t>LOS with </a:t>
            </a:r>
            <a:r>
              <a:rPr lang="en-US" dirty="0"/>
              <a:t>forward displacement of center of foot pressure.</a:t>
            </a:r>
          </a:p>
          <a:p>
            <a:r>
              <a:rPr lang="en-US" dirty="0"/>
              <a:t>Patients should be instructed in how to improve </a:t>
            </a:r>
            <a:r>
              <a:rPr lang="en-US" dirty="0" smtClean="0"/>
              <a:t>postural alignment </a:t>
            </a:r>
            <a:r>
              <a:rPr lang="en-US" dirty="0"/>
              <a:t>and in ways to avoid postural </a:t>
            </a:r>
            <a:r>
              <a:rPr lang="en-US" dirty="0" smtClean="0"/>
              <a:t>disturbances and </a:t>
            </a:r>
            <a:r>
              <a:rPr lang="en-US" dirty="0"/>
              <a:t>falls. </a:t>
            </a:r>
            <a:endParaRPr lang="en-US" dirty="0" smtClean="0"/>
          </a:p>
          <a:p>
            <a:r>
              <a:rPr lang="en-US" dirty="0"/>
              <a:t>T</a:t>
            </a:r>
            <a:r>
              <a:rPr lang="en-US" dirty="0" smtClean="0"/>
              <a:t>he </a:t>
            </a:r>
            <a:r>
              <a:rPr lang="en-US" dirty="0"/>
              <a:t>therapist can assist with postural and </a:t>
            </a:r>
            <a:r>
              <a:rPr lang="en-US" dirty="0" smtClean="0"/>
              <a:t>safety awareness </a:t>
            </a:r>
            <a:r>
              <a:rPr lang="en-US" dirty="0"/>
              <a:t>by using appropriate verbal, tactile, or </a:t>
            </a:r>
            <a:r>
              <a:rPr lang="en-US" dirty="0" smtClean="0"/>
              <a:t>proprioceptive cues </a:t>
            </a:r>
            <a:r>
              <a:rPr lang="en-US" dirty="0"/>
              <a:t>to facilitate the desired responses</a:t>
            </a:r>
            <a:r>
              <a:rPr lang="en-US" dirty="0" smtClean="0"/>
              <a:t>.</a:t>
            </a:r>
            <a:endParaRPr lang="en-US" dirty="0"/>
          </a:p>
        </p:txBody>
      </p:sp>
    </p:spTree>
    <p:extLst>
      <p:ext uri="{BB962C8B-B14F-4D97-AF65-F5344CB8AC3E}">
        <p14:creationId xmlns="" xmlns:p14="http://schemas.microsoft.com/office/powerpoint/2010/main" val="38362707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r>
              <a:rPr lang="en-US" dirty="0"/>
              <a:t> </a:t>
            </a:r>
            <a:r>
              <a:rPr lang="en-US" dirty="0" smtClean="0"/>
              <a:t>For example</a:t>
            </a:r>
            <a:r>
              <a:rPr lang="en-US" dirty="0"/>
              <a:t>, the patient is instructed to “sit tall” or “</a:t>
            </a:r>
            <a:r>
              <a:rPr lang="en-US" dirty="0" smtClean="0"/>
              <a:t>stand tall</a:t>
            </a:r>
            <a:r>
              <a:rPr lang="en-US" dirty="0"/>
              <a:t>” and a mirror is used to provide feedback </a:t>
            </a:r>
            <a:r>
              <a:rPr lang="en-US" dirty="0" smtClean="0"/>
              <a:t>concerning upright </a:t>
            </a:r>
            <a:r>
              <a:rPr lang="en-US" dirty="0"/>
              <a:t>posture. </a:t>
            </a:r>
            <a:endParaRPr lang="en-US" dirty="0" smtClean="0"/>
          </a:p>
          <a:p>
            <a:r>
              <a:rPr lang="en-US" dirty="0" smtClean="0"/>
              <a:t>A </a:t>
            </a:r>
            <a:r>
              <a:rPr lang="en-US" dirty="0"/>
              <a:t>standing platform training </a:t>
            </a:r>
            <a:r>
              <a:rPr lang="en-US" dirty="0" smtClean="0"/>
              <a:t>device (i.e</a:t>
            </a:r>
            <a:r>
              <a:rPr lang="en-US" dirty="0"/>
              <a:t>., </a:t>
            </a:r>
            <a:r>
              <a:rPr lang="en-US" dirty="0" err="1"/>
              <a:t>posturography</a:t>
            </a:r>
            <a:r>
              <a:rPr lang="en-US" dirty="0"/>
              <a:t> system) can be valuable in </a:t>
            </a:r>
            <a:r>
              <a:rPr lang="en-US" dirty="0" smtClean="0"/>
              <a:t>providing COM </a:t>
            </a:r>
            <a:r>
              <a:rPr lang="en-US" dirty="0"/>
              <a:t>position and LOS biofeedback. </a:t>
            </a:r>
            <a:endParaRPr lang="en-US" dirty="0" smtClean="0"/>
          </a:p>
          <a:p>
            <a:r>
              <a:rPr lang="en-US" dirty="0"/>
              <a:t>T</a:t>
            </a:r>
            <a:r>
              <a:rPr lang="en-US" dirty="0" smtClean="0"/>
              <a:t>he </a:t>
            </a:r>
            <a:r>
              <a:rPr lang="en-US" dirty="0"/>
              <a:t>patient </a:t>
            </a:r>
            <a:r>
              <a:rPr lang="en-US" dirty="0" smtClean="0"/>
              <a:t>is instructed </a:t>
            </a:r>
            <a:r>
              <a:rPr lang="en-US" dirty="0"/>
              <a:t>in weight shifting that expands the LOS. </a:t>
            </a:r>
            <a:endParaRPr lang="en-US" dirty="0" smtClean="0"/>
          </a:p>
          <a:p>
            <a:r>
              <a:rPr lang="en-US" dirty="0" smtClean="0"/>
              <a:t>The Nintendo </a:t>
            </a:r>
            <a:r>
              <a:rPr lang="en-US" dirty="0"/>
              <a:t>Wii Balance Board is a widely available </a:t>
            </a:r>
            <a:r>
              <a:rPr lang="en-US" dirty="0" smtClean="0"/>
              <a:t>and economical </a:t>
            </a:r>
            <a:r>
              <a:rPr lang="en-US" dirty="0"/>
              <a:t>force platform and biofeedback system.</a:t>
            </a:r>
          </a:p>
          <a:p>
            <a:r>
              <a:rPr lang="en-US" dirty="0"/>
              <a:t>When compared to a laboratory-grade force </a:t>
            </a:r>
            <a:r>
              <a:rPr lang="en-US" dirty="0" smtClean="0"/>
              <a:t>platform the </a:t>
            </a:r>
            <a:r>
              <a:rPr lang="en-US" dirty="0"/>
              <a:t>Nintendo Wii Balance Board was valid in </a:t>
            </a:r>
            <a:r>
              <a:rPr lang="en-US" dirty="0" smtClean="0"/>
              <a:t>quantifying center </a:t>
            </a:r>
            <a:r>
              <a:rPr lang="en-US" dirty="0"/>
              <a:t>of pressure, an important component </a:t>
            </a:r>
            <a:r>
              <a:rPr lang="en-US" dirty="0" smtClean="0"/>
              <a:t>of standing balance.</a:t>
            </a:r>
          </a:p>
          <a:p>
            <a:r>
              <a:rPr lang="en-US" dirty="0" smtClean="0"/>
              <a:t>Subjects </a:t>
            </a:r>
            <a:r>
              <a:rPr lang="en-US" dirty="0"/>
              <a:t>with poor </a:t>
            </a:r>
            <a:r>
              <a:rPr lang="en-US" dirty="0" smtClean="0"/>
              <a:t>positional awareness </a:t>
            </a:r>
            <a:r>
              <a:rPr lang="en-US" dirty="0"/>
              <a:t>who trained on the Wii Balance Board </a:t>
            </a:r>
            <a:r>
              <a:rPr lang="en-US" dirty="0" smtClean="0"/>
              <a:t>with real-time </a:t>
            </a:r>
            <a:r>
              <a:rPr lang="en-US" dirty="0"/>
              <a:t>visual biofeedback demonstrated </a:t>
            </a:r>
            <a:r>
              <a:rPr lang="en-US" dirty="0" smtClean="0"/>
              <a:t>significant improvements </a:t>
            </a:r>
            <a:r>
              <a:rPr lang="en-US" dirty="0"/>
              <a:t>in weight-bearing </a:t>
            </a:r>
            <a:r>
              <a:rPr lang="en-US" dirty="0" smtClean="0"/>
              <a:t>symmetry.</a:t>
            </a:r>
          </a:p>
          <a:p>
            <a:r>
              <a:rPr lang="en-US" dirty="0" smtClean="0"/>
              <a:t>Elderly subjects </a:t>
            </a:r>
            <a:r>
              <a:rPr lang="en-US" dirty="0"/>
              <a:t>who trained with this device over a </a:t>
            </a:r>
            <a:r>
              <a:rPr lang="en-US" dirty="0" smtClean="0"/>
              <a:t>4-week period </a:t>
            </a:r>
            <a:r>
              <a:rPr lang="en-US" dirty="0"/>
              <a:t>improved on average 9.14 points on the </a:t>
            </a:r>
            <a:r>
              <a:rPr lang="en-US" dirty="0" smtClean="0"/>
              <a:t>BBS.</a:t>
            </a:r>
            <a:endParaRPr lang="en-US" dirty="0"/>
          </a:p>
          <a:p>
            <a:endParaRPr lang="en-US" dirty="0"/>
          </a:p>
        </p:txBody>
      </p:sp>
    </p:spTree>
    <p:extLst>
      <p:ext uri="{BB962C8B-B14F-4D97-AF65-F5344CB8AC3E}">
        <p14:creationId xmlns="" xmlns:p14="http://schemas.microsoft.com/office/powerpoint/2010/main" val="25807169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7467600" cy="4525963"/>
          </a:xfrm>
        </p:spPr>
        <p:txBody>
          <a:bodyPr>
            <a:normAutofit lnSpcReduction="10000"/>
          </a:bodyPr>
          <a:lstStyle/>
          <a:p>
            <a:r>
              <a:rPr lang="en-US" dirty="0"/>
              <a:t>Balance training should emphasize practice of dynamic stability tasks (e.g., weight shifts, alternating unilateral weight-bearing, reaching, axial rotation of the head and trunk, axial rotation combined with reaching, and so forth). </a:t>
            </a:r>
          </a:p>
          <a:p>
            <a:r>
              <a:rPr lang="en-US" dirty="0"/>
              <a:t>Seated activities can include sitting on a compliant surface (inflatable disc) or a therapy ball. </a:t>
            </a:r>
            <a:endParaRPr lang="en-US" dirty="0" smtClean="0"/>
          </a:p>
          <a:p>
            <a:r>
              <a:rPr lang="en-US" dirty="0" smtClean="0"/>
              <a:t>Challenges </a:t>
            </a:r>
            <a:r>
              <a:rPr lang="en-US" dirty="0"/>
              <a:t>to balance can also be introduced in </a:t>
            </a:r>
            <a:r>
              <a:rPr lang="en-US" dirty="0" smtClean="0"/>
              <a:t>quadruped, kneeling, half-kneeling , </a:t>
            </a:r>
            <a:r>
              <a:rPr lang="en-US" dirty="0"/>
              <a:t>and standing on a </a:t>
            </a:r>
            <a:r>
              <a:rPr lang="en-US" dirty="0" smtClean="0"/>
              <a:t>disc. </a:t>
            </a:r>
            <a:endParaRPr lang="en-US" dirty="0"/>
          </a:p>
          <a:p>
            <a:endParaRPr lang="en-US" dirty="0"/>
          </a:p>
        </p:txBody>
      </p:sp>
    </p:spTree>
    <p:extLst>
      <p:ext uri="{BB962C8B-B14F-4D97-AF65-F5344CB8AC3E}">
        <p14:creationId xmlns="" xmlns:p14="http://schemas.microsoft.com/office/powerpoint/2010/main" val="25889130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2043112" y="1981994"/>
            <a:ext cx="5057775" cy="4295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14400" y="3830031"/>
            <a:ext cx="3048000" cy="26682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95400" y="1447800"/>
            <a:ext cx="3145767" cy="2382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603013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62400" y="457200"/>
            <a:ext cx="5000625" cy="59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33400" y="609600"/>
            <a:ext cx="4552950" cy="5981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4196684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Altering arm positions </a:t>
            </a:r>
            <a:r>
              <a:rPr lang="en-US" dirty="0"/>
              <a:t>(e.g., arms out to side, arms folded across </a:t>
            </a:r>
            <a:r>
              <a:rPr lang="en-US" dirty="0" smtClean="0"/>
              <a:t>chest, reaching</a:t>
            </a:r>
            <a:r>
              <a:rPr lang="en-US" dirty="0"/>
              <a:t>); altering foot/leg positions (e.g., feet apart, </a:t>
            </a:r>
            <a:r>
              <a:rPr lang="en-US" dirty="0" smtClean="0"/>
              <a:t>feet together</a:t>
            </a:r>
            <a:r>
              <a:rPr lang="en-US" dirty="0"/>
              <a:t>); or adding voluntary movements (e.g., </a:t>
            </a:r>
            <a:r>
              <a:rPr lang="en-US" dirty="0" smtClean="0"/>
              <a:t>overhead arm </a:t>
            </a:r>
            <a:r>
              <a:rPr lang="en-US" dirty="0"/>
              <a:t>clapping, head and trunk rotations, single leg </a:t>
            </a:r>
            <a:r>
              <a:rPr lang="en-US" dirty="0" smtClean="0"/>
              <a:t>raises, stepping </a:t>
            </a:r>
            <a:r>
              <a:rPr lang="en-US" dirty="0"/>
              <a:t>or marching in place) can all be used to </a:t>
            </a:r>
            <a:r>
              <a:rPr lang="en-US" dirty="0" smtClean="0"/>
              <a:t>increase difficulty </a:t>
            </a:r>
            <a:r>
              <a:rPr lang="en-US" dirty="0"/>
              <a:t>of the activity. </a:t>
            </a:r>
            <a:endParaRPr lang="en-US" dirty="0" smtClean="0"/>
          </a:p>
          <a:p>
            <a:r>
              <a:rPr lang="en-US" dirty="0" smtClean="0"/>
              <a:t>Training </a:t>
            </a:r>
            <a:r>
              <a:rPr lang="en-US" dirty="0"/>
              <a:t>should focus on </a:t>
            </a:r>
            <a:r>
              <a:rPr lang="en-US" dirty="0" smtClean="0"/>
              <a:t>achieving faster </a:t>
            </a:r>
            <a:r>
              <a:rPr lang="en-US" dirty="0"/>
              <a:t>initiation and execution movement times </a:t>
            </a:r>
            <a:r>
              <a:rPr lang="en-US" dirty="0" smtClean="0"/>
              <a:t>supported by </a:t>
            </a:r>
            <a:r>
              <a:rPr lang="en-US" dirty="0"/>
              <a:t>the use of appropriate cueing </a:t>
            </a:r>
            <a:r>
              <a:rPr lang="en-US" dirty="0" smtClean="0"/>
              <a:t>strategies.</a:t>
            </a:r>
            <a:endParaRPr lang="en-US" dirty="0"/>
          </a:p>
          <a:p>
            <a:r>
              <a:rPr lang="en-US" dirty="0"/>
              <a:t>Externally induced perturbations in the form of </a:t>
            </a:r>
            <a:r>
              <a:rPr lang="en-US" dirty="0" smtClean="0"/>
              <a:t>gentle manual </a:t>
            </a:r>
            <a:r>
              <a:rPr lang="en-US" dirty="0"/>
              <a:t>displacements of the patient’s COM are </a:t>
            </a:r>
            <a:r>
              <a:rPr lang="en-US" dirty="0" smtClean="0"/>
              <a:t>generally contraindicated </a:t>
            </a:r>
            <a:r>
              <a:rPr lang="en-US" dirty="0"/>
              <a:t>for many patients with PD because they</a:t>
            </a:r>
          </a:p>
        </p:txBody>
      </p:sp>
    </p:spTree>
    <p:extLst>
      <p:ext uri="{BB962C8B-B14F-4D97-AF65-F5344CB8AC3E}">
        <p14:creationId xmlns="" xmlns:p14="http://schemas.microsoft.com/office/powerpoint/2010/main" val="39912774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can produce an increase in postural stiffness and fixation.</a:t>
            </a:r>
          </a:p>
          <a:p>
            <a:r>
              <a:rPr lang="en-US" dirty="0"/>
              <a:t>Strategies for varying environmental demands </a:t>
            </a:r>
            <a:r>
              <a:rPr lang="en-US" dirty="0" smtClean="0"/>
              <a:t>include altering </a:t>
            </a:r>
            <a:r>
              <a:rPr lang="en-US" dirty="0"/>
              <a:t>the support surface (e.g., standing on foam), </a:t>
            </a:r>
            <a:r>
              <a:rPr lang="en-US" dirty="0" smtClean="0"/>
              <a:t>visual inputs </a:t>
            </a:r>
            <a:r>
              <a:rPr lang="en-US" dirty="0"/>
              <a:t>(e.g., reduced lighting, eyes closed), or </a:t>
            </a:r>
            <a:r>
              <a:rPr lang="en-US" dirty="0" smtClean="0"/>
              <a:t>challenging the </a:t>
            </a:r>
            <a:r>
              <a:rPr lang="en-US" dirty="0"/>
              <a:t>patient with a variable open environment (e.g., </a:t>
            </a:r>
            <a:r>
              <a:rPr lang="en-US" dirty="0" smtClean="0"/>
              <a:t>busy clinic </a:t>
            </a:r>
            <a:r>
              <a:rPr lang="en-US" dirty="0"/>
              <a:t>setting).</a:t>
            </a:r>
          </a:p>
        </p:txBody>
      </p:sp>
    </p:spTree>
    <p:extLst>
      <p:ext uri="{BB962C8B-B14F-4D97-AF65-F5344CB8AC3E}">
        <p14:creationId xmlns="" xmlns:p14="http://schemas.microsoft.com/office/powerpoint/2010/main" val="27282422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a:t>Adequate strength and ROM are important </a:t>
            </a:r>
            <a:r>
              <a:rPr lang="en-US" dirty="0" smtClean="0"/>
              <a:t>components needed </a:t>
            </a:r>
            <a:r>
              <a:rPr lang="en-US" dirty="0"/>
              <a:t>to withstand the challenges of balance.</a:t>
            </a:r>
          </a:p>
          <a:p>
            <a:r>
              <a:rPr lang="en-US" dirty="0" smtClean="0"/>
              <a:t>The </a:t>
            </a:r>
            <a:r>
              <a:rPr lang="en-US" dirty="0"/>
              <a:t>patient can be instructed in standing exercises </a:t>
            </a:r>
            <a:r>
              <a:rPr lang="en-US" dirty="0" smtClean="0"/>
              <a:t>to enhance </a:t>
            </a:r>
            <a:r>
              <a:rPr lang="en-US" dirty="0"/>
              <a:t>balance, including heel-rises and toe-offs, </a:t>
            </a:r>
            <a:r>
              <a:rPr lang="en-US" dirty="0" smtClean="0"/>
              <a:t>partial wall </a:t>
            </a:r>
            <a:r>
              <a:rPr lang="en-US" dirty="0"/>
              <a:t>squats and chair rises, single-limb stance with </a:t>
            </a:r>
            <a:r>
              <a:rPr lang="en-US" dirty="0" smtClean="0"/>
              <a:t>sidekicks or </a:t>
            </a:r>
            <a:r>
              <a:rPr lang="en-US" dirty="0"/>
              <a:t>back-kicks, and marching in place. </a:t>
            </a:r>
            <a:endParaRPr lang="en-US" dirty="0" smtClean="0"/>
          </a:p>
          <a:p>
            <a:r>
              <a:rPr lang="en-US" dirty="0" smtClean="0"/>
              <a:t>Collectively</a:t>
            </a:r>
            <a:r>
              <a:rPr lang="en-US" dirty="0"/>
              <a:t> </a:t>
            </a:r>
            <a:r>
              <a:rPr lang="en-US" dirty="0" smtClean="0"/>
              <a:t>these </a:t>
            </a:r>
            <a:r>
              <a:rPr lang="en-US" dirty="0"/>
              <a:t>exercises are sometimes referred to as the </a:t>
            </a:r>
            <a:r>
              <a:rPr lang="en-US" i="1" dirty="0"/>
              <a:t>“</a:t>
            </a:r>
            <a:r>
              <a:rPr lang="en-US" i="1" dirty="0" smtClean="0"/>
              <a:t>kitchen sink </a:t>
            </a:r>
            <a:r>
              <a:rPr lang="en-US" i="1" dirty="0"/>
              <a:t>exercises” </a:t>
            </a:r>
            <a:r>
              <a:rPr lang="en-US" dirty="0"/>
              <a:t>and are important components of the </a:t>
            </a:r>
            <a:r>
              <a:rPr lang="en-US" dirty="0" smtClean="0"/>
              <a:t>HEP </a:t>
            </a:r>
            <a:r>
              <a:rPr lang="en-US" dirty="0"/>
              <a:t>for patients with balance deficiencies. he patient </a:t>
            </a:r>
            <a:r>
              <a:rPr lang="en-US" dirty="0" smtClean="0"/>
              <a:t>may require </a:t>
            </a:r>
            <a:r>
              <a:rPr lang="en-US" dirty="0"/>
              <a:t>light touch-down support of the hands to </a:t>
            </a:r>
            <a:r>
              <a:rPr lang="en-US" dirty="0" smtClean="0"/>
              <a:t>start in </a:t>
            </a:r>
            <a:r>
              <a:rPr lang="en-US" dirty="0"/>
              <a:t>order to stabilize; progression should be to no </a:t>
            </a:r>
            <a:r>
              <a:rPr lang="en-US" dirty="0" smtClean="0"/>
              <a:t>support as </a:t>
            </a:r>
            <a:r>
              <a:rPr lang="en-US" dirty="0"/>
              <a:t>soon as possible.</a:t>
            </a:r>
          </a:p>
        </p:txBody>
      </p:sp>
    </p:spTree>
    <p:extLst>
      <p:ext uri="{BB962C8B-B14F-4D97-AF65-F5344CB8AC3E}">
        <p14:creationId xmlns="" xmlns:p14="http://schemas.microsoft.com/office/powerpoint/2010/main" val="2150379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Secondary Parkinsonism; </a:t>
            </a:r>
            <a:r>
              <a:rPr lang="en-US" b="1" dirty="0" smtClean="0"/>
              <a:t>Toxic Parkinsonism</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Parkinsonian</a:t>
            </a:r>
            <a:r>
              <a:rPr lang="en-US" dirty="0" smtClean="0"/>
              <a:t> </a:t>
            </a:r>
            <a:r>
              <a:rPr lang="en-US" dirty="0"/>
              <a:t>symptoms occur in individuals </a:t>
            </a:r>
            <a:r>
              <a:rPr lang="en-US" dirty="0" smtClean="0"/>
              <a:t>exposed to </a:t>
            </a:r>
            <a:r>
              <a:rPr lang="en-US" dirty="0"/>
              <a:t>certain environmental toxins, including </a:t>
            </a:r>
            <a:r>
              <a:rPr lang="en-US" dirty="0" smtClean="0"/>
              <a:t>pesticides (e.g</a:t>
            </a:r>
            <a:r>
              <a:rPr lang="en-US" dirty="0"/>
              <a:t>., </a:t>
            </a:r>
            <a:r>
              <a:rPr lang="en-US" dirty="0" err="1"/>
              <a:t>permethrin</a:t>
            </a:r>
            <a:r>
              <a:rPr lang="en-US" dirty="0"/>
              <a:t>, beta-HCH, </a:t>
            </a:r>
            <a:r>
              <a:rPr lang="en-US" dirty="0" err="1"/>
              <a:t>paraquat</a:t>
            </a:r>
            <a:r>
              <a:rPr lang="en-US" dirty="0"/>
              <a:t>, </a:t>
            </a:r>
            <a:r>
              <a:rPr lang="en-US" dirty="0" err="1"/>
              <a:t>maneb</a:t>
            </a:r>
            <a:r>
              <a:rPr lang="en-US" dirty="0"/>
              <a:t>, </a:t>
            </a:r>
            <a:r>
              <a:rPr lang="en-US" dirty="0" smtClean="0"/>
              <a:t>Agent Orange</a:t>
            </a:r>
            <a:r>
              <a:rPr lang="en-US" dirty="0"/>
              <a:t>) and industrial chemicals (e.g., manganese</a:t>
            </a:r>
            <a:r>
              <a:rPr lang="en-US" dirty="0" smtClean="0"/>
              <a:t>, </a:t>
            </a:r>
            <a:r>
              <a:rPr lang="en-US" dirty="0"/>
              <a:t>carbon disulfide, carbon monoxide, cyanide, methanol).</a:t>
            </a:r>
          </a:p>
          <a:p>
            <a:r>
              <a:rPr lang="en-US" dirty="0" smtClean="0"/>
              <a:t>The </a:t>
            </a:r>
            <a:r>
              <a:rPr lang="en-US" dirty="0"/>
              <a:t>most common of these toxins is manganese, </a:t>
            </a:r>
            <a:r>
              <a:rPr lang="en-US" dirty="0" smtClean="0"/>
              <a:t>which represents </a:t>
            </a:r>
            <a:r>
              <a:rPr lang="en-US" dirty="0"/>
              <a:t>a serious occupational hazard to many </a:t>
            </a:r>
            <a:r>
              <a:rPr lang="en-US" dirty="0" smtClean="0"/>
              <a:t>miners from </a:t>
            </a:r>
            <a:r>
              <a:rPr lang="en-US" dirty="0"/>
              <a:t>prolonged </a:t>
            </a:r>
            <a:r>
              <a:rPr lang="en-US" dirty="0" smtClean="0"/>
              <a:t>exposure.</a:t>
            </a:r>
          </a:p>
          <a:p>
            <a:r>
              <a:rPr lang="en-US" dirty="0" smtClean="0"/>
              <a:t>Severe </a:t>
            </a:r>
            <a:r>
              <a:rPr lang="en-US" dirty="0"/>
              <a:t>and </a:t>
            </a:r>
            <a:r>
              <a:rPr lang="en-US" dirty="0" smtClean="0"/>
              <a:t>permanent parkinsonism </a:t>
            </a:r>
            <a:r>
              <a:rPr lang="en-US" dirty="0"/>
              <a:t>has been inadvertently produced in </a:t>
            </a:r>
            <a:r>
              <a:rPr lang="en-US" dirty="0" smtClean="0"/>
              <a:t>individuals who </a:t>
            </a:r>
            <a:r>
              <a:rPr lang="en-US" dirty="0"/>
              <a:t>injected a synthetic heroin containing </a:t>
            </a:r>
            <a:r>
              <a:rPr lang="en-US" dirty="0" smtClean="0"/>
              <a:t>the chemical </a:t>
            </a:r>
            <a:r>
              <a:rPr lang="en-US" dirty="0"/>
              <a:t>MPTP (1-methyl-4-phenyl-1,2,3,6- </a:t>
            </a:r>
            <a:r>
              <a:rPr lang="en-US" dirty="0" smtClean="0"/>
              <a:t>tetra/ </a:t>
            </a:r>
            <a:r>
              <a:rPr lang="en-US" dirty="0" err="1" smtClean="0"/>
              <a:t>hydropyridine</a:t>
            </a:r>
            <a:r>
              <a:rPr lang="en-US" dirty="0" smtClean="0"/>
              <a:t>).</a:t>
            </a:r>
            <a:endParaRPr lang="en-US" dirty="0"/>
          </a:p>
          <a:p>
            <a:r>
              <a:rPr lang="en-US" dirty="0" smtClean="0"/>
              <a:t>It </a:t>
            </a:r>
            <a:r>
              <a:rPr lang="en-US" dirty="0"/>
              <a:t>is important to note that </a:t>
            </a:r>
            <a:r>
              <a:rPr lang="en-US" dirty="0" smtClean="0"/>
              <a:t>simple exposure </a:t>
            </a:r>
            <a:r>
              <a:rPr lang="en-US" dirty="0"/>
              <a:t>is never enough to cause the disease.</a:t>
            </a:r>
          </a:p>
          <a:p>
            <a:endParaRPr lang="en-US" dirty="0"/>
          </a:p>
        </p:txBody>
      </p:sp>
    </p:spTree>
    <p:extLst>
      <p:ext uri="{BB962C8B-B14F-4D97-AF65-F5344CB8AC3E}">
        <p14:creationId xmlns="" xmlns:p14="http://schemas.microsoft.com/office/powerpoint/2010/main" val="340556680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i="1" dirty="0"/>
              <a:t>Whole body vibration (WBV) </a:t>
            </a:r>
            <a:r>
              <a:rPr lang="en-US" dirty="0"/>
              <a:t>is gaining popularity </a:t>
            </a:r>
            <a:r>
              <a:rPr lang="en-US" dirty="0" smtClean="0"/>
              <a:t>as a </a:t>
            </a:r>
            <a:r>
              <a:rPr lang="en-US" dirty="0"/>
              <a:t>treatment for patients with neurological diseases. It </a:t>
            </a:r>
            <a:r>
              <a:rPr lang="en-US" dirty="0" smtClean="0"/>
              <a:t>is theorized </a:t>
            </a:r>
            <a:r>
              <a:rPr lang="en-US" dirty="0"/>
              <a:t>that the seesaw-like displacement of the </a:t>
            </a:r>
            <a:r>
              <a:rPr lang="en-US" dirty="0" smtClean="0"/>
              <a:t>platform mimics </a:t>
            </a:r>
            <a:r>
              <a:rPr lang="en-US" dirty="0"/>
              <a:t>human </a:t>
            </a:r>
            <a:r>
              <a:rPr lang="en-US" dirty="0" smtClean="0"/>
              <a:t>gait and </a:t>
            </a:r>
            <a:r>
              <a:rPr lang="en-US" dirty="0"/>
              <a:t>that postural </a:t>
            </a:r>
            <a:r>
              <a:rPr lang="en-US" dirty="0" smtClean="0"/>
              <a:t>responses are </a:t>
            </a:r>
            <a:r>
              <a:rPr lang="en-US" dirty="0"/>
              <a:t>induced by vibration of the foot soles.208,209 It </a:t>
            </a:r>
            <a:r>
              <a:rPr lang="en-US" dirty="0" smtClean="0"/>
              <a:t>is also </a:t>
            </a:r>
            <a:r>
              <a:rPr lang="en-US" dirty="0"/>
              <a:t>believed that WBV increases efficiency of </a:t>
            </a:r>
            <a:r>
              <a:rPr lang="en-US" dirty="0" smtClean="0"/>
              <a:t>agonist/ antagonist pairs.</a:t>
            </a:r>
          </a:p>
          <a:p>
            <a:r>
              <a:rPr lang="en-US" dirty="0" smtClean="0"/>
              <a:t>Systematic </a:t>
            </a:r>
            <a:r>
              <a:rPr lang="en-US" dirty="0"/>
              <a:t>literature </a:t>
            </a:r>
            <a:r>
              <a:rPr lang="en-US" dirty="0" smtClean="0"/>
              <a:t>reviews reveal </a:t>
            </a:r>
            <a:r>
              <a:rPr lang="en-US" dirty="0"/>
              <a:t>insufficient high-quality studies and only </a:t>
            </a:r>
            <a:r>
              <a:rPr lang="en-US" dirty="0" smtClean="0"/>
              <a:t>minor </a:t>
            </a:r>
            <a:r>
              <a:rPr lang="en-US" dirty="0"/>
              <a:t>evidence from the current literature that WBV </a:t>
            </a:r>
            <a:r>
              <a:rPr lang="en-US" dirty="0" smtClean="0"/>
              <a:t>improves strength</a:t>
            </a:r>
            <a:r>
              <a:rPr lang="en-US" dirty="0"/>
              <a:t>, proprioception, gait, and </a:t>
            </a:r>
            <a:r>
              <a:rPr lang="en-US" dirty="0" smtClean="0"/>
              <a:t>balance.</a:t>
            </a:r>
            <a:endParaRPr lang="en-US" dirty="0"/>
          </a:p>
          <a:p>
            <a:r>
              <a:rPr lang="en-US" dirty="0"/>
              <a:t>For people with PD, WBV seated in a </a:t>
            </a:r>
            <a:r>
              <a:rPr lang="en-US" dirty="0" err="1" smtClean="0"/>
              <a:t>physioacoustic</a:t>
            </a:r>
            <a:r>
              <a:rPr lang="en-US" dirty="0"/>
              <a:t> </a:t>
            </a:r>
            <a:r>
              <a:rPr lang="en-US" dirty="0" smtClean="0"/>
              <a:t>chair </a:t>
            </a:r>
            <a:r>
              <a:rPr lang="en-US" dirty="0"/>
              <a:t>resulted in improved gait, UPDRS scores, </a:t>
            </a:r>
            <a:r>
              <a:rPr lang="en-US" dirty="0" smtClean="0"/>
              <a:t>and upper </a:t>
            </a:r>
            <a:r>
              <a:rPr lang="en-US" dirty="0"/>
              <a:t>limb control and significant reductions in </a:t>
            </a:r>
            <a:r>
              <a:rPr lang="en-US" dirty="0" smtClean="0"/>
              <a:t>tremor and rigidity.</a:t>
            </a:r>
          </a:p>
          <a:p>
            <a:r>
              <a:rPr lang="en-US" dirty="0" smtClean="0"/>
              <a:t>Another </a:t>
            </a:r>
            <a:r>
              <a:rPr lang="en-US" dirty="0"/>
              <a:t>study examined the effect </a:t>
            </a:r>
            <a:r>
              <a:rPr lang="en-US" dirty="0" smtClean="0"/>
              <a:t>of treatment </a:t>
            </a:r>
            <a:r>
              <a:rPr lang="en-US" dirty="0"/>
              <a:t>standing on a random </a:t>
            </a:r>
            <a:r>
              <a:rPr lang="en-US" dirty="0" smtClean="0"/>
              <a:t>multidirectional vibrating </a:t>
            </a:r>
            <a:r>
              <a:rPr lang="en-US" dirty="0"/>
              <a:t>platform. </a:t>
            </a:r>
            <a:endParaRPr lang="en-US" dirty="0" smtClean="0"/>
          </a:p>
          <a:p>
            <a:r>
              <a:rPr lang="en-US" dirty="0" smtClean="0"/>
              <a:t>After </a:t>
            </a:r>
            <a:r>
              <a:rPr lang="en-US" dirty="0"/>
              <a:t>WBV, subjects </a:t>
            </a:r>
            <a:r>
              <a:rPr lang="en-US" dirty="0" smtClean="0"/>
              <a:t>presented with </a:t>
            </a:r>
            <a:r>
              <a:rPr lang="en-US" dirty="0"/>
              <a:t>significantly improved scores on the UPDRS </a:t>
            </a:r>
            <a:r>
              <a:rPr lang="en-US" dirty="0" smtClean="0"/>
              <a:t>with reductions </a:t>
            </a:r>
            <a:r>
              <a:rPr lang="en-US" dirty="0"/>
              <a:t>in tremor and </a:t>
            </a:r>
            <a:r>
              <a:rPr lang="en-US" dirty="0" smtClean="0"/>
              <a:t>rigidity.</a:t>
            </a:r>
          </a:p>
          <a:p>
            <a:r>
              <a:rPr lang="en-US" dirty="0" smtClean="0"/>
              <a:t>Additional quality research </a:t>
            </a:r>
            <a:r>
              <a:rPr lang="en-US" dirty="0"/>
              <a:t>examining the efficacy of WBV in the </a:t>
            </a:r>
            <a:r>
              <a:rPr lang="en-US" dirty="0" smtClean="0"/>
              <a:t>treatment of </a:t>
            </a:r>
            <a:r>
              <a:rPr lang="en-US" dirty="0"/>
              <a:t>people with PD is needed.</a:t>
            </a:r>
          </a:p>
        </p:txBody>
      </p:sp>
    </p:spTree>
    <p:extLst>
      <p:ext uri="{BB962C8B-B14F-4D97-AF65-F5344CB8AC3E}">
        <p14:creationId xmlns="" xmlns:p14="http://schemas.microsoft.com/office/powerpoint/2010/main" val="42171719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Locomotor</a:t>
            </a:r>
            <a:r>
              <a:rPr lang="en-US" b="1" dirty="0"/>
              <a:t> </a:t>
            </a:r>
            <a:r>
              <a:rPr lang="en-US" b="1" dirty="0" smtClean="0"/>
              <a:t>Training</a:t>
            </a:r>
            <a:endParaRPr lang="en-US" dirty="0"/>
          </a:p>
        </p:txBody>
      </p:sp>
      <p:sp>
        <p:nvSpPr>
          <p:cNvPr id="3" name="Content Placeholder 2"/>
          <p:cNvSpPr>
            <a:spLocks noGrp="1"/>
          </p:cNvSpPr>
          <p:nvPr>
            <p:ph idx="1"/>
          </p:nvPr>
        </p:nvSpPr>
        <p:spPr>
          <a:xfrm>
            <a:off x="457200" y="1600200"/>
            <a:ext cx="5486400" cy="4525963"/>
          </a:xfrm>
        </p:spPr>
        <p:txBody>
          <a:bodyPr>
            <a:normAutofit fontScale="77500" lnSpcReduction="20000"/>
          </a:bodyPr>
          <a:lstStyle/>
          <a:p>
            <a:r>
              <a:rPr lang="en-US" dirty="0"/>
              <a:t>F</a:t>
            </a:r>
            <a:r>
              <a:rPr lang="en-US" dirty="0" smtClean="0"/>
              <a:t>ocus </a:t>
            </a:r>
            <a:r>
              <a:rPr lang="en-US" dirty="0"/>
              <a:t>on reducing primary </a:t>
            </a:r>
            <a:r>
              <a:rPr lang="en-US" dirty="0" smtClean="0"/>
              <a:t>gait impairments</a:t>
            </a:r>
          </a:p>
          <a:p>
            <a:pPr lvl="1"/>
            <a:r>
              <a:rPr lang="en-US" dirty="0" smtClean="0"/>
              <a:t>slowed </a:t>
            </a:r>
            <a:r>
              <a:rPr lang="en-US" dirty="0"/>
              <a:t>speed, </a:t>
            </a:r>
            <a:r>
              <a:rPr lang="en-US" dirty="0" smtClean="0"/>
              <a:t>decreased stride length</a:t>
            </a:r>
          </a:p>
          <a:p>
            <a:pPr lvl="1"/>
            <a:r>
              <a:rPr lang="en-US" dirty="0" smtClean="0"/>
              <a:t>lack </a:t>
            </a:r>
            <a:r>
              <a:rPr lang="en-US" dirty="0"/>
              <a:t>of a heel-toe sequence </a:t>
            </a:r>
            <a:r>
              <a:rPr lang="en-US" dirty="0" smtClean="0"/>
              <a:t>with forward </a:t>
            </a:r>
            <a:r>
              <a:rPr lang="en-US" dirty="0"/>
              <a:t>progression characterized by a shuffling (</a:t>
            </a:r>
            <a:r>
              <a:rPr lang="en-US" dirty="0" smtClean="0"/>
              <a:t>festinating) gait </a:t>
            </a:r>
            <a:r>
              <a:rPr lang="en-US" dirty="0"/>
              <a:t>pattern, </a:t>
            </a:r>
            <a:endParaRPr lang="en-US" dirty="0" smtClean="0"/>
          </a:p>
          <a:p>
            <a:pPr lvl="1"/>
            <a:r>
              <a:rPr lang="en-US" dirty="0" smtClean="0"/>
              <a:t>diminished </a:t>
            </a:r>
            <a:r>
              <a:rPr lang="en-US" dirty="0"/>
              <a:t>contralateral </a:t>
            </a:r>
            <a:r>
              <a:rPr lang="en-US" dirty="0" smtClean="0"/>
              <a:t>trunk movement </a:t>
            </a:r>
            <a:r>
              <a:rPr lang="en-US" dirty="0"/>
              <a:t>and arm </a:t>
            </a:r>
            <a:r>
              <a:rPr lang="en-US" dirty="0" smtClean="0"/>
              <a:t>swing</a:t>
            </a:r>
            <a:endParaRPr lang="en-US" dirty="0"/>
          </a:p>
          <a:p>
            <a:pPr lvl="1"/>
            <a:r>
              <a:rPr lang="en-US" dirty="0" smtClean="0"/>
              <a:t>Attitude of flexion </a:t>
            </a:r>
            <a:r>
              <a:rPr lang="en-US" dirty="0"/>
              <a:t>while walking. </a:t>
            </a:r>
            <a:endParaRPr lang="en-US" dirty="0" smtClean="0"/>
          </a:p>
          <a:p>
            <a:r>
              <a:rPr lang="en-US" dirty="0" smtClean="0"/>
              <a:t>Goals </a:t>
            </a:r>
            <a:r>
              <a:rPr lang="en-US" dirty="0"/>
              <a:t>also focus on increasing </a:t>
            </a:r>
            <a:r>
              <a:rPr lang="en-US" dirty="0" smtClean="0"/>
              <a:t>the patient’s </a:t>
            </a:r>
            <a:r>
              <a:rPr lang="en-US" dirty="0"/>
              <a:t>ability to safely perform functional </a:t>
            </a:r>
            <a:r>
              <a:rPr lang="en-US" dirty="0" smtClean="0"/>
              <a:t>mobility activities </a:t>
            </a:r>
            <a:r>
              <a:rPr lang="en-US" dirty="0"/>
              <a:t>and prevent </a:t>
            </a:r>
            <a:r>
              <a:rPr lang="en-US" dirty="0" smtClean="0"/>
              <a:t>falls.</a:t>
            </a:r>
          </a:p>
          <a:p>
            <a:r>
              <a:rPr lang="en-US" dirty="0" smtClean="0"/>
              <a:t>Effective </a:t>
            </a:r>
            <a:r>
              <a:rPr lang="en-US" dirty="0"/>
              <a:t>strategies </a:t>
            </a:r>
            <a:r>
              <a:rPr lang="en-US" dirty="0" smtClean="0"/>
              <a:t>for improving </a:t>
            </a:r>
            <a:r>
              <a:rPr lang="en-US" dirty="0"/>
              <a:t>upright alignment and safety include </a:t>
            </a:r>
            <a:r>
              <a:rPr lang="en-US" dirty="0" smtClean="0"/>
              <a:t>having  the </a:t>
            </a:r>
            <a:r>
              <a:rPr lang="en-US" dirty="0"/>
              <a:t>patient walk with vertical poles (pole walking</a:t>
            </a:r>
            <a:r>
              <a:rPr lang="en-US" dirty="0" smtClean="0"/>
              <a:t>)</a:t>
            </a:r>
            <a:endParaRPr lang="en-US" dirty="0"/>
          </a:p>
        </p:txBody>
      </p:sp>
      <p:pic>
        <p:nvPicPr>
          <p:cNvPr id="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32602" y="1828800"/>
            <a:ext cx="3046840" cy="37246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31414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dirty="0"/>
              <a:t>Strategies to enhance posture, step </a:t>
            </a:r>
            <a:r>
              <a:rPr lang="en-US" dirty="0" smtClean="0"/>
              <a:t>length, velocity</a:t>
            </a:r>
            <a:r>
              <a:rPr lang="en-US" dirty="0"/>
              <a:t>, and arm swing include the use of </a:t>
            </a:r>
            <a:r>
              <a:rPr lang="en-US" i="1" dirty="0"/>
              <a:t>verbal </a:t>
            </a:r>
            <a:r>
              <a:rPr lang="en-US" i="1" dirty="0" smtClean="0"/>
              <a:t>instructional sets </a:t>
            </a:r>
            <a:r>
              <a:rPr lang="en-US" dirty="0"/>
              <a:t>(e.g., “Walk tall,” “Walk fast,” “Take </a:t>
            </a:r>
            <a:r>
              <a:rPr lang="en-US" dirty="0" smtClean="0"/>
              <a:t>large steps</a:t>
            </a:r>
            <a:r>
              <a:rPr lang="en-US" dirty="0"/>
              <a:t>,” “Swing both arms”). </a:t>
            </a:r>
            <a:endParaRPr lang="en-US" dirty="0" smtClean="0"/>
          </a:p>
          <a:p>
            <a:r>
              <a:rPr lang="en-US" dirty="0" smtClean="0"/>
              <a:t>Behrman </a:t>
            </a:r>
            <a:r>
              <a:rPr lang="en-US" dirty="0"/>
              <a:t>et </a:t>
            </a:r>
            <a:r>
              <a:rPr lang="en-US" dirty="0" smtClean="0"/>
              <a:t>al found that commands </a:t>
            </a:r>
            <a:r>
              <a:rPr lang="en-US" dirty="0"/>
              <a:t>for large step and arm swing were more </a:t>
            </a:r>
            <a:r>
              <a:rPr lang="en-US" dirty="0" smtClean="0"/>
              <a:t>effective instructional </a:t>
            </a:r>
            <a:r>
              <a:rPr lang="en-US" dirty="0"/>
              <a:t>strategies than the command to walk  fast. </a:t>
            </a:r>
            <a:endParaRPr lang="en-US" dirty="0" smtClean="0"/>
          </a:p>
          <a:p>
            <a:r>
              <a:rPr lang="en-US" dirty="0" smtClean="0"/>
              <a:t>As </a:t>
            </a:r>
            <a:r>
              <a:rPr lang="en-US" dirty="0"/>
              <a:t>previously discussed, visual and auditory cues </a:t>
            </a:r>
            <a:r>
              <a:rPr lang="en-US" dirty="0" smtClean="0"/>
              <a:t>are also </a:t>
            </a:r>
            <a:r>
              <a:rPr lang="en-US" dirty="0"/>
              <a:t>effective in improving gait speed and step length.</a:t>
            </a:r>
          </a:p>
          <a:p>
            <a:endParaRPr lang="en-US" dirty="0"/>
          </a:p>
        </p:txBody>
      </p:sp>
    </p:spTree>
    <p:extLst>
      <p:ext uri="{BB962C8B-B14F-4D97-AF65-F5344CB8AC3E}">
        <p14:creationId xmlns="" xmlns:p14="http://schemas.microsoft.com/office/powerpoint/2010/main" val="7006647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44750" y="2209800"/>
            <a:ext cx="2894060" cy="3657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00600" y="533400"/>
            <a:ext cx="3505199" cy="47101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200603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10000"/>
          </a:bodyPr>
          <a:lstStyle/>
          <a:p>
            <a:r>
              <a:rPr lang="en-US" dirty="0"/>
              <a:t>Patients with PD who practiced </a:t>
            </a:r>
            <a:r>
              <a:rPr lang="en-US" dirty="0" err="1"/>
              <a:t>locomotor</a:t>
            </a:r>
            <a:r>
              <a:rPr lang="en-US" dirty="0"/>
              <a:t> </a:t>
            </a:r>
            <a:r>
              <a:rPr lang="en-US" dirty="0" smtClean="0"/>
              <a:t>training  on </a:t>
            </a:r>
            <a:r>
              <a:rPr lang="en-US" dirty="0"/>
              <a:t>a motorized treadmill with an overhead </a:t>
            </a:r>
            <a:r>
              <a:rPr lang="en-US" dirty="0" smtClean="0"/>
              <a:t>harness demonstrated </a:t>
            </a:r>
            <a:r>
              <a:rPr lang="en-US" dirty="0"/>
              <a:t>improvements in postural stability, </a:t>
            </a:r>
            <a:r>
              <a:rPr lang="en-US" dirty="0" smtClean="0"/>
              <a:t>gait  (e.g</a:t>
            </a:r>
            <a:r>
              <a:rPr lang="en-US" dirty="0"/>
              <a:t>., walking speed, step and stride length), motor </a:t>
            </a:r>
            <a:r>
              <a:rPr lang="en-US" dirty="0" smtClean="0"/>
              <a:t>function, and </a:t>
            </a:r>
            <a:r>
              <a:rPr lang="en-US" dirty="0"/>
              <a:t>quality of </a:t>
            </a:r>
            <a:r>
              <a:rPr lang="en-US" dirty="0" smtClean="0"/>
              <a:t>life.</a:t>
            </a:r>
          </a:p>
          <a:p>
            <a:r>
              <a:rPr lang="en-US" dirty="0" smtClean="0"/>
              <a:t>Both </a:t>
            </a:r>
            <a:r>
              <a:rPr lang="en-US" dirty="0"/>
              <a:t>body weight </a:t>
            </a:r>
            <a:r>
              <a:rPr lang="en-US" dirty="0" smtClean="0"/>
              <a:t>support (e.g</a:t>
            </a:r>
            <a:r>
              <a:rPr lang="en-US" dirty="0"/>
              <a:t>., up to 20</a:t>
            </a:r>
            <a:r>
              <a:rPr lang="en-US" dirty="0" smtClean="0"/>
              <a:t>%)</a:t>
            </a:r>
            <a:r>
              <a:rPr lang="en-US" dirty="0"/>
              <a:t> </a:t>
            </a:r>
            <a:r>
              <a:rPr lang="en-US" dirty="0" smtClean="0"/>
              <a:t>and </a:t>
            </a:r>
            <a:r>
              <a:rPr lang="en-US" dirty="0"/>
              <a:t>no body support have </a:t>
            </a:r>
            <a:r>
              <a:rPr lang="en-US" dirty="0" smtClean="0"/>
              <a:t>been used.</a:t>
            </a:r>
          </a:p>
          <a:p>
            <a:r>
              <a:rPr lang="en-US" dirty="0" smtClean="0"/>
              <a:t>In </a:t>
            </a:r>
            <a:r>
              <a:rPr lang="en-US" dirty="0"/>
              <a:t>a long-term study, </a:t>
            </a:r>
            <a:r>
              <a:rPr lang="en-US" dirty="0" err="1"/>
              <a:t>Miyai</a:t>
            </a:r>
            <a:r>
              <a:rPr lang="en-US" dirty="0"/>
              <a:t> et </a:t>
            </a:r>
            <a:r>
              <a:rPr lang="en-US" dirty="0" smtClean="0"/>
              <a:t>al found that gains </a:t>
            </a:r>
            <a:r>
              <a:rPr lang="en-US" dirty="0"/>
              <a:t>in walking speed and number of steps </a:t>
            </a:r>
            <a:r>
              <a:rPr lang="en-US" dirty="0" smtClean="0"/>
              <a:t>following this </a:t>
            </a:r>
            <a:r>
              <a:rPr lang="en-US" dirty="0"/>
              <a:t>type of training were maintained at 4 months. </a:t>
            </a:r>
            <a:endParaRPr lang="en-US" dirty="0" smtClean="0"/>
          </a:p>
          <a:p>
            <a:r>
              <a:rPr lang="en-US" dirty="0" smtClean="0"/>
              <a:t>The</a:t>
            </a:r>
            <a:r>
              <a:rPr lang="en-US" dirty="0"/>
              <a:t> </a:t>
            </a:r>
            <a:r>
              <a:rPr lang="en-US" dirty="0" smtClean="0"/>
              <a:t>researchers </a:t>
            </a:r>
            <a:r>
              <a:rPr lang="en-US" dirty="0"/>
              <a:t>stated that </a:t>
            </a:r>
            <a:r>
              <a:rPr lang="en-US" dirty="0" err="1"/>
              <a:t>attentional</a:t>
            </a:r>
            <a:r>
              <a:rPr lang="en-US" dirty="0"/>
              <a:t> strategies were </a:t>
            </a:r>
            <a:r>
              <a:rPr lang="en-US" dirty="0" smtClean="0"/>
              <a:t>not used </a:t>
            </a:r>
            <a:r>
              <a:rPr lang="en-US" dirty="0"/>
              <a:t>and speculate that the enhancement of gait might be due to activation of central pattern generators as </a:t>
            </a:r>
            <a:r>
              <a:rPr lang="en-US" dirty="0" smtClean="0"/>
              <a:t>is thought </a:t>
            </a:r>
            <a:r>
              <a:rPr lang="en-US" dirty="0"/>
              <a:t>the case in stroke and spinal cord injury (</a:t>
            </a:r>
            <a:r>
              <a:rPr lang="en-US" dirty="0" smtClean="0"/>
              <a:t>SCI) studies</a:t>
            </a:r>
            <a:r>
              <a:rPr lang="en-US" dirty="0"/>
              <a:t>.</a:t>
            </a:r>
          </a:p>
        </p:txBody>
      </p:sp>
    </p:spTree>
    <p:extLst>
      <p:ext uri="{BB962C8B-B14F-4D97-AF65-F5344CB8AC3E}">
        <p14:creationId xmlns="" xmlns:p14="http://schemas.microsoft.com/office/powerpoint/2010/main" val="14646940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600200"/>
            <a:ext cx="5181600" cy="4525963"/>
          </a:xfrm>
        </p:spPr>
        <p:txBody>
          <a:bodyPr>
            <a:normAutofit/>
          </a:bodyPr>
          <a:lstStyle/>
          <a:p>
            <a:r>
              <a:rPr lang="en-US" dirty="0"/>
              <a:t>Some patients, especially those in the postural instability gait disturbed group, can benefit from walking with a therapy dog. </a:t>
            </a:r>
          </a:p>
          <a:p>
            <a:r>
              <a:rPr lang="en-US" dirty="0"/>
              <a:t>The dog provides an assist in balance and momentum, and a source of external cueing of stepping </a:t>
            </a:r>
            <a:r>
              <a:rPr lang="en-US" dirty="0" smtClean="0"/>
              <a:t>movements.</a:t>
            </a:r>
            <a:endParaRPr lang="en-US" dirty="0"/>
          </a:p>
          <a:p>
            <a:endParaRPr lang="en-US" dirty="0"/>
          </a:p>
        </p:txBody>
      </p:sp>
      <p:pic>
        <p:nvPicPr>
          <p:cNvPr id="1433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81600" y="762000"/>
            <a:ext cx="4181475" cy="5848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5612758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Spinal </a:t>
            </a:r>
            <a:r>
              <a:rPr lang="en-US" b="1" dirty="0" smtClean="0"/>
              <a:t>Orthotics</a:t>
            </a:r>
            <a:endParaRPr lang="en-US" dirty="0"/>
          </a:p>
        </p:txBody>
      </p:sp>
      <p:sp>
        <p:nvSpPr>
          <p:cNvPr id="3" name="Content Placeholder 2"/>
          <p:cNvSpPr>
            <a:spLocks noGrp="1"/>
          </p:cNvSpPr>
          <p:nvPr>
            <p:ph idx="1"/>
          </p:nvPr>
        </p:nvSpPr>
        <p:spPr/>
        <p:txBody>
          <a:bodyPr>
            <a:normAutofit fontScale="92500"/>
          </a:bodyPr>
          <a:lstStyle/>
          <a:p>
            <a:r>
              <a:rPr lang="en-US" dirty="0" smtClean="0"/>
              <a:t>Spinal </a:t>
            </a:r>
            <a:r>
              <a:rPr lang="en-US" dirty="0"/>
              <a:t>bracing may be an appropriate adjunct to </a:t>
            </a:r>
            <a:r>
              <a:rPr lang="en-US" dirty="0" smtClean="0"/>
              <a:t>therapy for </a:t>
            </a:r>
            <a:r>
              <a:rPr lang="en-US" dirty="0"/>
              <a:t>patients with postural deformities common to </a:t>
            </a:r>
            <a:r>
              <a:rPr lang="en-US" dirty="0" smtClean="0"/>
              <a:t>PD (e.g</a:t>
            </a:r>
            <a:r>
              <a:rPr lang="en-US" dirty="0"/>
              <a:t>., increased thoracic kyphosis, decreased </a:t>
            </a:r>
            <a:r>
              <a:rPr lang="en-US" dirty="0" smtClean="0"/>
              <a:t>costal expansion</a:t>
            </a:r>
            <a:r>
              <a:rPr lang="en-US" dirty="0"/>
              <a:t>, and forward head posture). </a:t>
            </a:r>
            <a:endParaRPr lang="en-US" dirty="0" smtClean="0"/>
          </a:p>
          <a:p>
            <a:r>
              <a:rPr lang="en-US" dirty="0"/>
              <a:t>T</a:t>
            </a:r>
            <a:r>
              <a:rPr lang="en-US" dirty="0" smtClean="0"/>
              <a:t>he </a:t>
            </a:r>
            <a:r>
              <a:rPr lang="en-US" dirty="0" err="1" smtClean="0"/>
              <a:t>Spinomed</a:t>
            </a:r>
            <a:r>
              <a:rPr lang="en-US" dirty="0"/>
              <a:t> </a:t>
            </a:r>
            <a:r>
              <a:rPr lang="en-US" dirty="0" smtClean="0"/>
              <a:t>thoracolumbar </a:t>
            </a:r>
            <a:r>
              <a:rPr lang="en-US" dirty="0" err="1"/>
              <a:t>orthosis</a:t>
            </a:r>
            <a:r>
              <a:rPr lang="en-US" dirty="0"/>
              <a:t> is unique in that it not only </a:t>
            </a:r>
            <a:r>
              <a:rPr lang="en-US" dirty="0" smtClean="0"/>
              <a:t>corrects faulty </a:t>
            </a:r>
            <a:r>
              <a:rPr lang="en-US" dirty="0"/>
              <a:t>posture but also has been shown to </a:t>
            </a:r>
            <a:r>
              <a:rPr lang="en-US" dirty="0" smtClean="0"/>
              <a:t>increase trunk </a:t>
            </a:r>
            <a:r>
              <a:rPr lang="en-US" dirty="0"/>
              <a:t>stability, increase respiratory vital capacity, </a:t>
            </a:r>
            <a:r>
              <a:rPr lang="en-US" dirty="0" smtClean="0"/>
              <a:t>and improve </a:t>
            </a:r>
            <a:r>
              <a:rPr lang="en-US" dirty="0"/>
              <a:t>a patient’s self-report of </a:t>
            </a:r>
            <a:r>
              <a:rPr lang="en-US" dirty="0" smtClean="0"/>
              <a:t>well-being.</a:t>
            </a:r>
          </a:p>
          <a:p>
            <a:r>
              <a:rPr lang="en-US" dirty="0" smtClean="0"/>
              <a:t>When</a:t>
            </a:r>
            <a:r>
              <a:rPr lang="en-US" dirty="0"/>
              <a:t> </a:t>
            </a:r>
            <a:r>
              <a:rPr lang="en-US" dirty="0" smtClean="0"/>
              <a:t>the </a:t>
            </a:r>
            <a:r>
              <a:rPr lang="en-US" dirty="0"/>
              <a:t>brace was worn for 6 months the subjects had a </a:t>
            </a:r>
            <a:r>
              <a:rPr lang="en-US" dirty="0" smtClean="0"/>
              <a:t>73% increase </a:t>
            </a:r>
            <a:r>
              <a:rPr lang="en-US" dirty="0"/>
              <a:t>in back extensor strength and a 58% increase in abdominal flexor strength. </a:t>
            </a:r>
          </a:p>
        </p:txBody>
      </p:sp>
    </p:spTree>
    <p:extLst>
      <p:ext uri="{BB962C8B-B14F-4D97-AF65-F5344CB8AC3E}">
        <p14:creationId xmlns="" xmlns:p14="http://schemas.microsoft.com/office/powerpoint/2010/main" val="39566296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These </a:t>
            </a:r>
            <a:r>
              <a:rPr lang="en-US" dirty="0"/>
              <a:t>strength gains </a:t>
            </a:r>
            <a:r>
              <a:rPr lang="en-US" dirty="0" smtClean="0"/>
              <a:t>are attributed </a:t>
            </a:r>
            <a:r>
              <a:rPr lang="en-US" dirty="0"/>
              <a:t>to increased muscular activity in response </a:t>
            </a:r>
            <a:r>
              <a:rPr lang="en-US" dirty="0" smtClean="0"/>
              <a:t>to the </a:t>
            </a:r>
            <a:r>
              <a:rPr lang="en-US" dirty="0"/>
              <a:t>proprioceptive biofeedback of the </a:t>
            </a:r>
            <a:r>
              <a:rPr lang="en-US" dirty="0" smtClean="0"/>
              <a:t>brace.</a:t>
            </a:r>
          </a:p>
          <a:p>
            <a:r>
              <a:rPr lang="en-US" dirty="0" smtClean="0"/>
              <a:t>A study investigating </a:t>
            </a:r>
            <a:r>
              <a:rPr lang="en-US" dirty="0"/>
              <a:t>gait stability and physical functioning </a:t>
            </a:r>
            <a:r>
              <a:rPr lang="en-US" dirty="0" smtClean="0"/>
              <a:t>in women </a:t>
            </a:r>
            <a:r>
              <a:rPr lang="en-US" dirty="0"/>
              <a:t>with postmenopausal osteoporosis </a:t>
            </a:r>
            <a:r>
              <a:rPr lang="en-US" dirty="0" smtClean="0"/>
              <a:t>demonstrated decreased </a:t>
            </a:r>
            <a:r>
              <a:rPr lang="en-US" dirty="0"/>
              <a:t>double limb stance time associated with </a:t>
            </a:r>
            <a:r>
              <a:rPr lang="en-US" dirty="0" smtClean="0"/>
              <a:t>a beneficial </a:t>
            </a:r>
            <a:r>
              <a:rPr lang="en-US" dirty="0"/>
              <a:t>impact on gait </a:t>
            </a:r>
            <a:r>
              <a:rPr lang="en-US" dirty="0" smtClean="0"/>
              <a:t>stability.</a:t>
            </a:r>
          </a:p>
          <a:p>
            <a:r>
              <a:rPr lang="en-US" dirty="0" smtClean="0"/>
              <a:t>Further </a:t>
            </a:r>
            <a:r>
              <a:rPr lang="en-US" dirty="0"/>
              <a:t>research </a:t>
            </a:r>
            <a:r>
              <a:rPr lang="en-US" dirty="0" smtClean="0"/>
              <a:t>is warranted </a:t>
            </a:r>
            <a:r>
              <a:rPr lang="en-US" dirty="0"/>
              <a:t>to determine if this type of orthotic </a:t>
            </a:r>
            <a:r>
              <a:rPr lang="en-US" dirty="0" smtClean="0"/>
              <a:t>intervention holds </a:t>
            </a:r>
            <a:r>
              <a:rPr lang="en-US" dirty="0"/>
              <a:t>potential for patients with PD.</a:t>
            </a:r>
          </a:p>
        </p:txBody>
      </p:sp>
    </p:spTree>
    <p:extLst>
      <p:ext uri="{BB962C8B-B14F-4D97-AF65-F5344CB8AC3E}">
        <p14:creationId xmlns="" xmlns:p14="http://schemas.microsoft.com/office/powerpoint/2010/main" val="84959213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Pulmonary </a:t>
            </a:r>
            <a:r>
              <a:rPr lang="en-US" b="1" dirty="0" smtClean="0"/>
              <a:t>Rehabilitation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a:t>four main classifications of respiratory disorders </a:t>
            </a:r>
            <a:r>
              <a:rPr lang="en-US" dirty="0" smtClean="0"/>
              <a:t>in patients </a:t>
            </a:r>
            <a:r>
              <a:rPr lang="en-US" dirty="0"/>
              <a:t>with PD are medication complications, </a:t>
            </a:r>
            <a:r>
              <a:rPr lang="en-US" dirty="0" smtClean="0"/>
              <a:t>upper airway </a:t>
            </a:r>
            <a:r>
              <a:rPr lang="en-US" dirty="0"/>
              <a:t>obstructions, restrictive disorders, and </a:t>
            </a:r>
            <a:r>
              <a:rPr lang="en-US" dirty="0" smtClean="0"/>
              <a:t>aspiration pneumonia.</a:t>
            </a:r>
          </a:p>
          <a:p>
            <a:r>
              <a:rPr lang="en-US" dirty="0" smtClean="0"/>
              <a:t>Since </a:t>
            </a:r>
            <a:r>
              <a:rPr lang="en-US" dirty="0"/>
              <a:t>respiratory dysfunction in the </a:t>
            </a:r>
            <a:r>
              <a:rPr lang="en-US" dirty="0" smtClean="0"/>
              <a:t>neurological movement </a:t>
            </a:r>
            <a:r>
              <a:rPr lang="en-US" dirty="0"/>
              <a:t>disorders population is linked to </a:t>
            </a:r>
            <a:r>
              <a:rPr lang="en-US" dirty="0" smtClean="0"/>
              <a:t>a high </a:t>
            </a:r>
            <a:r>
              <a:rPr lang="en-US" dirty="0"/>
              <a:t>rate of disability and mortality, it is critical that </a:t>
            </a:r>
            <a:r>
              <a:rPr lang="en-US" dirty="0" smtClean="0"/>
              <a:t>the prevention </a:t>
            </a:r>
            <a:r>
              <a:rPr lang="en-US" dirty="0"/>
              <a:t>and treatment of these dysfunctions take priority.</a:t>
            </a:r>
          </a:p>
          <a:p>
            <a:r>
              <a:rPr lang="en-US" dirty="0"/>
              <a:t>Components include diaphragmatic breathing </a:t>
            </a:r>
            <a:r>
              <a:rPr lang="en-US" dirty="0" smtClean="0"/>
              <a:t>exercises, air-shifting </a:t>
            </a:r>
            <a:r>
              <a:rPr lang="en-US" dirty="0"/>
              <a:t>techniques, and exercises that </a:t>
            </a:r>
            <a:r>
              <a:rPr lang="en-US" dirty="0" smtClean="0"/>
              <a:t>recruit neck</a:t>
            </a:r>
            <a:r>
              <a:rPr lang="en-US" dirty="0"/>
              <a:t>, shoulder, and trunk muscles. </a:t>
            </a:r>
            <a:endParaRPr lang="en-US" dirty="0" smtClean="0"/>
          </a:p>
          <a:p>
            <a:r>
              <a:rPr lang="en-US" dirty="0" smtClean="0"/>
              <a:t>Manual techniques such </a:t>
            </a:r>
            <a:r>
              <a:rPr lang="en-US" dirty="0"/>
              <a:t>as vibration and shaking can be used to </a:t>
            </a:r>
            <a:r>
              <a:rPr lang="en-US" dirty="0" smtClean="0"/>
              <a:t>ensure complete </a:t>
            </a:r>
            <a:r>
              <a:rPr lang="en-US" dirty="0"/>
              <a:t>exhalation, distal alveoli opening, and to </a:t>
            </a:r>
            <a:r>
              <a:rPr lang="en-US" dirty="0" smtClean="0"/>
              <a:t>assist with </a:t>
            </a:r>
            <a:r>
              <a:rPr lang="en-US" dirty="0"/>
              <a:t>secretion clearance. </a:t>
            </a:r>
            <a:endParaRPr lang="en-US" dirty="0" smtClean="0"/>
          </a:p>
          <a:p>
            <a:r>
              <a:rPr lang="en-US" dirty="0"/>
              <a:t>T</a:t>
            </a:r>
            <a:r>
              <a:rPr lang="en-US" dirty="0" smtClean="0"/>
              <a:t>he </a:t>
            </a:r>
            <a:r>
              <a:rPr lang="en-US" dirty="0"/>
              <a:t>patient should be </a:t>
            </a:r>
            <a:r>
              <a:rPr lang="en-US" dirty="0" smtClean="0"/>
              <a:t>instructed in </a:t>
            </a:r>
            <a:r>
              <a:rPr lang="en-US" dirty="0"/>
              <a:t>deep-breathing exercises to improve </a:t>
            </a:r>
            <a:r>
              <a:rPr lang="en-US" dirty="0" smtClean="0"/>
              <a:t>chest wall </a:t>
            </a:r>
            <a:r>
              <a:rPr lang="en-US" dirty="0"/>
              <a:t>mobility and vital capacity. </a:t>
            </a:r>
            <a:endParaRPr lang="en-US" dirty="0" smtClean="0"/>
          </a:p>
          <a:p>
            <a:r>
              <a:rPr lang="en-US" dirty="0" smtClean="0"/>
              <a:t>Air </a:t>
            </a:r>
            <a:r>
              <a:rPr lang="en-US" dirty="0"/>
              <a:t>shifts are </a:t>
            </a:r>
            <a:r>
              <a:rPr lang="en-US" dirty="0" smtClean="0"/>
              <a:t>promoted to </a:t>
            </a:r>
            <a:r>
              <a:rPr lang="en-US" dirty="0"/>
              <a:t>lesser-ventilated areas of the lung. </a:t>
            </a:r>
          </a:p>
        </p:txBody>
      </p:sp>
    </p:spTree>
    <p:extLst>
      <p:ext uri="{BB962C8B-B14F-4D97-AF65-F5344CB8AC3E}">
        <p14:creationId xmlns="" xmlns:p14="http://schemas.microsoft.com/office/powerpoint/2010/main" val="406181155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Speech </a:t>
            </a:r>
            <a:r>
              <a:rPr lang="en-US" b="1" dirty="0" smtClean="0"/>
              <a:t>therapy</a:t>
            </a:r>
            <a:r>
              <a:rPr lang="en-US" b="1" dirty="0"/>
              <a:t/>
            </a:r>
            <a:br>
              <a:rPr lang="en-US" b="1"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a:t>quality of speech in patients with PD is often a </a:t>
            </a:r>
            <a:r>
              <a:rPr lang="en-US" dirty="0" smtClean="0"/>
              <a:t>breathy monotone</a:t>
            </a:r>
            <a:r>
              <a:rPr lang="en-US" dirty="0"/>
              <a:t>, soft voice that is perceived by the patient to </a:t>
            </a:r>
            <a:r>
              <a:rPr lang="en-US" dirty="0" smtClean="0"/>
              <a:t>be of </a:t>
            </a:r>
            <a:r>
              <a:rPr lang="en-US" dirty="0"/>
              <a:t>normal loudness. </a:t>
            </a:r>
            <a:endParaRPr lang="en-US" dirty="0" smtClean="0"/>
          </a:p>
          <a:p>
            <a:r>
              <a:rPr lang="en-US" dirty="0" err="1" smtClean="0"/>
              <a:t>Hypophonia</a:t>
            </a:r>
            <a:r>
              <a:rPr lang="en-US" dirty="0" smtClean="0"/>
              <a:t> </a:t>
            </a:r>
            <a:r>
              <a:rPr lang="en-US" dirty="0"/>
              <a:t>is caused by a </a:t>
            </a:r>
            <a:r>
              <a:rPr lang="en-US" dirty="0" err="1" smtClean="0"/>
              <a:t>bradykinetic</a:t>
            </a:r>
            <a:r>
              <a:rPr lang="en-US" dirty="0"/>
              <a:t> </a:t>
            </a:r>
            <a:r>
              <a:rPr lang="en-US" dirty="0" smtClean="0"/>
              <a:t>bellows </a:t>
            </a:r>
            <a:r>
              <a:rPr lang="en-US" dirty="0"/>
              <a:t>mechanism (chest wall and diaphragm) </a:t>
            </a:r>
            <a:r>
              <a:rPr lang="en-US" dirty="0" smtClean="0"/>
              <a:t>and patients</a:t>
            </a:r>
            <a:r>
              <a:rPr lang="en-US" dirty="0"/>
              <a:t>’ inaccurate perception of their own speech effort.</a:t>
            </a:r>
          </a:p>
          <a:p>
            <a:r>
              <a:rPr lang="en-US" dirty="0"/>
              <a:t>Speech deficits are seen in 80% of patients with PD </a:t>
            </a:r>
            <a:r>
              <a:rPr lang="en-US" dirty="0" smtClean="0"/>
              <a:t>and have </a:t>
            </a:r>
            <a:r>
              <a:rPr lang="en-US" dirty="0"/>
              <a:t>a dramatic effect on function with 30% reporting </a:t>
            </a:r>
            <a:r>
              <a:rPr lang="en-US" dirty="0" smtClean="0"/>
              <a:t>it as </a:t>
            </a:r>
            <a:r>
              <a:rPr lang="en-US" dirty="0"/>
              <a:t>the most disabling part of the </a:t>
            </a:r>
            <a:r>
              <a:rPr lang="en-US" dirty="0" smtClean="0"/>
              <a:t>disease.</a:t>
            </a:r>
          </a:p>
          <a:p>
            <a:r>
              <a:rPr lang="en-US" dirty="0" smtClean="0"/>
              <a:t>As mentioned earlier</a:t>
            </a:r>
            <a:r>
              <a:rPr lang="en-US" dirty="0"/>
              <a:t>, the Lee Silverman Voice Treatment (LSVT) </a:t>
            </a:r>
            <a:r>
              <a:rPr lang="en-US" dirty="0" smtClean="0"/>
              <a:t>was designed </a:t>
            </a:r>
            <a:r>
              <a:rPr lang="en-US" dirty="0"/>
              <a:t>specifically for patients with </a:t>
            </a:r>
            <a:r>
              <a:rPr lang="en-US" dirty="0" smtClean="0"/>
              <a:t>PD.</a:t>
            </a:r>
          </a:p>
          <a:p>
            <a:r>
              <a:rPr lang="en-US" dirty="0" smtClean="0"/>
              <a:t>It </a:t>
            </a:r>
            <a:r>
              <a:rPr lang="en-US" dirty="0"/>
              <a:t>focuses </a:t>
            </a:r>
            <a:r>
              <a:rPr lang="en-US" dirty="0" smtClean="0"/>
              <a:t>on intensive </a:t>
            </a:r>
            <a:r>
              <a:rPr lang="en-US" dirty="0"/>
              <a:t>high-effort exercise with a single </a:t>
            </a:r>
            <a:r>
              <a:rPr lang="en-US" dirty="0" smtClean="0"/>
              <a:t>functionally relevant </a:t>
            </a:r>
            <a:r>
              <a:rPr lang="en-US" dirty="0"/>
              <a:t>target (loudness) and a recalibration of </a:t>
            </a:r>
            <a:r>
              <a:rPr lang="en-US" dirty="0" err="1" smtClean="0"/>
              <a:t>selfperception</a:t>
            </a:r>
            <a:r>
              <a:rPr lang="en-US" dirty="0"/>
              <a:t> </a:t>
            </a:r>
            <a:r>
              <a:rPr lang="en-US" dirty="0" smtClean="0"/>
              <a:t>of </a:t>
            </a:r>
            <a:r>
              <a:rPr lang="en-US" dirty="0"/>
              <a:t>vocal loudness</a:t>
            </a:r>
            <a:r>
              <a:rPr lang="en-US" dirty="0" smtClean="0"/>
              <a:t>.</a:t>
            </a:r>
          </a:p>
          <a:p>
            <a:r>
              <a:rPr lang="en-US" dirty="0" smtClean="0"/>
              <a:t>This </a:t>
            </a:r>
            <a:r>
              <a:rPr lang="en-US" dirty="0"/>
              <a:t>technique </a:t>
            </a:r>
            <a:r>
              <a:rPr lang="en-US" dirty="0" smtClean="0"/>
              <a:t>effectively increases </a:t>
            </a:r>
            <a:r>
              <a:rPr lang="en-US" dirty="0"/>
              <a:t>vocal loudness and improves facial expressions </a:t>
            </a:r>
            <a:r>
              <a:rPr lang="en-US" dirty="0" smtClean="0"/>
              <a:t>in patients </a:t>
            </a:r>
            <a:r>
              <a:rPr lang="en-US" dirty="0"/>
              <a:t>with PD</a:t>
            </a:r>
          </a:p>
        </p:txBody>
      </p:sp>
    </p:spTree>
    <p:extLst>
      <p:ext uri="{BB962C8B-B14F-4D97-AF65-F5344CB8AC3E}">
        <p14:creationId xmlns="" xmlns:p14="http://schemas.microsoft.com/office/powerpoint/2010/main" val="39862520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Secondary Parkinsonism; </a:t>
            </a:r>
            <a:r>
              <a:rPr lang="en-US" b="1" dirty="0" smtClean="0"/>
              <a:t>Drug-Induced </a:t>
            </a:r>
            <a:r>
              <a:rPr lang="en-US" b="1" dirty="0"/>
              <a:t>Parkinsonism (DIP</a:t>
            </a:r>
            <a:r>
              <a:rPr lang="en-US" b="1"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 </a:t>
            </a:r>
            <a:r>
              <a:rPr lang="en-US" dirty="0"/>
              <a:t>variety of drugs can produce extrapyramidal </a:t>
            </a:r>
            <a:r>
              <a:rPr lang="en-US" dirty="0" smtClean="0"/>
              <a:t>dysfunction that </a:t>
            </a:r>
            <a:r>
              <a:rPr lang="en-US" dirty="0"/>
              <a:t>mimics the signs of PD. </a:t>
            </a:r>
            <a:r>
              <a:rPr lang="en-US" dirty="0" err="1"/>
              <a:t>hese</a:t>
            </a:r>
            <a:r>
              <a:rPr lang="en-US" dirty="0"/>
              <a:t> drugs are </a:t>
            </a:r>
            <a:r>
              <a:rPr lang="en-US" dirty="0" smtClean="0"/>
              <a:t>thought to </a:t>
            </a:r>
            <a:r>
              <a:rPr lang="en-US" dirty="0"/>
              <a:t>interfere with dopaminergic mechanisms either </a:t>
            </a:r>
            <a:r>
              <a:rPr lang="en-US" dirty="0" err="1" smtClean="0"/>
              <a:t>presynaptically</a:t>
            </a:r>
            <a:r>
              <a:rPr lang="en-US" dirty="0"/>
              <a:t> </a:t>
            </a:r>
            <a:r>
              <a:rPr lang="en-US" dirty="0" smtClean="0"/>
              <a:t>or </a:t>
            </a:r>
            <a:r>
              <a:rPr lang="en-US" dirty="0" err="1"/>
              <a:t>postsynaptically</a:t>
            </a:r>
            <a:r>
              <a:rPr lang="en-US" dirty="0"/>
              <a:t>. </a:t>
            </a:r>
            <a:endParaRPr lang="en-US" dirty="0" smtClean="0"/>
          </a:p>
          <a:p>
            <a:r>
              <a:rPr lang="en-US" dirty="0" smtClean="0"/>
              <a:t>They include:</a:t>
            </a:r>
          </a:p>
          <a:p>
            <a:pPr marL="971550" lvl="1" indent="-514350">
              <a:buFont typeface="+mj-lt"/>
              <a:buAutoNum type="arabicPeriod"/>
            </a:pPr>
            <a:r>
              <a:rPr lang="en-US" i="1" dirty="0" smtClean="0"/>
              <a:t>neuroleptic drugs </a:t>
            </a:r>
            <a:r>
              <a:rPr lang="en-US" dirty="0"/>
              <a:t>such as chlorpromazine (</a:t>
            </a:r>
            <a:r>
              <a:rPr lang="en-US" dirty="0" err="1"/>
              <a:t>horazine</a:t>
            </a:r>
            <a:r>
              <a:rPr lang="en-US" dirty="0"/>
              <a:t>), </a:t>
            </a:r>
            <a:r>
              <a:rPr lang="en-US" dirty="0" smtClean="0"/>
              <a:t>haloperidol (Haldol) </a:t>
            </a:r>
            <a:r>
              <a:rPr lang="en-US" dirty="0" err="1" smtClean="0"/>
              <a:t>thioridazine</a:t>
            </a:r>
            <a:r>
              <a:rPr lang="en-US" dirty="0" smtClean="0"/>
              <a:t> </a:t>
            </a:r>
            <a:r>
              <a:rPr lang="en-US" dirty="0"/>
              <a:t>(</a:t>
            </a:r>
            <a:r>
              <a:rPr lang="en-US" dirty="0" err="1"/>
              <a:t>Mellaril</a:t>
            </a:r>
            <a:r>
              <a:rPr lang="en-US" dirty="0"/>
              <a:t>), and </a:t>
            </a:r>
            <a:r>
              <a:rPr lang="en-US" dirty="0" err="1"/>
              <a:t>thiothixene</a:t>
            </a:r>
            <a:r>
              <a:rPr lang="en-US" dirty="0"/>
              <a:t> (</a:t>
            </a:r>
            <a:r>
              <a:rPr lang="en-US" dirty="0" err="1"/>
              <a:t>Navane</a:t>
            </a:r>
            <a:r>
              <a:rPr lang="en-US" dirty="0" smtClean="0"/>
              <a:t>);</a:t>
            </a:r>
          </a:p>
          <a:p>
            <a:pPr marL="971550" lvl="1" indent="-514350">
              <a:buFont typeface="+mj-lt"/>
              <a:buAutoNum type="arabicPeriod"/>
            </a:pPr>
            <a:r>
              <a:rPr lang="en-US" dirty="0" smtClean="0"/>
              <a:t> </a:t>
            </a:r>
            <a:r>
              <a:rPr lang="en-US" i="1" dirty="0"/>
              <a:t>antidepressant drugs </a:t>
            </a:r>
            <a:r>
              <a:rPr lang="en-US" dirty="0"/>
              <a:t>such as amitriptyline (</a:t>
            </a:r>
            <a:r>
              <a:rPr lang="en-US" dirty="0" err="1"/>
              <a:t>Triavil</a:t>
            </a:r>
            <a:r>
              <a:rPr lang="en-US" dirty="0" smtClean="0"/>
              <a:t>), </a:t>
            </a:r>
            <a:r>
              <a:rPr lang="en-US" dirty="0" err="1" smtClean="0"/>
              <a:t>amoxapine</a:t>
            </a:r>
            <a:r>
              <a:rPr lang="en-US" dirty="0" smtClean="0"/>
              <a:t> </a:t>
            </a:r>
            <a:r>
              <a:rPr lang="en-US" dirty="0"/>
              <a:t>(</a:t>
            </a:r>
            <a:r>
              <a:rPr lang="en-US" dirty="0" err="1"/>
              <a:t>Asendin</a:t>
            </a:r>
            <a:r>
              <a:rPr lang="en-US" dirty="0"/>
              <a:t>), and </a:t>
            </a:r>
            <a:r>
              <a:rPr lang="en-US" dirty="0" err="1"/>
              <a:t>trazodone</a:t>
            </a:r>
            <a:r>
              <a:rPr lang="en-US" dirty="0"/>
              <a:t> (</a:t>
            </a:r>
            <a:r>
              <a:rPr lang="en-US" dirty="0" err="1"/>
              <a:t>Desyrel</a:t>
            </a:r>
            <a:r>
              <a:rPr lang="en-US" dirty="0"/>
              <a:t>); </a:t>
            </a:r>
            <a:r>
              <a:rPr lang="en-US" dirty="0" smtClean="0"/>
              <a:t>and</a:t>
            </a:r>
          </a:p>
          <a:p>
            <a:pPr marL="971550" lvl="1" indent="-514350">
              <a:buFont typeface="+mj-lt"/>
              <a:buAutoNum type="arabicPeriod"/>
            </a:pPr>
            <a:r>
              <a:rPr lang="en-US" i="1" dirty="0" smtClean="0"/>
              <a:t>antihypertensive </a:t>
            </a:r>
            <a:r>
              <a:rPr lang="en-US" i="1" dirty="0"/>
              <a:t>drugs </a:t>
            </a:r>
            <a:r>
              <a:rPr lang="en-US" dirty="0"/>
              <a:t>such as methyldopa (</a:t>
            </a:r>
            <a:r>
              <a:rPr lang="en-US" dirty="0" err="1" smtClean="0"/>
              <a:t>Aldomet</a:t>
            </a:r>
            <a:r>
              <a:rPr lang="en-US" dirty="0" smtClean="0"/>
              <a:t>) and </a:t>
            </a:r>
            <a:r>
              <a:rPr lang="en-US" dirty="0"/>
              <a:t>reserpine. </a:t>
            </a:r>
            <a:endParaRPr lang="en-US" dirty="0" smtClean="0"/>
          </a:p>
          <a:p>
            <a:r>
              <a:rPr lang="en-US" dirty="0" smtClean="0"/>
              <a:t>High </a:t>
            </a:r>
            <a:r>
              <a:rPr lang="en-US" dirty="0"/>
              <a:t>doses of these medications are </a:t>
            </a:r>
            <a:r>
              <a:rPr lang="en-US" dirty="0" smtClean="0"/>
              <a:t>particularly problematic </a:t>
            </a:r>
            <a:r>
              <a:rPr lang="en-US" dirty="0"/>
              <a:t>in the elderly. Withdrawal of </a:t>
            </a:r>
            <a:r>
              <a:rPr lang="en-US" dirty="0" smtClean="0"/>
              <a:t>these agents </a:t>
            </a:r>
            <a:r>
              <a:rPr lang="en-US" dirty="0"/>
              <a:t>usually reverses the symptoms within a few </a:t>
            </a:r>
            <a:r>
              <a:rPr lang="en-US" dirty="0" smtClean="0"/>
              <a:t>weeks, although </a:t>
            </a:r>
            <a:r>
              <a:rPr lang="en-US" dirty="0"/>
              <a:t>in some cases the effects can persist and may </a:t>
            </a:r>
            <a:r>
              <a:rPr lang="en-US" dirty="0" smtClean="0"/>
              <a:t>be related </a:t>
            </a:r>
            <a:r>
              <a:rPr lang="en-US" dirty="0"/>
              <a:t>to subclinical PD</a:t>
            </a:r>
            <a:r>
              <a:rPr lang="en-US" dirty="0" smtClean="0"/>
              <a:t>.</a:t>
            </a:r>
            <a:endParaRPr lang="en-US" dirty="0"/>
          </a:p>
          <a:p>
            <a:r>
              <a:rPr lang="en-US" dirty="0"/>
              <a:t>Parkinsonism can be caused in rare cases by </a:t>
            </a:r>
            <a:r>
              <a:rPr lang="en-US" dirty="0" smtClean="0"/>
              <a:t>metabolic conditions</a:t>
            </a:r>
            <a:r>
              <a:rPr lang="en-US" dirty="0"/>
              <a:t>, including disorders of calcium </a:t>
            </a:r>
            <a:r>
              <a:rPr lang="en-US" dirty="0" smtClean="0"/>
              <a:t>metabolism that </a:t>
            </a:r>
            <a:r>
              <a:rPr lang="en-US" dirty="0"/>
              <a:t>result in BG calcification. </a:t>
            </a:r>
            <a:r>
              <a:rPr lang="en-US" dirty="0" err="1"/>
              <a:t>hese</a:t>
            </a:r>
            <a:r>
              <a:rPr lang="en-US" dirty="0"/>
              <a:t> include </a:t>
            </a:r>
            <a:r>
              <a:rPr lang="en-US" dirty="0" smtClean="0"/>
              <a:t>hypothyroidism, hyperparathyroidism</a:t>
            </a:r>
            <a:r>
              <a:rPr lang="en-US" dirty="0"/>
              <a:t>, </a:t>
            </a:r>
            <a:r>
              <a:rPr lang="en-US" dirty="0" err="1"/>
              <a:t>hypoparathyroidism</a:t>
            </a:r>
            <a:r>
              <a:rPr lang="en-US" dirty="0"/>
              <a:t>, </a:t>
            </a:r>
            <a:r>
              <a:rPr lang="en-US" dirty="0" smtClean="0"/>
              <a:t>and Wilson’s disease</a:t>
            </a:r>
            <a:r>
              <a:rPr lang="en-US" dirty="0"/>
              <a:t>.</a:t>
            </a:r>
          </a:p>
        </p:txBody>
      </p:sp>
    </p:spTree>
    <p:extLst>
      <p:ext uri="{BB962C8B-B14F-4D97-AF65-F5344CB8AC3E}">
        <p14:creationId xmlns="" xmlns:p14="http://schemas.microsoft.com/office/powerpoint/2010/main" val="212247165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Aerobic Exercise</a:t>
            </a:r>
            <a:br>
              <a:rPr lang="en-US" b="1"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 </a:t>
            </a:r>
            <a:r>
              <a:rPr lang="en-US" dirty="0"/>
              <a:t>individualized exercise prescription is </a:t>
            </a:r>
            <a:r>
              <a:rPr lang="en-US" dirty="0" smtClean="0"/>
              <a:t>developed based </a:t>
            </a:r>
            <a:r>
              <a:rPr lang="en-US" dirty="0"/>
              <a:t>on the ACSM guidelines for frequency, </a:t>
            </a:r>
            <a:r>
              <a:rPr lang="en-US" dirty="0" smtClean="0"/>
              <a:t>intensity, duration</a:t>
            </a:r>
            <a:r>
              <a:rPr lang="en-US" dirty="0"/>
              <a:t>, and </a:t>
            </a:r>
            <a:r>
              <a:rPr lang="en-US" dirty="0" smtClean="0"/>
              <a:t>progression.</a:t>
            </a:r>
          </a:p>
          <a:p>
            <a:r>
              <a:rPr lang="en-US" dirty="0" smtClean="0"/>
              <a:t>Intensities </a:t>
            </a:r>
            <a:r>
              <a:rPr lang="en-US" dirty="0"/>
              <a:t>will be less </a:t>
            </a:r>
            <a:r>
              <a:rPr lang="en-US" dirty="0" smtClean="0"/>
              <a:t>than normal </a:t>
            </a:r>
            <a:r>
              <a:rPr lang="en-US" dirty="0"/>
              <a:t>training intensities or submaximal (i.e., 60% </a:t>
            </a:r>
            <a:r>
              <a:rPr lang="en-US" dirty="0" smtClean="0"/>
              <a:t>to 80</a:t>
            </a:r>
            <a:r>
              <a:rPr lang="en-US" dirty="0"/>
              <a:t>% of maximum HR), based on the patient’s level </a:t>
            </a:r>
            <a:r>
              <a:rPr lang="en-US" dirty="0" smtClean="0"/>
              <a:t>of disease</a:t>
            </a:r>
            <a:r>
              <a:rPr lang="en-US" dirty="0"/>
              <a:t>, fitness, and lifestyle. </a:t>
            </a:r>
            <a:endParaRPr lang="en-US" dirty="0" smtClean="0"/>
          </a:p>
          <a:p>
            <a:r>
              <a:rPr lang="en-US" dirty="0" smtClean="0"/>
              <a:t>When </a:t>
            </a:r>
            <a:r>
              <a:rPr lang="en-US" dirty="0"/>
              <a:t>lower intensities </a:t>
            </a:r>
            <a:r>
              <a:rPr lang="en-US" dirty="0" smtClean="0"/>
              <a:t>are used</a:t>
            </a:r>
            <a:r>
              <a:rPr lang="en-US" dirty="0"/>
              <a:t>, longer-duration or more frequent exercise </a:t>
            </a:r>
            <a:r>
              <a:rPr lang="en-US" dirty="0" smtClean="0"/>
              <a:t>sessions are </a:t>
            </a:r>
            <a:r>
              <a:rPr lang="en-US" dirty="0"/>
              <a:t>necessary to improve fitness. </a:t>
            </a:r>
            <a:endParaRPr lang="en-US" dirty="0" smtClean="0"/>
          </a:p>
          <a:p>
            <a:r>
              <a:rPr lang="en-US" dirty="0" smtClean="0"/>
              <a:t>Careful </a:t>
            </a:r>
            <a:r>
              <a:rPr lang="en-US" dirty="0"/>
              <a:t>monitoring </a:t>
            </a:r>
            <a:r>
              <a:rPr lang="en-US" dirty="0" smtClean="0"/>
              <a:t>is indicated</a:t>
            </a:r>
            <a:r>
              <a:rPr lang="en-US" dirty="0"/>
              <a:t>, because autonomic dysfunction is common.</a:t>
            </a:r>
          </a:p>
          <a:p>
            <a:r>
              <a:rPr lang="en-US" dirty="0"/>
              <a:t>Long-term L-dopa use can produce arrhythmias </a:t>
            </a:r>
            <a:r>
              <a:rPr lang="en-US" dirty="0" smtClean="0"/>
              <a:t>and OH </a:t>
            </a:r>
            <a:r>
              <a:rPr lang="en-US" dirty="0"/>
              <a:t>along with </a:t>
            </a:r>
            <a:r>
              <a:rPr lang="en-US" dirty="0" err="1"/>
              <a:t>dyskinesias</a:t>
            </a:r>
            <a:r>
              <a:rPr lang="en-US" dirty="0"/>
              <a:t>. </a:t>
            </a:r>
            <a:endParaRPr lang="en-US" dirty="0" smtClean="0"/>
          </a:p>
          <a:p>
            <a:r>
              <a:rPr lang="en-US" dirty="0"/>
              <a:t>T</a:t>
            </a:r>
            <a:r>
              <a:rPr lang="en-US" dirty="0" smtClean="0"/>
              <a:t>he </a:t>
            </a:r>
            <a:r>
              <a:rPr lang="en-US" dirty="0"/>
              <a:t>therapist should </a:t>
            </a:r>
            <a:r>
              <a:rPr lang="en-US" dirty="0" smtClean="0"/>
              <a:t>monitor vital </a:t>
            </a:r>
            <a:r>
              <a:rPr lang="en-US" dirty="0"/>
              <a:t>signs (HR, RR, BP), RPE, fatigue levels, </a:t>
            </a:r>
            <a:r>
              <a:rPr lang="en-US" dirty="0" smtClean="0"/>
              <a:t>and symptoms </a:t>
            </a:r>
            <a:r>
              <a:rPr lang="en-US" dirty="0"/>
              <a:t>of </a:t>
            </a:r>
            <a:r>
              <a:rPr lang="en-US" dirty="0" err="1"/>
              <a:t>exertional</a:t>
            </a:r>
            <a:r>
              <a:rPr lang="en-US" dirty="0"/>
              <a:t> intolerance (e.g., </a:t>
            </a:r>
            <a:r>
              <a:rPr lang="en-US" dirty="0" smtClean="0"/>
              <a:t>significant dyspnea</a:t>
            </a:r>
            <a:r>
              <a:rPr lang="en-US" dirty="0"/>
              <a:t>, hypotensive response, and so forth).</a:t>
            </a:r>
          </a:p>
        </p:txBody>
      </p:sp>
    </p:spTree>
    <p:extLst>
      <p:ext uri="{BB962C8B-B14F-4D97-AF65-F5344CB8AC3E}">
        <p14:creationId xmlns="" xmlns:p14="http://schemas.microsoft.com/office/powerpoint/2010/main" val="8021829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62500" lnSpcReduction="20000"/>
          </a:bodyPr>
          <a:lstStyle/>
          <a:p>
            <a:r>
              <a:rPr lang="en-US" dirty="0"/>
              <a:t>Training modes can include leg and arm </a:t>
            </a:r>
            <a:r>
              <a:rPr lang="en-US" dirty="0" err="1" smtClean="0"/>
              <a:t>ergometry</a:t>
            </a:r>
            <a:r>
              <a:rPr lang="en-US" dirty="0"/>
              <a:t> </a:t>
            </a:r>
            <a:r>
              <a:rPr lang="en-US" dirty="0" smtClean="0"/>
              <a:t>and </a:t>
            </a:r>
            <a:r>
              <a:rPr lang="en-US" dirty="0"/>
              <a:t>walking. Selection will depend on the specific </a:t>
            </a:r>
            <a:r>
              <a:rPr lang="en-US" dirty="0" smtClean="0"/>
              <a:t>abilities of </a:t>
            </a:r>
            <a:r>
              <a:rPr lang="en-US" dirty="0"/>
              <a:t>the patient; for example, postural instability </a:t>
            </a:r>
            <a:r>
              <a:rPr lang="en-US" dirty="0" smtClean="0"/>
              <a:t>and increased </a:t>
            </a:r>
            <a:r>
              <a:rPr lang="en-US" dirty="0"/>
              <a:t>risk of falls may rule out use of a treadmill </a:t>
            </a:r>
            <a:r>
              <a:rPr lang="en-US" dirty="0" smtClean="0"/>
              <a:t>without an </a:t>
            </a:r>
            <a:r>
              <a:rPr lang="en-US" dirty="0"/>
              <a:t>overhead harness. </a:t>
            </a:r>
            <a:endParaRPr lang="en-US" dirty="0" smtClean="0"/>
          </a:p>
          <a:p>
            <a:r>
              <a:rPr lang="en-US" dirty="0" smtClean="0"/>
              <a:t>Recumbent </a:t>
            </a:r>
            <a:r>
              <a:rPr lang="en-US" dirty="0"/>
              <a:t>or seated LE </a:t>
            </a:r>
            <a:r>
              <a:rPr lang="en-US" dirty="0" err="1" smtClean="0"/>
              <a:t>ergometry</a:t>
            </a:r>
            <a:r>
              <a:rPr lang="en-US" dirty="0"/>
              <a:t> </a:t>
            </a:r>
            <a:r>
              <a:rPr lang="en-US" dirty="0" smtClean="0"/>
              <a:t>is </a:t>
            </a:r>
            <a:r>
              <a:rPr lang="en-US" dirty="0"/>
              <a:t>a suitable alternative. </a:t>
            </a:r>
            <a:endParaRPr lang="en-US" dirty="0" smtClean="0"/>
          </a:p>
          <a:p>
            <a:r>
              <a:rPr lang="en-US" dirty="0" smtClean="0"/>
              <a:t>For </a:t>
            </a:r>
            <a:r>
              <a:rPr lang="en-US" dirty="0"/>
              <a:t>most patients a </a:t>
            </a:r>
            <a:r>
              <a:rPr lang="en-US" dirty="0" smtClean="0"/>
              <a:t>program of </a:t>
            </a:r>
            <a:r>
              <a:rPr lang="en-US" dirty="0"/>
              <a:t>regular walking is recommended. he duration, </a:t>
            </a:r>
            <a:r>
              <a:rPr lang="en-US" dirty="0" smtClean="0"/>
              <a:t>speed, and </a:t>
            </a:r>
            <a:r>
              <a:rPr lang="en-US" dirty="0"/>
              <a:t>terrain covered can be modified, based on </a:t>
            </a:r>
            <a:r>
              <a:rPr lang="en-US" dirty="0" smtClean="0"/>
              <a:t>individual ability</a:t>
            </a:r>
            <a:r>
              <a:rPr lang="en-US" dirty="0"/>
              <a:t>. </a:t>
            </a:r>
            <a:endParaRPr lang="en-US" dirty="0" smtClean="0"/>
          </a:p>
          <a:p>
            <a:r>
              <a:rPr lang="en-US" dirty="0" smtClean="0"/>
              <a:t>Accessibility </a:t>
            </a:r>
            <a:r>
              <a:rPr lang="en-US" dirty="0"/>
              <a:t>to a supervised walking </a:t>
            </a:r>
            <a:r>
              <a:rPr lang="en-US" dirty="0" smtClean="0"/>
              <a:t>program using </a:t>
            </a:r>
            <a:r>
              <a:rPr lang="en-US" dirty="0"/>
              <a:t>an indoor walking track is important for some </a:t>
            </a:r>
            <a:r>
              <a:rPr lang="en-US" dirty="0" smtClean="0"/>
              <a:t>to ensure </a:t>
            </a:r>
            <a:r>
              <a:rPr lang="en-US" dirty="0"/>
              <a:t>safety. </a:t>
            </a:r>
            <a:endParaRPr lang="en-US" dirty="0" smtClean="0"/>
          </a:p>
          <a:p>
            <a:r>
              <a:rPr lang="en-US" dirty="0" smtClean="0"/>
              <a:t>A </a:t>
            </a:r>
            <a:r>
              <a:rPr lang="en-US" dirty="0"/>
              <a:t>shopping mall can provide an </a:t>
            </a:r>
            <a:r>
              <a:rPr lang="en-US" dirty="0" smtClean="0"/>
              <a:t>acceptable environment </a:t>
            </a:r>
            <a:r>
              <a:rPr lang="en-US" dirty="0"/>
              <a:t>for community walkers in case of </a:t>
            </a:r>
            <a:r>
              <a:rPr lang="en-US" dirty="0" smtClean="0"/>
              <a:t>inclement or </a:t>
            </a:r>
            <a:r>
              <a:rPr lang="en-US" dirty="0"/>
              <a:t>extremes of weather</a:t>
            </a:r>
            <a:r>
              <a:rPr lang="en-US" dirty="0" smtClean="0"/>
              <a:t>.</a:t>
            </a:r>
          </a:p>
          <a:p>
            <a:r>
              <a:rPr lang="en-US" dirty="0" smtClean="0"/>
              <a:t> </a:t>
            </a:r>
            <a:r>
              <a:rPr lang="en-US" dirty="0"/>
              <a:t>A supervised aerobic pool </a:t>
            </a:r>
            <a:r>
              <a:rPr lang="en-US" dirty="0" smtClean="0"/>
              <a:t>program can </a:t>
            </a:r>
            <a:r>
              <a:rPr lang="en-US" dirty="0"/>
              <a:t>also provide an acceptable mode of exercise </a:t>
            </a:r>
            <a:r>
              <a:rPr lang="en-US" dirty="0" smtClean="0"/>
              <a:t>for some </a:t>
            </a:r>
            <a:r>
              <a:rPr lang="en-US" dirty="0"/>
              <a:t>patients. he warmth of the water may be </a:t>
            </a:r>
            <a:r>
              <a:rPr lang="en-US" dirty="0" smtClean="0"/>
              <a:t>relaxing and </a:t>
            </a:r>
            <a:r>
              <a:rPr lang="en-US" dirty="0"/>
              <a:t>the buoyancy may enhance stepping movements. </a:t>
            </a:r>
          </a:p>
          <a:p>
            <a:r>
              <a:rPr lang="en-US" dirty="0" smtClean="0"/>
              <a:t>The  minimum </a:t>
            </a:r>
            <a:r>
              <a:rPr lang="en-US" dirty="0"/>
              <a:t>recommended aerobic exercise frequency </a:t>
            </a:r>
            <a:r>
              <a:rPr lang="en-US" dirty="0" smtClean="0"/>
              <a:t>is 3 </a:t>
            </a:r>
            <a:r>
              <a:rPr lang="en-US" dirty="0"/>
              <a:t>sessions per week. Daily walking with short </a:t>
            </a:r>
            <a:r>
              <a:rPr lang="en-US" dirty="0" smtClean="0"/>
              <a:t>multiple bouts </a:t>
            </a:r>
            <a:r>
              <a:rPr lang="en-US" dirty="0"/>
              <a:t>(20 to 30 minutes) spaced throughout the </a:t>
            </a:r>
            <a:r>
              <a:rPr lang="en-US" dirty="0" smtClean="0"/>
              <a:t>day is </a:t>
            </a:r>
            <a:r>
              <a:rPr lang="en-US" dirty="0"/>
              <a:t>recommended for individuals with lower </a:t>
            </a:r>
            <a:r>
              <a:rPr lang="en-US" dirty="0" smtClean="0"/>
              <a:t>functional capacity</a:t>
            </a:r>
            <a:r>
              <a:rPr lang="en-US" dirty="0"/>
              <a:t>. </a:t>
            </a:r>
            <a:endParaRPr lang="en-US" dirty="0" smtClean="0"/>
          </a:p>
          <a:p>
            <a:r>
              <a:rPr lang="en-US" dirty="0" smtClean="0"/>
              <a:t>Intermittent </a:t>
            </a:r>
            <a:r>
              <a:rPr lang="en-US" dirty="0"/>
              <a:t>exercise with adequate rest </a:t>
            </a:r>
            <a:r>
              <a:rPr lang="en-US" dirty="0" smtClean="0"/>
              <a:t>intervals is </a:t>
            </a:r>
            <a:r>
              <a:rPr lang="en-US" dirty="0"/>
              <a:t>indicated for those patients who are elderly and </a:t>
            </a:r>
            <a:r>
              <a:rPr lang="en-US" dirty="0" smtClean="0"/>
              <a:t>deconditioned, and </a:t>
            </a:r>
            <a:r>
              <a:rPr lang="en-US" dirty="0"/>
              <a:t>who present with restrictive pulmonary dysfunction.</a:t>
            </a:r>
          </a:p>
          <a:p>
            <a:r>
              <a:rPr lang="en-US" dirty="0"/>
              <a:t>Aerobic training programs have been shown </a:t>
            </a:r>
            <a:r>
              <a:rPr lang="en-US" dirty="0" smtClean="0"/>
              <a:t>to be </a:t>
            </a:r>
            <a:r>
              <a:rPr lang="en-US" dirty="0"/>
              <a:t>safe and effective for patients with PD in </a:t>
            </a:r>
            <a:r>
              <a:rPr lang="en-US" dirty="0" smtClean="0"/>
              <a:t>improving aerobic capacity</a:t>
            </a:r>
            <a:endParaRPr lang="en-US" dirty="0"/>
          </a:p>
        </p:txBody>
      </p:sp>
    </p:spTree>
    <p:extLst>
      <p:ext uri="{BB962C8B-B14F-4D97-AF65-F5344CB8AC3E}">
        <p14:creationId xmlns="" xmlns:p14="http://schemas.microsoft.com/office/powerpoint/2010/main" val="71759938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Group and Home </a:t>
            </a:r>
            <a:r>
              <a:rPr lang="en-US" b="1" dirty="0" smtClean="0"/>
              <a:t>Exercises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Community-based </a:t>
            </a:r>
            <a:r>
              <a:rPr lang="en-US" dirty="0"/>
              <a:t>group exercise classes can be </a:t>
            </a:r>
            <a:r>
              <a:rPr lang="en-US" dirty="0" smtClean="0"/>
              <a:t>valuable for </a:t>
            </a:r>
            <a:r>
              <a:rPr lang="en-US" dirty="0"/>
              <a:t>patients with PD. Patients benefit from the </a:t>
            </a:r>
            <a:r>
              <a:rPr lang="en-US" dirty="0" smtClean="0"/>
              <a:t>positive support</a:t>
            </a:r>
            <a:r>
              <a:rPr lang="en-US" dirty="0"/>
              <a:t>, camaraderie, and communication the group </a:t>
            </a:r>
            <a:r>
              <a:rPr lang="en-US" dirty="0" smtClean="0"/>
              <a:t>situation offers.</a:t>
            </a:r>
          </a:p>
          <a:p>
            <a:r>
              <a:rPr lang="en-US" dirty="0" smtClean="0"/>
              <a:t>Careful </a:t>
            </a:r>
            <a:r>
              <a:rPr lang="en-US" dirty="0"/>
              <a:t>evaluation of each </a:t>
            </a:r>
            <a:r>
              <a:rPr lang="en-US" dirty="0" smtClean="0"/>
              <a:t>patient before </a:t>
            </a:r>
            <a:r>
              <a:rPr lang="en-US" dirty="0"/>
              <a:t>admission into a group is </a:t>
            </a:r>
            <a:r>
              <a:rPr lang="en-US" dirty="0" smtClean="0"/>
              <a:t>essential.</a:t>
            </a:r>
          </a:p>
          <a:p>
            <a:r>
              <a:rPr lang="en-US" dirty="0" smtClean="0"/>
              <a:t>Patients should </a:t>
            </a:r>
            <a:r>
              <a:rPr lang="en-US" dirty="0"/>
              <a:t>be able to perform the therapeutic core of </a:t>
            </a:r>
            <a:r>
              <a:rPr lang="en-US" dirty="0" smtClean="0"/>
              <a:t>the class</a:t>
            </a:r>
            <a:r>
              <a:rPr lang="en-US" dirty="0"/>
              <a:t>. </a:t>
            </a:r>
            <a:endParaRPr lang="en-US" dirty="0" smtClean="0"/>
          </a:p>
          <a:p>
            <a:r>
              <a:rPr lang="en-US" dirty="0" smtClean="0"/>
              <a:t>Selecting </a:t>
            </a:r>
            <a:r>
              <a:rPr lang="en-US" dirty="0"/>
              <a:t>patients with similar levels of </a:t>
            </a:r>
            <a:r>
              <a:rPr lang="en-US" dirty="0" smtClean="0"/>
              <a:t>disability is </a:t>
            </a:r>
            <a:r>
              <a:rPr lang="en-US" dirty="0"/>
              <a:t>often advisable because the sense of competition </a:t>
            </a:r>
            <a:r>
              <a:rPr lang="en-US" dirty="0" smtClean="0"/>
              <a:t>can frequently </a:t>
            </a:r>
            <a:r>
              <a:rPr lang="en-US" dirty="0"/>
              <a:t>be a key factor in motivating groups. </a:t>
            </a:r>
            <a:endParaRPr lang="en-US" dirty="0" smtClean="0"/>
          </a:p>
          <a:p>
            <a:r>
              <a:rPr lang="en-US" dirty="0" smtClean="0"/>
              <a:t>He ratio </a:t>
            </a:r>
            <a:r>
              <a:rPr lang="en-US" dirty="0"/>
              <a:t>of staff to patients should be kept small (ideally </a:t>
            </a:r>
            <a:r>
              <a:rPr lang="en-US" dirty="0" smtClean="0"/>
              <a:t>1:8 or </a:t>
            </a:r>
            <a:r>
              <a:rPr lang="en-US" dirty="0"/>
              <a:t>1:10), and extra staff should be added if patients </a:t>
            </a:r>
            <a:r>
              <a:rPr lang="en-US" dirty="0" smtClean="0"/>
              <a:t>are unable </a:t>
            </a:r>
            <a:r>
              <a:rPr lang="en-US" dirty="0"/>
              <a:t>to work on their own. </a:t>
            </a:r>
            <a:endParaRPr lang="en-US" dirty="0" smtClean="0"/>
          </a:p>
          <a:p>
            <a:r>
              <a:rPr lang="en-US" dirty="0" smtClean="0"/>
              <a:t>A </a:t>
            </a:r>
            <a:r>
              <a:rPr lang="en-US" dirty="0"/>
              <a:t>variety of activities </a:t>
            </a:r>
            <a:r>
              <a:rPr lang="en-US" dirty="0" smtClean="0"/>
              <a:t>can be </a:t>
            </a:r>
            <a:r>
              <a:rPr lang="en-US" dirty="0"/>
              <a:t>used to stimulate and motivate patients. he </a:t>
            </a:r>
            <a:r>
              <a:rPr lang="en-US" dirty="0" smtClean="0"/>
              <a:t>patients can </a:t>
            </a:r>
            <a:r>
              <a:rPr lang="en-US" dirty="0"/>
              <a:t>begin in the seated position and progress to </a:t>
            </a:r>
            <a:r>
              <a:rPr lang="en-US" dirty="0" smtClean="0"/>
              <a:t>standing, using </a:t>
            </a:r>
            <a:r>
              <a:rPr lang="en-US" dirty="0"/>
              <a:t>light, touch-down support of the back of </a:t>
            </a:r>
            <a:r>
              <a:rPr lang="en-US" dirty="0" smtClean="0"/>
              <a:t>the chair</a:t>
            </a:r>
            <a:r>
              <a:rPr lang="en-US" dirty="0"/>
              <a:t>. </a:t>
            </a:r>
            <a:endParaRPr lang="en-US" dirty="0" smtClean="0"/>
          </a:p>
          <a:p>
            <a:r>
              <a:rPr lang="en-US" dirty="0" smtClean="0"/>
              <a:t>Stretching </a:t>
            </a:r>
            <a:r>
              <a:rPr lang="en-US" dirty="0"/>
              <a:t>exercises or calisthenics involving </a:t>
            </a:r>
            <a:r>
              <a:rPr lang="en-US" dirty="0" smtClean="0"/>
              <a:t>large muscle </a:t>
            </a:r>
            <a:r>
              <a:rPr lang="en-US" dirty="0"/>
              <a:t>groups and </a:t>
            </a:r>
            <a:r>
              <a:rPr lang="en-US" dirty="0" err="1"/>
              <a:t>multijoint</a:t>
            </a:r>
            <a:r>
              <a:rPr lang="en-US" dirty="0"/>
              <a:t> compound </a:t>
            </a:r>
            <a:r>
              <a:rPr lang="en-US" dirty="0" smtClean="0"/>
              <a:t>movements can </a:t>
            </a:r>
            <a:r>
              <a:rPr lang="en-US" dirty="0"/>
              <a:t>be used as an initial warm-up activity. </a:t>
            </a:r>
            <a:endParaRPr lang="en-US" dirty="0" smtClean="0"/>
          </a:p>
          <a:p>
            <a:r>
              <a:rPr lang="en-US" dirty="0" smtClean="0"/>
              <a:t>Progression is </a:t>
            </a:r>
            <a:r>
              <a:rPr lang="en-US" dirty="0"/>
              <a:t>to combination movements (UEs and LEs with </a:t>
            </a:r>
            <a:r>
              <a:rPr lang="en-US" dirty="0" smtClean="0"/>
              <a:t>axial trunk </a:t>
            </a:r>
            <a:r>
              <a:rPr lang="en-US" dirty="0"/>
              <a:t>rotation). </a:t>
            </a:r>
            <a:endParaRPr lang="en-US" dirty="0" smtClean="0"/>
          </a:p>
          <a:p>
            <a:r>
              <a:rPr lang="en-US" dirty="0" smtClean="0"/>
              <a:t>Well-structured</a:t>
            </a:r>
            <a:r>
              <a:rPr lang="en-US" dirty="0"/>
              <a:t>, low-impact </a:t>
            </a:r>
            <a:r>
              <a:rPr lang="en-US" dirty="0" smtClean="0"/>
              <a:t>aerobics are </a:t>
            </a:r>
            <a:r>
              <a:rPr lang="en-US" dirty="0"/>
              <a:t>an appropriate focus for a group class. </a:t>
            </a:r>
          </a:p>
        </p:txBody>
      </p:sp>
    </p:spTree>
    <p:extLst>
      <p:ext uri="{BB962C8B-B14F-4D97-AF65-F5344CB8AC3E}">
        <p14:creationId xmlns="" xmlns:p14="http://schemas.microsoft.com/office/powerpoint/2010/main" val="129954505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ADAPTIVE AND SUPPORTIVE</a:t>
            </a:r>
            <a:br>
              <a:rPr lang="en-US" b="1" dirty="0"/>
            </a:br>
            <a:r>
              <a:rPr lang="en-US" b="1" dirty="0" smtClean="0"/>
              <a:t>DEVICES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Attention </a:t>
            </a:r>
            <a:r>
              <a:rPr lang="en-US" dirty="0"/>
              <a:t>should be directed toward needs for </a:t>
            </a:r>
            <a:r>
              <a:rPr lang="en-US" dirty="0" smtClean="0"/>
              <a:t>adaptive and </a:t>
            </a:r>
            <a:r>
              <a:rPr lang="en-US" dirty="0"/>
              <a:t>supportive devices that can improve function. </a:t>
            </a:r>
            <a:endParaRPr lang="en-US" dirty="0" smtClean="0"/>
          </a:p>
          <a:p>
            <a:r>
              <a:rPr lang="en-US" dirty="0" smtClean="0"/>
              <a:t>To promote </a:t>
            </a:r>
            <a:r>
              <a:rPr lang="en-US" dirty="0"/>
              <a:t>bed mobility, the patient can be helped </a:t>
            </a:r>
            <a:r>
              <a:rPr lang="en-US" dirty="0" smtClean="0"/>
              <a:t>to assume </a:t>
            </a:r>
            <a:r>
              <a:rPr lang="en-US" dirty="0"/>
              <a:t>a sitting position by elevating the head of an </a:t>
            </a:r>
            <a:r>
              <a:rPr lang="en-US" dirty="0" smtClean="0"/>
              <a:t>electronic hospital </a:t>
            </a:r>
            <a:r>
              <a:rPr lang="en-US" dirty="0"/>
              <a:t>bed or with commercially available </a:t>
            </a:r>
            <a:r>
              <a:rPr lang="en-US" dirty="0" smtClean="0"/>
              <a:t>blocks approximately </a:t>
            </a:r>
            <a:r>
              <a:rPr lang="en-US" dirty="0"/>
              <a:t>4 in (10 cm) high (furniture legs fit </a:t>
            </a:r>
            <a:r>
              <a:rPr lang="en-US" dirty="0" smtClean="0"/>
              <a:t>into a </a:t>
            </a:r>
            <a:r>
              <a:rPr lang="en-US" dirty="0"/>
              <a:t>recess in the block). </a:t>
            </a:r>
            <a:endParaRPr lang="en-US" dirty="0" smtClean="0"/>
          </a:p>
          <a:p>
            <a:r>
              <a:rPr lang="en-US" dirty="0" smtClean="0"/>
              <a:t>A </a:t>
            </a:r>
            <a:r>
              <a:rPr lang="en-US" dirty="0"/>
              <a:t>simpler solution might </a:t>
            </a:r>
            <a:r>
              <a:rPr lang="en-US" dirty="0" smtClean="0"/>
              <a:t>include attaching </a:t>
            </a:r>
            <a:r>
              <a:rPr lang="en-US" dirty="0"/>
              <a:t>a knotted rope or canvas “ladder” to the </a:t>
            </a:r>
            <a:r>
              <a:rPr lang="en-US" dirty="0" smtClean="0"/>
              <a:t>end of </a:t>
            </a:r>
            <a:r>
              <a:rPr lang="en-US" dirty="0"/>
              <a:t>the bed to pull on. </a:t>
            </a:r>
            <a:endParaRPr lang="en-US" dirty="0" smtClean="0"/>
          </a:p>
          <a:p>
            <a:r>
              <a:rPr lang="en-US" dirty="0"/>
              <a:t>T</a:t>
            </a:r>
            <a:r>
              <a:rPr lang="en-US" dirty="0" smtClean="0"/>
              <a:t>he </a:t>
            </a:r>
            <a:r>
              <a:rPr lang="en-US" dirty="0"/>
              <a:t>bed should be stable and </a:t>
            </a:r>
            <a:r>
              <a:rPr lang="en-US" dirty="0" smtClean="0"/>
              <a:t>the mattress </a:t>
            </a:r>
            <a:r>
              <a:rPr lang="en-US" dirty="0"/>
              <a:t>firm to facilitate mobility. Satin sheets </a:t>
            </a:r>
            <a:r>
              <a:rPr lang="en-US" dirty="0" smtClean="0"/>
              <a:t>and pajamas </a:t>
            </a:r>
            <a:r>
              <a:rPr lang="en-US" dirty="0"/>
              <a:t>have sometimes been helpful to enhance </a:t>
            </a:r>
            <a:r>
              <a:rPr lang="en-US" dirty="0" smtClean="0"/>
              <a:t>bed mobility</a:t>
            </a:r>
            <a:r>
              <a:rPr lang="en-US" dirty="0"/>
              <a:t>. </a:t>
            </a:r>
            <a:endParaRPr lang="en-US" dirty="0" smtClean="0"/>
          </a:p>
          <a:p>
            <a:r>
              <a:rPr lang="en-US" dirty="0" smtClean="0"/>
              <a:t>Patients </a:t>
            </a:r>
            <a:r>
              <a:rPr lang="en-US" dirty="0"/>
              <a:t>should be instructed to select </a:t>
            </a:r>
            <a:r>
              <a:rPr lang="en-US" dirty="0" smtClean="0"/>
              <a:t>firm chairs </a:t>
            </a:r>
            <a:r>
              <a:rPr lang="en-US" dirty="0"/>
              <a:t>with armrests and avoid soft, low seats such as </a:t>
            </a:r>
            <a:r>
              <a:rPr lang="en-US" dirty="0" smtClean="0"/>
              <a:t>a low </a:t>
            </a:r>
            <a:r>
              <a:rPr lang="en-US" dirty="0"/>
              <a:t>sofa. </a:t>
            </a:r>
            <a:endParaRPr lang="en-US" dirty="0" smtClean="0"/>
          </a:p>
          <a:p>
            <a:r>
              <a:rPr lang="en-US" dirty="0"/>
              <a:t>T</a:t>
            </a:r>
            <a:r>
              <a:rPr lang="en-US" dirty="0" smtClean="0"/>
              <a:t>he </a:t>
            </a:r>
            <a:r>
              <a:rPr lang="en-US" dirty="0"/>
              <a:t>chair can be raised (i.e., 4 in [10 cm] </a:t>
            </a:r>
            <a:r>
              <a:rPr lang="en-US" dirty="0" smtClean="0"/>
              <a:t>and secured </a:t>
            </a:r>
            <a:r>
              <a:rPr lang="en-US" dirty="0"/>
              <a:t>with blocks, or tilted forward by elevating </a:t>
            </a:r>
            <a:r>
              <a:rPr lang="en-US" dirty="0" smtClean="0"/>
              <a:t>only the </a:t>
            </a:r>
            <a:r>
              <a:rPr lang="en-US" dirty="0"/>
              <a:t>back legs about 2 in [5 cm]). </a:t>
            </a:r>
            <a:endParaRPr lang="en-US" dirty="0" smtClean="0"/>
          </a:p>
          <a:p>
            <a:r>
              <a:rPr lang="en-US" dirty="0" smtClean="0"/>
              <a:t>Some </a:t>
            </a:r>
            <a:r>
              <a:rPr lang="en-US" dirty="0"/>
              <a:t>patients </a:t>
            </a:r>
            <a:r>
              <a:rPr lang="en-US" dirty="0" smtClean="0"/>
              <a:t>benefit from </a:t>
            </a:r>
            <a:r>
              <a:rPr lang="en-US" dirty="0"/>
              <a:t>the use of a rocking chair to facilitate </a:t>
            </a:r>
            <a:r>
              <a:rPr lang="en-US" dirty="0" smtClean="0"/>
              <a:t>independent sit-to-stand </a:t>
            </a:r>
            <a:r>
              <a:rPr lang="en-US" dirty="0"/>
              <a:t>transfers. </a:t>
            </a:r>
            <a:endParaRPr lang="en-US" dirty="0" smtClean="0"/>
          </a:p>
          <a:p>
            <a:r>
              <a:rPr lang="en-US" dirty="0" smtClean="0"/>
              <a:t>Chairs </a:t>
            </a:r>
            <a:r>
              <a:rPr lang="en-US" dirty="0"/>
              <a:t>that have </a:t>
            </a:r>
            <a:r>
              <a:rPr lang="en-US" dirty="0" smtClean="0"/>
              <a:t>spring-loaded seats </a:t>
            </a:r>
            <a:r>
              <a:rPr lang="en-US" dirty="0"/>
              <a:t>that push the patient into standing are heavily </a:t>
            </a:r>
            <a:r>
              <a:rPr lang="en-US" dirty="0" smtClean="0"/>
              <a:t>marketed to </a:t>
            </a:r>
            <a:r>
              <a:rPr lang="en-US" dirty="0"/>
              <a:t>the geriatric population but should be used </a:t>
            </a:r>
            <a:r>
              <a:rPr lang="en-US" dirty="0" smtClean="0"/>
              <a:t>with caution</a:t>
            </a:r>
            <a:r>
              <a:rPr lang="en-US" dirty="0"/>
              <a:t>. </a:t>
            </a:r>
            <a:endParaRPr lang="en-US" dirty="0" smtClean="0"/>
          </a:p>
          <a:p>
            <a:r>
              <a:rPr lang="en-US" dirty="0"/>
              <a:t>T</a:t>
            </a:r>
            <a:r>
              <a:rPr lang="en-US" dirty="0" smtClean="0"/>
              <a:t>he </a:t>
            </a:r>
            <a:r>
              <a:rPr lang="en-US" dirty="0"/>
              <a:t>patient is propelled into standing but </a:t>
            </a:r>
            <a:r>
              <a:rPr lang="en-US" dirty="0" smtClean="0"/>
              <a:t>may have </a:t>
            </a:r>
            <a:r>
              <a:rPr lang="en-US" dirty="0"/>
              <a:t>difficulty stopping the movement and/or </a:t>
            </a:r>
            <a:r>
              <a:rPr lang="en-US" dirty="0" smtClean="0"/>
              <a:t>getting his </a:t>
            </a:r>
            <a:r>
              <a:rPr lang="en-US" dirty="0"/>
              <a:t>or her balance within an appropriate time </a:t>
            </a:r>
            <a:r>
              <a:rPr lang="en-US" dirty="0" smtClean="0"/>
              <a:t>frame when </a:t>
            </a:r>
            <a:r>
              <a:rPr lang="en-US" dirty="0"/>
              <a:t>first reaching the standing position. </a:t>
            </a:r>
          </a:p>
        </p:txBody>
      </p:sp>
    </p:spTree>
    <p:extLst>
      <p:ext uri="{BB962C8B-B14F-4D97-AF65-F5344CB8AC3E}">
        <p14:creationId xmlns="" xmlns:p14="http://schemas.microsoft.com/office/powerpoint/2010/main" val="42246745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SYCHOSOCIAL </a:t>
            </a:r>
            <a:r>
              <a:rPr lang="en-US" b="1" dirty="0" smtClean="0"/>
              <a:t>ISSUES</a:t>
            </a:r>
            <a:endParaRPr lang="en-US" dirty="0"/>
          </a:p>
        </p:txBody>
      </p:sp>
      <p:sp>
        <p:nvSpPr>
          <p:cNvPr id="3" name="Content Placeholder 2"/>
          <p:cNvSpPr>
            <a:spLocks noGrp="1"/>
          </p:cNvSpPr>
          <p:nvPr>
            <p:ph idx="1"/>
          </p:nvPr>
        </p:nvSpPr>
        <p:spPr/>
        <p:txBody>
          <a:bodyPr>
            <a:normAutofit fontScale="62500" lnSpcReduction="20000"/>
          </a:bodyPr>
          <a:lstStyle/>
          <a:p>
            <a:r>
              <a:rPr lang="en-US" b="1" dirty="0" smtClean="0"/>
              <a:t>The </a:t>
            </a:r>
            <a:r>
              <a:rPr lang="en-US" dirty="0" smtClean="0"/>
              <a:t>progressive </a:t>
            </a:r>
            <a:r>
              <a:rPr lang="en-US" dirty="0"/>
              <a:t>nature of PD necessitates frequent </a:t>
            </a:r>
            <a:r>
              <a:rPr lang="en-US" dirty="0" smtClean="0"/>
              <a:t>personal and </a:t>
            </a:r>
            <a:r>
              <a:rPr lang="en-US" dirty="0"/>
              <a:t>social adjustments, and affects all aspects </a:t>
            </a:r>
            <a:r>
              <a:rPr lang="en-US" dirty="0" smtClean="0"/>
              <a:t>of life </a:t>
            </a:r>
            <a:r>
              <a:rPr lang="en-US" dirty="0"/>
              <a:t>for both the patient and family. </a:t>
            </a:r>
            <a:endParaRPr lang="en-US" dirty="0" smtClean="0"/>
          </a:p>
          <a:p>
            <a:r>
              <a:rPr lang="en-US" dirty="0" smtClean="0"/>
              <a:t>Disruptions </a:t>
            </a:r>
            <a:r>
              <a:rPr lang="en-US" dirty="0"/>
              <a:t>in </a:t>
            </a:r>
            <a:r>
              <a:rPr lang="en-US" dirty="0" smtClean="0"/>
              <a:t>daily functions</a:t>
            </a:r>
            <a:r>
              <a:rPr lang="en-US" dirty="0"/>
              <a:t>, roles, and activities are experienced. Some </a:t>
            </a:r>
            <a:r>
              <a:rPr lang="en-US" dirty="0" smtClean="0"/>
              <a:t>of the </a:t>
            </a:r>
            <a:r>
              <a:rPr lang="en-US" dirty="0"/>
              <a:t>changes associated with PD are socially </a:t>
            </a:r>
            <a:r>
              <a:rPr lang="en-US" dirty="0" smtClean="0"/>
              <a:t>isolating (masked </a:t>
            </a:r>
            <a:r>
              <a:rPr lang="en-US" dirty="0"/>
              <a:t>face, progressive immobility, and </a:t>
            </a:r>
            <a:r>
              <a:rPr lang="en-US" dirty="0" smtClean="0"/>
              <a:t>unintelligible speech</a:t>
            </a:r>
            <a:r>
              <a:rPr lang="en-US" dirty="0"/>
              <a:t>) whereas other changes (increased salivation, </a:t>
            </a:r>
            <a:r>
              <a:rPr lang="en-US" dirty="0" smtClean="0"/>
              <a:t>perspiration, decreased </a:t>
            </a:r>
            <a:r>
              <a:rPr lang="en-US" dirty="0"/>
              <a:t>sexual function) are distressing </a:t>
            </a:r>
            <a:r>
              <a:rPr lang="en-US" dirty="0" smtClean="0"/>
              <a:t>and can </a:t>
            </a:r>
            <a:r>
              <a:rPr lang="en-US" dirty="0"/>
              <a:t>be socially embarrassing. </a:t>
            </a:r>
            <a:endParaRPr lang="en-US" dirty="0" smtClean="0"/>
          </a:p>
          <a:p>
            <a:r>
              <a:rPr lang="en-US" dirty="0"/>
              <a:t>T</a:t>
            </a:r>
            <a:r>
              <a:rPr lang="en-US" dirty="0" smtClean="0"/>
              <a:t>he </a:t>
            </a:r>
            <a:r>
              <a:rPr lang="en-US" dirty="0"/>
              <a:t>patient may feel </a:t>
            </a:r>
            <a:r>
              <a:rPr lang="en-US" dirty="0" smtClean="0"/>
              <a:t>increasingly isolated </a:t>
            </a:r>
            <a:r>
              <a:rPr lang="en-US" dirty="0"/>
              <a:t>and family relationships may suffer.</a:t>
            </a:r>
          </a:p>
          <a:p>
            <a:r>
              <a:rPr lang="en-US" dirty="0" smtClean="0"/>
              <a:t>The </a:t>
            </a:r>
            <a:r>
              <a:rPr lang="en-US" dirty="0"/>
              <a:t>principal goal for team members is to assist </a:t>
            </a:r>
            <a:r>
              <a:rPr lang="en-US" dirty="0" smtClean="0"/>
              <a:t>the patient </a:t>
            </a:r>
            <a:r>
              <a:rPr lang="en-US" dirty="0"/>
              <a:t>and family in their understanding of the </a:t>
            </a:r>
            <a:r>
              <a:rPr lang="en-US" dirty="0" smtClean="0"/>
              <a:t>disease and </a:t>
            </a:r>
            <a:r>
              <a:rPr lang="en-US" dirty="0"/>
              <a:t>in developing insights and adjustments that lead </a:t>
            </a:r>
            <a:r>
              <a:rPr lang="en-US" dirty="0" smtClean="0"/>
              <a:t>to more </a:t>
            </a:r>
            <a:r>
              <a:rPr lang="en-US" dirty="0"/>
              <a:t>effective self-management. </a:t>
            </a:r>
            <a:endParaRPr lang="en-US" dirty="0" smtClean="0"/>
          </a:p>
          <a:p>
            <a:r>
              <a:rPr lang="en-US" dirty="0" smtClean="0"/>
              <a:t>Some </a:t>
            </a:r>
            <a:r>
              <a:rPr lang="en-US" dirty="0"/>
              <a:t>individuals </a:t>
            </a:r>
            <a:r>
              <a:rPr lang="en-US" dirty="0" smtClean="0"/>
              <a:t>are able </a:t>
            </a:r>
            <a:r>
              <a:rPr lang="en-US" dirty="0"/>
              <a:t>to successfully deal with the changes associated </a:t>
            </a:r>
            <a:r>
              <a:rPr lang="en-US" dirty="0" smtClean="0"/>
              <a:t>with the </a:t>
            </a:r>
            <a:r>
              <a:rPr lang="en-US" dirty="0"/>
              <a:t>disease; others are not. Coping skills can be facilitated.</a:t>
            </a:r>
          </a:p>
          <a:p>
            <a:r>
              <a:rPr lang="en-US" dirty="0"/>
              <a:t>First and foremost, education is the key to </a:t>
            </a:r>
            <a:r>
              <a:rPr lang="en-US" dirty="0" smtClean="0"/>
              <a:t>assisting patients </a:t>
            </a:r>
            <a:r>
              <a:rPr lang="en-US" dirty="0"/>
              <a:t>and family members assume responsibility.</a:t>
            </a:r>
          </a:p>
          <a:p>
            <a:r>
              <a:rPr lang="en-US" dirty="0"/>
              <a:t>Feelings of hopelessness and dependency are </a:t>
            </a:r>
            <a:r>
              <a:rPr lang="en-US" dirty="0" smtClean="0"/>
              <a:t>reduced as </a:t>
            </a:r>
            <a:r>
              <a:rPr lang="en-US" dirty="0"/>
              <a:t>the patient develops a sense of control over his </a:t>
            </a:r>
            <a:r>
              <a:rPr lang="en-US" dirty="0" smtClean="0"/>
              <a:t>or her </a:t>
            </a:r>
            <a:r>
              <a:rPr lang="en-US" dirty="0"/>
              <a:t>own life. </a:t>
            </a:r>
            <a:endParaRPr lang="en-US" dirty="0" smtClean="0"/>
          </a:p>
          <a:p>
            <a:r>
              <a:rPr lang="en-US" dirty="0" smtClean="0"/>
              <a:t>Self-management </a:t>
            </a:r>
            <a:r>
              <a:rPr lang="en-US" dirty="0"/>
              <a:t>skills that should </a:t>
            </a:r>
            <a:r>
              <a:rPr lang="en-US" dirty="0" smtClean="0"/>
              <a:t>be</a:t>
            </a:r>
            <a:r>
              <a:rPr lang="en-US" dirty="0"/>
              <a:t> promoted include advanced planning of activities, </a:t>
            </a:r>
            <a:r>
              <a:rPr lang="en-US" dirty="0" smtClean="0"/>
              <a:t>effective time </a:t>
            </a:r>
            <a:r>
              <a:rPr lang="en-US" dirty="0"/>
              <a:t>management strategies, and stress </a:t>
            </a:r>
            <a:r>
              <a:rPr lang="en-US" dirty="0" smtClean="0"/>
              <a:t>management techniques</a:t>
            </a:r>
            <a:r>
              <a:rPr lang="en-US" dirty="0"/>
              <a:t>.</a:t>
            </a:r>
            <a:r>
              <a:rPr lang="en-US" dirty="0" smtClean="0"/>
              <a:t> </a:t>
            </a:r>
            <a:endParaRPr lang="en-US" dirty="0"/>
          </a:p>
        </p:txBody>
      </p:sp>
    </p:spTree>
    <p:extLst>
      <p:ext uri="{BB962C8B-B14F-4D97-AF65-F5344CB8AC3E}">
        <p14:creationId xmlns="" xmlns:p14="http://schemas.microsoft.com/office/powerpoint/2010/main" val="14003174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It </a:t>
            </a:r>
            <a:r>
              <a:rPr lang="en-US" dirty="0"/>
              <a:t>is equally important to ensure </a:t>
            </a:r>
            <a:r>
              <a:rPr lang="en-US" dirty="0" smtClean="0"/>
              <a:t>that patients </a:t>
            </a:r>
            <a:r>
              <a:rPr lang="en-US" dirty="0"/>
              <a:t>do not become isolated and that </a:t>
            </a:r>
            <a:r>
              <a:rPr lang="en-US" dirty="0" smtClean="0"/>
              <a:t>appropriate services </a:t>
            </a:r>
            <a:r>
              <a:rPr lang="en-US" dirty="0"/>
              <a:t>are available. Team members must be </a:t>
            </a:r>
            <a:r>
              <a:rPr lang="en-US" dirty="0" smtClean="0"/>
              <a:t>vigilant regarding </a:t>
            </a:r>
            <a:r>
              <a:rPr lang="en-US" dirty="0"/>
              <a:t>their assumptions and expectations. </a:t>
            </a:r>
            <a:endParaRPr lang="en-US" dirty="0" smtClean="0"/>
          </a:p>
          <a:p>
            <a:r>
              <a:rPr lang="en-US" dirty="0" smtClean="0"/>
              <a:t>A condescending or </a:t>
            </a:r>
            <a:r>
              <a:rPr lang="en-US" dirty="0"/>
              <a:t>pessimistic and limiting attitude can </a:t>
            </a:r>
            <a:r>
              <a:rPr lang="en-US" dirty="0" smtClean="0"/>
              <a:t>become a </a:t>
            </a:r>
            <a:r>
              <a:rPr lang="en-US" dirty="0"/>
              <a:t>self-fulfilling prophecy. </a:t>
            </a:r>
            <a:endParaRPr lang="en-US" dirty="0" smtClean="0"/>
          </a:p>
          <a:p>
            <a:r>
              <a:rPr lang="en-US" dirty="0" smtClean="0"/>
              <a:t>Patients </a:t>
            </a:r>
            <a:r>
              <a:rPr lang="en-US" dirty="0"/>
              <a:t>and family </a:t>
            </a:r>
            <a:r>
              <a:rPr lang="en-US" dirty="0" smtClean="0"/>
              <a:t>members need </a:t>
            </a:r>
            <a:r>
              <a:rPr lang="en-US" dirty="0"/>
              <a:t>reassurances and encouragement. </a:t>
            </a:r>
            <a:endParaRPr lang="en-US" dirty="0" smtClean="0"/>
          </a:p>
          <a:p>
            <a:r>
              <a:rPr lang="en-US" dirty="0" smtClean="0"/>
              <a:t>An overall emphasis </a:t>
            </a:r>
            <a:r>
              <a:rPr lang="en-US" dirty="0"/>
              <a:t>on what patients </a:t>
            </a:r>
            <a:r>
              <a:rPr lang="en-US" i="1" dirty="0"/>
              <a:t>can do </a:t>
            </a:r>
            <a:r>
              <a:rPr lang="en-US" dirty="0"/>
              <a:t>rather than what </a:t>
            </a:r>
            <a:r>
              <a:rPr lang="en-US" dirty="0" smtClean="0"/>
              <a:t>they cannot </a:t>
            </a:r>
            <a:r>
              <a:rPr lang="en-US" dirty="0"/>
              <a:t>do helps to empower patients. </a:t>
            </a:r>
            <a:endParaRPr lang="en-US" dirty="0" smtClean="0"/>
          </a:p>
          <a:p>
            <a:r>
              <a:rPr lang="en-US" dirty="0"/>
              <a:t>T</a:t>
            </a:r>
            <a:r>
              <a:rPr lang="en-US" dirty="0" smtClean="0"/>
              <a:t>herapists need to </a:t>
            </a:r>
            <a:r>
              <a:rPr lang="en-US" dirty="0"/>
              <a:t>provide a message of </a:t>
            </a:r>
            <a:r>
              <a:rPr lang="en-US" i="1" dirty="0"/>
              <a:t>hope tempered with realism</a:t>
            </a:r>
            <a:r>
              <a:rPr lang="en-US" dirty="0"/>
              <a:t>.</a:t>
            </a:r>
          </a:p>
        </p:txBody>
      </p:sp>
    </p:spTree>
    <p:extLst>
      <p:ext uri="{BB962C8B-B14F-4D97-AF65-F5344CB8AC3E}">
        <p14:creationId xmlns="" xmlns:p14="http://schemas.microsoft.com/office/powerpoint/2010/main" val="107142547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0" y="685800"/>
            <a:ext cx="4695825" cy="59800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955162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SUMMARY</a:t>
            </a:r>
            <a:br>
              <a:rPr lang="en-US" b="1" dirty="0"/>
            </a:b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PD </a:t>
            </a:r>
            <a:r>
              <a:rPr lang="en-US" dirty="0"/>
              <a:t>is a chronic, progressive disorder of the BG characterized by the cardinal features of rigidity, </a:t>
            </a:r>
            <a:r>
              <a:rPr lang="en-US" dirty="0" err="1" smtClean="0"/>
              <a:t>bradykinesia</a:t>
            </a:r>
            <a:r>
              <a:rPr lang="en-US" dirty="0" smtClean="0"/>
              <a:t>, tremor</a:t>
            </a:r>
            <a:r>
              <a:rPr lang="en-US" dirty="0"/>
              <a:t>, and postural instability. </a:t>
            </a:r>
            <a:endParaRPr lang="en-US" dirty="0" smtClean="0"/>
          </a:p>
          <a:p>
            <a:r>
              <a:rPr lang="en-US" dirty="0" smtClean="0"/>
              <a:t>Additional </a:t>
            </a:r>
            <a:r>
              <a:rPr lang="en-US" dirty="0"/>
              <a:t>impairments include the development of abnormal fixed </a:t>
            </a:r>
            <a:r>
              <a:rPr lang="en-US" dirty="0" smtClean="0"/>
              <a:t>postures, poverty </a:t>
            </a:r>
            <a:r>
              <a:rPr lang="en-US" dirty="0"/>
              <a:t>of movement, fatigue, masked face, contractures, a festinating gait pattern, swallowing and </a:t>
            </a:r>
            <a:r>
              <a:rPr lang="en-US" dirty="0" smtClean="0"/>
              <a:t>communication difficulties</a:t>
            </a:r>
            <a:r>
              <a:rPr lang="en-US" dirty="0"/>
              <a:t>, visual and sensorimotor disturbances, cognitive and behavioral dysfunction, </a:t>
            </a:r>
            <a:r>
              <a:rPr lang="en-US" dirty="0" smtClean="0"/>
              <a:t>autonomic dysfunction</a:t>
            </a:r>
            <a:r>
              <a:rPr lang="en-US" dirty="0"/>
              <a:t>, and cardiopulmonary changes. </a:t>
            </a:r>
            <a:endParaRPr lang="en-US" dirty="0" smtClean="0"/>
          </a:p>
          <a:p>
            <a:r>
              <a:rPr lang="en-US" dirty="0" smtClean="0"/>
              <a:t>Pharmacological </a:t>
            </a:r>
            <a:r>
              <a:rPr lang="en-US" dirty="0"/>
              <a:t>interventions have become the mainstay of </a:t>
            </a:r>
            <a:r>
              <a:rPr lang="en-US" dirty="0" smtClean="0"/>
              <a:t>treatment and </a:t>
            </a:r>
            <a:r>
              <a:rPr lang="en-US" dirty="0"/>
              <a:t>provide protective and symptomatic treatment. </a:t>
            </a:r>
            <a:endParaRPr lang="en-US" dirty="0" smtClean="0"/>
          </a:p>
          <a:p>
            <a:r>
              <a:rPr lang="en-US" dirty="0" smtClean="0"/>
              <a:t>Effective </a:t>
            </a:r>
            <a:r>
              <a:rPr lang="en-US" dirty="0"/>
              <a:t>rehabilitation focuses on the patient’s </a:t>
            </a:r>
            <a:r>
              <a:rPr lang="en-US" dirty="0" smtClean="0"/>
              <a:t>stage of </a:t>
            </a:r>
            <a:r>
              <a:rPr lang="en-US" dirty="0"/>
              <a:t>disease and symptoms, activity limitations, and residual abilities and assets. </a:t>
            </a:r>
            <a:endParaRPr lang="en-US" dirty="0" smtClean="0"/>
          </a:p>
          <a:p>
            <a:r>
              <a:rPr lang="en-US" dirty="0" smtClean="0"/>
              <a:t>Interventions </a:t>
            </a:r>
            <a:r>
              <a:rPr lang="en-US" dirty="0"/>
              <a:t>are </a:t>
            </a:r>
            <a:r>
              <a:rPr lang="en-US" dirty="0" smtClean="0"/>
              <a:t>restorative; that </a:t>
            </a:r>
            <a:r>
              <a:rPr lang="en-US" dirty="0"/>
              <a:t>is, rehabilitation is focused on the improvement of strength, ROM, functional skills, endurance, and </a:t>
            </a:r>
            <a:r>
              <a:rPr lang="en-US" dirty="0" smtClean="0"/>
              <a:t>so forth</a:t>
            </a:r>
            <a:r>
              <a:rPr lang="en-US" dirty="0"/>
              <a:t>. </a:t>
            </a:r>
            <a:endParaRPr lang="en-US" dirty="0" smtClean="0"/>
          </a:p>
          <a:p>
            <a:r>
              <a:rPr lang="en-US" dirty="0" smtClean="0"/>
              <a:t>Individuals </a:t>
            </a:r>
            <a:r>
              <a:rPr lang="en-US" dirty="0"/>
              <a:t>with PD also benefit from functional maintenance programs designed to manage the </a:t>
            </a:r>
            <a:r>
              <a:rPr lang="en-US" dirty="0" smtClean="0"/>
              <a:t>effects of </a:t>
            </a:r>
            <a:r>
              <a:rPr lang="en-US" dirty="0"/>
              <a:t>progressive disease. Strategies are developed to prevent or reduce indirect impairments and promote </a:t>
            </a:r>
            <a:r>
              <a:rPr lang="en-US" dirty="0" smtClean="0"/>
              <a:t>regular exercise</a:t>
            </a:r>
            <a:r>
              <a:rPr lang="en-US" dirty="0"/>
              <a:t>, good health, and self-management skills. </a:t>
            </a:r>
            <a:endParaRPr lang="en-US" dirty="0" smtClean="0"/>
          </a:p>
          <a:p>
            <a:r>
              <a:rPr lang="en-US" dirty="0" smtClean="0"/>
              <a:t>A </a:t>
            </a:r>
            <a:r>
              <a:rPr lang="en-US" dirty="0"/>
              <a:t>comprehensive team approach including active </a:t>
            </a:r>
            <a:r>
              <a:rPr lang="en-US" dirty="0" smtClean="0"/>
              <a:t>involvement of </a:t>
            </a:r>
            <a:r>
              <a:rPr lang="en-US" dirty="0"/>
              <a:t>patient and family provides optimal benefits. </a:t>
            </a:r>
            <a:endParaRPr lang="en-US" dirty="0" smtClean="0"/>
          </a:p>
          <a:p>
            <a:r>
              <a:rPr lang="en-US" dirty="0" smtClean="0"/>
              <a:t>Team </a:t>
            </a:r>
            <a:r>
              <a:rPr lang="en-US" dirty="0"/>
              <a:t>members need to be active during all stages of the </a:t>
            </a:r>
            <a:r>
              <a:rPr lang="en-US" dirty="0" smtClean="0"/>
              <a:t>disease, assisting </a:t>
            </a:r>
            <a:r>
              <a:rPr lang="en-US" dirty="0"/>
              <a:t>the patient and family in maintenance of function and providing psychosocial support as needed.</a:t>
            </a:r>
          </a:p>
        </p:txBody>
      </p:sp>
    </p:spTree>
    <p:extLst>
      <p:ext uri="{BB962C8B-B14F-4D97-AF65-F5344CB8AC3E}">
        <p14:creationId xmlns="" xmlns:p14="http://schemas.microsoft.com/office/powerpoint/2010/main" val="40539288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1133</TotalTime>
  <Words>10649</Words>
  <Application>Microsoft Office PowerPoint</Application>
  <PresentationFormat>On-screen Show (4:3)</PresentationFormat>
  <Paragraphs>498</Paragraphs>
  <Slides>97</Slides>
  <Notes>1</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Flow</vt:lpstr>
      <vt:lpstr>Parkinson’s Disease</vt:lpstr>
      <vt:lpstr>Slide 2</vt:lpstr>
      <vt:lpstr>INCIDENCE </vt:lpstr>
      <vt:lpstr>ETIOLOGY</vt:lpstr>
      <vt:lpstr>Slide 5</vt:lpstr>
      <vt:lpstr>Parkinson’s Disease</vt:lpstr>
      <vt:lpstr>Secondary Parkinsonism; Postencephalitic Parkinsonism </vt:lpstr>
      <vt:lpstr>Secondary Parkinsonism; Toxic Parkinsonism</vt:lpstr>
      <vt:lpstr>Secondary Parkinsonism; Drug-Induced Parkinsonism (DIP)</vt:lpstr>
      <vt:lpstr>Parkinson-Plus Syndromes</vt:lpstr>
      <vt:lpstr>PATHOPHYSIOLOGY</vt:lpstr>
      <vt:lpstr>Definition </vt:lpstr>
      <vt:lpstr>Slide 13</vt:lpstr>
      <vt:lpstr>Slide 14</vt:lpstr>
      <vt:lpstr>Slide 15</vt:lpstr>
      <vt:lpstr>STAGES OF PARKINSON’S DISEASE</vt:lpstr>
      <vt:lpstr>Slide 17</vt:lpstr>
      <vt:lpstr>Slide 18</vt:lpstr>
      <vt:lpstr>MEDICAL DIAGNOSIS</vt:lpstr>
      <vt:lpstr>Slide 20</vt:lpstr>
      <vt:lpstr>CLINICAL COURSE</vt:lpstr>
      <vt:lpstr>Hoehn-Yahr Classification of Disability Scale</vt:lpstr>
      <vt:lpstr>Slide 23</vt:lpstr>
      <vt:lpstr>MEDICAL MANAGEMENT</vt:lpstr>
      <vt:lpstr>Slide 25</vt:lpstr>
      <vt:lpstr>Nutritional Management</vt:lpstr>
      <vt:lpstr>Slide 27</vt:lpstr>
      <vt:lpstr>Deep Brain Stimulation</vt:lpstr>
      <vt:lpstr>Slide 29</vt:lpstr>
      <vt:lpstr>FRAMEWORK FOR REHABILITATION</vt:lpstr>
      <vt:lpstr>Slide 31</vt:lpstr>
      <vt:lpstr>Therapeutic Care Continuum</vt:lpstr>
      <vt:lpstr>Slide 33</vt:lpstr>
      <vt:lpstr>Slide 34</vt:lpstr>
      <vt:lpstr>Slide 35</vt:lpstr>
      <vt:lpstr>Slide 36</vt:lpstr>
      <vt:lpstr>PHYSICAL THERAPY EXAMINATION AND EVALUATION</vt:lpstr>
      <vt:lpstr>Slide 38</vt:lpstr>
      <vt:lpstr>Slide 39</vt:lpstr>
      <vt:lpstr>Slide 40</vt:lpstr>
      <vt:lpstr>Slide 41</vt:lpstr>
      <vt:lpstr>PHYSICAL THERAPY INTERVENTION</vt:lpstr>
      <vt:lpstr>Motor Learning Strategies</vt:lpstr>
      <vt:lpstr>Slide 44</vt:lpstr>
      <vt:lpstr>Slide 45</vt:lpstr>
      <vt:lpstr>Slide 46</vt:lpstr>
      <vt:lpstr>Slide 47</vt:lpstr>
      <vt:lpstr>Exercise Training </vt:lpstr>
      <vt:lpstr>Slide 49</vt:lpstr>
      <vt:lpstr>Relaxation Exercises</vt:lpstr>
      <vt:lpstr>Slide 51</vt:lpstr>
      <vt:lpstr>Slide 52</vt:lpstr>
      <vt:lpstr>Flexibility Exercise</vt:lpstr>
      <vt:lpstr>Slide 54</vt:lpstr>
      <vt:lpstr>Slide 55</vt:lpstr>
      <vt:lpstr>Slide 56</vt:lpstr>
      <vt:lpstr>Slide 57</vt:lpstr>
      <vt:lpstr>Resistance Training</vt:lpstr>
      <vt:lpstr>Slide 59</vt:lpstr>
      <vt:lpstr>Slide 60</vt:lpstr>
      <vt:lpstr>Functional Training</vt:lpstr>
      <vt:lpstr>Slide 62</vt:lpstr>
      <vt:lpstr>Slide 63</vt:lpstr>
      <vt:lpstr>Slide 64</vt:lpstr>
      <vt:lpstr>Slide 65</vt:lpstr>
      <vt:lpstr>Slide 66</vt:lpstr>
      <vt:lpstr>Slide 67</vt:lpstr>
      <vt:lpstr>Slide 68</vt:lpstr>
      <vt:lpstr>Slide 69</vt:lpstr>
      <vt:lpstr>Slide 70</vt:lpstr>
      <vt:lpstr>Balance Training</vt:lpstr>
      <vt:lpstr>Slide 72</vt:lpstr>
      <vt:lpstr>Slide 73</vt:lpstr>
      <vt:lpstr>Slide 74</vt:lpstr>
      <vt:lpstr>Slide 75</vt:lpstr>
      <vt:lpstr>Slide 76</vt:lpstr>
      <vt:lpstr>Slide 77</vt:lpstr>
      <vt:lpstr>Slide 78</vt:lpstr>
      <vt:lpstr>Slide 79</vt:lpstr>
      <vt:lpstr>Slide 80</vt:lpstr>
      <vt:lpstr>Locomotor Training</vt:lpstr>
      <vt:lpstr>Slide 82</vt:lpstr>
      <vt:lpstr>Slide 83</vt:lpstr>
      <vt:lpstr>Slide 84</vt:lpstr>
      <vt:lpstr>Slide 85</vt:lpstr>
      <vt:lpstr>Spinal Orthotics</vt:lpstr>
      <vt:lpstr>Slide 87</vt:lpstr>
      <vt:lpstr>Pulmonary Rehabilitation</vt:lpstr>
      <vt:lpstr>Speech therapy </vt:lpstr>
      <vt:lpstr>Aerobic Exercise </vt:lpstr>
      <vt:lpstr>Slide 91</vt:lpstr>
      <vt:lpstr>Group and Home Exercises</vt:lpstr>
      <vt:lpstr>ADAPTIVE AND SUPPORTIVE DEVICES</vt:lpstr>
      <vt:lpstr>SYCHOSOCIAL ISSUES</vt:lpstr>
      <vt:lpstr>Slide 95</vt:lpstr>
      <vt:lpstr>Slide 96</vt:lpstr>
      <vt:lpstr>SUMMARY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Parkinson’s Disease</dc:title>
  <dc:creator>Administrator</dc:creator>
  <cp:lastModifiedBy>SALEEM</cp:lastModifiedBy>
  <cp:revision>85</cp:revision>
  <dcterms:created xsi:type="dcterms:W3CDTF">2006-08-16T00:00:00Z</dcterms:created>
  <dcterms:modified xsi:type="dcterms:W3CDTF">2015-09-01T05:04:35Z</dcterms:modified>
</cp:coreProperties>
</file>