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5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13C68-964A-43C3-98E5-E3A418A5EA6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2325BB-5B48-472F-9BF9-13CABA51313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13C68-964A-43C3-98E5-E3A418A5EA6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25BB-5B48-472F-9BF9-13CABA5131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13C68-964A-43C3-98E5-E3A418A5EA6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25BB-5B48-472F-9BF9-13CABA5131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13C68-964A-43C3-98E5-E3A418A5EA6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25BB-5B48-472F-9BF9-13CABA5131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13C68-964A-43C3-98E5-E3A418A5EA6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25BB-5B48-472F-9BF9-13CABA51313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13C68-964A-43C3-98E5-E3A418A5EA6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25BB-5B48-472F-9BF9-13CABA51313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13C68-964A-43C3-98E5-E3A418A5EA6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25BB-5B48-472F-9BF9-13CABA51313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13C68-964A-43C3-98E5-E3A418A5EA6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25BB-5B48-472F-9BF9-13CABA5131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13C68-964A-43C3-98E5-E3A418A5EA6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25BB-5B48-472F-9BF9-13CABA5131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13C68-964A-43C3-98E5-E3A418A5EA6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25BB-5B48-472F-9BF9-13CABA5131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13C68-964A-43C3-98E5-E3A418A5EA6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25BB-5B48-472F-9BF9-13CABA5131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F013C68-964A-43C3-98E5-E3A418A5EA6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82325BB-5B48-472F-9BF9-13CABA51313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>
                <a:solidFill>
                  <a:schemeClr val="bg1"/>
                </a:solidFill>
              </a:rPr>
              <a:t>UTILIZATION and ROLE OF GENETIC RESOURCES IN CROP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5410200"/>
            <a:ext cx="144780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712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600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GENETIC RESOURCES (GRs)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0" y="5527964"/>
            <a:ext cx="1295400" cy="1295400"/>
          </a:xfrm>
        </p:spPr>
      </p:pic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381000" y="1905000"/>
            <a:ext cx="8534400" cy="452628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Genetic</a:t>
            </a:r>
            <a:r>
              <a:rPr lang="en-US" sz="2800" dirty="0">
                <a:solidFill>
                  <a:schemeClr val="bg1"/>
                </a:solidFill>
              </a:rPr>
              <a:t> material is the material containing functional units of heredity.</a:t>
            </a:r>
          </a:p>
          <a:p>
            <a:r>
              <a:rPr lang="en-US" sz="2800" dirty="0">
                <a:solidFill>
                  <a:schemeClr val="bg1"/>
                </a:solidFill>
              </a:rPr>
              <a:t>Genetic material of plant resources for present and future generations of people.</a:t>
            </a:r>
          </a:p>
          <a:p>
            <a:r>
              <a:rPr lang="en-US" sz="2800" dirty="0">
                <a:solidFill>
                  <a:schemeClr val="bg1"/>
                </a:solidFill>
              </a:rPr>
              <a:t>Definition focused on crop plants and their wild relatives, but it is increasingly considered that </a:t>
            </a:r>
            <a:r>
              <a:rPr lang="en-US" sz="2800" dirty="0">
                <a:solidFill>
                  <a:srgbClr val="FFFF00"/>
                </a:solidFill>
              </a:rPr>
              <a:t>all plant species are a potential           resource for humanity.</a:t>
            </a:r>
          </a:p>
          <a:p>
            <a:pPr marL="0" indent="0">
              <a:buNone/>
            </a:pP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33800" y="6400800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https://www.wipo.int/tk/en/genetic/</a:t>
            </a:r>
          </a:p>
        </p:txBody>
      </p:sp>
    </p:spTree>
    <p:extLst>
      <p:ext uri="{BB962C8B-B14F-4D97-AF65-F5344CB8AC3E}">
        <p14:creationId xmlns:p14="http://schemas.microsoft.com/office/powerpoint/2010/main" val="1494937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PLANT GENETIC RESOURCES (PGRs)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6949440" cy="4526280"/>
          </a:xfrm>
        </p:spPr>
        <p:txBody>
          <a:bodyPr>
            <a:normAutofit lnSpcReduction="10000"/>
          </a:bodyPr>
          <a:lstStyle/>
          <a:p>
            <a:r>
              <a:rPr lang="en-US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CROP</a:t>
            </a:r>
          </a:p>
          <a:p>
            <a:pPr>
              <a:buFont typeface="Courier New" pitchFamily="49" charset="0"/>
              <a:buChar char="o"/>
            </a:pPr>
            <a:r>
              <a:rPr lang="en-US" sz="3200" dirty="0">
                <a:solidFill>
                  <a:schemeClr val="bg1"/>
                </a:solidFill>
              </a:rPr>
              <a:t>Landraces</a:t>
            </a:r>
          </a:p>
          <a:p>
            <a:pPr>
              <a:buFont typeface="Courier New" pitchFamily="49" charset="0"/>
              <a:buChar char="o"/>
            </a:pPr>
            <a:r>
              <a:rPr lang="en-US" sz="3200" dirty="0">
                <a:solidFill>
                  <a:schemeClr val="bg1"/>
                </a:solidFill>
              </a:rPr>
              <a:t>Farmers varieties</a:t>
            </a:r>
          </a:p>
          <a:p>
            <a:pPr>
              <a:buFont typeface="Courier New" pitchFamily="49" charset="0"/>
              <a:buChar char="o"/>
            </a:pPr>
            <a:r>
              <a:rPr lang="en-US" sz="3200" dirty="0">
                <a:solidFill>
                  <a:schemeClr val="bg1"/>
                </a:solidFill>
              </a:rPr>
              <a:t>Parental lines of hybrids</a:t>
            </a:r>
          </a:p>
          <a:p>
            <a:pPr>
              <a:buFont typeface="Courier New" pitchFamily="49" charset="0"/>
              <a:buChar char="o"/>
            </a:pPr>
            <a:r>
              <a:rPr lang="en-US" sz="3200" dirty="0">
                <a:solidFill>
                  <a:schemeClr val="bg1"/>
                </a:solidFill>
              </a:rPr>
              <a:t>Genetic stocks</a:t>
            </a:r>
          </a:p>
          <a:p>
            <a:pPr>
              <a:buFont typeface="Courier New" pitchFamily="49" charset="0"/>
              <a:buChar char="o"/>
            </a:pPr>
            <a:r>
              <a:rPr lang="en-US" sz="3200" dirty="0">
                <a:solidFill>
                  <a:schemeClr val="bg1"/>
                </a:solidFill>
              </a:rPr>
              <a:t>Primitive cultivars</a:t>
            </a:r>
          </a:p>
          <a:p>
            <a:pPr>
              <a:buFont typeface="Courier New" pitchFamily="49" charset="0"/>
              <a:buChar char="o"/>
            </a:pPr>
            <a:r>
              <a:rPr lang="en-US" sz="3200" dirty="0">
                <a:solidFill>
                  <a:schemeClr val="bg1"/>
                </a:solidFill>
              </a:rPr>
              <a:t>Wild and weedy relatives</a:t>
            </a:r>
          </a:p>
          <a:p>
            <a:pPr>
              <a:buFont typeface="Courier New" pitchFamily="49" charset="0"/>
              <a:buChar char="o"/>
            </a:pPr>
            <a:r>
              <a:rPr lang="en-US" sz="3200" dirty="0">
                <a:solidFill>
                  <a:schemeClr val="bg1"/>
                </a:solidFill>
              </a:rPr>
              <a:t>Released varieties</a:t>
            </a: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6172" y="5565536"/>
            <a:ext cx="1292464" cy="1292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6555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How conservation of PGRs starts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1143000" y="1600200"/>
            <a:ext cx="6629400" cy="452628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The idea goes 1200 years back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HUNTERS </a:t>
            </a:r>
            <a:r>
              <a:rPr lang="en-US" sz="2800" dirty="0" err="1">
                <a:solidFill>
                  <a:schemeClr val="bg1"/>
                </a:solidFill>
              </a:rPr>
              <a:t>realised</a:t>
            </a:r>
            <a:r>
              <a:rPr lang="en-US" sz="2800" dirty="0">
                <a:solidFill>
                  <a:schemeClr val="bg1"/>
                </a:solidFill>
              </a:rPr>
              <a:t> that plants could be saved and seeds can be planted season to season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Then they use to saved seeds/crops</a:t>
            </a:r>
          </a:p>
        </p:txBody>
      </p:sp>
      <p:pic>
        <p:nvPicPr>
          <p:cNvPr id="5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9719" y="5630646"/>
            <a:ext cx="1234281" cy="1234281"/>
          </a:xfrm>
        </p:spPr>
      </p:pic>
    </p:spTree>
    <p:extLst>
      <p:ext uri="{BB962C8B-B14F-4D97-AF65-F5344CB8AC3E}">
        <p14:creationId xmlns:p14="http://schemas.microsoft.com/office/powerpoint/2010/main" val="1688041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Criteria for selection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7940040" cy="452628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800" b="1" dirty="0">
                <a:solidFill>
                  <a:schemeClr val="bg1"/>
                </a:solidFill>
              </a:rPr>
              <a:t>Those seeds which are;</a:t>
            </a:r>
          </a:p>
          <a:p>
            <a:pPr>
              <a:lnSpc>
                <a:spcPct val="150000"/>
              </a:lnSpc>
            </a:pPr>
            <a:r>
              <a:rPr lang="en-US" sz="2800" i="1" dirty="0">
                <a:solidFill>
                  <a:schemeClr val="bg1"/>
                </a:solidFill>
              </a:rPr>
              <a:t>easy to save</a:t>
            </a:r>
          </a:p>
          <a:p>
            <a:pPr>
              <a:lnSpc>
                <a:spcPct val="150000"/>
              </a:lnSpc>
            </a:pPr>
            <a:r>
              <a:rPr lang="en-US" sz="2800" i="1" dirty="0">
                <a:solidFill>
                  <a:schemeClr val="bg1"/>
                </a:solidFill>
              </a:rPr>
              <a:t>Survived till next growing season</a:t>
            </a:r>
          </a:p>
          <a:p>
            <a:pPr>
              <a:lnSpc>
                <a:spcPct val="150000"/>
              </a:lnSpc>
            </a:pPr>
            <a:r>
              <a:rPr lang="en-US" sz="2800" i="1" dirty="0">
                <a:solidFill>
                  <a:schemeClr val="bg1"/>
                </a:solidFill>
              </a:rPr>
              <a:t>Good tasted</a:t>
            </a:r>
          </a:p>
          <a:p>
            <a:pPr marL="0" indent="0"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Resultantly &gt;7000 spp. were collected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2501" y="5602948"/>
            <a:ext cx="1231499" cy="1231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2613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sz="4800" dirty="0">
                <a:solidFill>
                  <a:schemeClr val="bg1"/>
                </a:solidFill>
              </a:rPr>
              <a:t>WHY DO WE CONSERVE???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8625840" cy="452628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The main reasons for conserving of GENETIC RESOURCES (GRs) are to ensure the future adaptability of cultivars and wild populations </a:t>
            </a:r>
          </a:p>
          <a:p>
            <a:r>
              <a:rPr lang="en-US" sz="2800" dirty="0">
                <a:solidFill>
                  <a:schemeClr val="bg1"/>
                </a:solidFill>
              </a:rPr>
              <a:t>To preserve data and traits that ensure sustainable agriculture</a:t>
            </a:r>
          </a:p>
          <a:p>
            <a:r>
              <a:rPr lang="en-US" sz="2800" dirty="0">
                <a:solidFill>
                  <a:schemeClr val="bg1"/>
                </a:solidFill>
              </a:rPr>
              <a:t>To promote the use of genetic resources in commerce and biotechnology</a:t>
            </a:r>
          </a:p>
          <a:p>
            <a:r>
              <a:rPr lang="en-US" sz="2800" dirty="0">
                <a:solidFill>
                  <a:schemeClr val="bg1"/>
                </a:solidFill>
              </a:rPr>
              <a:t>To conserve genetic diversity for cultural reasons.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536" y="5565536"/>
            <a:ext cx="1292464" cy="1292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3912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96" y="0"/>
            <a:ext cx="3505200" cy="1447800"/>
          </a:xfr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Cont</a:t>
            </a:r>
            <a:r>
              <a:rPr lang="en-US" dirty="0">
                <a:solidFill>
                  <a:schemeClr val="bg1"/>
                </a:solidFill>
              </a:rPr>
              <a:t>…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7406640" cy="452628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Estimated about 30 crops gives 95% food/energy</a:t>
            </a:r>
          </a:p>
          <a:p>
            <a:r>
              <a:rPr lang="en-US" dirty="0">
                <a:solidFill>
                  <a:schemeClr val="bg1"/>
                </a:solidFill>
              </a:rPr>
              <a:t>Rice</a:t>
            </a:r>
          </a:p>
          <a:p>
            <a:r>
              <a:rPr lang="en-US" dirty="0">
                <a:solidFill>
                  <a:schemeClr val="bg1"/>
                </a:solidFill>
              </a:rPr>
              <a:t>Wheat</a:t>
            </a:r>
          </a:p>
          <a:p>
            <a:r>
              <a:rPr lang="en-US" dirty="0">
                <a:solidFill>
                  <a:schemeClr val="bg1"/>
                </a:solidFill>
              </a:rPr>
              <a:t>Maize</a:t>
            </a:r>
          </a:p>
          <a:p>
            <a:r>
              <a:rPr lang="en-US" dirty="0">
                <a:solidFill>
                  <a:schemeClr val="bg1"/>
                </a:solidFill>
              </a:rPr>
              <a:t>potatoes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2501" y="5634814"/>
            <a:ext cx="1231499" cy="1231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ight Brace 4"/>
          <p:cNvSpPr/>
          <p:nvPr/>
        </p:nvSpPr>
        <p:spPr>
          <a:xfrm>
            <a:off x="2183524" y="2445327"/>
            <a:ext cx="533400" cy="1676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895600" y="3054927"/>
            <a:ext cx="990600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&gt; 60%</a:t>
            </a:r>
          </a:p>
        </p:txBody>
      </p:sp>
    </p:spTree>
    <p:extLst>
      <p:ext uri="{BB962C8B-B14F-4D97-AF65-F5344CB8AC3E}">
        <p14:creationId xmlns:p14="http://schemas.microsoft.com/office/powerpoint/2010/main" val="1554571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Utilization of genetic resource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bg1"/>
                </a:solidFill>
              </a:rPr>
              <a:t>dee_gee_woo_gen</a:t>
            </a:r>
            <a:endParaRPr lang="en-US" sz="36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r>
              <a:rPr lang="en-US" sz="3600" dirty="0" err="1">
                <a:solidFill>
                  <a:schemeClr val="bg1"/>
                </a:solidFill>
              </a:rPr>
              <a:t>Norin</a:t>
            </a:r>
            <a:r>
              <a:rPr lang="en-US" sz="3600" dirty="0">
                <a:solidFill>
                  <a:schemeClr val="bg1"/>
                </a:solidFill>
              </a:rPr>
              <a:t> 10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777" y="5626501"/>
            <a:ext cx="1231499" cy="1231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486807" y="6477000"/>
            <a:ext cx="4495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https://www.jstor.org/stable/4255334</a:t>
            </a:r>
          </a:p>
        </p:txBody>
      </p:sp>
    </p:spTree>
    <p:extLst>
      <p:ext uri="{BB962C8B-B14F-4D97-AF65-F5344CB8AC3E}">
        <p14:creationId xmlns:p14="http://schemas.microsoft.com/office/powerpoint/2010/main" val="3779773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sz="8800" dirty="0">
                <a:solidFill>
                  <a:schemeClr val="bg1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505391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210</TotalTime>
  <Words>260</Words>
  <Application>Microsoft Office PowerPoint</Application>
  <PresentationFormat>On-screen Show (4:3)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Century Gothic</vt:lpstr>
      <vt:lpstr>Courier New</vt:lpstr>
      <vt:lpstr>Palatino Linotype</vt:lpstr>
      <vt:lpstr>Wingdings</vt:lpstr>
      <vt:lpstr>Executive</vt:lpstr>
      <vt:lpstr>UTILIZATION and ROLE OF GENETIC RESOURCES IN CROP</vt:lpstr>
      <vt:lpstr>GENETIC RESOURCES (GRs)</vt:lpstr>
      <vt:lpstr>PLANT GENETIC RESOURCES (PGRs)</vt:lpstr>
      <vt:lpstr>How conservation of PGRs starts</vt:lpstr>
      <vt:lpstr>Criteria for selection</vt:lpstr>
      <vt:lpstr>WHY DO WE CONSERVE???</vt:lpstr>
      <vt:lpstr>Cont…</vt:lpstr>
      <vt:lpstr>Utilization of genetic resource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UTILIZATION OF GENETIC RESOURCES IN CROP</dc:title>
  <dc:creator>sufyan</dc:creator>
  <cp:lastModifiedBy>ikramulhaq 228</cp:lastModifiedBy>
  <cp:revision>16</cp:revision>
  <dcterms:created xsi:type="dcterms:W3CDTF">2020-02-05T17:24:44Z</dcterms:created>
  <dcterms:modified xsi:type="dcterms:W3CDTF">2020-05-03T04:53:13Z</dcterms:modified>
</cp:coreProperties>
</file>