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3C68-964A-43C3-98E5-E3A418A5EA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2325BB-5B48-472F-9BF9-13CABA5131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3C68-964A-43C3-98E5-E3A418A5EA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25BB-5B48-472F-9BF9-13CABA51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3C68-964A-43C3-98E5-E3A418A5EA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25BB-5B48-472F-9BF9-13CABA51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3C68-964A-43C3-98E5-E3A418A5EA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25BB-5B48-472F-9BF9-13CABA51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3C68-964A-43C3-98E5-E3A418A5EA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25BB-5B48-472F-9BF9-13CABA5131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3C68-964A-43C3-98E5-E3A418A5EA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25BB-5B48-472F-9BF9-13CABA5131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3C68-964A-43C3-98E5-E3A418A5EA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25BB-5B48-472F-9BF9-13CABA5131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3C68-964A-43C3-98E5-E3A418A5EA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25BB-5B48-472F-9BF9-13CABA51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3C68-964A-43C3-98E5-E3A418A5EA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25BB-5B48-472F-9BF9-13CABA51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3C68-964A-43C3-98E5-E3A418A5EA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25BB-5B48-472F-9BF9-13CABA51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3C68-964A-43C3-98E5-E3A418A5EA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25BB-5B48-472F-9BF9-13CABA51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F013C68-964A-43C3-98E5-E3A418A5EA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2325BB-5B48-472F-9BF9-13CABA5131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>
                <a:solidFill>
                  <a:schemeClr val="bg1"/>
                </a:solidFill>
              </a:rPr>
              <a:t>UTILIZATION and ROLE OF GENETIC RESOURCES IN CROP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410200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71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GENETIC RESOURCES (GRs)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527964"/>
            <a:ext cx="1295400" cy="12954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81000" y="1905000"/>
            <a:ext cx="8534400" cy="452628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Genetic</a:t>
            </a:r>
            <a:r>
              <a:rPr lang="en-US" sz="2800" dirty="0">
                <a:solidFill>
                  <a:schemeClr val="bg1"/>
                </a:solidFill>
              </a:rPr>
              <a:t> material is the material containing functional units of heredity.</a:t>
            </a:r>
          </a:p>
          <a:p>
            <a:r>
              <a:rPr lang="en-US" sz="2800" dirty="0">
                <a:solidFill>
                  <a:schemeClr val="bg1"/>
                </a:solidFill>
              </a:rPr>
              <a:t>Genetic material of plant resources for present and future generations of people.</a:t>
            </a:r>
          </a:p>
          <a:p>
            <a:r>
              <a:rPr lang="en-US" sz="2800" dirty="0">
                <a:solidFill>
                  <a:schemeClr val="bg1"/>
                </a:solidFill>
              </a:rPr>
              <a:t>Definition focused on crop plants and their wild relatives, but it is increasingly considered that </a:t>
            </a:r>
            <a:r>
              <a:rPr lang="en-US" sz="2800" dirty="0">
                <a:solidFill>
                  <a:srgbClr val="FFFF00"/>
                </a:solidFill>
              </a:rPr>
              <a:t>all plant species are a potential           resource for humanity.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6400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https://www.wipo.int/tk/en/genetic/</a:t>
            </a:r>
          </a:p>
        </p:txBody>
      </p:sp>
    </p:spTree>
    <p:extLst>
      <p:ext uri="{BB962C8B-B14F-4D97-AF65-F5344CB8AC3E}">
        <p14:creationId xmlns:p14="http://schemas.microsoft.com/office/powerpoint/2010/main" val="149493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PLANT GENETIC RESOURCES (PGRs)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6949440" cy="4526280"/>
          </a:xfrm>
        </p:spPr>
        <p:txBody>
          <a:bodyPr>
            <a:normAutofit lnSpcReduction="10000"/>
          </a:bodyPr>
          <a:lstStyle/>
          <a:p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CROP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Landraces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Farmers varieties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Parental lines of hybrids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Genetic stocks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Primitive cultivars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Wild and weedy relatives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Released varieties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172" y="5565536"/>
            <a:ext cx="1292464" cy="129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655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conservation of PGRs starts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143000" y="1600200"/>
            <a:ext cx="6629400" cy="452628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The idea goes 1200 years back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HUNTERS </a:t>
            </a:r>
            <a:r>
              <a:rPr lang="en-US" sz="2800" dirty="0" err="1">
                <a:solidFill>
                  <a:schemeClr val="bg1"/>
                </a:solidFill>
              </a:rPr>
              <a:t>realised</a:t>
            </a:r>
            <a:r>
              <a:rPr lang="en-US" sz="2800" dirty="0">
                <a:solidFill>
                  <a:schemeClr val="bg1"/>
                </a:solidFill>
              </a:rPr>
              <a:t> that plants could be saved and seeds can be planted season to season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Then they use to saved seeds/crops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719" y="5630646"/>
            <a:ext cx="1234281" cy="1234281"/>
          </a:xfrm>
        </p:spPr>
      </p:pic>
    </p:spTree>
    <p:extLst>
      <p:ext uri="{BB962C8B-B14F-4D97-AF65-F5344CB8AC3E}">
        <p14:creationId xmlns:p14="http://schemas.microsoft.com/office/powerpoint/2010/main" val="168804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Criteria for selection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7940040" cy="45262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>
                <a:solidFill>
                  <a:schemeClr val="bg1"/>
                </a:solidFill>
              </a:rPr>
              <a:t>Those seeds which are;</a:t>
            </a:r>
          </a:p>
          <a:p>
            <a:pPr>
              <a:lnSpc>
                <a:spcPct val="150000"/>
              </a:lnSpc>
            </a:pPr>
            <a:r>
              <a:rPr lang="en-US" sz="2800" i="1" dirty="0">
                <a:solidFill>
                  <a:schemeClr val="bg1"/>
                </a:solidFill>
              </a:rPr>
              <a:t>easy to save</a:t>
            </a:r>
          </a:p>
          <a:p>
            <a:pPr>
              <a:lnSpc>
                <a:spcPct val="150000"/>
              </a:lnSpc>
            </a:pPr>
            <a:r>
              <a:rPr lang="en-US" sz="2800" i="1" dirty="0">
                <a:solidFill>
                  <a:schemeClr val="bg1"/>
                </a:solidFill>
              </a:rPr>
              <a:t>Survived till next growing season</a:t>
            </a:r>
          </a:p>
          <a:p>
            <a:pPr>
              <a:lnSpc>
                <a:spcPct val="150000"/>
              </a:lnSpc>
            </a:pPr>
            <a:r>
              <a:rPr lang="en-US" sz="2800" i="1" dirty="0">
                <a:solidFill>
                  <a:schemeClr val="bg1"/>
                </a:solidFill>
              </a:rPr>
              <a:t>Good tasted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Resultantly &gt;7000 spp. were collected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501" y="5602948"/>
            <a:ext cx="1231499" cy="123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61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WHY DO WE CONSERVE???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8625840" cy="452628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The main reasons for conserving of GENETIC RESOURCES (GRs) are to ensure the future adaptability of cultivars and wild populations </a:t>
            </a:r>
          </a:p>
          <a:p>
            <a:r>
              <a:rPr lang="en-US" sz="2800" dirty="0">
                <a:solidFill>
                  <a:schemeClr val="bg1"/>
                </a:solidFill>
              </a:rPr>
              <a:t>To preserve data and traits that ensure sustainable agriculture</a:t>
            </a:r>
          </a:p>
          <a:p>
            <a:r>
              <a:rPr lang="en-US" sz="2800" dirty="0">
                <a:solidFill>
                  <a:schemeClr val="bg1"/>
                </a:solidFill>
              </a:rPr>
              <a:t>To promote the use of genetic resources in commerce and biotechnology</a:t>
            </a:r>
          </a:p>
          <a:p>
            <a:r>
              <a:rPr lang="en-US" sz="2800" dirty="0">
                <a:solidFill>
                  <a:schemeClr val="bg1"/>
                </a:solidFill>
              </a:rPr>
              <a:t>To conserve genetic diversity for cultural reasons.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536" y="5565536"/>
            <a:ext cx="1292464" cy="129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91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" y="0"/>
            <a:ext cx="3505200" cy="14478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Cont</a:t>
            </a:r>
            <a:r>
              <a:rPr lang="en-US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7406640" cy="452628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Estimated about 30 crops gives 95% food/energy</a:t>
            </a:r>
          </a:p>
          <a:p>
            <a:r>
              <a:rPr lang="en-US" dirty="0">
                <a:solidFill>
                  <a:schemeClr val="bg1"/>
                </a:solidFill>
              </a:rPr>
              <a:t>Rice</a:t>
            </a:r>
          </a:p>
          <a:p>
            <a:r>
              <a:rPr lang="en-US" dirty="0">
                <a:solidFill>
                  <a:schemeClr val="bg1"/>
                </a:solidFill>
              </a:rPr>
              <a:t>Wheat</a:t>
            </a:r>
          </a:p>
          <a:p>
            <a:r>
              <a:rPr lang="en-US" dirty="0">
                <a:solidFill>
                  <a:schemeClr val="bg1"/>
                </a:solidFill>
              </a:rPr>
              <a:t>Maize</a:t>
            </a:r>
          </a:p>
          <a:p>
            <a:r>
              <a:rPr lang="en-US" dirty="0">
                <a:solidFill>
                  <a:schemeClr val="bg1"/>
                </a:solidFill>
              </a:rPr>
              <a:t>potatoes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501" y="5634814"/>
            <a:ext cx="1231499" cy="123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Brace 4"/>
          <p:cNvSpPr/>
          <p:nvPr/>
        </p:nvSpPr>
        <p:spPr>
          <a:xfrm>
            <a:off x="2183524" y="2445327"/>
            <a:ext cx="5334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95600" y="3054927"/>
            <a:ext cx="990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&gt; 60%</a:t>
            </a:r>
          </a:p>
        </p:txBody>
      </p:sp>
    </p:spTree>
    <p:extLst>
      <p:ext uri="{BB962C8B-B14F-4D97-AF65-F5344CB8AC3E}">
        <p14:creationId xmlns:p14="http://schemas.microsoft.com/office/powerpoint/2010/main" val="155457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Utilization of genetic resource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dee_gee_woo_gen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 err="1">
                <a:solidFill>
                  <a:schemeClr val="bg1"/>
                </a:solidFill>
              </a:rPr>
              <a:t>Norin</a:t>
            </a:r>
            <a:r>
              <a:rPr lang="en-US" sz="3600" dirty="0">
                <a:solidFill>
                  <a:schemeClr val="bg1"/>
                </a:solidFill>
              </a:rPr>
              <a:t> 10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777" y="5626501"/>
            <a:ext cx="1231499" cy="123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86807" y="6477000"/>
            <a:ext cx="449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https://www.jstor.org/stable/4255334</a:t>
            </a:r>
          </a:p>
        </p:txBody>
      </p:sp>
    </p:spTree>
    <p:extLst>
      <p:ext uri="{BB962C8B-B14F-4D97-AF65-F5344CB8AC3E}">
        <p14:creationId xmlns:p14="http://schemas.microsoft.com/office/powerpoint/2010/main" val="377977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sz="8800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0539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210</TotalTime>
  <Words>260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Courier New</vt:lpstr>
      <vt:lpstr>Palatino Linotype</vt:lpstr>
      <vt:lpstr>Wingdings</vt:lpstr>
      <vt:lpstr>Executive</vt:lpstr>
      <vt:lpstr>UTILIZATION and ROLE OF GENETIC RESOURCES IN CROP</vt:lpstr>
      <vt:lpstr>GENETIC RESOURCES (GRs)</vt:lpstr>
      <vt:lpstr>PLANT GENETIC RESOURCES (PGRs)</vt:lpstr>
      <vt:lpstr>How conservation of PGRs starts</vt:lpstr>
      <vt:lpstr>Criteria for selection</vt:lpstr>
      <vt:lpstr>WHY DO WE CONSERVE???</vt:lpstr>
      <vt:lpstr>Cont…</vt:lpstr>
      <vt:lpstr>Utilization of genetic resource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UTILIZATION OF GENETIC RESOURCES IN CROP</dc:title>
  <dc:creator>sufyan</dc:creator>
  <cp:lastModifiedBy>ikramulhaq 228</cp:lastModifiedBy>
  <cp:revision>16</cp:revision>
  <dcterms:created xsi:type="dcterms:W3CDTF">2020-02-05T17:24:44Z</dcterms:created>
  <dcterms:modified xsi:type="dcterms:W3CDTF">2020-05-03T04:53:13Z</dcterms:modified>
</cp:coreProperties>
</file>