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8" r:id="rId3"/>
    <p:sldId id="282" r:id="rId4"/>
    <p:sldId id="280" r:id="rId5"/>
    <p:sldId id="283" r:id="rId6"/>
    <p:sldId id="281" r:id="rId7"/>
    <p:sldId id="307" r:id="rId8"/>
    <p:sldId id="309" r:id="rId9"/>
    <p:sldId id="287" r:id="rId10"/>
    <p:sldId id="284" r:id="rId11"/>
    <p:sldId id="285" r:id="rId12"/>
    <p:sldId id="286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11" r:id="rId32"/>
    <p:sldId id="272" r:id="rId33"/>
    <p:sldId id="271" r:id="rId34"/>
    <p:sldId id="312" r:id="rId35"/>
    <p:sldId id="270" r:id="rId36"/>
    <p:sldId id="306" r:id="rId37"/>
    <p:sldId id="269" r:id="rId38"/>
    <p:sldId id="268" r:id="rId39"/>
    <p:sldId id="267" r:id="rId40"/>
    <p:sldId id="266" r:id="rId41"/>
    <p:sldId id="264" r:id="rId42"/>
    <p:sldId id="265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289A"/>
    <a:srgbClr val="D53515"/>
    <a:srgbClr val="1A0B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3EB88-95D5-47B2-98E5-FE8553C804EB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98125-3285-4644-8E89-79CE00EFF2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3EB88-95D5-47B2-98E5-FE8553C804EB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98125-3285-4644-8E89-79CE00EFF2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3EB88-95D5-47B2-98E5-FE8553C804EB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98125-3285-4644-8E89-79CE00EFF2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7F11C-F328-408E-A5D8-69D092751BCE}" type="datetime1">
              <a:rPr lang="en-US"/>
              <a:pPr>
                <a:defRPr/>
              </a:pPr>
              <a:t>03-May-20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Occupational Health &amp; Safety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270B9-2FFA-47D4-9D3D-E3794CB30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3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AE790-B19D-408E-94A1-A7F7D23256DA}" type="datetime1">
              <a:rPr lang="en-US"/>
              <a:pPr>
                <a:defRPr/>
              </a:pPr>
              <a:t>03-May-20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Occupational Health &amp; Safety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5185C-9EB8-42CF-82A7-3A578CA958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68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66B09-85A3-4BEA-B3D7-0E95831CBC4D}" type="datetime1">
              <a:rPr lang="en-US"/>
              <a:pPr>
                <a:defRPr/>
              </a:pPr>
              <a:t>03-May-20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Occupational Health &amp; Safety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AF458-DDA6-4773-A08A-583FE6D1D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46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524000"/>
            <a:ext cx="38100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86200"/>
            <a:ext cx="38100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144AC-E9B3-49BA-A473-6ABF32C91306}" type="datetime1">
              <a:rPr lang="en-US"/>
              <a:pPr>
                <a:defRPr/>
              </a:pPr>
              <a:t>03-May-20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Occupational Health &amp; Safety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2936A-E427-4290-93E7-69484238F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90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524000"/>
            <a:ext cx="38100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85800" y="3886200"/>
            <a:ext cx="38100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AC24A-9A4F-4E1F-9350-D412C79AB93A}" type="datetime1">
              <a:rPr lang="en-US"/>
              <a:pPr>
                <a:defRPr/>
              </a:pPr>
              <a:t>03-May-20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Occupational Health &amp; Safety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D420D-2707-4CF5-BAF6-BFB321AB4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925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3EB88-95D5-47B2-98E5-FE8553C804EB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98125-3285-4644-8E89-79CE00EFF2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3EB88-95D5-47B2-98E5-FE8553C804EB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98125-3285-4644-8E89-79CE00EFF2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3EB88-95D5-47B2-98E5-FE8553C804EB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98125-3285-4644-8E89-79CE00EFF2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3EB88-95D5-47B2-98E5-FE8553C804EB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98125-3285-4644-8E89-79CE00EFF2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3EB88-95D5-47B2-98E5-FE8553C804EB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98125-3285-4644-8E89-79CE00EFF2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3EB88-95D5-47B2-98E5-FE8553C804EB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98125-3285-4644-8E89-79CE00EFF2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3EB88-95D5-47B2-98E5-FE8553C804EB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98125-3285-4644-8E89-79CE00EFF21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3EB88-95D5-47B2-98E5-FE8553C804EB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A98125-3285-4644-8E89-79CE00EFF21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EA98125-3285-4644-8E89-79CE00EFF21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A3EB88-95D5-47B2-98E5-FE8553C804EB}" type="datetimeFigureOut">
              <a:rPr lang="en-US" smtClean="0"/>
              <a:t>03-May-20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file:///Q:\Cliparttosave\whmis\CORROSIV.WPG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file:///C:\bleach.gif" TargetMode="Externa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1.png"/><Relationship Id="rId4" Type="http://schemas.openxmlformats.org/officeDocument/2006/relationships/image" Target="../media/image2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6.png"/><Relationship Id="rId4" Type="http://schemas.openxmlformats.org/officeDocument/2006/relationships/image" Target="../media/image2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png"/><Relationship Id="rId4" Type="http://schemas.openxmlformats.org/officeDocument/2006/relationships/image" Target="../media/image27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533400"/>
            <a:ext cx="8229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smtClean="0">
                <a:solidFill>
                  <a:srgbClr val="1A0BDF"/>
                </a:solidFill>
                <a:latin typeface="Times New Roman" pitchFamily="18" charset="0"/>
                <a:cs typeface="Times New Roman" pitchFamily="18" charset="0"/>
              </a:rPr>
              <a:t>Lab Safety Measures and Waste Chemical Disposal: A Key Step towards Safe, Healthy  and Productive Workplace Environment</a:t>
            </a:r>
            <a:endParaRPr lang="en-US" sz="3400" b="1" dirty="0">
              <a:solidFill>
                <a:srgbClr val="1A0BD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89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1" name="Text Box 3"/>
          <p:cNvSpPr txBox="1">
            <a:spLocks noChangeArrowheads="1"/>
          </p:cNvSpPr>
          <p:nvPr/>
        </p:nvSpPr>
        <p:spPr bwMode="auto">
          <a:xfrm>
            <a:off x="609600" y="1295400"/>
            <a:ext cx="548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3200" b="1" dirty="0">
                <a:solidFill>
                  <a:srgbClr val="1A0BDF"/>
                </a:solidFill>
              </a:rPr>
              <a:t>Class A:</a:t>
            </a:r>
            <a:r>
              <a:rPr lang="en-US" sz="3200" b="1" dirty="0"/>
              <a:t> Compressed Gas</a:t>
            </a:r>
            <a:endParaRPr lang="en-US" sz="3200" dirty="0"/>
          </a:p>
        </p:txBody>
      </p:sp>
      <p:pic>
        <p:nvPicPr>
          <p:cNvPr id="288772" name="Picture 4" descr="FLAMMABL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438400"/>
            <a:ext cx="1905000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8773" name="Picture 5" descr="GAZEOU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685800"/>
            <a:ext cx="182880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8774" name="Text Box 6"/>
          <p:cNvSpPr txBox="1">
            <a:spLocks noChangeArrowheads="1"/>
          </p:cNvSpPr>
          <p:nvPr/>
        </p:nvSpPr>
        <p:spPr bwMode="auto">
          <a:xfrm>
            <a:off x="685800" y="2743200"/>
            <a:ext cx="5486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3200" b="1" dirty="0">
                <a:solidFill>
                  <a:srgbClr val="1A0BDF"/>
                </a:solidFill>
              </a:rPr>
              <a:t>Class B:</a:t>
            </a:r>
            <a:r>
              <a:rPr lang="en-US" sz="3200" b="1" dirty="0"/>
              <a:t> 	Flammable and 		Combustible 			Material</a:t>
            </a:r>
            <a:endParaRPr lang="en-US" sz="3200" dirty="0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355725" y="4484688"/>
            <a:ext cx="47402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CA" sz="2800">
              <a:solidFill>
                <a:srgbClr val="03084F"/>
              </a:solidFill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685800" y="5105400"/>
            <a:ext cx="548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3200" b="1" dirty="0">
                <a:solidFill>
                  <a:srgbClr val="1A0BDF"/>
                </a:solidFill>
              </a:rPr>
              <a:t>Class C:</a:t>
            </a:r>
            <a:r>
              <a:rPr lang="en-US" sz="3200" b="1" dirty="0"/>
              <a:t> Oxidizing Material</a:t>
            </a:r>
          </a:p>
        </p:txBody>
      </p:sp>
      <p:pic>
        <p:nvPicPr>
          <p:cNvPr id="288777" name="Picture 9" descr="OXYDANT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419600"/>
            <a:ext cx="1905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915399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8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8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8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8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/>
      <p:bldP spid="2887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382000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1A0BDF"/>
                </a:solidFill>
              </a:rPr>
              <a:t/>
            </a:r>
            <a:br>
              <a:rPr lang="en-US" sz="4000" b="1" dirty="0" smtClean="0">
                <a:solidFill>
                  <a:srgbClr val="1A0BDF"/>
                </a:solidFill>
              </a:rPr>
            </a:br>
            <a:r>
              <a:rPr lang="en-US" sz="4000" b="1" dirty="0" smtClean="0">
                <a:solidFill>
                  <a:srgbClr val="1A0BDF"/>
                </a:solidFill>
              </a:rPr>
              <a:t>Class D</a:t>
            </a:r>
          </a:p>
        </p:txBody>
      </p:sp>
      <p:sp>
        <p:nvSpPr>
          <p:cNvPr id="290819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510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800" b="1" dirty="0"/>
              <a:t>Division 1: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800" b="1" dirty="0"/>
              <a:t>Materials Causing Immediate and Serious Toxic Effects</a:t>
            </a:r>
            <a:endParaRPr lang="en-US" sz="2400" dirty="0"/>
          </a:p>
        </p:txBody>
      </p:sp>
      <p:pic>
        <p:nvPicPr>
          <p:cNvPr id="290820" name="Picture 4" descr="TOXIC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922337"/>
            <a:ext cx="1905000" cy="174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0821" name="Text Box 5"/>
          <p:cNvSpPr txBox="1">
            <a:spLocks noChangeArrowheads="1"/>
          </p:cNvSpPr>
          <p:nvPr/>
        </p:nvSpPr>
        <p:spPr bwMode="auto">
          <a:xfrm>
            <a:off x="685800" y="3200400"/>
            <a:ext cx="510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800" b="1" dirty="0"/>
              <a:t>Division 2: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800" b="1" dirty="0"/>
              <a:t>Materials Causing Other Toxic Effects</a:t>
            </a:r>
            <a:endParaRPr lang="en-US" sz="2400" dirty="0"/>
          </a:p>
        </p:txBody>
      </p:sp>
      <p:pic>
        <p:nvPicPr>
          <p:cNvPr id="290822" name="Picture 6" descr="TOXIC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819400"/>
            <a:ext cx="18288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0823" name="Text Box 7"/>
          <p:cNvSpPr txBox="1">
            <a:spLocks noChangeArrowheads="1"/>
          </p:cNvSpPr>
          <p:nvPr/>
        </p:nvSpPr>
        <p:spPr bwMode="auto">
          <a:xfrm>
            <a:off x="685800" y="4953000"/>
            <a:ext cx="510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800" b="1" dirty="0"/>
              <a:t>Division 3: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800" b="1" dirty="0" err="1"/>
              <a:t>Biohazardous</a:t>
            </a:r>
            <a:r>
              <a:rPr lang="en-US" sz="2800" b="1" dirty="0"/>
              <a:t> Infectious Materials</a:t>
            </a:r>
            <a:endParaRPr lang="en-US" sz="2400" dirty="0"/>
          </a:p>
        </p:txBody>
      </p:sp>
      <p:pic>
        <p:nvPicPr>
          <p:cNvPr id="290824" name="Picture 8" descr="BIOHAZAR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648200"/>
            <a:ext cx="1752600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032464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0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0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0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0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0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0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0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0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0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0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90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19" grpId="0"/>
      <p:bldP spid="290821" grpId="0"/>
      <p:bldP spid="2908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0772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30279F"/>
                </a:solidFill>
              </a:rPr>
              <a:t/>
            </a:r>
            <a:br>
              <a:rPr lang="en-US" sz="4000" b="1" dirty="0" smtClean="0">
                <a:solidFill>
                  <a:srgbClr val="30279F"/>
                </a:solidFill>
              </a:rPr>
            </a:br>
            <a:endParaRPr lang="en-US" sz="4000" b="1" dirty="0" smtClean="0">
              <a:solidFill>
                <a:srgbClr val="30279F"/>
              </a:solidFill>
            </a:endParaRPr>
          </a:p>
        </p:txBody>
      </p:sp>
      <p:sp>
        <p:nvSpPr>
          <p:cNvPr id="291843" name="Text Box 3"/>
          <p:cNvSpPr txBox="1">
            <a:spLocks noChangeArrowheads="1"/>
          </p:cNvSpPr>
          <p:nvPr/>
        </p:nvSpPr>
        <p:spPr bwMode="auto">
          <a:xfrm>
            <a:off x="381000" y="1600200"/>
            <a:ext cx="5867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3200" b="1" dirty="0">
                <a:solidFill>
                  <a:srgbClr val="1A0BDF"/>
                </a:solidFill>
              </a:rPr>
              <a:t>Class E:</a:t>
            </a:r>
            <a:r>
              <a:rPr lang="en-US" sz="3200" b="1" dirty="0"/>
              <a:t>	Corrosive Material</a:t>
            </a:r>
          </a:p>
        </p:txBody>
      </p:sp>
      <p:sp>
        <p:nvSpPr>
          <p:cNvPr id="291844" name="Text Box 4"/>
          <p:cNvSpPr txBox="1">
            <a:spLocks noChangeArrowheads="1"/>
          </p:cNvSpPr>
          <p:nvPr/>
        </p:nvSpPr>
        <p:spPr bwMode="auto">
          <a:xfrm>
            <a:off x="304800" y="3657600"/>
            <a:ext cx="5943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3200" b="1" dirty="0">
                <a:solidFill>
                  <a:srgbClr val="1A0BDF"/>
                </a:solidFill>
              </a:rPr>
              <a:t>Class F:</a:t>
            </a:r>
            <a:r>
              <a:rPr lang="en-US" sz="3200" b="1" dirty="0"/>
              <a:t>	Dangerously 				Reactive Material</a:t>
            </a:r>
            <a:endParaRPr lang="en-US" sz="3200" dirty="0"/>
          </a:p>
        </p:txBody>
      </p:sp>
      <p:pic>
        <p:nvPicPr>
          <p:cNvPr id="291845" name="Picture 5" descr="Q:\Cliparttosave\whmis\CORROSIV.WPG"/>
          <p:cNvPicPr>
            <a:picLocks noChangeAspect="1" noChangeArrowheads="1"/>
          </p:cNvPicPr>
          <p:nvPr/>
        </p:nvPicPr>
        <p:blipFill>
          <a:blip r:embed="rId2" r:link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219200"/>
            <a:ext cx="1676400" cy="158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1846" name="Picture 6" descr="REACTIVE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352800"/>
            <a:ext cx="1676400" cy="166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2457936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1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1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1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1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1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1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1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1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3" grpId="0"/>
      <p:bldP spid="2918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000" b="1" dirty="0" smtClean="0">
                <a:solidFill>
                  <a:srgbClr val="1A0BDF"/>
                </a:solidFill>
              </a:rPr>
              <a:t>Class A: Compressed Gas</a:t>
            </a:r>
          </a:p>
        </p:txBody>
      </p:sp>
      <p:pic>
        <p:nvPicPr>
          <p:cNvPr id="25603" name="Picture 3" descr="GAZEOUS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295400"/>
            <a:ext cx="1981200" cy="1981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6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514600" y="1828800"/>
            <a:ext cx="5562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solidFill>
                  <a:srgbClr val="FF3300"/>
                </a:solidFill>
              </a:rPr>
              <a:t>Characteristics:</a:t>
            </a:r>
            <a:r>
              <a:rPr lang="en-US" sz="24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Gas inside cylinder is under pressure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solidFill>
                  <a:srgbClr val="FF3300"/>
                </a:solidFill>
              </a:rPr>
              <a:t>Hazards: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 cylinder may explode if heated or dropped.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hazard from both the force of explosion and the release of its contents.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Sudden release of high pressure gas streams may puncture skin and cause fatal embolism.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E.g. Propane, oxygen, acetylene</a:t>
            </a:r>
          </a:p>
        </p:txBody>
      </p:sp>
      <p:pic>
        <p:nvPicPr>
          <p:cNvPr id="25605" name="Picture 5" descr="CYLIND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276600"/>
            <a:ext cx="19050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896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000" b="1" dirty="0" smtClean="0">
                <a:solidFill>
                  <a:srgbClr val="1A0BDF"/>
                </a:solidFill>
              </a:rPr>
              <a:t>Class A: Compressed Gas</a:t>
            </a:r>
            <a:br>
              <a:rPr lang="en-US" sz="4000" b="1" dirty="0" smtClean="0">
                <a:solidFill>
                  <a:srgbClr val="1A0BDF"/>
                </a:solidFill>
              </a:rPr>
            </a:br>
            <a:endParaRPr lang="en-US" sz="4000" b="1" dirty="0" smtClean="0">
              <a:solidFill>
                <a:srgbClr val="1A0BDF"/>
              </a:solidFill>
            </a:endParaRPr>
          </a:p>
        </p:txBody>
      </p:sp>
      <p:pic>
        <p:nvPicPr>
          <p:cNvPr id="26627" name="Picture 3" descr="CylinderTrolley-4Wheeler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1981200"/>
            <a:ext cx="2776538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6628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3429000" y="1944687"/>
            <a:ext cx="3886200" cy="4379913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2800" b="1" dirty="0" smtClean="0">
                <a:solidFill>
                  <a:srgbClr val="FF3300"/>
                </a:solidFill>
              </a:rPr>
              <a:t>Precautions</a:t>
            </a:r>
          </a:p>
          <a:p>
            <a:pPr eaLnBrk="1" hangingPunct="1"/>
            <a:r>
              <a:rPr lang="en-US" sz="2800" dirty="0" smtClean="0"/>
              <a:t>Transport and handle with care</a:t>
            </a:r>
          </a:p>
          <a:p>
            <a:pPr eaLnBrk="1" hangingPunct="1"/>
            <a:r>
              <a:rPr lang="en-US" sz="2800" dirty="0" smtClean="0"/>
              <a:t>Make sure cylinders are properly secured</a:t>
            </a:r>
          </a:p>
          <a:p>
            <a:pPr eaLnBrk="1" hangingPunct="1"/>
            <a:r>
              <a:rPr lang="en-US" sz="2800" dirty="0" smtClean="0"/>
              <a:t>Store away from sources of heat or fire</a:t>
            </a:r>
          </a:p>
          <a:p>
            <a:pPr eaLnBrk="1" hangingPunct="1"/>
            <a:r>
              <a:rPr lang="en-US" sz="2800" dirty="0" smtClean="0"/>
              <a:t>Use proper regulator</a:t>
            </a:r>
          </a:p>
        </p:txBody>
      </p:sp>
      <p:pic>
        <p:nvPicPr>
          <p:cNvPr id="26629" name="Picture 5" descr="GAZEOUS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0" y="762000"/>
            <a:ext cx="1905000" cy="1828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638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001000" cy="1143000"/>
          </a:xfrm>
        </p:spPr>
        <p:txBody>
          <a:bodyPr/>
          <a:lstStyle/>
          <a:p>
            <a:pPr algn="ctr" eaLnBrk="1" hangingPunct="1"/>
            <a:r>
              <a:rPr lang="en-US" sz="4000" b="1" i="1" dirty="0" smtClean="0">
                <a:solidFill>
                  <a:srgbClr val="1A0BDF"/>
                </a:solidFill>
              </a:rPr>
              <a:t/>
            </a:r>
            <a:br>
              <a:rPr lang="en-US" sz="4000" b="1" i="1" dirty="0" smtClean="0">
                <a:solidFill>
                  <a:srgbClr val="1A0BDF"/>
                </a:solidFill>
              </a:rPr>
            </a:br>
            <a:r>
              <a:rPr lang="en-US" sz="4000" b="1" i="1" dirty="0" smtClean="0">
                <a:solidFill>
                  <a:srgbClr val="1A0BDF"/>
                </a:solidFill>
              </a:rPr>
              <a:t/>
            </a:r>
            <a:br>
              <a:rPr lang="en-US" sz="4000" b="1" i="1" dirty="0" smtClean="0">
                <a:solidFill>
                  <a:srgbClr val="1A0BDF"/>
                </a:solidFill>
              </a:rPr>
            </a:br>
            <a:r>
              <a:rPr lang="en-US" sz="4000" b="1" dirty="0" smtClean="0">
                <a:solidFill>
                  <a:srgbClr val="1A0BDF"/>
                </a:solidFill>
              </a:rPr>
              <a:t>Class B: Flammable &amp; Combustible Material</a:t>
            </a:r>
            <a:br>
              <a:rPr lang="en-US" sz="4000" b="1" dirty="0" smtClean="0">
                <a:solidFill>
                  <a:srgbClr val="1A0BDF"/>
                </a:solidFill>
              </a:rPr>
            </a:br>
            <a:endParaRPr lang="en-US" sz="4000" b="1" dirty="0" smtClean="0">
              <a:solidFill>
                <a:srgbClr val="1A0BDF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8458200" cy="4572000"/>
          </a:xfrm>
        </p:spPr>
        <p:txBody>
          <a:bodyPr/>
          <a:lstStyle/>
          <a:p>
            <a:pPr lvl="2" eaLnBrk="1" hangingPunct="1">
              <a:buClr>
                <a:srgbClr val="03084F"/>
              </a:buClr>
            </a:pPr>
            <a:endParaRPr lang="en-US" sz="2800" dirty="0" smtClean="0"/>
          </a:p>
          <a:p>
            <a:pPr lvl="2" eaLnBrk="1" hangingPunct="1">
              <a:buClr>
                <a:srgbClr val="03084F"/>
              </a:buClr>
              <a:buFontTx/>
              <a:buNone/>
            </a:pPr>
            <a:r>
              <a:rPr lang="en-US" sz="2800" b="1" dirty="0" smtClean="0"/>
              <a:t>Six divisions</a:t>
            </a:r>
            <a:r>
              <a:rPr lang="en-US" sz="2800" dirty="0" smtClean="0"/>
              <a:t>:</a:t>
            </a:r>
          </a:p>
          <a:p>
            <a:pPr lvl="2" eaLnBrk="1" hangingPunct="1">
              <a:buClr>
                <a:srgbClr val="03084F"/>
              </a:buClr>
            </a:pPr>
            <a:r>
              <a:rPr lang="en-US" sz="2800" dirty="0" smtClean="0"/>
              <a:t>Division 1: Flammable Gas</a:t>
            </a:r>
          </a:p>
          <a:p>
            <a:pPr lvl="2" eaLnBrk="1" hangingPunct="1"/>
            <a:r>
              <a:rPr lang="en-US" sz="2800" dirty="0" smtClean="0"/>
              <a:t>Division 2: Flammable Liquid</a:t>
            </a:r>
          </a:p>
          <a:p>
            <a:pPr lvl="2" eaLnBrk="1" hangingPunct="1"/>
            <a:r>
              <a:rPr lang="en-US" sz="2800" dirty="0" smtClean="0"/>
              <a:t>Division 3: Combustible Liquid</a:t>
            </a:r>
          </a:p>
          <a:p>
            <a:pPr lvl="2" eaLnBrk="1" hangingPunct="1"/>
            <a:r>
              <a:rPr lang="en-US" sz="2800" dirty="0" smtClean="0"/>
              <a:t>Division 4: Flammable Solid</a:t>
            </a:r>
          </a:p>
          <a:p>
            <a:pPr lvl="2" eaLnBrk="1" hangingPunct="1"/>
            <a:r>
              <a:rPr lang="en-US" sz="2800" dirty="0" smtClean="0"/>
              <a:t>Division 5: Flammable Aerosol</a:t>
            </a:r>
          </a:p>
          <a:p>
            <a:pPr lvl="2" eaLnBrk="1" hangingPunct="1"/>
            <a:r>
              <a:rPr lang="en-US" sz="2800" dirty="0" smtClean="0"/>
              <a:t>Division 6: Reactive Flammable Material</a:t>
            </a:r>
          </a:p>
          <a:p>
            <a:pPr lvl="2" eaLnBrk="1" hangingPunct="1"/>
            <a:endParaRPr lang="en-US" sz="2800" dirty="0" smtClean="0"/>
          </a:p>
          <a:p>
            <a:pPr lvl="2" eaLnBrk="1" hangingPunct="1"/>
            <a:endParaRPr lang="en-US" sz="2800" dirty="0" smtClean="0"/>
          </a:p>
        </p:txBody>
      </p:sp>
      <p:pic>
        <p:nvPicPr>
          <p:cNvPr id="4" name="Picture 5" descr="FLAMMABL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2200" y="1447800"/>
            <a:ext cx="19050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058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382000" cy="1143000"/>
          </a:xfrm>
        </p:spPr>
        <p:txBody>
          <a:bodyPr/>
          <a:lstStyle/>
          <a:p>
            <a:pPr algn="ctr" eaLnBrk="1" hangingPunct="1"/>
            <a:r>
              <a:rPr lang="en-US" sz="4000" b="1" dirty="0" smtClean="0">
                <a:solidFill>
                  <a:srgbClr val="1A0BDF"/>
                </a:solidFill>
              </a:rPr>
              <a:t>Class B: Flammable and Combustible Material	</a:t>
            </a:r>
            <a:br>
              <a:rPr lang="en-US" sz="4000" b="1" dirty="0" smtClean="0">
                <a:solidFill>
                  <a:srgbClr val="1A0BDF"/>
                </a:solidFill>
              </a:rPr>
            </a:br>
            <a:endParaRPr lang="en-US" sz="4000" b="1" dirty="0" smtClean="0">
              <a:solidFill>
                <a:srgbClr val="1A0BDF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0" y="1752600"/>
            <a:ext cx="4194175" cy="4422775"/>
          </a:xfrm>
        </p:spPr>
        <p:txBody>
          <a:bodyPr/>
          <a:lstStyle/>
          <a:p>
            <a:pPr marL="457200" indent="-457200" eaLnBrk="1" hangingPunct="1">
              <a:buFontTx/>
              <a:buNone/>
            </a:pPr>
            <a:endParaRPr lang="en-US" b="1" dirty="0" smtClean="0">
              <a:solidFill>
                <a:srgbClr val="FF3300"/>
              </a:solidFill>
            </a:endParaRPr>
          </a:p>
          <a:p>
            <a:pPr marL="457200" indent="-457200" eaLnBrk="1" hangingPunct="1">
              <a:buFontTx/>
              <a:buNone/>
            </a:pPr>
            <a:endParaRPr lang="en-US" b="1" dirty="0">
              <a:solidFill>
                <a:srgbClr val="FF3300"/>
              </a:solidFill>
            </a:endParaRPr>
          </a:p>
          <a:p>
            <a:pPr marL="457200" indent="-457200" eaLnBrk="1" hangingPunct="1">
              <a:buFontTx/>
              <a:buNone/>
            </a:pPr>
            <a:endParaRPr lang="en-US" b="1" dirty="0" smtClean="0">
              <a:solidFill>
                <a:srgbClr val="FF3300"/>
              </a:solidFill>
            </a:endParaRPr>
          </a:p>
          <a:p>
            <a:pPr marL="457200" indent="-457200" eaLnBrk="1" hangingPunct="1">
              <a:buFontTx/>
              <a:buNone/>
            </a:pPr>
            <a:r>
              <a:rPr lang="en-US" b="1" dirty="0" smtClean="0">
                <a:solidFill>
                  <a:srgbClr val="FF3300"/>
                </a:solidFill>
              </a:rPr>
              <a:t>Characteristics:</a:t>
            </a:r>
          </a:p>
          <a:p>
            <a:pPr marL="457200" indent="-457200" eaLnBrk="1" hangingPunct="1"/>
            <a:r>
              <a:rPr lang="en-US" sz="2000" dirty="0" smtClean="0"/>
              <a:t>May burn or explode when exposed to heat, sparks or flames</a:t>
            </a:r>
          </a:p>
          <a:p>
            <a:pPr marL="457200" indent="-457200" eaLnBrk="1" hangingPunct="1"/>
            <a:r>
              <a:rPr lang="en-US" sz="2000" dirty="0" smtClean="0">
                <a:solidFill>
                  <a:srgbClr val="1A0BDF"/>
                </a:solidFill>
              </a:rPr>
              <a:t>Flammables</a:t>
            </a:r>
            <a:r>
              <a:rPr lang="en-US" sz="2000" dirty="0" smtClean="0"/>
              <a:t>: burns readily at room temperature (flash point &lt; 37.8</a:t>
            </a:r>
            <a:r>
              <a:rPr lang="en-US" sz="1800" b="1" baseline="52000" dirty="0" smtClean="0"/>
              <a:t>o</a:t>
            </a:r>
            <a:r>
              <a:rPr lang="en-US" sz="2000" dirty="0" smtClean="0"/>
              <a:t>C)</a:t>
            </a:r>
          </a:p>
          <a:p>
            <a:pPr marL="457200" indent="-457200" eaLnBrk="1" hangingPunct="1"/>
            <a:r>
              <a:rPr lang="en-US" sz="2000" dirty="0" smtClean="0">
                <a:solidFill>
                  <a:srgbClr val="1A0BDF"/>
                </a:solidFill>
              </a:rPr>
              <a:t>Combustible: </a:t>
            </a:r>
            <a:r>
              <a:rPr lang="en-US" sz="2000" dirty="0" smtClean="0"/>
              <a:t>burns when heated (flash point &gt; 37.8</a:t>
            </a:r>
            <a:r>
              <a:rPr lang="en-US" sz="1800" b="1" baseline="52000" dirty="0" smtClean="0"/>
              <a:t>o</a:t>
            </a:r>
            <a:r>
              <a:rPr lang="en-US" sz="2000" dirty="0" smtClean="0"/>
              <a:t>C)</a:t>
            </a:r>
          </a:p>
        </p:txBody>
      </p:sp>
      <p:pic>
        <p:nvPicPr>
          <p:cNvPr id="28676" name="Picture 4" descr="COMBUST1"/>
          <p:cNvPicPr>
            <a:picLocks noGrp="1" noChangeAspect="1" noChangeArrowheads="1"/>
          </p:cNvPicPr>
          <p:nvPr>
            <p:ph type="body"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76"/>
          <a:stretch>
            <a:fillRect/>
          </a:stretch>
        </p:blipFill>
        <p:spPr>
          <a:xfrm>
            <a:off x="228600" y="1673225"/>
            <a:ext cx="3657600" cy="4422775"/>
          </a:xfrm>
          <a:noFill/>
        </p:spPr>
      </p:pic>
      <p:pic>
        <p:nvPicPr>
          <p:cNvPr id="28677" name="Picture 5" descr="FLAMMABL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2200" y="1371600"/>
            <a:ext cx="1838325" cy="1849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607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533400"/>
            <a:ext cx="8305800" cy="1143000"/>
          </a:xfrm>
        </p:spPr>
        <p:txBody>
          <a:bodyPr/>
          <a:lstStyle/>
          <a:p>
            <a:pPr algn="ctr" eaLnBrk="1" hangingPunct="1"/>
            <a:r>
              <a:rPr lang="en-US" sz="4000" b="1" dirty="0" smtClean="0">
                <a:solidFill>
                  <a:srgbClr val="1A0BDF"/>
                </a:solidFill>
              </a:rPr>
              <a:t>Class B: Flammable and Combustible Material	</a:t>
            </a:r>
            <a:br>
              <a:rPr lang="en-US" sz="4000" b="1" dirty="0" smtClean="0">
                <a:solidFill>
                  <a:srgbClr val="1A0BDF"/>
                </a:solidFill>
              </a:rPr>
            </a:br>
            <a:endParaRPr lang="en-US" sz="4000" b="1" dirty="0" smtClean="0">
              <a:solidFill>
                <a:srgbClr val="1A0BDF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505200" y="1371600"/>
            <a:ext cx="4800600" cy="52578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FF3300"/>
                </a:solidFill>
              </a:rPr>
              <a:t>Hazards: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may ignite spontaneously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may be a material which will release flammable products if allowed to degrade or when exposed to water</a:t>
            </a:r>
            <a:endParaRPr lang="en-US" sz="2400" dirty="0" smtClean="0">
              <a:solidFill>
                <a:srgbClr val="1A0BD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1A0BDF"/>
                </a:solidFill>
              </a:rPr>
              <a:t>Precautions: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1A0BDF"/>
                </a:solidFill>
              </a:rPr>
              <a:t>Store away from Class C (oxidizing materials)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Store away from sources of heat, sparks and flame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Do not smoke near these materials may ignite spontaneously</a:t>
            </a:r>
          </a:p>
          <a:p>
            <a:pPr lvl="1" eaLnBrk="1" hangingPunct="1">
              <a:lnSpc>
                <a:spcPct val="90000"/>
              </a:lnSpc>
            </a:pPr>
            <a:endParaRPr lang="en-US" sz="2800" dirty="0" smtClean="0"/>
          </a:p>
        </p:txBody>
      </p:sp>
      <p:pic>
        <p:nvPicPr>
          <p:cNvPr id="247812" name="Picture 4" descr="FLSCAfterTolueneFire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1" y="2822575"/>
            <a:ext cx="3200400" cy="2968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47813" name="Picture 5" descr="FLAMMABL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1" y="1066800"/>
            <a:ext cx="1676400" cy="1524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43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7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7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305800" cy="1143000"/>
          </a:xfrm>
        </p:spPr>
        <p:txBody>
          <a:bodyPr/>
          <a:lstStyle/>
          <a:p>
            <a:pPr algn="ctr" eaLnBrk="1" hangingPunct="1"/>
            <a:r>
              <a:rPr lang="en-US" sz="4000" b="1" dirty="0" smtClean="0">
                <a:solidFill>
                  <a:srgbClr val="1A0BDF"/>
                </a:solidFill>
              </a:rPr>
              <a:t>Class B: Flammable and Combustible Material	</a:t>
            </a:r>
            <a:br>
              <a:rPr lang="en-US" sz="4000" b="1" dirty="0" smtClean="0">
                <a:solidFill>
                  <a:srgbClr val="1A0BDF"/>
                </a:solidFill>
              </a:rPr>
            </a:br>
            <a:endParaRPr lang="en-US" sz="4000" b="1" dirty="0" smtClean="0">
              <a:solidFill>
                <a:srgbClr val="1A0BDF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777240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Flammable Gas:</a:t>
            </a:r>
            <a:r>
              <a:rPr lang="en-US" sz="2800" dirty="0" smtClean="0"/>
              <a:t>  Hydrogen, Butane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Flammable Liquid:</a:t>
            </a:r>
            <a:r>
              <a:rPr lang="en-US" sz="2800" dirty="0" smtClean="0"/>
              <a:t> Gasoline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Combustible Liquid:</a:t>
            </a:r>
            <a:r>
              <a:rPr lang="en-US" sz="2800" dirty="0" smtClean="0"/>
              <a:t> Diesel Fuel, Organic solvents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Flammable Solid:</a:t>
            </a:r>
            <a:r>
              <a:rPr lang="en-US" sz="2800" dirty="0" smtClean="0"/>
              <a:t> White Phosphorus, Magnesium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Flammable Aerosol:</a:t>
            </a:r>
            <a:r>
              <a:rPr lang="en-US" sz="2800" dirty="0" smtClean="0"/>
              <a:t> flammable propellants such as propane, butane and dimethyl ether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Reactive Flammable Material:</a:t>
            </a:r>
            <a:r>
              <a:rPr lang="en-US" sz="2800" dirty="0" smtClean="0"/>
              <a:t> aluminum alkyls, metallic sodium and lithium aluminum hydride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  <p:pic>
        <p:nvPicPr>
          <p:cNvPr id="313348" name="Picture 4" descr="FLAMMABL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066800"/>
            <a:ext cx="1752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819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382000" cy="1143000"/>
          </a:xfrm>
        </p:spPr>
        <p:txBody>
          <a:bodyPr/>
          <a:lstStyle/>
          <a:p>
            <a:pPr algn="ctr" eaLnBrk="1" hangingPunct="1"/>
            <a:r>
              <a:rPr lang="en-US" sz="4000" b="1" dirty="0" smtClean="0">
                <a:solidFill>
                  <a:srgbClr val="1A0BDF"/>
                </a:solidFill>
              </a:rPr>
              <a:t>Class C: Oxidizing Material	</a:t>
            </a:r>
            <a:br>
              <a:rPr lang="en-US" sz="4000" b="1" dirty="0" smtClean="0">
                <a:solidFill>
                  <a:srgbClr val="1A0BDF"/>
                </a:solidFill>
              </a:rPr>
            </a:br>
            <a:endParaRPr lang="en-US" sz="4000" b="1" dirty="0" smtClean="0">
              <a:solidFill>
                <a:srgbClr val="1A0BDF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676400"/>
            <a:ext cx="71628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b="1" dirty="0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FF3300"/>
                </a:solidFill>
              </a:rPr>
              <a:t>Characteristics</a:t>
            </a:r>
            <a:r>
              <a:rPr lang="en-US" b="1" dirty="0" smtClean="0">
                <a:solidFill>
                  <a:srgbClr val="FF33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Can cause other materials to burn or explode by providing oxygen to support combustion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FF3300"/>
                </a:solidFill>
              </a:rPr>
              <a:t>Hazards: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May burn skin and eyes on contact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Increase fire and explosion hazard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May cause combustibles to explode or react violently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i="1" dirty="0" smtClean="0"/>
              <a:t>E.g. Hydrogen peroxide, bleach, nitric acid and ozone</a:t>
            </a:r>
          </a:p>
        </p:txBody>
      </p:sp>
      <p:pic>
        <p:nvPicPr>
          <p:cNvPr id="31748" name="Picture 5" descr="OXYDANT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2200" y="533400"/>
            <a:ext cx="1981200" cy="1828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897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6858000" cy="1143000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rgbClr val="1A0BDF"/>
                </a:solidFill>
              </a:rPr>
              <a:t>Safe, and Healthy Workplace Environment</a:t>
            </a:r>
            <a:endParaRPr lang="en-US" sz="3600" b="1" dirty="0">
              <a:solidFill>
                <a:srgbClr val="1A0BD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077200" cy="4191000"/>
          </a:xfrm>
        </p:spPr>
        <p:txBody>
          <a:bodyPr>
            <a:normAutofit fontScale="25000" lnSpcReduction="20000"/>
          </a:bodyPr>
          <a:lstStyle/>
          <a:p>
            <a:r>
              <a:rPr lang="en-US" sz="8000" b="1" dirty="0" smtClean="0"/>
              <a:t>Better Workplace Environment-High Yield and Productivity </a:t>
            </a:r>
          </a:p>
          <a:p>
            <a:endParaRPr lang="en-US" sz="8000" dirty="0"/>
          </a:p>
          <a:p>
            <a:pPr marL="114300" indent="0">
              <a:buNone/>
            </a:pPr>
            <a:endParaRPr lang="en-US" sz="8000" dirty="0" smtClean="0"/>
          </a:p>
          <a:p>
            <a:pPr marL="114300" indent="0">
              <a:buNone/>
            </a:pPr>
            <a:r>
              <a:rPr lang="en-US" sz="8000" dirty="0" smtClean="0"/>
              <a:t> For a </a:t>
            </a:r>
            <a:r>
              <a:rPr lang="en-US" sz="8000" b="1" dirty="0" smtClean="0"/>
              <a:t>Cleaner, Human-friendly and Safer Workplace Environment</a:t>
            </a:r>
            <a:r>
              <a:rPr lang="en-US" sz="8000" dirty="0" smtClean="0"/>
              <a:t>, we   should ensure that our students, faculty and staff  meet and follow the regulations  related to  handling of:</a:t>
            </a:r>
          </a:p>
          <a:p>
            <a:r>
              <a:rPr lang="en-US" sz="8000" dirty="0" smtClean="0"/>
              <a:t> </a:t>
            </a:r>
            <a:r>
              <a:rPr lang="en-US" sz="8000" b="1" dirty="0" smtClean="0"/>
              <a:t>Hazardous materials </a:t>
            </a:r>
          </a:p>
          <a:p>
            <a:r>
              <a:rPr lang="en-US" sz="8000" b="1" dirty="0" smtClean="0"/>
              <a:t> Laboratory  chemicals </a:t>
            </a:r>
          </a:p>
          <a:p>
            <a:r>
              <a:rPr lang="en-US" sz="8000" b="1" dirty="0" smtClean="0"/>
              <a:t> Waste chemicals disposal </a:t>
            </a:r>
          </a:p>
          <a:p>
            <a:r>
              <a:rPr lang="en-US" sz="8000" b="1" dirty="0" smtClean="0"/>
              <a:t> ISO-9000, ISO 14000   series</a:t>
            </a:r>
            <a:endParaRPr lang="en-US" sz="8000" b="1" dirty="0"/>
          </a:p>
          <a:p>
            <a:pPr marL="114300" indent="0">
              <a:buNone/>
            </a:pPr>
            <a:endParaRPr lang="en-US" sz="8000" dirty="0"/>
          </a:p>
          <a:p>
            <a:r>
              <a:rPr lang="en-US" sz="11200" b="1" dirty="0"/>
              <a:t>A Shared </a:t>
            </a:r>
            <a:r>
              <a:rPr lang="en-US" sz="11200" b="1" dirty="0" smtClean="0"/>
              <a:t>Responsibility;</a:t>
            </a:r>
            <a:endParaRPr lang="en-US" sz="11200" dirty="0" smtClean="0"/>
          </a:p>
          <a:p>
            <a:pPr algn="ctr">
              <a:buNone/>
            </a:pPr>
            <a:r>
              <a:rPr lang="en-US" sz="8000" b="1" dirty="0" smtClean="0"/>
              <a:t>                      Supplier/Producers</a:t>
            </a:r>
          </a:p>
          <a:p>
            <a:pPr algn="ctr">
              <a:buNone/>
            </a:pPr>
            <a:r>
              <a:rPr lang="en-US" sz="8000" b="1" dirty="0" smtClean="0"/>
              <a:t>    Employer</a:t>
            </a:r>
            <a:endParaRPr lang="en-US" sz="8000" b="1" dirty="0"/>
          </a:p>
          <a:p>
            <a:pPr algn="ctr">
              <a:buNone/>
            </a:pPr>
            <a:r>
              <a:rPr lang="en-US" sz="8000" b="1" dirty="0" smtClean="0"/>
              <a:t>     Employee</a:t>
            </a:r>
            <a:endParaRPr lang="en-US" sz="8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19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000" b="1" dirty="0" smtClean="0">
                <a:solidFill>
                  <a:srgbClr val="1A0BDF"/>
                </a:solidFill>
              </a:rPr>
              <a:t>Class C: Oxidizing Material	</a:t>
            </a:r>
            <a:br>
              <a:rPr lang="en-US" sz="4000" b="1" dirty="0" smtClean="0">
                <a:solidFill>
                  <a:srgbClr val="1A0BDF"/>
                </a:solidFill>
              </a:rPr>
            </a:br>
            <a:endParaRPr lang="en-US" sz="4000" b="1" dirty="0" smtClean="0">
              <a:solidFill>
                <a:srgbClr val="1A0BDF"/>
              </a:solidFill>
            </a:endParaRPr>
          </a:p>
        </p:txBody>
      </p:sp>
      <p:pic>
        <p:nvPicPr>
          <p:cNvPr id="32771" name="Picture 3" descr="C:\bleach.g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524000"/>
            <a:ext cx="960438" cy="2206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2772" name="Rectangle 4"/>
          <p:cNvSpPr>
            <a:spLocks noGrp="1" noChangeArrowheads="1"/>
          </p:cNvSpPr>
          <p:nvPr>
            <p:ph type="body" sz="half" idx="3"/>
          </p:nvPr>
        </p:nvSpPr>
        <p:spPr>
          <a:xfrm>
            <a:off x="3352800" y="1989138"/>
            <a:ext cx="4343400" cy="43354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1" dirty="0" smtClean="0">
                <a:solidFill>
                  <a:srgbClr val="FF3300"/>
                </a:solidFill>
              </a:rPr>
              <a:t>Precautions</a:t>
            </a:r>
          </a:p>
          <a:p>
            <a:pPr eaLnBrk="1" hangingPunct="1"/>
            <a:r>
              <a:rPr lang="en-US" sz="2400" dirty="0" smtClean="0"/>
              <a:t>Store away from Class B (flammable and combustible) materials</a:t>
            </a:r>
          </a:p>
          <a:p>
            <a:pPr eaLnBrk="1" hangingPunct="1"/>
            <a:r>
              <a:rPr lang="en-US" sz="2400" dirty="0" smtClean="0"/>
              <a:t>Store away from sources of heat and ignition</a:t>
            </a:r>
          </a:p>
          <a:p>
            <a:pPr eaLnBrk="1" hangingPunct="1"/>
            <a:r>
              <a:rPr lang="en-US" sz="2400" dirty="0" smtClean="0"/>
              <a:t>Wear the recommended protective equipment and clothing</a:t>
            </a:r>
          </a:p>
          <a:p>
            <a:pPr eaLnBrk="1" hangingPunct="1"/>
            <a:endParaRPr lang="en-US" sz="2000" dirty="0" smtClean="0"/>
          </a:p>
        </p:txBody>
      </p:sp>
      <p:pic>
        <p:nvPicPr>
          <p:cNvPr id="32773" name="Picture 5" descr="PerchloricAcidLabel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4117975"/>
            <a:ext cx="3044825" cy="2206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2774" name="Picture 6" descr="OXYDANT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275" y="2047875"/>
            <a:ext cx="176212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541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457200"/>
            <a:ext cx="8510588" cy="1325563"/>
          </a:xfrm>
        </p:spPr>
        <p:txBody>
          <a:bodyPr/>
          <a:lstStyle/>
          <a:p>
            <a:pPr eaLnBrk="1" hangingPunct="1"/>
            <a:r>
              <a:rPr lang="en-US" sz="4000" b="1" dirty="0" smtClean="0"/>
              <a:t>		Class D, Division 1</a:t>
            </a:r>
            <a:br>
              <a:rPr lang="en-US" sz="4000" b="1" dirty="0" smtClean="0"/>
            </a:br>
            <a:r>
              <a:rPr lang="en-US" sz="3600" b="1" dirty="0" smtClean="0">
                <a:solidFill>
                  <a:schemeClr val="tx1"/>
                </a:solidFill>
              </a:rPr>
              <a:t>Materials Causing Immediate and Serious Toxic Effects</a:t>
            </a:r>
            <a:br>
              <a:rPr lang="en-US" sz="3600" b="1" dirty="0" smtClean="0">
                <a:solidFill>
                  <a:schemeClr val="tx1"/>
                </a:solidFill>
              </a:rPr>
            </a:br>
            <a:endParaRPr lang="en-US" sz="3600" b="1" dirty="0" smtClean="0"/>
          </a:p>
        </p:txBody>
      </p:sp>
      <p:graphicFrame>
        <p:nvGraphicFramePr>
          <p:cNvPr id="33795" name="Object 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20602001"/>
              </p:ext>
            </p:extLst>
          </p:nvPr>
        </p:nvGraphicFramePr>
        <p:xfrm>
          <a:off x="225425" y="3352800"/>
          <a:ext cx="3051175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" name="Clip" r:id="rId3" imgW="1146658" imgH="1087222" progId="MS_ClipArt_Gallery.2">
                  <p:embed/>
                </p:oleObj>
              </mc:Choice>
              <mc:Fallback>
                <p:oleObj name="Clip" r:id="rId3" imgW="1146658" imgH="1087222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" y="3352800"/>
                        <a:ext cx="3051175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6" name="Rectangle 4"/>
          <p:cNvSpPr>
            <a:spLocks noGrp="1" noChangeArrowheads="1"/>
          </p:cNvSpPr>
          <p:nvPr>
            <p:ph type="body" sz="half" idx="3"/>
          </p:nvPr>
        </p:nvSpPr>
        <p:spPr>
          <a:xfrm>
            <a:off x="3352800" y="1600200"/>
            <a:ext cx="4876800" cy="51816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 b="1" dirty="0" smtClean="0"/>
              <a:t>Subdivision A: Very Toxic Material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 b="1" dirty="0" smtClean="0"/>
              <a:t>Subdivision B: Toxic Material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2400" b="1" dirty="0" smtClean="0"/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 b="1" dirty="0" smtClean="0">
                <a:solidFill>
                  <a:srgbClr val="FF3300"/>
                </a:solidFill>
              </a:rPr>
              <a:t>Characteristics: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Poisons potentially fatal materials which cause immediate and severe harm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Hazards: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/>
              <a:t>May cause immediate death or serious injury if inhaled, swallowed, or absorbed through the skin.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400" dirty="0" smtClean="0"/>
              <a:t>Very small quantities may be harmful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 dirty="0" smtClean="0"/>
              <a:t>   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 b="1" i="1" dirty="0" smtClean="0"/>
              <a:t>E.g.: Arsenic, hydrogen cyanide, chlorine gas.</a:t>
            </a:r>
          </a:p>
          <a:p>
            <a:pPr eaLnBrk="1" hangingPunct="1">
              <a:lnSpc>
                <a:spcPct val="80000"/>
              </a:lnSpc>
            </a:pPr>
            <a:endParaRPr lang="en-US" sz="2400" b="1" i="1" dirty="0" smtClean="0"/>
          </a:p>
        </p:txBody>
      </p:sp>
      <p:pic>
        <p:nvPicPr>
          <p:cNvPr id="250885" name="Picture 5" descr="TOXIC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22337" y="1600200"/>
            <a:ext cx="1897063" cy="1676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9690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077200" cy="1143000"/>
          </a:xfrm>
        </p:spPr>
        <p:txBody>
          <a:bodyPr/>
          <a:lstStyle/>
          <a:p>
            <a:pPr algn="ctr" eaLnBrk="1" hangingPunct="1"/>
            <a:r>
              <a:rPr lang="en-US" sz="4000" b="1" dirty="0" smtClean="0">
                <a:solidFill>
                  <a:srgbClr val="1A0BDF"/>
                </a:solidFill>
              </a:rPr>
              <a:t>Class</a:t>
            </a:r>
            <a:r>
              <a:rPr lang="en-US" sz="3200" b="1" dirty="0" smtClean="0">
                <a:solidFill>
                  <a:srgbClr val="1A0BDF"/>
                </a:solidFill>
              </a:rPr>
              <a:t> D, Division 1</a:t>
            </a:r>
            <a:br>
              <a:rPr lang="en-US" sz="3200" b="1" dirty="0" smtClean="0">
                <a:solidFill>
                  <a:srgbClr val="1A0BDF"/>
                </a:solidFill>
              </a:rPr>
            </a:br>
            <a:r>
              <a:rPr lang="en-US" sz="3200" b="1" dirty="0" smtClean="0">
                <a:solidFill>
                  <a:srgbClr val="1A0BDF"/>
                </a:solidFill>
              </a:rPr>
              <a:t>Materials Causing Immediate and Serious Toxic Effects</a:t>
            </a:r>
            <a:br>
              <a:rPr lang="en-US" sz="3200" b="1" dirty="0" smtClean="0">
                <a:solidFill>
                  <a:srgbClr val="1A0BDF"/>
                </a:solidFill>
              </a:rPr>
            </a:br>
            <a:r>
              <a:rPr lang="en-US" b="1" dirty="0" smtClean="0">
                <a:solidFill>
                  <a:srgbClr val="1A0BDF"/>
                </a:solidFill>
              </a:rPr>
              <a:t>		</a:t>
            </a:r>
            <a:endParaRPr lang="en-US" sz="2800" b="1" dirty="0" smtClean="0">
              <a:solidFill>
                <a:srgbClr val="1A0BDF"/>
              </a:solidFill>
            </a:endParaRPr>
          </a:p>
        </p:txBody>
      </p:sp>
      <p:graphicFrame>
        <p:nvGraphicFramePr>
          <p:cNvPr id="34819" name="Object 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14282182"/>
              </p:ext>
            </p:extLst>
          </p:nvPr>
        </p:nvGraphicFramePr>
        <p:xfrm>
          <a:off x="457200" y="2057400"/>
          <a:ext cx="2011363" cy="409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" name="Clip" r:id="rId3" imgW="1858963" imgH="3336925" progId="MS_ClipArt_Gallery.2">
                  <p:embed/>
                </p:oleObj>
              </mc:Choice>
              <mc:Fallback>
                <p:oleObj name="Clip" r:id="rId3" imgW="1858963" imgH="3336925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057400"/>
                        <a:ext cx="2011363" cy="409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0" name="Rectangle 4"/>
          <p:cNvSpPr>
            <a:spLocks noGrp="1" noChangeArrowheads="1"/>
          </p:cNvSpPr>
          <p:nvPr>
            <p:ph type="body" sz="half" idx="3"/>
          </p:nvPr>
        </p:nvSpPr>
        <p:spPr>
          <a:xfrm>
            <a:off x="2514600" y="2209800"/>
            <a:ext cx="4953000" cy="38306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1" dirty="0" smtClean="0">
                <a:solidFill>
                  <a:srgbClr val="FF3300"/>
                </a:solidFill>
              </a:rPr>
              <a:t>Precautions:</a:t>
            </a:r>
          </a:p>
          <a:p>
            <a:pPr eaLnBrk="1" hangingPunct="1"/>
            <a:r>
              <a:rPr lang="en-US" sz="2400" dirty="0" smtClean="0"/>
              <a:t>Avoid inhaling gas or vapors</a:t>
            </a:r>
          </a:p>
          <a:p>
            <a:pPr eaLnBrk="1" hangingPunct="1"/>
            <a:r>
              <a:rPr lang="en-US" sz="2400" dirty="0" smtClean="0"/>
              <a:t>Avoid skin and eye contact</a:t>
            </a:r>
          </a:p>
          <a:p>
            <a:pPr eaLnBrk="1" hangingPunct="1"/>
            <a:r>
              <a:rPr lang="en-US" sz="2400" dirty="0" smtClean="0"/>
              <a:t>Wear the recommended protective equipment and clothing</a:t>
            </a:r>
          </a:p>
          <a:p>
            <a:pPr eaLnBrk="1" hangingPunct="1"/>
            <a:r>
              <a:rPr lang="en-US" sz="2400" dirty="0" smtClean="0"/>
              <a:t>Do not eat, drink or smoke near these materials</a:t>
            </a:r>
          </a:p>
          <a:p>
            <a:pPr eaLnBrk="1" hangingPunct="1"/>
            <a:r>
              <a:rPr lang="en-US" sz="2400" dirty="0" smtClean="0"/>
              <a:t>Wash hands after handling</a:t>
            </a:r>
          </a:p>
        </p:txBody>
      </p:sp>
      <p:pic>
        <p:nvPicPr>
          <p:cNvPr id="251909" name="Picture 5" descr="TOXIC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48400" y="1371600"/>
            <a:ext cx="1828800" cy="1676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168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001000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1A0BDF"/>
                </a:solidFill>
              </a:rPr>
              <a:t>Class D, Division 2</a:t>
            </a:r>
            <a:br>
              <a:rPr lang="en-US" sz="4000" b="1" dirty="0" smtClean="0">
                <a:solidFill>
                  <a:srgbClr val="1A0BDF"/>
                </a:solidFill>
              </a:rPr>
            </a:br>
            <a:r>
              <a:rPr lang="en-US" sz="3600" b="1" dirty="0" smtClean="0">
                <a:solidFill>
                  <a:srgbClr val="1A0BDF"/>
                </a:solidFill>
              </a:rPr>
              <a:t>Materials Causing Other Toxic Effects</a:t>
            </a:r>
            <a:br>
              <a:rPr lang="en-US" sz="3600" b="1" dirty="0" smtClean="0">
                <a:solidFill>
                  <a:srgbClr val="1A0BDF"/>
                </a:solidFill>
              </a:rPr>
            </a:br>
            <a:endParaRPr lang="en-US" sz="3600" b="1" dirty="0" smtClean="0">
              <a:solidFill>
                <a:srgbClr val="1A0BDF"/>
              </a:solidFill>
            </a:endParaRPr>
          </a:p>
        </p:txBody>
      </p:sp>
      <p:pic>
        <p:nvPicPr>
          <p:cNvPr id="35843" name="Picture 3" descr="HgSpill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3581400"/>
            <a:ext cx="3330575" cy="2524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5844" name="Rectangle 4"/>
          <p:cNvSpPr>
            <a:spLocks noGrp="1" noChangeArrowheads="1"/>
          </p:cNvSpPr>
          <p:nvPr>
            <p:ph type="body" sz="half" idx="3"/>
          </p:nvPr>
        </p:nvSpPr>
        <p:spPr>
          <a:xfrm>
            <a:off x="3733800" y="1371600"/>
            <a:ext cx="4419600" cy="5181600"/>
          </a:xfrm>
        </p:spPr>
        <p:txBody>
          <a:bodyPr>
            <a:noAutofit/>
          </a:bodyPr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100" b="1" dirty="0" smtClean="0"/>
              <a:t>Subdivision A: Very toxic material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100" b="1" dirty="0" smtClean="0"/>
              <a:t>Subdivision B: Toxic material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100" b="1" dirty="0" smtClean="0">
                <a:solidFill>
                  <a:srgbClr val="FF3300"/>
                </a:solidFill>
              </a:rPr>
              <a:t>Characteristics: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dirty="0" smtClean="0"/>
              <a:t>Materials which have harmful effects after repeated exposures or over long periods of time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100" b="1" dirty="0" smtClean="0">
                <a:solidFill>
                  <a:srgbClr val="FF3300"/>
                </a:solidFill>
              </a:rPr>
              <a:t>Hazards</a:t>
            </a:r>
            <a:r>
              <a:rPr lang="en-US" sz="2100" b="1" dirty="0" smtClean="0">
                <a:solidFill>
                  <a:srgbClr val="FF66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b="1" dirty="0" smtClean="0"/>
              <a:t>May cause death or permanent injury following repeated or long-term exposure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b="1" dirty="0" smtClean="0"/>
              <a:t>May irritate eyes, skin and breathing passages: may lead to chronic lung problems and skin sensitivity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b="1" dirty="0" smtClean="0"/>
              <a:t>May cause liver or kidney damage, cancer, birth defects or sterility</a:t>
            </a:r>
          </a:p>
          <a:p>
            <a:pPr eaLnBrk="1" hangingPunct="1">
              <a:lnSpc>
                <a:spcPct val="90000"/>
              </a:lnSpc>
            </a:pPr>
            <a:endParaRPr lang="en-US" sz="2100" b="1" dirty="0" smtClean="0"/>
          </a:p>
          <a:p>
            <a:pPr eaLnBrk="1" hangingPunct="1">
              <a:lnSpc>
                <a:spcPct val="90000"/>
              </a:lnSpc>
            </a:pPr>
            <a:endParaRPr lang="en-US" sz="2100" dirty="0" smtClean="0"/>
          </a:p>
          <a:p>
            <a:pPr eaLnBrk="1" hangingPunct="1">
              <a:lnSpc>
                <a:spcPct val="90000"/>
              </a:lnSpc>
            </a:pPr>
            <a:endParaRPr lang="en-US" sz="2100" dirty="0" smtClean="0"/>
          </a:p>
        </p:txBody>
      </p:sp>
      <p:pic>
        <p:nvPicPr>
          <p:cNvPr id="35845" name="Picture 5" descr="TOXIC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1447800"/>
            <a:ext cx="1981199" cy="1905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210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696200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1A0BDF"/>
                </a:solidFill>
              </a:rPr>
              <a:t>Class D, Division 2</a:t>
            </a:r>
            <a:br>
              <a:rPr lang="en-US" sz="4000" b="1" dirty="0" smtClean="0">
                <a:solidFill>
                  <a:srgbClr val="1A0BDF"/>
                </a:solidFill>
              </a:rPr>
            </a:br>
            <a:r>
              <a:rPr lang="en-US" sz="3600" b="1" dirty="0" smtClean="0">
                <a:solidFill>
                  <a:srgbClr val="1A0BDF"/>
                </a:solidFill>
              </a:rPr>
              <a:t>Materials Causing Other Toxic Effects</a:t>
            </a:r>
            <a:br>
              <a:rPr lang="en-US" sz="3600" b="1" dirty="0" smtClean="0">
                <a:solidFill>
                  <a:srgbClr val="1A0BDF"/>
                </a:solidFill>
              </a:rPr>
            </a:br>
            <a:endParaRPr lang="en-US" sz="3600" b="1" dirty="0" smtClean="0">
              <a:solidFill>
                <a:srgbClr val="1A0BDF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697163" y="1752600"/>
            <a:ext cx="4389437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dirty="0" smtClean="0">
                <a:solidFill>
                  <a:srgbClr val="FF3300"/>
                </a:solidFill>
              </a:rPr>
              <a:t>Precautions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Avoid inhaling gas or vapors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Avoid skin and eye contact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Wear the recommended protective equipment and clothing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Do not eat, drink or smoke near these materials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Wash hands after handling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E.g.: Asbestos, silica, fiberglass, coal dust.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  <p:pic>
        <p:nvPicPr>
          <p:cNvPr id="36868" name="Picture 4" descr="HOOD"/>
          <p:cNvPicPr>
            <a:picLocks noGrp="1" noChangeAspect="1" noChangeArrowheads="1"/>
          </p:cNvPicPr>
          <p:nvPr>
            <p:ph type="body"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3533775"/>
            <a:ext cx="2152650" cy="3019425"/>
          </a:xfrm>
          <a:noFill/>
        </p:spPr>
      </p:pic>
      <p:pic>
        <p:nvPicPr>
          <p:cNvPr id="36869" name="Picture 5" descr="TOXIC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1497012"/>
            <a:ext cx="1676400" cy="1627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980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1A0BDF"/>
                </a:solidFill>
              </a:rPr>
              <a:t>Class D, Division 3</a:t>
            </a:r>
            <a:br>
              <a:rPr lang="en-US" sz="4000" b="1" dirty="0" smtClean="0">
                <a:solidFill>
                  <a:srgbClr val="1A0BDF"/>
                </a:solidFill>
              </a:rPr>
            </a:br>
            <a:r>
              <a:rPr lang="en-US" sz="4000" b="1" dirty="0" smtClean="0">
                <a:solidFill>
                  <a:srgbClr val="1A0BDF"/>
                </a:solidFill>
              </a:rPr>
              <a:t>Bio hazardous Infectious Material</a:t>
            </a:r>
            <a:br>
              <a:rPr lang="en-US" sz="4000" b="1" dirty="0" smtClean="0">
                <a:solidFill>
                  <a:srgbClr val="1A0BDF"/>
                </a:solidFill>
              </a:rPr>
            </a:br>
            <a:endParaRPr lang="en-US" sz="4000" b="1" dirty="0" smtClean="0">
              <a:solidFill>
                <a:srgbClr val="1A0BDF"/>
              </a:solidFill>
            </a:endParaRPr>
          </a:p>
        </p:txBody>
      </p:sp>
      <p:pic>
        <p:nvPicPr>
          <p:cNvPr id="37891" name="Picture 3" descr="BIOHZRD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3657600"/>
            <a:ext cx="2743200" cy="2743200"/>
          </a:xfrm>
          <a:noFill/>
        </p:spPr>
      </p:pic>
      <p:sp>
        <p:nvSpPr>
          <p:cNvPr id="378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971800" y="914400"/>
            <a:ext cx="5257800" cy="45720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endParaRPr lang="en-US" sz="23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300" b="1" dirty="0" smtClean="0">
                <a:solidFill>
                  <a:srgbClr val="FF3300"/>
                </a:solidFill>
              </a:rPr>
              <a:t>Characteristics: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b="1" dirty="0" smtClean="0"/>
              <a:t>Infectious agents or a biological toxin causing a serious disease or death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b="1" dirty="0" smtClean="0"/>
              <a:t>Includes viruses, yeasts, moulds, bacteria and parasites which affect humans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b="1" dirty="0" smtClean="0"/>
              <a:t>Includes fluids containing toxic products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300" b="1" dirty="0" smtClean="0"/>
              <a:t>Includes cellular components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300" b="1" dirty="0" smtClean="0">
                <a:solidFill>
                  <a:schemeClr val="bg1"/>
                </a:solidFill>
              </a:rPr>
              <a:t>Hazards: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b="1" dirty="0" smtClean="0"/>
              <a:t>May cause serious disease resulting in illness or death.</a:t>
            </a:r>
          </a:p>
          <a:p>
            <a:pPr eaLnBrk="1" hangingPunct="1">
              <a:lnSpc>
                <a:spcPct val="80000"/>
              </a:lnSpc>
            </a:pPr>
            <a:endParaRPr lang="en-US" sz="23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2300" b="1" dirty="0" smtClean="0"/>
              <a:t>E.g.: </a:t>
            </a:r>
            <a:r>
              <a:rPr lang="en-US" sz="2300" b="1" i="1" dirty="0" smtClean="0"/>
              <a:t>E. </a:t>
            </a:r>
            <a:r>
              <a:rPr lang="en-US" sz="2300" b="1" i="1" dirty="0"/>
              <a:t>c</a:t>
            </a:r>
            <a:r>
              <a:rPr lang="en-US" sz="2300" b="1" i="1" dirty="0" smtClean="0"/>
              <a:t>oli</a:t>
            </a:r>
            <a:r>
              <a:rPr lang="en-US" sz="2300" b="1" dirty="0" smtClean="0"/>
              <a:t>, salmonella, molds, bacteria, viruses, parasites, body fluids.</a:t>
            </a:r>
          </a:p>
        </p:txBody>
      </p:sp>
      <p:pic>
        <p:nvPicPr>
          <p:cNvPr id="37893" name="Picture 5" descr="BIOHAZAR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1" y="1447800"/>
            <a:ext cx="1905000" cy="18557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001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153400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1A0BDF"/>
                </a:solidFill>
              </a:rPr>
              <a:t>Class D, Division 3</a:t>
            </a:r>
            <a:br>
              <a:rPr lang="en-US" sz="4000" b="1" dirty="0" smtClean="0">
                <a:solidFill>
                  <a:srgbClr val="1A0BDF"/>
                </a:solidFill>
              </a:rPr>
            </a:br>
            <a:r>
              <a:rPr lang="en-US" sz="4000" b="1" dirty="0" smtClean="0">
                <a:solidFill>
                  <a:srgbClr val="1A0BDF"/>
                </a:solidFill>
              </a:rPr>
              <a:t>Bio hazardous Infectious Material</a:t>
            </a:r>
            <a:br>
              <a:rPr lang="en-US" sz="4000" b="1" dirty="0" smtClean="0">
                <a:solidFill>
                  <a:srgbClr val="1A0BDF"/>
                </a:solidFill>
              </a:rPr>
            </a:br>
            <a:endParaRPr lang="en-US" sz="4000" b="1" dirty="0" smtClean="0">
              <a:solidFill>
                <a:srgbClr val="1A0BDF"/>
              </a:solidFill>
            </a:endParaRPr>
          </a:p>
        </p:txBody>
      </p:sp>
      <p:sp>
        <p:nvSpPr>
          <p:cNvPr id="38915" name="Rectangle 4"/>
          <p:cNvSpPr>
            <a:spLocks noGrp="1" noChangeArrowheads="1"/>
          </p:cNvSpPr>
          <p:nvPr>
            <p:ph type="body" sz="half" idx="3"/>
          </p:nvPr>
        </p:nvSpPr>
        <p:spPr>
          <a:xfrm>
            <a:off x="4267200" y="2133600"/>
            <a:ext cx="396240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solidFill>
                  <a:srgbClr val="FF3300"/>
                </a:solidFill>
              </a:rPr>
              <a:t>Precautions: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Wear the recommended protective equipment and clothing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Work with these materials only in designated areas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Disinfect area after handling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Wash hands after handling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  <p:pic>
        <p:nvPicPr>
          <p:cNvPr id="38916" name="Picture 5" descr="BIOHAZAR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02262" y="914400"/>
            <a:ext cx="1836738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8918" name="Picture 14" descr="Photo of BH2000 cabinet in u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743200"/>
            <a:ext cx="4038600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785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696200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1A0BDF"/>
                </a:solidFill>
              </a:rPr>
              <a:t>Class E: Corrosive Material</a:t>
            </a:r>
            <a:br>
              <a:rPr lang="en-US" sz="4000" b="1" dirty="0" smtClean="0">
                <a:solidFill>
                  <a:srgbClr val="1A0BDF"/>
                </a:solidFill>
              </a:rPr>
            </a:br>
            <a:endParaRPr lang="en-US" sz="4000" b="1" dirty="0" smtClean="0">
              <a:solidFill>
                <a:srgbClr val="1A0BDF"/>
              </a:solidFill>
            </a:endParaRPr>
          </a:p>
        </p:txBody>
      </p:sp>
      <p:pic>
        <p:nvPicPr>
          <p:cNvPr id="39939" name="Picture 3" descr="EYE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00" t="16000" r="16000" b="16000"/>
          <a:stretch>
            <a:fillRect/>
          </a:stretch>
        </p:blipFill>
        <p:spPr>
          <a:xfrm>
            <a:off x="228600" y="2058987"/>
            <a:ext cx="2057400" cy="2284413"/>
          </a:xfrm>
          <a:noFill/>
        </p:spPr>
      </p:pic>
      <p:sp>
        <p:nvSpPr>
          <p:cNvPr id="3994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55937" y="1431925"/>
            <a:ext cx="4564063" cy="29114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en-US" sz="12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dirty="0" smtClean="0">
                <a:solidFill>
                  <a:srgbClr val="FF3300"/>
                </a:solidFill>
              </a:rPr>
              <a:t>Characteristics: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dirty="0" smtClean="0">
                <a:solidFill>
                  <a:schemeClr val="tx1"/>
                </a:solidFill>
              </a:rPr>
              <a:t>Materials that will erode metals or destroy tissues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b="1" dirty="0" smtClean="0">
                <a:solidFill>
                  <a:srgbClr val="FF3300"/>
                </a:solidFill>
              </a:rPr>
              <a:t>Hazards: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Will burn eyes and skin on contact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May cause blindness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Will burn tissues of respiratory tract if inhaled.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E.g.: battery acid, hydrochloric acid, bleach, ammonia</a:t>
            </a:r>
          </a:p>
        </p:txBody>
      </p:sp>
      <p:pic>
        <p:nvPicPr>
          <p:cNvPr id="39941" name="Picture 5" descr="ALKACID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572000"/>
            <a:ext cx="4267200" cy="1524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9942" name="Picture 6" descr="CORROSIV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24600" y="457200"/>
            <a:ext cx="1676400" cy="1600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030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1A0BDF"/>
                </a:solidFill>
              </a:rPr>
              <a:t>Class E: Corrosive Material</a:t>
            </a:r>
            <a:br>
              <a:rPr lang="en-US" sz="4000" b="1" dirty="0" smtClean="0">
                <a:solidFill>
                  <a:srgbClr val="1A0BDF"/>
                </a:solidFill>
              </a:rPr>
            </a:br>
            <a:endParaRPr lang="en-US" sz="4000" b="1" dirty="0" smtClean="0">
              <a:solidFill>
                <a:srgbClr val="1A0BDF"/>
              </a:solidFill>
            </a:endParaRPr>
          </a:p>
        </p:txBody>
      </p:sp>
      <p:pic>
        <p:nvPicPr>
          <p:cNvPr id="40963" name="Picture 3" descr="AcidCarrier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3429000"/>
            <a:ext cx="2595563" cy="3071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64" name="Rectangle 4"/>
          <p:cNvSpPr>
            <a:spLocks noGrp="1" noChangeArrowheads="1"/>
          </p:cNvSpPr>
          <p:nvPr>
            <p:ph type="body" sz="half" idx="3"/>
          </p:nvPr>
        </p:nvSpPr>
        <p:spPr>
          <a:xfrm>
            <a:off x="3124200" y="2286000"/>
            <a:ext cx="4537075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FF3300"/>
                </a:solidFill>
              </a:rPr>
              <a:t>Precautions: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Store acids and bases in separate areas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Avoid inhaling these materials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Avoid contact with skin and eyes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Wear the recommended protective equipment and clothing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  <p:pic>
        <p:nvPicPr>
          <p:cNvPr id="40965" name="Picture 5" descr="CORROSIV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1371600"/>
            <a:ext cx="1931987" cy="1905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181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077200" cy="1143000"/>
          </a:xfrm>
        </p:spPr>
        <p:txBody>
          <a:bodyPr/>
          <a:lstStyle/>
          <a:p>
            <a:pPr algn="ctr" eaLnBrk="1" hangingPunct="1"/>
            <a:r>
              <a:rPr lang="en-US" sz="4000" b="1" dirty="0" smtClean="0">
                <a:solidFill>
                  <a:srgbClr val="1A0BDF"/>
                </a:solidFill>
              </a:rPr>
              <a:t>Class F: Dangerously Reactive Material</a:t>
            </a:r>
            <a:br>
              <a:rPr lang="en-US" sz="4000" b="1" dirty="0" smtClean="0">
                <a:solidFill>
                  <a:srgbClr val="1A0BDF"/>
                </a:solidFill>
              </a:rPr>
            </a:br>
            <a:endParaRPr lang="en-US" sz="4000" b="1" dirty="0" smtClean="0">
              <a:solidFill>
                <a:srgbClr val="1A0BDF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200400" y="1841500"/>
            <a:ext cx="4554538" cy="46355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solidFill>
                  <a:srgbClr val="FF3300"/>
                </a:solidFill>
              </a:rPr>
              <a:t>Characteristics: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dirty="0" smtClean="0">
                <a:solidFill>
                  <a:schemeClr val="tx1"/>
                </a:solidFill>
              </a:rPr>
              <a:t>Materials with may undergo unexpected reactions under certain conditions</a:t>
            </a:r>
          </a:p>
          <a:p>
            <a:pPr eaLnBrk="1" hangingPunct="1">
              <a:lnSpc>
                <a:spcPct val="80000"/>
              </a:lnSpc>
            </a:pPr>
            <a:endParaRPr lang="en-US" sz="2000" b="1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solidFill>
                  <a:srgbClr val="FF3300"/>
                </a:solidFill>
              </a:rPr>
              <a:t>Hazards: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May be chemically unstable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May explode if exposed to shock or heat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May react with water to release a toxic or flammable gas.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May vigorously polymerize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May burn unexpectedly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E.g.: Calcium carbide, hydrazine and benzoyl peroxide, </a:t>
            </a:r>
            <a:r>
              <a:rPr lang="en-US" sz="2000" b="1" dirty="0" err="1" smtClean="0"/>
              <a:t>metalic</a:t>
            </a:r>
            <a:r>
              <a:rPr lang="en-US" sz="2000" b="1" dirty="0" smtClean="0"/>
              <a:t> sodium</a:t>
            </a:r>
          </a:p>
          <a:p>
            <a:pPr eaLnBrk="1" hangingPunct="1">
              <a:lnSpc>
                <a:spcPct val="80000"/>
              </a:lnSpc>
            </a:pPr>
            <a:endParaRPr lang="en-US" sz="2000" b="1" dirty="0" smtClean="0"/>
          </a:p>
          <a:p>
            <a:pPr eaLnBrk="1" hangingPunct="1">
              <a:lnSpc>
                <a:spcPct val="80000"/>
              </a:lnSpc>
            </a:pPr>
            <a:endParaRPr lang="en-US" sz="2000" b="1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  <p:pic>
        <p:nvPicPr>
          <p:cNvPr id="41988" name="Picture 4" descr="socl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3332162"/>
            <a:ext cx="2819400" cy="31448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989" name="Picture 5" descr="REACTIVE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5012" y="1588535"/>
            <a:ext cx="1550988" cy="16118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707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77200" cy="11430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rgbClr val="1A0BDF"/>
                </a:solidFill>
              </a:rPr>
              <a:t>Ill-Controlled Handling of Chemicals/Toxins-A Threat! </a:t>
            </a:r>
            <a:endParaRPr lang="en-US" sz="4000" b="1" dirty="0">
              <a:solidFill>
                <a:srgbClr val="1A0BD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620000" cy="45720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Health problems</a:t>
            </a:r>
          </a:p>
          <a:p>
            <a:endParaRPr lang="en-US" sz="2800" b="1" dirty="0"/>
          </a:p>
          <a:p>
            <a:r>
              <a:rPr lang="en-US" sz="2800" b="1" dirty="0" smtClean="0"/>
              <a:t>Environment pollution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Worker safety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09440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001000" cy="1143000"/>
          </a:xfrm>
        </p:spPr>
        <p:txBody>
          <a:bodyPr/>
          <a:lstStyle/>
          <a:p>
            <a:pPr algn="ctr" eaLnBrk="1" hangingPunct="1"/>
            <a:r>
              <a:rPr lang="en-US" sz="4000" b="1" dirty="0" smtClean="0">
                <a:solidFill>
                  <a:srgbClr val="1A0BDF"/>
                </a:solidFill>
              </a:rPr>
              <a:t>Class F: Dangerously Reactive Material</a:t>
            </a:r>
            <a:br>
              <a:rPr lang="en-US" sz="4000" b="1" dirty="0" smtClean="0">
                <a:solidFill>
                  <a:srgbClr val="1A0BDF"/>
                </a:solidFill>
              </a:rPr>
            </a:br>
            <a:endParaRPr lang="en-US" sz="4000" b="1" dirty="0" smtClean="0">
              <a:solidFill>
                <a:srgbClr val="1A0BDF"/>
              </a:solidFill>
            </a:endParaRPr>
          </a:p>
        </p:txBody>
      </p:sp>
      <p:pic>
        <p:nvPicPr>
          <p:cNvPr id="43011" name="Picture 3" descr="OldEther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2743200"/>
            <a:ext cx="2819400" cy="3429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3012" name="Rectangle 4"/>
          <p:cNvSpPr>
            <a:spLocks noGrp="1" noChangeArrowheads="1"/>
          </p:cNvSpPr>
          <p:nvPr>
            <p:ph type="body" sz="half" idx="3"/>
          </p:nvPr>
        </p:nvSpPr>
        <p:spPr>
          <a:xfrm>
            <a:off x="3429000" y="1901825"/>
            <a:ext cx="5334000" cy="44227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dirty="0" smtClean="0">
                <a:solidFill>
                  <a:srgbClr val="FF3300"/>
                </a:solidFill>
              </a:rPr>
              <a:t>Precautions</a:t>
            </a:r>
          </a:p>
          <a:p>
            <a:pPr eaLnBrk="1" hangingPunct="1"/>
            <a:r>
              <a:rPr lang="en-US" sz="2400" b="1" dirty="0" smtClean="0"/>
              <a:t>Follow manufacturer's recommendations for storage (i.e. store away from heat ; avoid shock and friction)</a:t>
            </a:r>
          </a:p>
          <a:p>
            <a:pPr eaLnBrk="1" hangingPunct="1"/>
            <a:r>
              <a:rPr lang="en-US" sz="2400" b="1" dirty="0" smtClean="0"/>
              <a:t>Wear the recommended protective equipment and clothing</a:t>
            </a:r>
          </a:p>
          <a:p>
            <a:pPr eaLnBrk="1" hangingPunct="1"/>
            <a:endParaRPr lang="en-US" sz="2400" dirty="0" smtClean="0"/>
          </a:p>
        </p:txBody>
      </p:sp>
      <p:pic>
        <p:nvPicPr>
          <p:cNvPr id="43013" name="Picture 5" descr="REACTIV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48400" y="609600"/>
            <a:ext cx="1600200" cy="157784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76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1A0BDF"/>
                </a:solidFill>
              </a:rPr>
              <a:t>Laboratory Waste Disposal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Improper handling and disposal of hazardous chemical waste can causes severe environmental and health problems.</a:t>
            </a:r>
          </a:p>
          <a:p>
            <a:endParaRPr lang="en-US" sz="2800" dirty="0" smtClean="0"/>
          </a:p>
          <a:p>
            <a:r>
              <a:rPr lang="en-US" sz="2800" dirty="0" smtClean="0"/>
              <a:t>Proper disposal of laboratory chemical waste is a key factor to generating safer and healthier environment.  </a:t>
            </a:r>
          </a:p>
          <a:p>
            <a:endParaRPr lang="en-US" sz="2800" dirty="0" smtClean="0"/>
          </a:p>
          <a:p>
            <a:r>
              <a:rPr lang="en-US" sz="2800" dirty="0" smtClean="0"/>
              <a:t>Use of Waste management practices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4015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077200" cy="11430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rgbClr val="1A0BDF"/>
                </a:solidFill>
              </a:rPr>
              <a:t>Common Errors in Waste Handling</a:t>
            </a:r>
            <a:endParaRPr lang="en-US" sz="4000" b="1" dirty="0">
              <a:solidFill>
                <a:srgbClr val="1A0BD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Improper labeling of waste  </a:t>
            </a:r>
          </a:p>
          <a:p>
            <a:endParaRPr lang="en-US" sz="2800" dirty="0" smtClean="0"/>
          </a:p>
          <a:p>
            <a:r>
              <a:rPr lang="en-US" sz="2800" dirty="0"/>
              <a:t>Improper </a:t>
            </a:r>
            <a:r>
              <a:rPr lang="en-US" sz="2800" dirty="0" smtClean="0"/>
              <a:t>segregation of waste </a:t>
            </a:r>
          </a:p>
          <a:p>
            <a:endParaRPr lang="en-US" sz="2800" dirty="0" smtClean="0"/>
          </a:p>
          <a:p>
            <a:r>
              <a:rPr lang="en-US" sz="2800" dirty="0" smtClean="0"/>
              <a:t>Improper storage of waste</a:t>
            </a:r>
          </a:p>
          <a:p>
            <a:endParaRPr lang="en-US" sz="2800" dirty="0" smtClean="0"/>
          </a:p>
          <a:p>
            <a:r>
              <a:rPr lang="en-US" sz="2800" dirty="0" smtClean="0"/>
              <a:t>Failure to cap waste bottles</a:t>
            </a:r>
          </a:p>
          <a:p>
            <a:endParaRPr lang="en-US" sz="2800" dirty="0" smtClean="0"/>
          </a:p>
          <a:p>
            <a:r>
              <a:rPr lang="en-US" sz="2800" dirty="0" smtClean="0"/>
              <a:t>Accumulation of excessive watse  </a:t>
            </a:r>
            <a:endParaRPr lang="en-US" sz="2800" dirty="0"/>
          </a:p>
          <a:p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67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 smtClean="0">
                <a:solidFill>
                  <a:srgbClr val="1A0BDF"/>
                </a:solidFill>
              </a:rPr>
              <a:t>Segregation of chemical waste</a:t>
            </a:r>
            <a:endParaRPr lang="en-US" sz="4000" b="1" dirty="0">
              <a:solidFill>
                <a:srgbClr val="1A0BD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2800" b="1" dirty="0" smtClean="0"/>
              <a:t>Followings can be grouped based upon reactivity!</a:t>
            </a:r>
          </a:p>
          <a:p>
            <a:r>
              <a:rPr lang="en-US" sz="2800" dirty="0" smtClean="0"/>
              <a:t>Inorganic acids and acid salts</a:t>
            </a:r>
          </a:p>
          <a:p>
            <a:r>
              <a:rPr lang="en-US" sz="2800" dirty="0" smtClean="0"/>
              <a:t>Nitrogenated bases, caustics and acid-reactive compounds</a:t>
            </a:r>
          </a:p>
          <a:p>
            <a:r>
              <a:rPr lang="en-US" sz="2800" dirty="0" smtClean="0"/>
              <a:t>Neutral organic solids</a:t>
            </a:r>
          </a:p>
          <a:p>
            <a:r>
              <a:rPr lang="en-US" sz="2800" dirty="0" smtClean="0"/>
              <a:t>Flammable liquids, Halogenated solvents and organic acids</a:t>
            </a:r>
          </a:p>
          <a:p>
            <a:r>
              <a:rPr lang="en-US" sz="2800" dirty="0" smtClean="0"/>
              <a:t>Oxidizers</a:t>
            </a:r>
          </a:p>
          <a:p>
            <a:r>
              <a:rPr lang="en-US" sz="2800" dirty="0" smtClean="0"/>
              <a:t>Pesticides</a:t>
            </a:r>
          </a:p>
          <a:p>
            <a:r>
              <a:rPr lang="en-US" sz="2800" dirty="0" smtClean="0"/>
              <a:t>Water and air reactive materials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300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A0BDF"/>
                </a:solidFill>
              </a:rPr>
              <a:t>Never Store the Followings </a:t>
            </a:r>
            <a:r>
              <a:rPr lang="en-US" dirty="0">
                <a:solidFill>
                  <a:srgbClr val="1A0BDF"/>
                </a:solidFill>
              </a:rPr>
              <a:t>T</a:t>
            </a:r>
            <a:r>
              <a:rPr lang="en-US" dirty="0" smtClean="0">
                <a:solidFill>
                  <a:srgbClr val="1A0BDF"/>
                </a:solidFill>
              </a:rPr>
              <a:t>ypes of Wastes  </a:t>
            </a:r>
            <a:r>
              <a:rPr lang="en-US" dirty="0">
                <a:solidFill>
                  <a:srgbClr val="1A0BDF"/>
                </a:solidFill>
              </a:rPr>
              <a:t>T</a:t>
            </a:r>
            <a:r>
              <a:rPr lang="en-US" dirty="0" smtClean="0">
                <a:solidFill>
                  <a:srgbClr val="1A0BDF"/>
                </a:solidFill>
              </a:rPr>
              <a:t>ogether</a:t>
            </a:r>
            <a:endParaRPr lang="en-US" dirty="0">
              <a:solidFill>
                <a:srgbClr val="1A0BD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Acids and bases </a:t>
            </a:r>
          </a:p>
          <a:p>
            <a:r>
              <a:rPr lang="en-US" sz="2800" dirty="0" smtClean="0"/>
              <a:t>Organics and acids </a:t>
            </a:r>
          </a:p>
          <a:p>
            <a:r>
              <a:rPr lang="en-US" sz="2800" dirty="0" smtClean="0"/>
              <a:t>Cyanide, sulfide or arsenic compounds and acids</a:t>
            </a:r>
          </a:p>
          <a:p>
            <a:r>
              <a:rPr lang="en-US" sz="2800" dirty="0" err="1" smtClean="0"/>
              <a:t>Alkiali</a:t>
            </a:r>
            <a:r>
              <a:rPr lang="en-US" sz="2800" dirty="0" smtClean="0"/>
              <a:t> or alkali   earth metals, </a:t>
            </a:r>
            <a:r>
              <a:rPr lang="en-US" sz="2800" dirty="0" err="1" smtClean="0"/>
              <a:t>alkyllithiums</a:t>
            </a:r>
            <a:r>
              <a:rPr lang="en-US" sz="2800" dirty="0" smtClean="0"/>
              <a:t>  etc. and aqueous waste </a:t>
            </a:r>
          </a:p>
          <a:p>
            <a:r>
              <a:rPr lang="en-US" sz="2800" dirty="0" smtClean="0"/>
              <a:t>Powdered or reactive metals and combustible materials</a:t>
            </a:r>
          </a:p>
          <a:p>
            <a:r>
              <a:rPr lang="en-US" sz="2800" dirty="0" smtClean="0"/>
              <a:t>Mercury or silver and ammonium containing compounds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1203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1430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rgbClr val="1A0BDF"/>
                </a:solidFill>
              </a:rPr>
              <a:t>Laboratory Hazards &amp; First Aid</a:t>
            </a:r>
            <a:endParaRPr lang="en-US" sz="4000" b="1" dirty="0">
              <a:solidFill>
                <a:srgbClr val="1A0BD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001000" cy="5715000"/>
          </a:xfrm>
        </p:spPr>
        <p:txBody>
          <a:bodyPr>
            <a:normAutofit fontScale="40000" lnSpcReduction="20000"/>
          </a:bodyPr>
          <a:lstStyle/>
          <a:p>
            <a:pPr marL="114300" indent="0">
              <a:buNone/>
            </a:pPr>
            <a:r>
              <a:rPr lang="en-US" sz="5100" dirty="0" smtClean="0"/>
              <a:t>1-Cuts</a:t>
            </a:r>
          </a:p>
          <a:p>
            <a:r>
              <a:rPr lang="en-US" sz="4500" dirty="0" smtClean="0"/>
              <a:t>Caused by glassware, metal or other materials </a:t>
            </a:r>
          </a:p>
          <a:p>
            <a:r>
              <a:rPr lang="en-US" sz="4500" dirty="0" smtClean="0"/>
              <a:t>Use sterilize bandage</a:t>
            </a:r>
          </a:p>
          <a:p>
            <a:pPr marL="114300" indent="0">
              <a:buNone/>
            </a:pPr>
            <a:r>
              <a:rPr lang="en-US" sz="5100" dirty="0" smtClean="0"/>
              <a:t>2-Burns</a:t>
            </a:r>
          </a:p>
          <a:p>
            <a:r>
              <a:rPr lang="en-US" sz="4500" dirty="0"/>
              <a:t>Cool burnt with cold </a:t>
            </a:r>
            <a:r>
              <a:rPr lang="en-US" sz="4500" dirty="0" smtClean="0"/>
              <a:t>water/ice, seek medical help</a:t>
            </a:r>
          </a:p>
          <a:p>
            <a:pPr marL="114300" indent="0">
              <a:buNone/>
            </a:pPr>
            <a:r>
              <a:rPr lang="en-US" sz="5100" dirty="0" smtClean="0"/>
              <a:t>3-Electric shock</a:t>
            </a:r>
          </a:p>
          <a:p>
            <a:r>
              <a:rPr lang="en-US" sz="4500" dirty="0" smtClean="0"/>
              <a:t>Switch off the source of electric power</a:t>
            </a:r>
          </a:p>
          <a:p>
            <a:r>
              <a:rPr lang="en-US" sz="4500" dirty="0" smtClean="0"/>
              <a:t>Call the doctor immediately </a:t>
            </a:r>
          </a:p>
          <a:p>
            <a:pPr marL="114300" indent="0">
              <a:buNone/>
            </a:pPr>
            <a:r>
              <a:rPr lang="en-US" sz="5100" dirty="0" smtClean="0"/>
              <a:t>4-Chemical Injuries</a:t>
            </a:r>
          </a:p>
          <a:p>
            <a:r>
              <a:rPr lang="en-US" sz="4500" dirty="0" smtClean="0"/>
              <a:t>Rinse with running tap water</a:t>
            </a:r>
          </a:p>
          <a:p>
            <a:r>
              <a:rPr lang="en-US" sz="4500" dirty="0" smtClean="0"/>
              <a:t>Acid with saturated solution of sodium bicarbonate</a:t>
            </a:r>
          </a:p>
          <a:p>
            <a:r>
              <a:rPr lang="en-US" sz="4500" dirty="0" smtClean="0"/>
              <a:t>Alkaline with 2% acetic acid solution</a:t>
            </a:r>
          </a:p>
          <a:p>
            <a:r>
              <a:rPr lang="en-US" sz="4500" dirty="0" smtClean="0"/>
              <a:t>Shift the person into open air when a person inhaled poisonous vapors</a:t>
            </a:r>
          </a:p>
          <a:p>
            <a:pPr marL="114300" indent="0">
              <a:buNone/>
            </a:pPr>
            <a:r>
              <a:rPr lang="en-US" sz="5100" dirty="0" smtClean="0"/>
              <a:t>5-Fire Explosions</a:t>
            </a:r>
          </a:p>
          <a:p>
            <a:r>
              <a:rPr lang="en-US" sz="4500" dirty="0" smtClean="0"/>
              <a:t>Close the oxygen/gas supply supply , cover the person with fire blanket, use fire extinguishes, Do not create rush, try to leave the lab carefully  </a:t>
            </a:r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106356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152400"/>
            <a:ext cx="7848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1A0BDF"/>
                </a:solidFill>
              </a:rPr>
              <a:t>Laboratory management practices </a:t>
            </a:r>
            <a:endParaRPr lang="en-US" sz="4000" b="1" dirty="0">
              <a:solidFill>
                <a:srgbClr val="1A0BD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7772400" cy="6019800"/>
          </a:xfrm>
        </p:spPr>
        <p:txBody>
          <a:bodyPr>
            <a:noAutofit/>
          </a:bodyPr>
          <a:lstStyle/>
          <a:p>
            <a:r>
              <a:rPr lang="en-US" sz="2000" dirty="0" smtClean="0"/>
              <a:t>Do not cause panic in case of any mishap </a:t>
            </a:r>
            <a:r>
              <a:rPr lang="en-US" sz="1800" dirty="0" smtClean="0"/>
              <a:t>(unwanted chemical reaction, injury or equipment damage</a:t>
            </a:r>
            <a:r>
              <a:rPr lang="en-US" sz="1800" b="1" dirty="0" smtClean="0"/>
              <a:t>). Call supervisor!</a:t>
            </a:r>
          </a:p>
          <a:p>
            <a:r>
              <a:rPr lang="en-US" sz="2000" dirty="0" smtClean="0"/>
              <a:t>Use protective clothes/gloves</a:t>
            </a:r>
          </a:p>
          <a:p>
            <a:r>
              <a:rPr lang="en-US" sz="2000" dirty="0" smtClean="0"/>
              <a:t>No smoking, eating or drinking in lab</a:t>
            </a:r>
          </a:p>
          <a:p>
            <a:r>
              <a:rPr lang="en-US" sz="2000" dirty="0" smtClean="0"/>
              <a:t>Work carefully with scientific attitude</a:t>
            </a:r>
          </a:p>
          <a:p>
            <a:r>
              <a:rPr lang="en-US" sz="2000" dirty="0" smtClean="0"/>
              <a:t>Follow safety instructions</a:t>
            </a:r>
          </a:p>
          <a:p>
            <a:r>
              <a:rPr lang="en-US" sz="2000" dirty="0" smtClean="0"/>
              <a:t>Do not leave the lab with out permission</a:t>
            </a:r>
          </a:p>
          <a:p>
            <a:r>
              <a:rPr lang="en-US" sz="2000" dirty="0" smtClean="0"/>
              <a:t>Clean and organized work place</a:t>
            </a:r>
          </a:p>
          <a:p>
            <a:r>
              <a:rPr lang="en-US" sz="2000" dirty="0" smtClean="0"/>
              <a:t>Do not put yourself in danger</a:t>
            </a:r>
          </a:p>
          <a:p>
            <a:r>
              <a:rPr lang="en-US" sz="2000" dirty="0" smtClean="0"/>
              <a:t>Call the supervisor upon unwanted chemical reaction   </a:t>
            </a:r>
          </a:p>
          <a:p>
            <a:r>
              <a:rPr lang="en-US" sz="2000" dirty="0" smtClean="0"/>
              <a:t>Use fume hood for volatile and flammable solvents</a:t>
            </a:r>
          </a:p>
          <a:p>
            <a:r>
              <a:rPr lang="en-US" sz="2000" dirty="0" smtClean="0"/>
              <a:t>Use electric heater for flammable substances</a:t>
            </a:r>
          </a:p>
          <a:p>
            <a:r>
              <a:rPr lang="en-US" sz="2000" dirty="0" smtClean="0"/>
              <a:t>Wash infected area of body with fresh water </a:t>
            </a:r>
          </a:p>
          <a:p>
            <a:r>
              <a:rPr lang="en-US" sz="2000" dirty="0" smtClean="0"/>
              <a:t>Mouth pipetting is strictly prohibited  </a:t>
            </a:r>
          </a:p>
          <a:p>
            <a:r>
              <a:rPr lang="en-US" sz="2000" dirty="0" smtClean="0"/>
              <a:t>Do not leave any experiment unattended</a:t>
            </a:r>
          </a:p>
          <a:p>
            <a:r>
              <a:rPr lang="en-US" sz="2000" dirty="0" smtClean="0"/>
              <a:t>Carefully work with gas cylinders </a:t>
            </a:r>
          </a:p>
          <a:p>
            <a:r>
              <a:rPr lang="en-US" sz="2000" dirty="0" smtClean="0"/>
              <a:t>Wash your hand before leaving the lab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9930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7200" b="1" dirty="0" smtClean="0">
                <a:solidFill>
                  <a:srgbClr val="A0289A"/>
                </a:solidFill>
              </a:rPr>
              <a:t>THANK YOU FOR YOUR ATTENTION! </a:t>
            </a:r>
            <a:endParaRPr lang="en-US" sz="7200" b="1" dirty="0">
              <a:solidFill>
                <a:srgbClr val="A028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13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6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40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11430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rgbClr val="1A0BDF"/>
                </a:solidFill>
              </a:rPr>
              <a:t>Health </a:t>
            </a:r>
            <a:r>
              <a:rPr lang="en-US" sz="4000" b="1" dirty="0">
                <a:solidFill>
                  <a:srgbClr val="1A0BDF"/>
                </a:solidFill>
              </a:rPr>
              <a:t>I</a:t>
            </a:r>
            <a:r>
              <a:rPr lang="en-US" sz="4000" b="1" dirty="0" smtClean="0">
                <a:solidFill>
                  <a:srgbClr val="1A0BDF"/>
                </a:solidFill>
              </a:rPr>
              <a:t>ssues</a:t>
            </a:r>
            <a:endParaRPr lang="en-US" sz="4000" b="1" dirty="0">
              <a:solidFill>
                <a:srgbClr val="1A0BD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467600" cy="4724400"/>
          </a:xfrm>
        </p:spPr>
        <p:txBody>
          <a:bodyPr>
            <a:normAutofit/>
          </a:bodyPr>
          <a:lstStyle/>
          <a:p>
            <a:pPr marL="114300" indent="0">
              <a:lnSpc>
                <a:spcPct val="80000"/>
              </a:lnSpc>
              <a:buNone/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Exposure </a:t>
            </a:r>
            <a:r>
              <a:rPr lang="en-US" sz="2800" dirty="0"/>
              <a:t>to </a:t>
            </a:r>
            <a:r>
              <a:rPr lang="en-US" sz="2800" dirty="0" smtClean="0"/>
              <a:t>harmful/toxic </a:t>
            </a:r>
            <a:r>
              <a:rPr lang="en-US" sz="2800" dirty="0"/>
              <a:t>materials can cause or contribute to many </a:t>
            </a:r>
            <a:r>
              <a:rPr lang="en-US" sz="2800" b="1" dirty="0"/>
              <a:t>serious health effects</a:t>
            </a:r>
            <a:r>
              <a:rPr lang="en-US" sz="2800" dirty="0"/>
              <a:t> such as:</a:t>
            </a:r>
          </a:p>
          <a:p>
            <a:pPr lvl="2">
              <a:lnSpc>
                <a:spcPct val="80000"/>
              </a:lnSpc>
            </a:pPr>
            <a:r>
              <a:rPr lang="en-US" sz="2800" dirty="0"/>
              <a:t>Irritation of the skin (rashes)</a:t>
            </a:r>
          </a:p>
          <a:p>
            <a:pPr lvl="2">
              <a:lnSpc>
                <a:spcPct val="80000"/>
              </a:lnSpc>
            </a:pPr>
            <a:r>
              <a:rPr lang="en-US" sz="2800" dirty="0"/>
              <a:t>Burns</a:t>
            </a:r>
          </a:p>
          <a:p>
            <a:pPr lvl="2">
              <a:lnSpc>
                <a:spcPct val="80000"/>
              </a:lnSpc>
            </a:pPr>
            <a:r>
              <a:rPr lang="en-US" sz="2800" dirty="0"/>
              <a:t>Sensitization</a:t>
            </a:r>
          </a:p>
          <a:p>
            <a:pPr marL="736600" lvl="2" indent="257175">
              <a:lnSpc>
                <a:spcPct val="80000"/>
              </a:lnSpc>
            </a:pPr>
            <a:r>
              <a:rPr lang="en-US" sz="2800" dirty="0"/>
              <a:t>Heart, liver, kidney and pulmonary ailments</a:t>
            </a:r>
          </a:p>
          <a:p>
            <a:pPr lvl="2">
              <a:lnSpc>
                <a:spcPct val="80000"/>
              </a:lnSpc>
            </a:pPr>
            <a:r>
              <a:rPr lang="en-US" sz="2800" dirty="0"/>
              <a:t>Cancer</a:t>
            </a:r>
          </a:p>
          <a:p>
            <a:pPr lvl="2">
              <a:lnSpc>
                <a:spcPct val="80000"/>
              </a:lnSpc>
            </a:pPr>
            <a:r>
              <a:rPr lang="en-US" sz="2800" dirty="0"/>
              <a:t>Reproductive  </a:t>
            </a:r>
            <a:r>
              <a:rPr lang="en-US" sz="2800" dirty="0" smtClean="0"/>
              <a:t>disorders</a:t>
            </a:r>
            <a:endParaRPr lang="en-US" sz="2800" dirty="0"/>
          </a:p>
          <a:p>
            <a:pPr lvl="2">
              <a:lnSpc>
                <a:spcPct val="8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418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13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61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17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924800" cy="11430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rgbClr val="1A0BDF"/>
                </a:solidFill>
              </a:rPr>
              <a:t>Environment Pollution</a:t>
            </a:r>
            <a:endParaRPr lang="en-US" sz="4000" b="1" dirty="0">
              <a:solidFill>
                <a:srgbClr val="1A0BD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4800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Air pollution- volatile solvents</a:t>
            </a:r>
          </a:p>
          <a:p>
            <a:r>
              <a:rPr lang="en-US" sz="2800" dirty="0" smtClean="0"/>
              <a:t>Contaminate under ground water reservoir</a:t>
            </a:r>
          </a:p>
          <a:p>
            <a:r>
              <a:rPr lang="en-US" sz="2800" dirty="0" smtClean="0"/>
              <a:t>Affect aquatic life </a:t>
            </a:r>
          </a:p>
          <a:p>
            <a:r>
              <a:rPr lang="en-US" sz="2800" dirty="0" smtClean="0"/>
              <a:t>Global warming</a:t>
            </a:r>
          </a:p>
          <a:p>
            <a:r>
              <a:rPr lang="en-US" sz="2800" dirty="0" smtClean="0"/>
              <a:t>Contaminated food and drinking water by POPs</a:t>
            </a:r>
          </a:p>
          <a:p>
            <a:r>
              <a:rPr lang="en-US" sz="2800" dirty="0" smtClean="0"/>
              <a:t>Soil contamination due to heavy metal, herbicides, pesticides etc.</a:t>
            </a:r>
          </a:p>
          <a:p>
            <a:r>
              <a:rPr lang="en-US" sz="2800" dirty="0" smtClean="0"/>
              <a:t>Soil becomes infertile and unsuitable for plants</a:t>
            </a:r>
          </a:p>
          <a:p>
            <a:r>
              <a:rPr lang="en-US" sz="2800" dirty="0" smtClean="0"/>
              <a:t>Radioactive contamination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2271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7924800" cy="11430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rgbClr val="1A0BDF"/>
                </a:solidFill>
              </a:rPr>
              <a:t>Worker </a:t>
            </a:r>
            <a:r>
              <a:rPr lang="en-US" sz="4000" b="1" dirty="0">
                <a:solidFill>
                  <a:srgbClr val="1A0BDF"/>
                </a:solidFill>
              </a:rPr>
              <a:t>S</a:t>
            </a:r>
            <a:r>
              <a:rPr lang="en-US" sz="4000" b="1" dirty="0" smtClean="0">
                <a:solidFill>
                  <a:srgbClr val="1A0BDF"/>
                </a:solidFill>
              </a:rPr>
              <a:t>afety</a:t>
            </a:r>
            <a:endParaRPr lang="en-US" sz="4000" b="1" dirty="0">
              <a:solidFill>
                <a:srgbClr val="1A0BD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Fire Hazards</a:t>
            </a:r>
          </a:p>
          <a:p>
            <a:r>
              <a:rPr lang="en-US" sz="2800" dirty="0" smtClean="0"/>
              <a:t>Explosions</a:t>
            </a:r>
          </a:p>
          <a:p>
            <a:r>
              <a:rPr lang="en-US" sz="2800" dirty="0" smtClean="0"/>
              <a:t>Electric Shock</a:t>
            </a:r>
          </a:p>
          <a:p>
            <a:r>
              <a:rPr lang="en-US" sz="2800" dirty="0" smtClean="0"/>
              <a:t>Cuts</a:t>
            </a:r>
          </a:p>
          <a:p>
            <a:pPr marL="114300" indent="0">
              <a:buNone/>
            </a:pPr>
            <a:endParaRPr lang="en-US" sz="2800" dirty="0" smtClean="0"/>
          </a:p>
          <a:p>
            <a:pPr marL="11430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8767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620000" cy="838200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rgbClr val="1A0BDF"/>
                </a:solidFill>
              </a:rPr>
              <a:t>What are Chemical Hazards????</a:t>
            </a:r>
            <a:endParaRPr lang="en-US" sz="4000" b="1" dirty="0">
              <a:solidFill>
                <a:srgbClr val="1A0BD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229600" cy="57912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A </a:t>
            </a:r>
            <a:r>
              <a:rPr lang="en-US" b="1" dirty="0"/>
              <a:t>chemical hazard </a:t>
            </a:r>
            <a:r>
              <a:rPr lang="en-US" dirty="0"/>
              <a:t>arises from </a:t>
            </a:r>
            <a:r>
              <a:rPr lang="en-US" dirty="0" smtClean="0"/>
              <a:t>contact with </a:t>
            </a:r>
            <a:r>
              <a:rPr lang="en-US" dirty="0"/>
              <a:t>harmful or potentially harmful </a:t>
            </a:r>
            <a:r>
              <a:rPr lang="en-US" dirty="0" smtClean="0"/>
              <a:t>chemicals</a:t>
            </a:r>
          </a:p>
          <a:p>
            <a:pPr marL="114300" indent="0">
              <a:buNone/>
            </a:pPr>
            <a:endParaRPr lang="en-US" sz="1200" dirty="0" smtClean="0"/>
          </a:p>
          <a:p>
            <a:pPr marL="114300" indent="0">
              <a:buNone/>
            </a:pPr>
            <a:r>
              <a:rPr lang="en-US" dirty="0" smtClean="0"/>
              <a:t>Chemical </a:t>
            </a:r>
            <a:r>
              <a:rPr lang="en-US" dirty="0"/>
              <a:t>hazards may be described under three broad headings </a:t>
            </a:r>
            <a:r>
              <a:rPr lang="en-US" dirty="0" smtClean="0"/>
              <a:t>–</a:t>
            </a:r>
          </a:p>
          <a:p>
            <a:r>
              <a:rPr lang="en-US" b="1" dirty="0" smtClean="0"/>
              <a:t>Flammability </a:t>
            </a:r>
            <a:endParaRPr lang="en-US" b="1" dirty="0"/>
          </a:p>
          <a:p>
            <a:pPr marL="114300" indent="0">
              <a:buNone/>
            </a:pPr>
            <a:r>
              <a:rPr lang="en-US" dirty="0"/>
              <a:t>Flammable substances are those that readily catch fire and burn in air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Reactivity</a:t>
            </a:r>
            <a:endParaRPr lang="en-US" b="1" dirty="0"/>
          </a:p>
          <a:p>
            <a:pPr marL="114300" indent="0">
              <a:buNone/>
            </a:pPr>
            <a:r>
              <a:rPr lang="en-US" dirty="0"/>
              <a:t>Reactive chemical hazards invariably involve the release of energy (</a:t>
            </a:r>
            <a:r>
              <a:rPr lang="en-US" i="1" dirty="0"/>
              <a:t>heat</a:t>
            </a:r>
            <a:r>
              <a:rPr lang="en-US" dirty="0"/>
              <a:t>) in relatively high quantities or at a rapid rate. </a:t>
            </a:r>
          </a:p>
          <a:p>
            <a:r>
              <a:rPr lang="en-US" b="1" dirty="0"/>
              <a:t>Health</a:t>
            </a:r>
          </a:p>
          <a:p>
            <a:pPr marL="114300" indent="0">
              <a:buNone/>
            </a:pPr>
            <a:r>
              <a:rPr lang="en-US" dirty="0"/>
              <a:t>Contact with many chemicals can result in adverse health effects. </a:t>
            </a:r>
            <a:endParaRPr lang="en-US" dirty="0" smtClean="0"/>
          </a:p>
          <a:p>
            <a:pPr marL="114300" indent="0">
              <a:buNone/>
            </a:pPr>
            <a:r>
              <a:rPr lang="en-US" b="1" dirty="0" smtClean="0"/>
              <a:t>Possible route of contact</a:t>
            </a:r>
            <a:endParaRPr lang="en-US" b="1" dirty="0"/>
          </a:p>
          <a:p>
            <a:r>
              <a:rPr lang="en-US" dirty="0" smtClean="0"/>
              <a:t>Skin and eye contact</a:t>
            </a:r>
          </a:p>
          <a:p>
            <a:r>
              <a:rPr lang="en-US" dirty="0" smtClean="0"/>
              <a:t>Inhalation</a:t>
            </a:r>
          </a:p>
          <a:p>
            <a:r>
              <a:rPr lang="en-US" dirty="0" smtClean="0"/>
              <a:t>Ingestion</a:t>
            </a:r>
          </a:p>
          <a:p>
            <a:r>
              <a:rPr lang="en-US" dirty="0" smtClean="0"/>
              <a:t>injection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17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153400" cy="1143000"/>
          </a:xfrm>
        </p:spPr>
        <p:txBody>
          <a:bodyPr/>
          <a:lstStyle/>
          <a:p>
            <a:pPr algn="ctr" eaLnBrk="1" hangingPunct="1"/>
            <a:r>
              <a:rPr lang="en-US" sz="4000" b="1" dirty="0" smtClean="0">
                <a:solidFill>
                  <a:srgbClr val="1A0BDF"/>
                </a:solidFill>
              </a:rPr>
              <a:t>Classifications of Chemicals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 dirty="0" smtClean="0"/>
              <a:t> </a:t>
            </a:r>
          </a:p>
          <a:p>
            <a:pPr eaLnBrk="1" hangingPunct="1"/>
            <a:r>
              <a:rPr lang="en-US" sz="2400" b="1" dirty="0" smtClean="0"/>
              <a:t>Prohibited</a:t>
            </a:r>
            <a:r>
              <a:rPr lang="en-US" sz="2400" dirty="0" smtClean="0"/>
              <a:t> – May not be advertised, sold or imported </a:t>
            </a:r>
          </a:p>
          <a:p>
            <a:pPr eaLnBrk="1" hangingPunct="1"/>
            <a:endParaRPr lang="en-US" sz="2400" b="1" dirty="0" smtClean="0"/>
          </a:p>
          <a:p>
            <a:pPr eaLnBrk="1" hangingPunct="1"/>
            <a:r>
              <a:rPr lang="en-US" sz="2400" b="1" dirty="0" smtClean="0"/>
              <a:t>Restricted</a:t>
            </a:r>
            <a:r>
              <a:rPr lang="en-US" sz="2400" dirty="0" smtClean="0"/>
              <a:t> – Must meet Consumer Chemicals and Containers regulations (e.g. Bleach)</a:t>
            </a:r>
          </a:p>
          <a:p>
            <a:pPr eaLnBrk="1" hangingPunct="1"/>
            <a:endParaRPr lang="en-US" sz="2400" b="1" dirty="0" smtClean="0">
              <a:solidFill>
                <a:srgbClr val="FF3300"/>
              </a:solidFill>
            </a:endParaRPr>
          </a:p>
          <a:p>
            <a:pPr eaLnBrk="1" hangingPunct="1"/>
            <a:r>
              <a:rPr lang="en-US" sz="2400" b="1" dirty="0" smtClean="0"/>
              <a:t>Controlled</a:t>
            </a:r>
            <a:r>
              <a:rPr lang="en-US" sz="2400" dirty="0" smtClean="0"/>
              <a:t> – Products regulated by some  legislation/specifications </a:t>
            </a:r>
          </a:p>
        </p:txBody>
      </p:sp>
    </p:spTree>
    <p:extLst>
      <p:ext uri="{BB962C8B-B14F-4D97-AF65-F5344CB8AC3E}">
        <p14:creationId xmlns:p14="http://schemas.microsoft.com/office/powerpoint/2010/main" val="153664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whmislb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" b="5000"/>
          <a:stretch>
            <a:fillRect/>
          </a:stretch>
        </p:blipFill>
        <p:spPr bwMode="auto">
          <a:xfrm>
            <a:off x="533400" y="1676400"/>
            <a:ext cx="7086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7848600" cy="9906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1A0BDF"/>
                </a:solidFill>
              </a:rPr>
              <a:t>Controlled Products –(</a:t>
            </a:r>
            <a:r>
              <a:rPr lang="en-US" sz="3200" b="1" dirty="0"/>
              <a:t>Six Classes </a:t>
            </a:r>
            <a:r>
              <a:rPr lang="en-US" sz="3200" b="1" dirty="0" smtClean="0"/>
              <a:t>)</a:t>
            </a:r>
            <a:r>
              <a:rPr lang="en-US" sz="3200" b="1" dirty="0" smtClean="0">
                <a:solidFill>
                  <a:srgbClr val="1A0BDF"/>
                </a:solidFill>
              </a:rPr>
              <a:t/>
            </a:r>
            <a:br>
              <a:rPr lang="en-US" sz="3200" b="1" dirty="0" smtClean="0">
                <a:solidFill>
                  <a:srgbClr val="1A0BDF"/>
                </a:solidFill>
              </a:rPr>
            </a:br>
            <a:r>
              <a:rPr lang="en-US" sz="1800" b="1" dirty="0" smtClean="0">
                <a:solidFill>
                  <a:srgbClr val="1A0BDF"/>
                </a:solidFill>
              </a:rPr>
              <a:t>Characteristics, Hazards and Precautions</a:t>
            </a:r>
          </a:p>
        </p:txBody>
      </p:sp>
      <p:pic>
        <p:nvPicPr>
          <p:cNvPr id="24580" name="Picture 4" descr="GOG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267200"/>
            <a:ext cx="1052513" cy="10969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5" descr="DUSTMAS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209800"/>
            <a:ext cx="1052513" cy="102393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2" name="Picture 6" descr="GLOV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286000"/>
            <a:ext cx="1052513" cy="103028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3" name="Picture 7" descr="GOG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267200"/>
            <a:ext cx="1052513" cy="10969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4" name="Picture 8" descr="OXYMAS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40"/>
          <a:stretch>
            <a:fillRect/>
          </a:stretch>
        </p:blipFill>
        <p:spPr bwMode="auto">
          <a:xfrm>
            <a:off x="6019800" y="3124200"/>
            <a:ext cx="976313" cy="103028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5" name="Picture 9" descr="RESPIRA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200400"/>
            <a:ext cx="1052513" cy="102393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6" name="Picture 10" descr="SHIEL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82"/>
          <a:stretch>
            <a:fillRect/>
          </a:stretch>
        </p:blipFill>
        <p:spPr bwMode="auto">
          <a:xfrm>
            <a:off x="5181600" y="3124200"/>
            <a:ext cx="990600" cy="10969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8419580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820</TotalTime>
  <Words>1609</Words>
  <Application>Microsoft Office PowerPoint</Application>
  <PresentationFormat>On-screen Show (4:3)</PresentationFormat>
  <Paragraphs>305</Paragraphs>
  <Slides>42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4" baseType="lpstr">
      <vt:lpstr>Adjacency</vt:lpstr>
      <vt:lpstr>Clip</vt:lpstr>
      <vt:lpstr>PowerPoint Presentation</vt:lpstr>
      <vt:lpstr>Safe, and Healthy Workplace Environment</vt:lpstr>
      <vt:lpstr>Ill-Controlled Handling of Chemicals/Toxins-A Threat! </vt:lpstr>
      <vt:lpstr>Health Issues</vt:lpstr>
      <vt:lpstr>Environment Pollution</vt:lpstr>
      <vt:lpstr>Worker Safety</vt:lpstr>
      <vt:lpstr>What are Chemical Hazards????</vt:lpstr>
      <vt:lpstr>Classifications of Chemicals</vt:lpstr>
      <vt:lpstr>Controlled Products –(Six Classes ) Characteristics, Hazards and Precautions</vt:lpstr>
      <vt:lpstr>PowerPoint Presentation</vt:lpstr>
      <vt:lpstr> Class D</vt:lpstr>
      <vt:lpstr> </vt:lpstr>
      <vt:lpstr>Class A: Compressed Gas</vt:lpstr>
      <vt:lpstr>Class A: Compressed Gas </vt:lpstr>
      <vt:lpstr>  Class B: Flammable &amp; Combustible Material </vt:lpstr>
      <vt:lpstr>Class B: Flammable and Combustible Material  </vt:lpstr>
      <vt:lpstr>Class B: Flammable and Combustible Material  </vt:lpstr>
      <vt:lpstr>Class B: Flammable and Combustible Material  </vt:lpstr>
      <vt:lpstr>Class C: Oxidizing Material  </vt:lpstr>
      <vt:lpstr>Class C: Oxidizing Material  </vt:lpstr>
      <vt:lpstr>  Class D, Division 1 Materials Causing Immediate and Serious Toxic Effects </vt:lpstr>
      <vt:lpstr>Class D, Division 1 Materials Causing Immediate and Serious Toxic Effects   </vt:lpstr>
      <vt:lpstr>Class D, Division 2 Materials Causing Other Toxic Effects </vt:lpstr>
      <vt:lpstr>Class D, Division 2 Materials Causing Other Toxic Effects </vt:lpstr>
      <vt:lpstr>Class D, Division 3 Bio hazardous Infectious Material </vt:lpstr>
      <vt:lpstr>Class D, Division 3 Bio hazardous Infectious Material </vt:lpstr>
      <vt:lpstr>Class E: Corrosive Material </vt:lpstr>
      <vt:lpstr>Class E: Corrosive Material </vt:lpstr>
      <vt:lpstr>Class F: Dangerously Reactive Material </vt:lpstr>
      <vt:lpstr>Class F: Dangerously Reactive Material </vt:lpstr>
      <vt:lpstr>Laboratory Waste Disposal</vt:lpstr>
      <vt:lpstr>Common Errors in Waste Handling</vt:lpstr>
      <vt:lpstr>Segregation of chemical waste</vt:lpstr>
      <vt:lpstr>Never Store the Followings Types of Wastes  Together</vt:lpstr>
      <vt:lpstr>Laboratory Hazards &amp; First Aid</vt:lpstr>
      <vt:lpstr>Laboratory management practices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Chemist</dc:creator>
  <cp:lastModifiedBy>user</cp:lastModifiedBy>
  <cp:revision>132</cp:revision>
  <dcterms:created xsi:type="dcterms:W3CDTF">2013-09-08T09:56:36Z</dcterms:created>
  <dcterms:modified xsi:type="dcterms:W3CDTF">2020-05-03T10:48:26Z</dcterms:modified>
</cp:coreProperties>
</file>