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81" r:id="rId2"/>
  </p:sldMasterIdLst>
  <p:notesMasterIdLst>
    <p:notesMasterId r:id="rId35"/>
  </p:notesMasterIdLst>
  <p:handoutMasterIdLst>
    <p:handoutMasterId r:id="rId36"/>
  </p:handoutMasterIdLst>
  <p:sldIdLst>
    <p:sldId id="426" r:id="rId3"/>
    <p:sldId id="584" r:id="rId4"/>
    <p:sldId id="585" r:id="rId5"/>
    <p:sldId id="614" r:id="rId6"/>
    <p:sldId id="587" r:id="rId7"/>
    <p:sldId id="588" r:id="rId8"/>
    <p:sldId id="589" r:id="rId9"/>
    <p:sldId id="590" r:id="rId10"/>
    <p:sldId id="591" r:id="rId11"/>
    <p:sldId id="592" r:id="rId12"/>
    <p:sldId id="593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6" r:id="rId26"/>
    <p:sldId id="607" r:id="rId27"/>
    <p:sldId id="608" r:id="rId28"/>
    <p:sldId id="609" r:id="rId29"/>
    <p:sldId id="610" r:id="rId30"/>
    <p:sldId id="611" r:id="rId31"/>
    <p:sldId id="612" r:id="rId32"/>
    <p:sldId id="615" r:id="rId33"/>
    <p:sldId id="61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5C6FF"/>
    <a:srgbClr val="009999"/>
    <a:srgbClr val="000066"/>
    <a:srgbClr val="CC0066"/>
    <a:srgbClr val="660033"/>
    <a:srgbClr val="A50021"/>
    <a:srgbClr val="996633"/>
    <a:srgbClr val="FFF8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99" autoAdjust="0"/>
    <p:restoredTop sz="94660"/>
  </p:normalViewPr>
  <p:slideViewPr>
    <p:cSldViewPr>
      <p:cViewPr varScale="1">
        <p:scale>
          <a:sx n="61" d="100"/>
          <a:sy n="61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notesViewPr>
    <p:cSldViewPr>
      <p:cViewPr varScale="1">
        <p:scale>
          <a:sx n="56" d="100"/>
          <a:sy n="56" d="100"/>
        </p:scale>
        <p:origin x="-11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FB6E9B-F238-476C-9566-6916FC3D0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A89F26-1097-4343-96EB-A637CC4A3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A788B-78B3-4CF0-9F80-A3D3237D87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75136C-1945-410C-838B-EDF48702720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C17BC-C5C8-469E-8970-8F1134378FE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E2192-2FDF-4AF4-AC74-ACFF79EFDB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4B949-EFEE-4AE8-B425-23C3D430A8C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E105D-5AC3-4B0C-989F-B9A351D119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A180A-5656-419E-9CBB-9D9060D6DC1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AD84F-D5AD-4157-B168-3216159BF30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24DD5-D74A-46E4-A358-8C2340FDCDB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FF8FD-8F02-4DE7-9F63-99AF52F1256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40590-1C05-4DF5-BBEC-AD4689DFD6A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AF227-BA1A-4B8C-99B3-3911020FED6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E56B1-8123-40C1-9517-6A9CB90C131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4C2DD-F11F-49D2-8A8A-EBBBC4D017D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4882A-AC78-4E05-B270-AFDCBEEBB78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2102F-73D4-43D1-BF6F-88C72778030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28A8CF-588F-4FB6-9B5E-6E0436BEE68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F1398-11AD-4AC1-A253-1AF220CBF39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52617-AD7E-4683-8CB8-9CE0F8F1295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2E300-A0A7-42C2-AA93-EE73478CE52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0D479-C69E-4597-80C7-54C11940FEF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C1852-B159-4D6B-BBED-327982FB1F6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26C0E-866A-4E98-B1D7-F1BE710A14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707D3-29F2-4007-B69E-D9B83180143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D7BF9-96C9-49E1-9AC9-C36BA30FE754}" type="slidenum">
              <a:rPr lang="en-GB" smtClean="0">
                <a:latin typeface="Times New Roman" pitchFamily="18" charset="0"/>
              </a:rPr>
              <a:pPr/>
              <a:t>31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FCAE2-DDBC-48FA-AB75-387A177C851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5C13A-E600-4B11-9394-951039E4A7A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4CE88-1F18-4A61-9314-DDF5B7770C5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CC615-08D4-4AB9-906C-8948DFB8316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7AA2E-D786-41CC-B228-88E8B2B78B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86076-3FFC-4F91-9642-8D44BE87A83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457200" y="1219200"/>
            <a:ext cx="5562600" cy="1524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99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457200" y="1219200"/>
            <a:ext cx="5562600" cy="152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33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 flipH="1">
            <a:off x="3124200" y="6400800"/>
            <a:ext cx="5562600" cy="1524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99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61466A-DB10-485F-8E45-8C6091B22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 userDrawn="1"/>
        </p:nvSpPr>
        <p:spPr bwMode="auto">
          <a:xfrm>
            <a:off x="685800" y="2895600"/>
            <a:ext cx="7848600" cy="0"/>
          </a:xfrm>
          <a:prstGeom prst="line">
            <a:avLst/>
          </a:prstGeom>
          <a:noFill/>
          <a:ln w="635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5486400"/>
            <a:ext cx="228600" cy="1371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 userDrawn="1"/>
        </p:nvSpPr>
        <p:spPr bwMode="auto">
          <a:xfrm>
            <a:off x="0" y="4114800"/>
            <a:ext cx="228600" cy="137160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0" y="2743200"/>
            <a:ext cx="228600" cy="13716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0" y="1371600"/>
            <a:ext cx="228600" cy="13716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 userDrawn="1"/>
        </p:nvSpPr>
        <p:spPr bwMode="auto">
          <a:xfrm>
            <a:off x="0" y="0"/>
            <a:ext cx="228600" cy="1371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dirty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7623B415-DAD0-408E-980A-218024512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C8C5C84-DD10-4E69-8488-5995C0D56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D8CF917-26F2-4466-8CC5-0DB6F7730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DF37423-5B62-46C7-B994-DA69A994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DF0B6EB-5260-4D7F-B91A-60A2C4BB6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F40B30B-354E-473D-A447-5F4E82029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EF134DF-25FB-47B4-A548-5E1F1E36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BC5C7A6-6A95-4F49-9FFE-E2268705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E30021B-4FE3-4EF1-B0E7-0CEAD0C90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E9EDB74-BD89-4E4A-82B4-B464AE7BB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E1CB5B6-0544-44FE-8F02-805920C14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9447" name="Rectangle 7"/>
          <p:cNvSpPr>
            <a:spLocks noChangeArrowheads="1"/>
          </p:cNvSpPr>
          <p:nvPr userDrawn="1"/>
        </p:nvSpPr>
        <p:spPr bwMode="auto">
          <a:xfrm>
            <a:off x="457200" y="1219200"/>
            <a:ext cx="5562600" cy="1524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99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89448" name="Rectangle 8"/>
          <p:cNvSpPr>
            <a:spLocks noChangeArrowheads="1"/>
          </p:cNvSpPr>
          <p:nvPr userDrawn="1"/>
        </p:nvSpPr>
        <p:spPr bwMode="auto">
          <a:xfrm>
            <a:off x="457200" y="1219200"/>
            <a:ext cx="5562600" cy="1524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CC33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89449" name="Rectangle 9"/>
          <p:cNvSpPr>
            <a:spLocks noChangeArrowheads="1"/>
          </p:cNvSpPr>
          <p:nvPr userDrawn="1"/>
        </p:nvSpPr>
        <p:spPr bwMode="auto">
          <a:xfrm flipH="1">
            <a:off x="3124200" y="6400800"/>
            <a:ext cx="5562600" cy="15240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CC990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tIns="228600" bIns="228600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077200" y="6324600"/>
            <a:ext cx="666750" cy="7318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tIns="228600" bIns="22860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C3300"/>
                </a:solidFill>
              </a:rPr>
              <a:t>1-</a:t>
            </a:r>
            <a:fld id="{496084DD-115E-4049-B1D9-EBD770EE4C36}" type="slidenum">
              <a:rPr lang="en-US" b="1">
                <a:solidFill>
                  <a:srgbClr val="CC3300"/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5791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dirty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AEE93B4-179E-4868-94FD-F0EA737B1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3792" name="Line 16"/>
          <p:cNvSpPr>
            <a:spLocks noChangeShapeType="1"/>
          </p:cNvSpPr>
          <p:nvPr userDrawn="1"/>
        </p:nvSpPr>
        <p:spPr bwMode="auto">
          <a:xfrm>
            <a:off x="457200" y="1143000"/>
            <a:ext cx="8077200" cy="0"/>
          </a:xfrm>
          <a:prstGeom prst="line">
            <a:avLst/>
          </a:prstGeom>
          <a:noFill/>
          <a:ln w="635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3793" name="Rectangle 17"/>
          <p:cNvSpPr>
            <a:spLocks noChangeArrowheads="1"/>
          </p:cNvSpPr>
          <p:nvPr userDrawn="1"/>
        </p:nvSpPr>
        <p:spPr bwMode="auto">
          <a:xfrm>
            <a:off x="0" y="5486400"/>
            <a:ext cx="228600" cy="1371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3794" name="Rectangle 18"/>
          <p:cNvSpPr>
            <a:spLocks noChangeArrowheads="1"/>
          </p:cNvSpPr>
          <p:nvPr userDrawn="1"/>
        </p:nvSpPr>
        <p:spPr bwMode="auto">
          <a:xfrm>
            <a:off x="0" y="4114800"/>
            <a:ext cx="228600" cy="137160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3795" name="Rectangle 19"/>
          <p:cNvSpPr>
            <a:spLocks noChangeArrowheads="1"/>
          </p:cNvSpPr>
          <p:nvPr userDrawn="1"/>
        </p:nvSpPr>
        <p:spPr bwMode="auto">
          <a:xfrm>
            <a:off x="0" y="2743200"/>
            <a:ext cx="228600" cy="13716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3796" name="Rectangle 20"/>
          <p:cNvSpPr>
            <a:spLocks noChangeArrowheads="1"/>
          </p:cNvSpPr>
          <p:nvPr userDrawn="1"/>
        </p:nvSpPr>
        <p:spPr bwMode="auto">
          <a:xfrm>
            <a:off x="0" y="1371600"/>
            <a:ext cx="228600" cy="1371600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3797" name="Rectangle 21"/>
          <p:cNvSpPr>
            <a:spLocks noChangeArrowheads="1"/>
          </p:cNvSpPr>
          <p:nvPr userDrawn="1"/>
        </p:nvSpPr>
        <p:spPr bwMode="auto">
          <a:xfrm>
            <a:off x="0" y="0"/>
            <a:ext cx="228600" cy="13716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324600"/>
            <a:ext cx="57912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 Publishing as Prentice Hall                 6-2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24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848600" cy="1905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66"/>
                </a:solidFill>
              </a:rPr>
              <a:t>Analyzing </a:t>
            </a:r>
            <a:br>
              <a:rPr lang="en-US" sz="4800" smtClean="0">
                <a:solidFill>
                  <a:srgbClr val="000066"/>
                </a:solidFill>
              </a:rPr>
            </a:br>
            <a:r>
              <a:rPr lang="en-US" sz="4800" smtClean="0">
                <a:solidFill>
                  <a:srgbClr val="000066"/>
                </a:solidFill>
              </a:rPr>
              <a:t>Consumer Markets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07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CC0066"/>
                </a:solidFill>
                <a:latin typeface="Castellar" pitchFamily="18" charset="0"/>
              </a:rPr>
              <a:t>LECTURE-6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Social Classes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Within a class, people tend to behave alike.</a:t>
            </a:r>
          </a:p>
          <a:p>
            <a:pPr eaLnBrk="1" hangingPunct="1"/>
            <a:r>
              <a:rPr lang="en-US" b="0" smtClean="0"/>
              <a:t>Social class conveys perceptions of inferior or superior position.</a:t>
            </a:r>
          </a:p>
          <a:p>
            <a:pPr eaLnBrk="1" hangingPunct="1"/>
            <a:r>
              <a:rPr lang="en-US" b="0" smtClean="0"/>
              <a:t>Class may be indicated by a cluster of variables (occupation, income, wealth).</a:t>
            </a:r>
          </a:p>
          <a:p>
            <a:pPr eaLnBrk="1" hangingPunct="1"/>
            <a:r>
              <a:rPr lang="en-US" b="0" smtClean="0"/>
              <a:t>Class designation is mobile over time.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Factors</a:t>
            </a:r>
          </a:p>
        </p:txBody>
      </p:sp>
      <p:sp>
        <p:nvSpPr>
          <p:cNvPr id="112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Reference groups</a:t>
            </a:r>
          </a:p>
          <a:p>
            <a:pPr lvl="1" eaLnBrk="1" hangingPunct="1"/>
            <a:r>
              <a:rPr lang="en-US" sz="2400" b="0" smtClean="0">
                <a:solidFill>
                  <a:srgbClr val="25C6FF"/>
                </a:solidFill>
              </a:rPr>
              <a:t>A person’s reference groups are all the groups that have a direct (Face to face) or indirect influence on their attitudes or behavior.</a:t>
            </a:r>
          </a:p>
          <a:p>
            <a:pPr eaLnBrk="1" hangingPunct="1"/>
            <a:r>
              <a:rPr lang="en-US" b="0" smtClean="0"/>
              <a:t>Family</a:t>
            </a:r>
          </a:p>
          <a:p>
            <a:pPr eaLnBrk="1" hangingPunct="1"/>
            <a:r>
              <a:rPr lang="en-US" b="0" smtClean="0"/>
              <a:t>Social roles</a:t>
            </a:r>
          </a:p>
          <a:p>
            <a:pPr lvl="1" eaLnBrk="1" hangingPunct="1"/>
            <a:r>
              <a:rPr lang="en-US" sz="2400" b="0" smtClean="0">
                <a:solidFill>
                  <a:srgbClr val="25C6FF"/>
                </a:solidFill>
              </a:rPr>
              <a:t>Consists of activities a person is expected to perform.</a:t>
            </a:r>
          </a:p>
          <a:p>
            <a:pPr eaLnBrk="1" hangingPunct="1"/>
            <a:r>
              <a:rPr lang="en-US" b="0" smtClean="0"/>
              <a:t>Statuses</a:t>
            </a:r>
          </a:p>
          <a:p>
            <a:pPr lvl="1" eaLnBrk="1" hangingPunct="1"/>
            <a:r>
              <a:rPr lang="en-US" sz="2400" b="0" smtClean="0">
                <a:solidFill>
                  <a:srgbClr val="25C6FF"/>
                </a:solidFill>
              </a:rPr>
              <a:t>Vice president - Manager Marketing - Clerk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smtClean="0"/>
              <a:t>Reference Groups</a:t>
            </a:r>
          </a:p>
        </p:txBody>
      </p:sp>
      <p:sp>
        <p:nvSpPr>
          <p:cNvPr id="1229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</p:spPr>
        <p:txBody>
          <a:bodyPr/>
          <a:lstStyle/>
          <a:p>
            <a:pPr eaLnBrk="1" hangingPunct="1"/>
            <a:r>
              <a:rPr lang="en-US" b="0" smtClean="0"/>
              <a:t>Membership groups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Having direct influence.</a:t>
            </a:r>
          </a:p>
          <a:p>
            <a:pPr eaLnBrk="1" hangingPunct="1"/>
            <a:r>
              <a:rPr lang="en-US" b="0" smtClean="0"/>
              <a:t>Primary groups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Interacts fairly continuously &amp; informally e.g. family, friends, neighbors &amp; coworkers.</a:t>
            </a:r>
          </a:p>
          <a:p>
            <a:pPr eaLnBrk="1" hangingPunct="1"/>
            <a:r>
              <a:rPr lang="en-US" b="0" smtClean="0"/>
              <a:t>Secondary groups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Religious, professional &amp; trade-Union groups</a:t>
            </a:r>
            <a:endParaRPr lang="en-US" b="0" smtClean="0">
              <a:solidFill>
                <a:srgbClr val="009999"/>
              </a:solidFill>
            </a:endParaRPr>
          </a:p>
          <a:p>
            <a:pPr eaLnBrk="1" hangingPunct="1"/>
            <a:r>
              <a:rPr lang="en-US" b="0" smtClean="0"/>
              <a:t>Aspirational groups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Persons hope to join.</a:t>
            </a:r>
          </a:p>
          <a:p>
            <a:pPr eaLnBrk="1" hangingPunct="1"/>
            <a:r>
              <a:rPr lang="en-US" b="0" smtClean="0"/>
              <a:t>Disassociative groups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Whose values or behavior an individual rejects.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865187"/>
          </a:xfrm>
        </p:spPr>
        <p:txBody>
          <a:bodyPr/>
          <a:lstStyle/>
          <a:p>
            <a:pPr eaLnBrk="1" hangingPunct="1"/>
            <a:r>
              <a:rPr lang="en-US" smtClean="0"/>
              <a:t>Family Distinctions </a:t>
            </a:r>
            <a:br>
              <a:rPr lang="en-US" smtClean="0"/>
            </a:br>
            <a:r>
              <a:rPr lang="en-US" smtClean="0"/>
              <a:t>Affecting Buying Decisions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924800" cy="4191000"/>
          </a:xfrm>
          <a:noFill/>
        </p:spPr>
        <p:txBody>
          <a:bodyPr/>
          <a:lstStyle/>
          <a:p>
            <a:pPr eaLnBrk="1" hangingPunct="1"/>
            <a:r>
              <a:rPr lang="en-US" b="0" smtClean="0"/>
              <a:t>Family of Orientation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Consists of parents &amp; siblings.</a:t>
            </a:r>
          </a:p>
          <a:p>
            <a:pPr eaLnBrk="1" hangingPunct="1"/>
            <a:r>
              <a:rPr lang="en-US" b="0" smtClean="0"/>
              <a:t>Family of Procreation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Ones spouse &amp; children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39100" cy="685800"/>
          </a:xfrm>
        </p:spPr>
        <p:txBody>
          <a:bodyPr/>
          <a:lstStyle/>
          <a:p>
            <a:pPr eaLnBrk="1" hangingPunct="1"/>
            <a:r>
              <a:rPr lang="en-US" smtClean="0"/>
              <a:t>Personal Factors</a:t>
            </a:r>
          </a:p>
        </p:txBody>
      </p:sp>
      <p:sp>
        <p:nvSpPr>
          <p:cNvPr id="14340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3581400"/>
          </a:xfrm>
        </p:spPr>
        <p:txBody>
          <a:bodyPr/>
          <a:lstStyle/>
          <a:p>
            <a:pPr eaLnBrk="1" hangingPunct="1"/>
            <a:r>
              <a:rPr lang="en-US" b="0" smtClean="0"/>
              <a:t>Age</a:t>
            </a:r>
          </a:p>
          <a:p>
            <a:pPr eaLnBrk="1" hangingPunct="1"/>
            <a:r>
              <a:rPr lang="en-US" b="0" smtClean="0"/>
              <a:t>Life cycle stage</a:t>
            </a:r>
          </a:p>
          <a:p>
            <a:pPr eaLnBrk="1" hangingPunct="1"/>
            <a:r>
              <a:rPr lang="en-US" b="0" smtClean="0"/>
              <a:t>Occupation</a:t>
            </a:r>
          </a:p>
          <a:p>
            <a:pPr eaLnBrk="1" hangingPunct="1"/>
            <a:r>
              <a:rPr lang="en-US" b="0" smtClean="0"/>
              <a:t>Wealth</a:t>
            </a:r>
          </a:p>
        </p:txBody>
      </p:sp>
      <p:sp>
        <p:nvSpPr>
          <p:cNvPr id="14341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52600"/>
            <a:ext cx="3771900" cy="3352800"/>
          </a:xfrm>
        </p:spPr>
        <p:txBody>
          <a:bodyPr/>
          <a:lstStyle/>
          <a:p>
            <a:pPr eaLnBrk="1" hangingPunct="1"/>
            <a:r>
              <a:rPr lang="en-US" b="0" smtClean="0"/>
              <a:t>Personality</a:t>
            </a:r>
          </a:p>
          <a:p>
            <a:pPr eaLnBrk="1" hangingPunct="1"/>
            <a:r>
              <a:rPr lang="en-US" b="0" smtClean="0"/>
              <a:t>Values</a:t>
            </a:r>
          </a:p>
          <a:p>
            <a:pPr eaLnBrk="1" hangingPunct="1"/>
            <a:r>
              <a:rPr lang="en-US" b="0" smtClean="0"/>
              <a:t>Lifestyle</a:t>
            </a:r>
          </a:p>
          <a:p>
            <a:pPr eaLnBrk="1" hangingPunct="1"/>
            <a:r>
              <a:rPr lang="en-US" b="0" smtClean="0"/>
              <a:t>Self-concept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build="p"/>
      <p:bldP spid="1434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Brand Personality</a:t>
            </a:r>
          </a:p>
        </p:txBody>
      </p:sp>
      <p:sp>
        <p:nvSpPr>
          <p:cNvPr id="1536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181600"/>
          </a:xfrm>
        </p:spPr>
        <p:txBody>
          <a:bodyPr/>
          <a:lstStyle/>
          <a:p>
            <a:pPr eaLnBrk="1" hangingPunct="1"/>
            <a:r>
              <a:rPr lang="en-US" b="0" smtClean="0"/>
              <a:t>Sincerity 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Down to earth, honest, wholesome &amp; cheerful.</a:t>
            </a:r>
          </a:p>
          <a:p>
            <a:pPr eaLnBrk="1" hangingPunct="1"/>
            <a:r>
              <a:rPr lang="en-US" b="0" smtClean="0"/>
              <a:t>Excitement 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Daring, spirited, Imaginative &amp; up to date.</a:t>
            </a:r>
          </a:p>
          <a:p>
            <a:pPr eaLnBrk="1" hangingPunct="1"/>
            <a:r>
              <a:rPr lang="en-US" b="0" smtClean="0"/>
              <a:t>Competence 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Reliable, Intelligent &amp; successful.</a:t>
            </a:r>
          </a:p>
          <a:p>
            <a:pPr eaLnBrk="1" hangingPunct="1"/>
            <a:r>
              <a:rPr lang="en-US" b="0" smtClean="0"/>
              <a:t>Sophistication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Upper Class &amp; Charming.</a:t>
            </a:r>
          </a:p>
          <a:p>
            <a:pPr eaLnBrk="1" hangingPunct="1"/>
            <a:r>
              <a:rPr lang="en-US" b="0" smtClean="0"/>
              <a:t>Ruggedness</a:t>
            </a:r>
          </a:p>
          <a:p>
            <a:pPr lvl="1" eaLnBrk="1" hangingPunct="1"/>
            <a:r>
              <a:rPr lang="en-US" sz="2400" b="0" smtClean="0">
                <a:solidFill>
                  <a:srgbClr val="009999"/>
                </a:solidFill>
              </a:rPr>
              <a:t>Outdoorsy &amp; tough.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Lifestyle Influences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Multi-tasking</a:t>
            </a:r>
          </a:p>
          <a:p>
            <a:pPr eaLnBrk="1" hangingPunct="1"/>
            <a:r>
              <a:rPr lang="en-US" b="0" smtClean="0"/>
              <a:t>Time-starved</a:t>
            </a:r>
          </a:p>
          <a:p>
            <a:pPr eaLnBrk="1" hangingPunct="1"/>
            <a:r>
              <a:rPr lang="en-US" b="0" smtClean="0"/>
              <a:t>Money-constrained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LOHAS (Lifestyles of Health and Sustainability) Market Segments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Sustainable Economy</a:t>
            </a:r>
          </a:p>
          <a:p>
            <a:pPr eaLnBrk="1" hangingPunct="1"/>
            <a:r>
              <a:rPr lang="en-US" b="0" smtClean="0"/>
              <a:t>Healthy Lifestyles</a:t>
            </a:r>
          </a:p>
          <a:p>
            <a:pPr eaLnBrk="1" hangingPunct="1"/>
            <a:r>
              <a:rPr lang="en-US" b="0" smtClean="0"/>
              <a:t>Ecological Lifestyles</a:t>
            </a:r>
          </a:p>
          <a:p>
            <a:pPr eaLnBrk="1" hangingPunct="1"/>
            <a:r>
              <a:rPr lang="en-US" b="0" smtClean="0"/>
              <a:t>Alternative Health Care</a:t>
            </a:r>
          </a:p>
          <a:p>
            <a:pPr eaLnBrk="1" hangingPunct="1"/>
            <a:r>
              <a:rPr lang="en-US" b="0" smtClean="0"/>
              <a:t>Personal 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Psychological Processes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Motivation</a:t>
            </a:r>
          </a:p>
          <a:p>
            <a:pPr eaLnBrk="1" hangingPunct="1"/>
            <a:r>
              <a:rPr lang="en-US" b="0" smtClean="0"/>
              <a:t>Perception</a:t>
            </a:r>
          </a:p>
          <a:p>
            <a:pPr eaLnBrk="1" hangingPunct="1"/>
            <a:r>
              <a:rPr lang="en-US" b="0" smtClean="0"/>
              <a:t>Learning</a:t>
            </a:r>
          </a:p>
          <a:p>
            <a:pPr eaLnBrk="1" hangingPunct="1"/>
            <a:r>
              <a:rPr lang="en-US" b="0" smtClean="0"/>
              <a:t>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381000" y="1752600"/>
            <a:ext cx="2667000" cy="4343400"/>
          </a:xfrm>
          <a:prstGeom prst="roundRect">
            <a:avLst>
              <a:gd name="adj" fmla="val 16667"/>
            </a:avLst>
          </a:prstGeom>
          <a:solidFill>
            <a:srgbClr val="DBDBFF"/>
          </a:solidFill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</a:rPr>
              <a:t>Freud’s</a:t>
            </a:r>
          </a:p>
          <a:p>
            <a:pPr algn="ctr"/>
            <a:r>
              <a:rPr lang="en-US" sz="2800" b="1">
                <a:solidFill>
                  <a:srgbClr val="000066"/>
                </a:solidFill>
              </a:rPr>
              <a:t>Theory</a:t>
            </a:r>
          </a:p>
          <a:p>
            <a:pPr algn="ctr"/>
            <a:endParaRPr lang="en-US" sz="2800"/>
          </a:p>
          <a:p>
            <a:pPr algn="ctr"/>
            <a:r>
              <a:rPr lang="en-US" sz="2800">
                <a:solidFill>
                  <a:srgbClr val="009999"/>
                </a:solidFill>
              </a:rPr>
              <a:t>Behavior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is guided by 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subconscious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motivations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3276600" y="1752600"/>
            <a:ext cx="2667000" cy="4343400"/>
          </a:xfrm>
          <a:prstGeom prst="roundRect">
            <a:avLst>
              <a:gd name="adj" fmla="val 16667"/>
            </a:avLst>
          </a:prstGeom>
          <a:solidFill>
            <a:srgbClr val="DBDBFF"/>
          </a:solidFill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</a:rPr>
              <a:t>Maslow’s</a:t>
            </a:r>
          </a:p>
          <a:p>
            <a:pPr algn="ctr"/>
            <a:r>
              <a:rPr lang="en-US" sz="2800" b="1">
                <a:solidFill>
                  <a:srgbClr val="000066"/>
                </a:solidFill>
              </a:rPr>
              <a:t>Hierarchy</a:t>
            </a:r>
          </a:p>
          <a:p>
            <a:pPr algn="ctr"/>
            <a:r>
              <a:rPr lang="en-US" sz="2800" b="1">
                <a:solidFill>
                  <a:srgbClr val="000066"/>
                </a:solidFill>
              </a:rPr>
              <a:t>of Needs</a:t>
            </a:r>
          </a:p>
          <a:p>
            <a:pPr algn="ctr"/>
            <a:endParaRPr lang="en-US" sz="2800"/>
          </a:p>
          <a:p>
            <a:pPr algn="ctr"/>
            <a:r>
              <a:rPr lang="en-US" sz="2800">
                <a:solidFill>
                  <a:srgbClr val="009999"/>
                </a:solidFill>
              </a:rPr>
              <a:t>Behavior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is driven by 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lowest, 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unmet need</a:t>
            </a:r>
          </a:p>
          <a:p>
            <a:pPr algn="ctr"/>
            <a:endParaRPr lang="en-US" sz="2800">
              <a:solidFill>
                <a:srgbClr val="009999"/>
              </a:solidFill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6096000" y="1752600"/>
            <a:ext cx="2667000" cy="4343400"/>
          </a:xfrm>
          <a:prstGeom prst="roundRect">
            <a:avLst>
              <a:gd name="adj" fmla="val 16667"/>
            </a:avLst>
          </a:prstGeom>
          <a:solidFill>
            <a:srgbClr val="DBDBFF"/>
          </a:solidFill>
          <a:ln w="9525">
            <a:solidFill>
              <a:srgbClr val="CC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66"/>
                </a:solidFill>
              </a:rPr>
              <a:t>Herzberg’s</a:t>
            </a:r>
          </a:p>
          <a:p>
            <a:pPr algn="ctr"/>
            <a:r>
              <a:rPr lang="en-US" sz="2800" b="1">
                <a:solidFill>
                  <a:srgbClr val="000066"/>
                </a:solidFill>
              </a:rPr>
              <a:t>Two-Factor</a:t>
            </a:r>
          </a:p>
          <a:p>
            <a:pPr algn="ctr"/>
            <a:r>
              <a:rPr lang="en-US" sz="2800" b="1">
                <a:solidFill>
                  <a:srgbClr val="000066"/>
                </a:solidFill>
              </a:rPr>
              <a:t>Theory</a:t>
            </a:r>
          </a:p>
          <a:p>
            <a:pPr algn="ctr"/>
            <a:endParaRPr lang="en-US" sz="2800" b="1"/>
          </a:p>
          <a:p>
            <a:pPr algn="ctr"/>
            <a:r>
              <a:rPr lang="en-US" sz="2800">
                <a:solidFill>
                  <a:srgbClr val="009999"/>
                </a:solidFill>
              </a:rPr>
              <a:t>Behavior is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guided by 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motivating 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and hygiene</a:t>
            </a:r>
          </a:p>
          <a:p>
            <a:pPr algn="ctr"/>
            <a:r>
              <a:rPr lang="en-US" sz="2800">
                <a:solidFill>
                  <a:srgbClr val="009999"/>
                </a:solidFill>
              </a:rPr>
              <a:t>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animBg="1"/>
      <p:bldP spid="19461" grpId="0" animBg="1"/>
      <p:bldP spid="194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865187"/>
          </a:xfrm>
        </p:spPr>
        <p:txBody>
          <a:bodyPr/>
          <a:lstStyle/>
          <a:p>
            <a:pPr eaLnBrk="1" hangingPunct="1"/>
            <a:r>
              <a:rPr lang="en-US" smtClean="0"/>
              <a:t>Chapter Questions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/>
            <a:r>
              <a:rPr lang="en-US" b="0" smtClean="0"/>
              <a:t>How do consumer characteristics influence buying behavior?</a:t>
            </a:r>
          </a:p>
          <a:p>
            <a:pPr eaLnBrk="1" hangingPunct="1"/>
            <a:r>
              <a:rPr lang="en-US" b="0" smtClean="0"/>
              <a:t>What major psychological processes influence consumer responses to the marketing program?</a:t>
            </a:r>
          </a:p>
          <a:p>
            <a:pPr eaLnBrk="1" hangingPunct="1"/>
            <a:r>
              <a:rPr lang="en-US" b="0" smtClean="0"/>
              <a:t>How do consumers make purchasing decisions?</a:t>
            </a:r>
          </a:p>
          <a:p>
            <a:pPr eaLnBrk="1" hangingPunct="1"/>
            <a:r>
              <a:rPr lang="en-US" b="0" smtClean="0"/>
              <a:t>How do marketers analyze consumer decision making?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Maslow’s Hierarchy of Needs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Physiological needs</a:t>
            </a:r>
          </a:p>
          <a:p>
            <a:pPr eaLnBrk="1" hangingPunct="1"/>
            <a:r>
              <a:rPr lang="en-US" b="0" smtClean="0"/>
              <a:t>Safety needs</a:t>
            </a:r>
          </a:p>
          <a:p>
            <a:pPr eaLnBrk="1" hangingPunct="1"/>
            <a:r>
              <a:rPr lang="en-US" b="0" smtClean="0"/>
              <a:t>Social needs</a:t>
            </a:r>
          </a:p>
          <a:p>
            <a:pPr eaLnBrk="1" hangingPunct="1"/>
            <a:r>
              <a:rPr lang="en-US" b="0" smtClean="0"/>
              <a:t>Esteem needs</a:t>
            </a:r>
          </a:p>
          <a:p>
            <a:pPr eaLnBrk="1" hangingPunct="1"/>
            <a:r>
              <a:rPr lang="en-US" b="0" smtClean="0"/>
              <a:t>Self-actualization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Maslow’s Hierarchy of Needs</a:t>
            </a:r>
          </a:p>
        </p:txBody>
      </p:sp>
      <p:pic>
        <p:nvPicPr>
          <p:cNvPr id="25603" name="Picture 2" descr="D:\AMS\Abid Saeed-Fall 2011\maslow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6248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Perception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b="0" smtClean="0"/>
              <a:t>Perception is the process by which we select, organize and interpret information inputs to create a meaningful picture of the world.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868363"/>
          </a:xfrm>
        </p:spPr>
        <p:txBody>
          <a:bodyPr/>
          <a:lstStyle/>
          <a:p>
            <a:pPr eaLnBrk="1" hangingPunct="1"/>
            <a:r>
              <a:rPr lang="en-US" smtClean="0"/>
              <a:t>Perception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62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b="0" dirty="0" smtClean="0"/>
              <a:t>Selective attention</a:t>
            </a:r>
          </a:p>
          <a:p>
            <a:pPr lvl="1" eaLnBrk="1" hangingPunct="1">
              <a:defRPr/>
            </a:pPr>
            <a:r>
              <a:rPr lang="en-US" b="0" dirty="0" smtClean="0">
                <a:solidFill>
                  <a:srgbClr val="009999"/>
                </a:solidFill>
              </a:rPr>
              <a:t>We screen most stimuli out.</a:t>
            </a:r>
          </a:p>
          <a:p>
            <a:pPr eaLnBrk="1" hangingPunct="1">
              <a:defRPr/>
            </a:pPr>
            <a:r>
              <a:rPr lang="en-US" b="0" dirty="0" smtClean="0"/>
              <a:t>Selective retention</a:t>
            </a:r>
          </a:p>
          <a:p>
            <a:pPr lvl="1" eaLnBrk="1" hangingPunct="1">
              <a:defRPr/>
            </a:pPr>
            <a:r>
              <a:rPr lang="en-US" b="0" dirty="0" smtClean="0">
                <a:solidFill>
                  <a:srgbClr val="009999"/>
                </a:solidFill>
              </a:rPr>
              <a:t>Interpret information in a way that fits our preconceptions.</a:t>
            </a:r>
          </a:p>
          <a:p>
            <a:pPr eaLnBrk="1" hangingPunct="1">
              <a:defRPr/>
            </a:pPr>
            <a:r>
              <a:rPr lang="en-US" b="0" dirty="0" smtClean="0"/>
              <a:t>Selective distortion</a:t>
            </a:r>
          </a:p>
          <a:p>
            <a:pPr lvl="1" eaLnBrk="1" hangingPunct="1">
              <a:defRPr/>
            </a:pPr>
            <a:r>
              <a:rPr lang="en-US" b="0" dirty="0" smtClean="0">
                <a:solidFill>
                  <a:srgbClr val="009999"/>
                </a:solidFill>
              </a:rPr>
              <a:t>We do retain information that supports our attitudes &amp; beliefs.</a:t>
            </a:r>
          </a:p>
          <a:p>
            <a:pPr eaLnBrk="1" hangingPunct="1">
              <a:defRPr/>
            </a:pPr>
            <a:r>
              <a:rPr lang="en-US" b="0" dirty="0" smtClean="0"/>
              <a:t>Subliminal perception</a:t>
            </a:r>
          </a:p>
          <a:p>
            <a:pPr lvl="1" eaLnBrk="1" hangingPunct="1">
              <a:defRPr/>
            </a:pPr>
            <a:r>
              <a:rPr lang="en-US" b="0" dirty="0" smtClean="0">
                <a:solidFill>
                  <a:srgbClr val="009999"/>
                </a:solidFill>
              </a:rPr>
              <a:t>Consumers are not consciously aware of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696200" cy="762000"/>
          </a:xfrm>
        </p:spPr>
        <p:txBody>
          <a:bodyPr/>
          <a:lstStyle/>
          <a:p>
            <a:pPr eaLnBrk="1" hangingPunct="1"/>
            <a:r>
              <a:rPr lang="en-US" smtClean="0"/>
              <a:t>Figure 6.4  Consumer Buying Process</a:t>
            </a: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52600" y="2492375"/>
            <a:ext cx="6096000" cy="830263"/>
          </a:xfrm>
          <a:prstGeom prst="rect">
            <a:avLst/>
          </a:prstGeom>
          <a:solidFill>
            <a:srgbClr val="25C6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Information search</a:t>
            </a:r>
          </a:p>
          <a:p>
            <a:pPr algn="ctr"/>
            <a:endParaRPr lang="en-US" sz="2000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1447800"/>
            <a:ext cx="6096000" cy="800100"/>
          </a:xfrm>
          <a:prstGeom prst="rect">
            <a:avLst/>
          </a:prstGeom>
          <a:solidFill>
            <a:srgbClr val="25C6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Problem recognition</a:t>
            </a:r>
          </a:p>
          <a:p>
            <a:pPr algn="ctr"/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3589338"/>
            <a:ext cx="6096000" cy="830262"/>
          </a:xfrm>
          <a:prstGeom prst="rect">
            <a:avLst/>
          </a:prstGeom>
          <a:solidFill>
            <a:srgbClr val="25C6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Evaluation of alternatives</a:t>
            </a:r>
          </a:p>
          <a:p>
            <a:pPr algn="ctr"/>
            <a:endParaRPr lang="en-US" sz="20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52600" y="5799138"/>
            <a:ext cx="6096000" cy="830262"/>
          </a:xfrm>
          <a:prstGeom prst="rect">
            <a:avLst/>
          </a:prstGeom>
          <a:solidFill>
            <a:srgbClr val="25C6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Post purchase behavior</a:t>
            </a:r>
          </a:p>
          <a:p>
            <a:pPr algn="ctr"/>
            <a:endParaRPr lang="en-US" sz="2000"/>
          </a:p>
        </p:txBody>
      </p:sp>
      <p:sp>
        <p:nvSpPr>
          <p:cNvPr id="13" name="TextBox 1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752600" y="4648200"/>
            <a:ext cx="6096000" cy="830263"/>
          </a:xfrm>
          <a:prstGeom prst="rect">
            <a:avLst/>
          </a:prstGeom>
          <a:solidFill>
            <a:srgbClr val="25C6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/>
              <a:t>Purchase decision</a:t>
            </a:r>
          </a:p>
          <a:p>
            <a:pPr algn="ctr"/>
            <a:endParaRPr lang="en-US" sz="2000"/>
          </a:p>
        </p:txBody>
      </p:sp>
      <p:sp>
        <p:nvSpPr>
          <p:cNvPr id="14" name="Down Arrow 13"/>
          <p:cNvSpPr/>
          <p:nvPr/>
        </p:nvSpPr>
        <p:spPr>
          <a:xfrm>
            <a:off x="4525963" y="2286000"/>
            <a:ext cx="46037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525963" y="3352800"/>
            <a:ext cx="46037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525963" y="4419600"/>
            <a:ext cx="46037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525963" y="5562600"/>
            <a:ext cx="46037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6" grpId="0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Information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pPr eaLnBrk="1" hangingPunct="1"/>
            <a:r>
              <a:rPr lang="en-US" b="0" smtClean="0"/>
              <a:t>Personal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Family, Friends, Neighbors &amp; Acquaintances</a:t>
            </a:r>
          </a:p>
          <a:p>
            <a:pPr eaLnBrk="1" hangingPunct="1"/>
            <a:r>
              <a:rPr lang="en-US" b="0" smtClean="0"/>
              <a:t>Commercial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Advertising, Websites, Sales persons, Dealers, Packaging &amp; Displays</a:t>
            </a:r>
          </a:p>
          <a:p>
            <a:pPr eaLnBrk="1" hangingPunct="1"/>
            <a:r>
              <a:rPr lang="en-US" b="0" smtClean="0"/>
              <a:t>Public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Mass Media, Consumer Rating Organizations</a:t>
            </a:r>
          </a:p>
          <a:p>
            <a:pPr eaLnBrk="1" hangingPunct="1"/>
            <a:r>
              <a:rPr lang="en-US" b="0" smtClean="0"/>
              <a:t>Experiential	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Handling, Examining &amp; using the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868363"/>
          </a:xfrm>
        </p:spPr>
        <p:txBody>
          <a:bodyPr/>
          <a:lstStyle/>
          <a:p>
            <a:pPr eaLnBrk="1" hangingPunct="1"/>
            <a:r>
              <a:rPr lang="en-US" smtClean="0"/>
              <a:t>Non-Compensatory Models of Choice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81600"/>
          </a:xfrm>
        </p:spPr>
        <p:txBody>
          <a:bodyPr/>
          <a:lstStyle/>
          <a:p>
            <a:pPr eaLnBrk="1" hangingPunct="1"/>
            <a:r>
              <a:rPr lang="en-US" b="0" smtClean="0"/>
              <a:t>Conjunctive Heuristic</a:t>
            </a:r>
          </a:p>
          <a:p>
            <a:pPr lvl="1" algn="just" eaLnBrk="1" hangingPunct="1"/>
            <a:r>
              <a:rPr lang="en-US" sz="2400" b="0" smtClean="0">
                <a:solidFill>
                  <a:srgbClr val="009999"/>
                </a:solidFill>
              </a:rPr>
              <a:t>Consumer sets a minimum acceptable cutoff level for each attribute &amp; chooses the first alternative that meets the minimum standard for all attributes.</a:t>
            </a:r>
          </a:p>
          <a:p>
            <a:pPr eaLnBrk="1" hangingPunct="1"/>
            <a:r>
              <a:rPr lang="en-US" b="0" smtClean="0"/>
              <a:t>Lexicographic Heuristic</a:t>
            </a:r>
          </a:p>
          <a:p>
            <a:pPr lvl="1" algn="just" eaLnBrk="1" hangingPunct="1"/>
            <a:r>
              <a:rPr lang="en-US" sz="2400" b="0" smtClean="0">
                <a:solidFill>
                  <a:srgbClr val="009999"/>
                </a:solidFill>
              </a:rPr>
              <a:t>The consumer chooses the best brand on the basis of its perceived most important attribute.</a:t>
            </a:r>
          </a:p>
          <a:p>
            <a:pPr eaLnBrk="1" hangingPunct="1"/>
            <a:r>
              <a:rPr lang="en-US" b="0" smtClean="0"/>
              <a:t>Elimination-by-aspects Heuristic</a:t>
            </a:r>
          </a:p>
          <a:p>
            <a:pPr lvl="1" algn="just" eaLnBrk="1" hangingPunct="1"/>
            <a:r>
              <a:rPr lang="en-US" sz="2400" b="0" smtClean="0">
                <a:solidFill>
                  <a:srgbClr val="009999"/>
                </a:solidFill>
              </a:rPr>
              <a:t>The consumer compares brand on an attribute selected probabilistically – where the probability of choosing an attribute is positively related to its importance.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990600"/>
          </a:xfrm>
        </p:spPr>
        <p:txBody>
          <a:bodyPr/>
          <a:lstStyle/>
          <a:p>
            <a:pPr eaLnBrk="1" hangingPunct="1"/>
            <a:r>
              <a:rPr lang="en-US" smtClean="0"/>
              <a:t>Perceived Risk</a:t>
            </a:r>
          </a:p>
        </p:txBody>
      </p:sp>
      <p:sp>
        <p:nvSpPr>
          <p:cNvPr id="2560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pPr eaLnBrk="1" hangingPunct="1"/>
            <a:r>
              <a:rPr lang="en-US" b="0" smtClean="0"/>
              <a:t>Functional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product does not perform up to expectations.</a:t>
            </a:r>
          </a:p>
          <a:p>
            <a:pPr eaLnBrk="1" hangingPunct="1"/>
            <a:r>
              <a:rPr lang="en-US" b="0" smtClean="0"/>
              <a:t>Physical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product poses a threat to the physical well being or health of the user.</a:t>
            </a:r>
          </a:p>
          <a:p>
            <a:pPr eaLnBrk="1" hangingPunct="1"/>
            <a:r>
              <a:rPr lang="en-US" b="0" smtClean="0"/>
              <a:t>Financial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product is not worth the price paid.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1066800"/>
          </a:xfrm>
        </p:spPr>
        <p:txBody>
          <a:bodyPr/>
          <a:lstStyle/>
          <a:p>
            <a:pPr eaLnBrk="1" hangingPunct="1"/>
            <a:r>
              <a:rPr lang="en-US" smtClean="0"/>
              <a:t>Perceived Risk…..</a:t>
            </a:r>
          </a:p>
        </p:txBody>
      </p:sp>
      <p:sp>
        <p:nvSpPr>
          <p:cNvPr id="2560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01000" cy="5029200"/>
          </a:xfrm>
        </p:spPr>
        <p:txBody>
          <a:bodyPr/>
          <a:lstStyle/>
          <a:p>
            <a:pPr eaLnBrk="1" hangingPunct="1"/>
            <a:r>
              <a:rPr lang="en-US" b="0" smtClean="0"/>
              <a:t>Social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product results in embarrassment from others.</a:t>
            </a:r>
          </a:p>
          <a:p>
            <a:pPr eaLnBrk="1" hangingPunct="1"/>
            <a:r>
              <a:rPr lang="en-US" b="0" smtClean="0"/>
              <a:t>Psychological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product affects the mental well being of the user.</a:t>
            </a:r>
          </a:p>
          <a:p>
            <a:pPr eaLnBrk="1" hangingPunct="1"/>
            <a:r>
              <a:rPr lang="en-US" b="0" smtClean="0"/>
              <a:t>Time Risk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The failure of the product result in an opportunity cost of finding another satisfactory product.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Theories of </a:t>
            </a:r>
            <a:br>
              <a:rPr lang="en-US" smtClean="0"/>
            </a:br>
            <a:r>
              <a:rPr lang="en-US" smtClean="0"/>
              <a:t>Consumer Decision Making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22475"/>
            <a:ext cx="4083050" cy="4149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Level Of Consumer</a:t>
            </a:r>
          </a:p>
          <a:p>
            <a:pPr eaLnBrk="1" hangingPunct="1">
              <a:buFontTx/>
              <a:buNone/>
            </a:pPr>
            <a:r>
              <a:rPr lang="en-US" b="0" smtClean="0"/>
              <a:t>Involvement</a:t>
            </a:r>
          </a:p>
          <a:p>
            <a:pPr eaLnBrk="1" hangingPunct="1"/>
            <a:r>
              <a:rPr lang="en-US" b="0" smtClean="0"/>
              <a:t>Elaboration Likelihood Model</a:t>
            </a:r>
          </a:p>
          <a:p>
            <a:pPr eaLnBrk="1" hangingPunct="1"/>
            <a:r>
              <a:rPr lang="en-US" b="0" smtClean="0"/>
              <a:t>Low-involvement marketing strategies</a:t>
            </a:r>
          </a:p>
          <a:p>
            <a:pPr eaLnBrk="1" hangingPunct="1"/>
            <a:r>
              <a:rPr lang="en-US" b="0" smtClean="0"/>
              <a:t>Variety-seeking buying behavior</a:t>
            </a: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9950" y="2022475"/>
            <a:ext cx="3778250" cy="4149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Decision Heuristics</a:t>
            </a:r>
          </a:p>
          <a:p>
            <a:pPr eaLnBrk="1" hangingPunct="1"/>
            <a:r>
              <a:rPr lang="en-US" b="0" smtClean="0"/>
              <a:t>Availability</a:t>
            </a:r>
          </a:p>
          <a:p>
            <a:pPr eaLnBrk="1" hangingPunct="1"/>
            <a:r>
              <a:rPr lang="en-US" b="0" smtClean="0"/>
              <a:t>Representativeness</a:t>
            </a:r>
          </a:p>
          <a:p>
            <a:pPr eaLnBrk="1" hangingPunct="1"/>
            <a:r>
              <a:rPr lang="en-US" b="0" smtClean="0"/>
              <a:t>Anchoring and adjustment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uild="p"/>
      <p:bldP spid="266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865187"/>
          </a:xfrm>
        </p:spPr>
        <p:txBody>
          <a:bodyPr/>
          <a:lstStyle/>
          <a:p>
            <a:pPr eaLnBrk="1" hangingPunct="1"/>
            <a:r>
              <a:rPr lang="en-US" smtClean="0"/>
              <a:t>Consumer Behavior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2743200"/>
          </a:xfrm>
        </p:spPr>
        <p:txBody>
          <a:bodyPr/>
          <a:lstStyle/>
          <a:p>
            <a:pPr indent="4763" algn="ctr" eaLnBrk="1" hangingPunct="1">
              <a:buFontTx/>
              <a:buNone/>
            </a:pPr>
            <a:r>
              <a:rPr lang="en-US" b="0" smtClean="0"/>
              <a:t>Consumer Behavior is the study of how individuals, groups, and organizations select, buy, use &amp; dispose of goods, services, ideas, or experiences to satisfy their needs and wants.</a:t>
            </a:r>
          </a:p>
          <a:p>
            <a:pPr indent="4763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Mental Accounting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11338"/>
            <a:ext cx="7696200" cy="4360862"/>
          </a:xfrm>
        </p:spPr>
        <p:txBody>
          <a:bodyPr/>
          <a:lstStyle/>
          <a:p>
            <a:pPr eaLnBrk="1" hangingPunct="1"/>
            <a:r>
              <a:rPr lang="en-US" b="0" smtClean="0"/>
              <a:t>Consumers tend to…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Segregate gains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Integrate losses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Integrate smaller losses with larger gains</a:t>
            </a:r>
          </a:p>
          <a:p>
            <a:pPr lvl="1" eaLnBrk="1" hangingPunct="1"/>
            <a:r>
              <a:rPr lang="en-US" b="0" smtClean="0">
                <a:solidFill>
                  <a:srgbClr val="009999"/>
                </a:solidFill>
              </a:rPr>
              <a:t>Segregate small gains from large losses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1814513" y="3703638"/>
            <a:ext cx="45085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   </a:t>
            </a:r>
            <a:endParaRPr lang="en-US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57200" y="1219200"/>
            <a:ext cx="8458200" cy="563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sz="2400" i="1" dirty="0">
                <a:solidFill>
                  <a:srgbClr val="000066"/>
                </a:solidFill>
                <a:latin typeface="+mn-lt"/>
              </a:rPr>
              <a:t>  Marketing Management – A South Asian Perspective      </a:t>
            </a:r>
          </a:p>
          <a:p>
            <a:pPr>
              <a:defRPr/>
            </a:pPr>
            <a:r>
              <a:rPr lang="en-US" sz="2400" i="1" dirty="0">
                <a:solidFill>
                  <a:srgbClr val="000066"/>
                </a:solidFill>
                <a:latin typeface="+mn-lt"/>
              </a:rPr>
              <a:t>     </a:t>
            </a:r>
            <a:r>
              <a:rPr lang="en-US" sz="2400" dirty="0">
                <a:solidFill>
                  <a:srgbClr val="000066"/>
                </a:solidFill>
                <a:latin typeface="+mn-lt"/>
              </a:rPr>
              <a:t>by Philip Kotler, Kevin Lane Keller, Abraham Koshy &amp;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    Mithileshwar Jha, 13th Edition, Published by Pearson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    Education, Inc. </a:t>
            </a:r>
          </a:p>
          <a:p>
            <a:pPr>
              <a:defRPr/>
            </a:pPr>
            <a:endParaRPr lang="en-US" sz="2400" dirty="0">
              <a:solidFill>
                <a:srgbClr val="000066"/>
              </a:solidFill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</a:t>
            </a:r>
            <a:r>
              <a:rPr lang="en-US" sz="2400" i="1" dirty="0">
                <a:solidFill>
                  <a:srgbClr val="000066"/>
                </a:solidFill>
                <a:latin typeface="+mn-lt"/>
              </a:rPr>
              <a:t>Strategic Marketing Management – Meeting The   </a:t>
            </a:r>
          </a:p>
          <a:p>
            <a:pPr>
              <a:defRPr/>
            </a:pPr>
            <a:r>
              <a:rPr lang="en-US" sz="2400" i="1" dirty="0">
                <a:solidFill>
                  <a:srgbClr val="000066"/>
                </a:solidFill>
                <a:latin typeface="+mn-lt"/>
              </a:rPr>
              <a:t>     Global Marketing Challenges</a:t>
            </a:r>
            <a:r>
              <a:rPr lang="en-US" sz="2400" dirty="0">
                <a:solidFill>
                  <a:srgbClr val="000066"/>
                </a:solidFill>
                <a:latin typeface="+mn-lt"/>
              </a:rPr>
              <a:t> by Carol H. Anderson &amp; 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   Julian W. Vincze Published by Houghton Mifflin Company.</a:t>
            </a:r>
          </a:p>
          <a:p>
            <a:pPr>
              <a:defRPr/>
            </a:pPr>
            <a:endParaRPr lang="en-US" sz="2400" dirty="0">
              <a:solidFill>
                <a:srgbClr val="000066"/>
              </a:solidFill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400" i="1" dirty="0">
                <a:solidFill>
                  <a:srgbClr val="000066"/>
                </a:solidFill>
                <a:latin typeface="+mn-lt"/>
              </a:rPr>
              <a:t>Principles of Advertising &amp; IMC </a:t>
            </a:r>
            <a:r>
              <a:rPr lang="en-US" sz="2400" dirty="0">
                <a:solidFill>
                  <a:srgbClr val="000066"/>
                </a:solidFill>
                <a:latin typeface="+mn-lt"/>
              </a:rPr>
              <a:t>by Tom Duncan 2</a:t>
            </a:r>
            <a:r>
              <a:rPr lang="en-US" sz="2400" baseline="30000" dirty="0">
                <a:solidFill>
                  <a:srgbClr val="000066"/>
                </a:solidFill>
                <a:latin typeface="+mn-lt"/>
              </a:rPr>
              <a:t>nd</a:t>
            </a:r>
            <a:r>
              <a:rPr lang="en-US" sz="2400" dirty="0">
                <a:solidFill>
                  <a:srgbClr val="000066"/>
                </a:solidFill>
                <a:latin typeface="+mn-lt"/>
              </a:rPr>
              <a:t>     </a:t>
            </a: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  Edition, Published by McGraw-Hill Irwin.</a:t>
            </a:r>
          </a:p>
          <a:p>
            <a:pPr>
              <a:defRPr/>
            </a:pPr>
            <a:endParaRPr lang="en-US" sz="2400" dirty="0">
              <a:solidFill>
                <a:srgbClr val="000066"/>
              </a:solidFill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400" i="1" dirty="0">
                <a:solidFill>
                  <a:srgbClr val="000066"/>
                </a:solidFill>
                <a:latin typeface="+mn-lt"/>
              </a:rPr>
              <a:t>Principles of Marketing </a:t>
            </a:r>
            <a:r>
              <a:rPr lang="en-US" sz="2400" dirty="0">
                <a:solidFill>
                  <a:srgbClr val="000066"/>
                </a:solidFill>
                <a:latin typeface="+mn-lt"/>
              </a:rPr>
              <a:t>by </a:t>
            </a:r>
            <a:r>
              <a:rPr lang="en-US" sz="2400" dirty="0">
                <a:solidFill>
                  <a:srgbClr val="000066"/>
                </a:solidFill>
              </a:rPr>
              <a:t>Philip Kotler &amp; Gary Armstrong </a:t>
            </a:r>
            <a:endParaRPr lang="en-US" sz="2400" dirty="0">
              <a:solidFill>
                <a:srgbClr val="000066"/>
              </a:solidFill>
              <a:latin typeface="+mn-lt"/>
            </a:endParaRPr>
          </a:p>
          <a:p>
            <a:pPr>
              <a:defRPr/>
            </a:pPr>
            <a:r>
              <a:rPr lang="en-US" sz="2400" dirty="0">
                <a:solidFill>
                  <a:srgbClr val="000066"/>
                </a:solidFill>
                <a:latin typeface="+mn-lt"/>
              </a:rPr>
              <a:t>    Thirteenth Edition, Published by Prentice Hall</a:t>
            </a:r>
          </a:p>
          <a:p>
            <a:pPr indent="38100" eaLnBrk="0" hangingPunct="0">
              <a:defRPr/>
            </a:pPr>
            <a:endParaRPr lang="en-US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696200" cy="2743200"/>
          </a:xfrm>
        </p:spPr>
        <p:txBody>
          <a:bodyPr/>
          <a:lstStyle/>
          <a:p>
            <a:pPr algn="ctr" eaLnBrk="1" hangingPunct="1"/>
            <a:r>
              <a:rPr lang="en-GB" smtClean="0">
                <a:solidFill>
                  <a:srgbClr val="000066"/>
                </a:solidFill>
              </a:rPr>
              <a:t>"If you don’t have time to do it right, when will you have time to do it over?" </a:t>
            </a:r>
            <a:br>
              <a:rPr lang="en-GB" smtClean="0">
                <a:solidFill>
                  <a:srgbClr val="000066"/>
                </a:solidFill>
              </a:rPr>
            </a:br>
            <a:r>
              <a:rPr lang="en-GB" sz="2800" b="0" smtClean="0">
                <a:solidFill>
                  <a:srgbClr val="000066"/>
                </a:solidFill>
              </a:rPr>
              <a:t>John Wooden</a:t>
            </a:r>
            <a:r>
              <a:rPr lang="en-US" smtClean="0">
                <a:solidFill>
                  <a:srgbClr val="000066"/>
                </a:solidFill>
              </a:rPr>
              <a:t/>
            </a:r>
            <a:br>
              <a:rPr lang="en-US" smtClean="0">
                <a:solidFill>
                  <a:srgbClr val="000066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End…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865187"/>
          </a:xfrm>
        </p:spPr>
        <p:txBody>
          <a:bodyPr/>
          <a:lstStyle/>
          <a:p>
            <a:pPr eaLnBrk="1" hangingPunct="1"/>
            <a:r>
              <a:rPr lang="en-US" smtClean="0"/>
              <a:t>Consumer Behavior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2743200"/>
          </a:xfrm>
        </p:spPr>
        <p:txBody>
          <a:bodyPr/>
          <a:lstStyle/>
          <a:p>
            <a:pPr indent="4763" algn="ctr" eaLnBrk="1" hangingPunct="1">
              <a:buFontTx/>
              <a:buNone/>
            </a:pPr>
            <a:r>
              <a:rPr lang="en-US" b="0" smtClean="0"/>
              <a:t>Consumer Behavior is the study of how individuals, groups, and organizations select, buy, use &amp; </a:t>
            </a:r>
            <a:r>
              <a:rPr lang="en-US" smtClean="0">
                <a:solidFill>
                  <a:srgbClr val="CC0066"/>
                </a:solidFill>
              </a:rPr>
              <a:t>dispose of goods</a:t>
            </a:r>
            <a:r>
              <a:rPr lang="en-US" b="0" smtClean="0"/>
              <a:t>, services, ideas, or experiences to satisfy their needs and wants.</a:t>
            </a:r>
          </a:p>
          <a:p>
            <a:pPr indent="4763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685800"/>
          </a:xfrm>
        </p:spPr>
        <p:txBody>
          <a:bodyPr/>
          <a:lstStyle/>
          <a:p>
            <a:pPr eaLnBrk="1" hangingPunct="1"/>
            <a:r>
              <a:rPr lang="en-US" smtClean="0"/>
              <a:t>What Influences Consumer Behavior?</a:t>
            </a:r>
          </a:p>
        </p:txBody>
      </p:sp>
      <p:sp>
        <p:nvSpPr>
          <p:cNvPr id="512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343400"/>
          </a:xfrm>
        </p:spPr>
        <p:txBody>
          <a:bodyPr/>
          <a:lstStyle/>
          <a:p>
            <a:pPr eaLnBrk="1" hangingPunct="1"/>
            <a:r>
              <a:rPr lang="en-US" b="0" smtClean="0"/>
              <a:t>Cultural factors</a:t>
            </a:r>
          </a:p>
          <a:p>
            <a:pPr eaLnBrk="1" hangingPunct="1"/>
            <a:r>
              <a:rPr lang="en-US" b="0" smtClean="0"/>
              <a:t>Social factors</a:t>
            </a:r>
          </a:p>
          <a:p>
            <a:pPr eaLnBrk="1" hangingPunct="1"/>
            <a:r>
              <a:rPr lang="en-US" b="0" smtClean="0"/>
              <a:t>Personal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Culture?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2286000"/>
          </a:xfrm>
        </p:spPr>
        <p:txBody>
          <a:bodyPr/>
          <a:lstStyle/>
          <a:p>
            <a:pPr indent="4763" algn="ctr" eaLnBrk="1" hangingPunct="1">
              <a:buFontTx/>
              <a:buNone/>
            </a:pPr>
            <a:r>
              <a:rPr lang="en-US" b="0" smtClean="0"/>
              <a:t>Culture is the fundamental determinant of a person’s wants and behaviors acquired through socialization processes with family and other key institutions.</a:t>
            </a:r>
          </a:p>
          <a:p>
            <a:pPr indent="4763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Subcultures</a:t>
            </a:r>
          </a:p>
        </p:txBody>
      </p:sp>
      <p:sp>
        <p:nvSpPr>
          <p:cNvPr id="717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eaLnBrk="1" hangingPunct="1"/>
            <a:r>
              <a:rPr lang="en-US" b="0" smtClean="0"/>
              <a:t>Nationalities</a:t>
            </a:r>
          </a:p>
          <a:p>
            <a:pPr eaLnBrk="1" hangingPunct="1"/>
            <a:r>
              <a:rPr lang="en-US" b="0" smtClean="0"/>
              <a:t>Religions</a:t>
            </a:r>
          </a:p>
          <a:p>
            <a:pPr eaLnBrk="1" hangingPunct="1"/>
            <a:r>
              <a:rPr lang="en-US" b="0" smtClean="0"/>
              <a:t>Racial groups</a:t>
            </a:r>
          </a:p>
          <a:p>
            <a:pPr eaLnBrk="1" hangingPunct="1"/>
            <a:r>
              <a:rPr lang="en-US" b="0" smtClean="0"/>
              <a:t>Geographic regions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685800"/>
          </a:xfrm>
        </p:spPr>
        <p:txBody>
          <a:bodyPr/>
          <a:lstStyle/>
          <a:p>
            <a:pPr eaLnBrk="1" hangingPunct="1"/>
            <a:r>
              <a:rPr lang="en-US" smtClean="0"/>
              <a:t>Fast Facts About American Culture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4191000"/>
          </a:xfrm>
        </p:spPr>
        <p:txBody>
          <a:bodyPr/>
          <a:lstStyle/>
          <a:p>
            <a:pPr eaLnBrk="1" hangingPunct="1"/>
            <a:r>
              <a:rPr lang="en-US" b="0" smtClean="0"/>
              <a:t>The average American:</a:t>
            </a:r>
          </a:p>
          <a:p>
            <a:pPr lvl="1" eaLnBrk="1" hangingPunct="1"/>
            <a:r>
              <a:rPr lang="en-US" b="0" smtClean="0"/>
              <a:t>Chews 300 sticks of gum a year</a:t>
            </a:r>
          </a:p>
          <a:p>
            <a:pPr lvl="1" eaLnBrk="1" hangingPunct="1"/>
            <a:r>
              <a:rPr lang="en-US" b="0" smtClean="0"/>
              <a:t>Goes to the movies 9 times a year</a:t>
            </a:r>
          </a:p>
          <a:p>
            <a:pPr lvl="1" eaLnBrk="1" hangingPunct="1"/>
            <a:r>
              <a:rPr lang="en-US" b="0" smtClean="0"/>
              <a:t>Takes 4 trips per year </a:t>
            </a:r>
          </a:p>
          <a:p>
            <a:pPr lvl="1" eaLnBrk="1" hangingPunct="1"/>
            <a:r>
              <a:rPr lang="en-US" b="0" smtClean="0"/>
              <a:t>Attends a sporting event 7 times each year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Classes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Upper uppers</a:t>
            </a:r>
          </a:p>
          <a:p>
            <a:pPr eaLnBrk="1" hangingPunct="1"/>
            <a:r>
              <a:rPr lang="en-US" b="0" smtClean="0"/>
              <a:t>Lower uppers</a:t>
            </a:r>
          </a:p>
          <a:p>
            <a:pPr eaLnBrk="1" hangingPunct="1"/>
            <a:r>
              <a:rPr lang="en-US" b="0" smtClean="0"/>
              <a:t>Upper middles</a:t>
            </a:r>
          </a:p>
          <a:p>
            <a:pPr eaLnBrk="1" hangingPunct="1"/>
            <a:r>
              <a:rPr lang="en-US" b="0" smtClean="0"/>
              <a:t>Middle</a:t>
            </a:r>
          </a:p>
          <a:p>
            <a:pPr eaLnBrk="1" hangingPunct="1"/>
            <a:r>
              <a:rPr lang="en-US" b="0" smtClean="0"/>
              <a:t>Working </a:t>
            </a:r>
          </a:p>
          <a:p>
            <a:pPr eaLnBrk="1" hangingPunct="1"/>
            <a:r>
              <a:rPr lang="en-US" b="0" smtClean="0"/>
              <a:t>Upper lowers</a:t>
            </a:r>
          </a:p>
          <a:p>
            <a:pPr eaLnBrk="1" hangingPunct="1"/>
            <a:r>
              <a:rPr lang="en-US" b="0" smtClean="0"/>
              <a:t>Lower lowers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build="p"/>
    </p:bldLst>
  </p:timing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228600" rIns="91440" bIns="228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228600" rIns="91440" bIns="228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228600" rIns="91440" bIns="228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228600" rIns="91440" bIns="2286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9697</TotalTime>
  <Words>988</Words>
  <Application>Microsoft Office PowerPoint</Application>
  <PresentationFormat>On-screen Show (4:3)</PresentationFormat>
  <Paragraphs>244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Verdana</vt:lpstr>
      <vt:lpstr>Times New Roman</vt:lpstr>
      <vt:lpstr>Castellar</vt:lpstr>
      <vt:lpstr>Wingdings</vt:lpstr>
      <vt:lpstr>WritingDesignTemplate</vt:lpstr>
      <vt:lpstr>Level</vt:lpstr>
      <vt:lpstr>Analyzing  Consumer Markets</vt:lpstr>
      <vt:lpstr>Chapter Questions</vt:lpstr>
      <vt:lpstr>Consumer Behavior</vt:lpstr>
      <vt:lpstr>Consumer Behavior</vt:lpstr>
      <vt:lpstr>What Influences Consumer Behavior?</vt:lpstr>
      <vt:lpstr>What is Culture?</vt:lpstr>
      <vt:lpstr>Subcultures</vt:lpstr>
      <vt:lpstr>Fast Facts About American Culture</vt:lpstr>
      <vt:lpstr>Social Classes</vt:lpstr>
      <vt:lpstr>Characteristics of Social Classes</vt:lpstr>
      <vt:lpstr>Social Factors</vt:lpstr>
      <vt:lpstr>Reference Groups</vt:lpstr>
      <vt:lpstr>Family Distinctions  Affecting Buying Decisions</vt:lpstr>
      <vt:lpstr>Personal Factors</vt:lpstr>
      <vt:lpstr>Brand Personality</vt:lpstr>
      <vt:lpstr>Lifestyle Influences</vt:lpstr>
      <vt:lpstr>LOHAS (Lifestyles of Health and Sustainability) Market Segments</vt:lpstr>
      <vt:lpstr>Key Psychological Processes</vt:lpstr>
      <vt:lpstr>Motivation</vt:lpstr>
      <vt:lpstr>Maslow’s Hierarchy of Needs</vt:lpstr>
      <vt:lpstr>Maslow’s Hierarchy of Needs</vt:lpstr>
      <vt:lpstr>Perception</vt:lpstr>
      <vt:lpstr>Perception</vt:lpstr>
      <vt:lpstr>Figure 6.4  Consumer Buying Process</vt:lpstr>
      <vt:lpstr>Sources of Information</vt:lpstr>
      <vt:lpstr>Non-Compensatory Models of Choice</vt:lpstr>
      <vt:lpstr>Perceived Risk</vt:lpstr>
      <vt:lpstr>Perceived Risk…..</vt:lpstr>
      <vt:lpstr>Other Theories of  Consumer Decision Making</vt:lpstr>
      <vt:lpstr>Mental Accounting</vt:lpstr>
      <vt:lpstr>Bibliography</vt:lpstr>
      <vt:lpstr>"If you don’t have time to do it right, when will you have time to do it over?"  John Wooden  The End…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chp 1</dc:title>
  <dc:creator>Tracy Tuten</dc:creator>
  <cp:lastModifiedBy>NTS</cp:lastModifiedBy>
  <cp:revision>1204</cp:revision>
  <dcterms:created xsi:type="dcterms:W3CDTF">2005-09-08T00:53:29Z</dcterms:created>
  <dcterms:modified xsi:type="dcterms:W3CDTF">2012-09-26T09:28:00Z</dcterms:modified>
</cp:coreProperties>
</file>