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3715956-D856-4B9F-BD00-9BF9588345BC}" type="datetimeFigureOut">
              <a:rPr lang="en-US" smtClean="0"/>
              <a:pPr/>
              <a:t>5/8/2020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6ED9E62-8C6D-4A17-8B60-C708891772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715956-D856-4B9F-BD00-9BF9588345BC}"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D9E62-8C6D-4A17-8B60-C708891772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715956-D856-4B9F-BD00-9BF9588345BC}"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D9E62-8C6D-4A17-8B60-C708891772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3715956-D856-4B9F-BD00-9BF9588345BC}" type="datetimeFigureOut">
              <a:rPr lang="en-US" smtClean="0"/>
              <a:pPr/>
              <a:t>5/8/2020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6ED9E62-8C6D-4A17-8B60-C708891772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3715956-D856-4B9F-BD00-9BF9588345BC}" type="datetimeFigureOut">
              <a:rPr lang="en-US" smtClean="0"/>
              <a:pPr/>
              <a:t>5/8/2020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6ED9E62-8C6D-4A17-8B60-C7088917727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3715956-D856-4B9F-BD00-9BF9588345BC}" type="datetimeFigureOut">
              <a:rPr lang="en-US" smtClean="0"/>
              <a:pPr/>
              <a:t>5/8/2020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ED9E62-8C6D-4A17-8B60-C708891772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3715956-D856-4B9F-BD00-9BF9588345BC}"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6ED9E62-8C6D-4A17-8B60-C7088917727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3715956-D856-4B9F-BD00-9BF9588345BC}" type="datetimeFigureOut">
              <a:rPr lang="en-US" smtClean="0"/>
              <a:pPr/>
              <a:t>5/8/2020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D9E62-8C6D-4A17-8B60-C708891772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715956-D856-4B9F-BD00-9BF9588345BC}" type="datetimeFigureOut">
              <a:rPr lang="en-US" smtClean="0"/>
              <a:pPr/>
              <a:t>5/8/2020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D9E62-8C6D-4A17-8B60-C708891772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3715956-D856-4B9F-BD00-9BF9588345BC}" type="datetimeFigureOut">
              <a:rPr lang="en-US" smtClean="0"/>
              <a:pPr/>
              <a:t>5/8/2020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D9E62-8C6D-4A17-8B60-C708891772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3715956-D856-4B9F-BD00-9BF9588345BC}"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6ED9E62-8C6D-4A17-8B60-C7088917727C}"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3715956-D856-4B9F-BD00-9BF9588345BC}" type="datetimeFigureOut">
              <a:rPr lang="en-US" smtClean="0"/>
              <a:pPr/>
              <a:t>5/8/2020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ED9E62-8C6D-4A17-8B60-C7088917727C}"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bismilla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pPr>
              <a:buNone/>
            </a:pPr>
            <a:r>
              <a:rPr lang="en-US" sz="3600" b="1" dirty="0" smtClean="0">
                <a:solidFill>
                  <a:srgbClr val="C00000"/>
                </a:solidFill>
                <a:latin typeface="Times New Roman" pitchFamily="18" charset="0"/>
                <a:cs typeface="Times New Roman" pitchFamily="18" charset="0"/>
              </a:rPr>
              <a:t>2. Cloud and Fog :</a:t>
            </a:r>
          </a:p>
          <a:p>
            <a:pPr>
              <a:buNone/>
            </a:pPr>
            <a:endParaRPr lang="en-US" sz="3600" b="1" dirty="0" smtClean="0">
              <a:solidFill>
                <a:srgbClr val="C00000"/>
              </a:solidFill>
              <a:latin typeface="Times New Roman" pitchFamily="18" charset="0"/>
              <a:cs typeface="Times New Roman" pitchFamily="18" charset="0"/>
            </a:endParaRPr>
          </a:p>
          <a:p>
            <a:pPr algn="just"/>
            <a:r>
              <a:rPr lang="en-US" dirty="0" smtClean="0"/>
              <a:t> </a:t>
            </a:r>
            <a:r>
              <a:rPr lang="en-US" dirty="0" smtClean="0">
                <a:latin typeface="Times New Roman" pitchFamily="18" charset="0"/>
                <a:cs typeface="Times New Roman" pitchFamily="18" charset="0"/>
              </a:rPr>
              <a:t>It consist of water droplets or some sometime ice crystals formed from cooling of air to a temperature below its dew point. </a:t>
            </a:r>
          </a:p>
          <a:p>
            <a:pPr algn="just"/>
            <a:r>
              <a:rPr lang="en-US" dirty="0" smtClean="0">
                <a:latin typeface="Times New Roman" pitchFamily="18" charset="0"/>
                <a:cs typeface="Times New Roman" pitchFamily="18" charset="0"/>
              </a:rPr>
              <a:t>They differ in their locations.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Clouds are separated from earth while fog is present near the earth. When further cooled both converted to droplets. </a:t>
            </a:r>
          </a:p>
          <a:p>
            <a:pPr algn="just"/>
            <a:r>
              <a:rPr lang="en-US" dirty="0" smtClean="0">
                <a:latin typeface="Times New Roman" pitchFamily="18" charset="0"/>
                <a:cs typeface="Times New Roman" pitchFamily="18" charset="0"/>
              </a:rPr>
              <a:t>Clouds are formed when air moves upward from land surface into colder regions of atmosphere.</a:t>
            </a:r>
            <a:endParaRPr lang="en-US" dirty="0">
              <a:latin typeface="Times New Roman" pitchFamily="18" charset="0"/>
              <a:cs typeface="Times New Roman" pitchFamily="18" charset="0"/>
            </a:endParaRPr>
          </a:p>
        </p:txBody>
      </p:sp>
    </p:spTree>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itchFamily="18" charset="0"/>
                <a:cs typeface="Times New Roman" pitchFamily="18" charset="0"/>
              </a:rPr>
              <a:t>Cont…</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Fog is formed by warm air passing over cold water currents in the sea , by warm air rising up a sloping land surface to high elevations , and by rapid cooling of land surface during night.</a:t>
            </a:r>
            <a:endParaRPr lang="en-US" dirty="0">
              <a:latin typeface="Times New Roman" pitchFamily="18" charset="0"/>
              <a:cs typeface="Times New Roman" pitchFamily="18" charset="0"/>
            </a:endParaRP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Autofit/>
          </a:bodyPr>
          <a:lstStyle/>
          <a:p>
            <a:r>
              <a:rPr lang="en-US" sz="3200" b="1" dirty="0" smtClean="0">
                <a:latin typeface="Times New Roman" pitchFamily="18" charset="0"/>
                <a:cs typeface="Times New Roman" pitchFamily="18" charset="0"/>
              </a:rPr>
              <a:t>Importance of Moisture to plants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a:buNone/>
            </a:pPr>
            <a:r>
              <a:rPr lang="en-US" b="1" dirty="0" smtClean="0">
                <a:solidFill>
                  <a:srgbClr val="C00000"/>
                </a:solidFill>
              </a:rPr>
              <a:t>1</a:t>
            </a:r>
            <a:r>
              <a:rPr lang="en-US" b="1" dirty="0" smtClean="0">
                <a:solidFill>
                  <a:srgbClr val="C00000"/>
                </a:solidFill>
                <a:latin typeface="Times New Roman" pitchFamily="18" charset="0"/>
                <a:cs typeface="Times New Roman" pitchFamily="18" charset="0"/>
              </a:rPr>
              <a:t>. Effect on intensity of solar radiations: </a:t>
            </a:r>
          </a:p>
          <a:p>
            <a:pPr algn="just">
              <a:buFont typeface="Wingdings" pitchFamily="2" charset="2"/>
              <a:buChar char="q"/>
            </a:pPr>
            <a:r>
              <a:rPr lang="en-US" dirty="0" err="1" smtClean="0">
                <a:latin typeface="Times New Roman" pitchFamily="18" charset="0"/>
                <a:cs typeface="Times New Roman" pitchFamily="18" charset="0"/>
              </a:rPr>
              <a:t>Vapour</a:t>
            </a:r>
            <a:r>
              <a:rPr lang="en-US" dirty="0" smtClean="0">
                <a:latin typeface="Times New Roman" pitchFamily="18" charset="0"/>
                <a:cs typeface="Times New Roman" pitchFamily="18" charset="0"/>
              </a:rPr>
              <a:t> in atmosphere intercept with solar radiations, before it reaches the earth hence less energy is available for photosynthesis and respiration. E.g. slow growing dwarfed trees.</a:t>
            </a:r>
          </a:p>
          <a:p>
            <a:pPr algn="just">
              <a:buNone/>
            </a:pPr>
            <a:r>
              <a:rPr lang="en-US" b="1" dirty="0" smtClean="0">
                <a:solidFill>
                  <a:srgbClr val="C00000"/>
                </a:solidFill>
                <a:latin typeface="Times New Roman" pitchFamily="18" charset="0"/>
                <a:cs typeface="Times New Roman" pitchFamily="18" charset="0"/>
              </a:rPr>
              <a:t>2. Effects on evaporation and transpiration:</a:t>
            </a:r>
          </a:p>
          <a:p>
            <a:pPr algn="just">
              <a:buFont typeface="Wingdings" pitchFamily="2" charset="2"/>
              <a:buChar char="q"/>
            </a:pPr>
            <a:r>
              <a:rPr lang="en-US" dirty="0" smtClean="0">
                <a:latin typeface="Times New Roman" pitchFamily="18" charset="0"/>
                <a:cs typeface="Times New Roman" pitchFamily="18" charset="0"/>
              </a:rPr>
              <a:t> With the increase in relative humidity ,reduces the rate of evaporation and transpiration and vice versa.</a:t>
            </a:r>
            <a:endParaRPr lang="en-US" dirty="0">
              <a:latin typeface="Times New Roman" pitchFamily="18" charset="0"/>
              <a:cs typeface="Times New Roman" pitchFamily="18" charset="0"/>
            </a:endParaRPr>
          </a:p>
        </p:txBody>
      </p:sp>
    </p:spTree>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buNone/>
            </a:pPr>
            <a:r>
              <a:rPr lang="en-US" dirty="0" smtClean="0">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3. Source of soil moisture : </a:t>
            </a:r>
          </a:p>
          <a:p>
            <a:pPr algn="just">
              <a:buNone/>
            </a:pPr>
            <a:r>
              <a:rPr lang="en-US" dirty="0" smtClean="0">
                <a:latin typeface="Times New Roman" pitchFamily="18" charset="0"/>
                <a:cs typeface="Times New Roman" pitchFamily="18" charset="0"/>
              </a:rPr>
              <a:t>When fog moves horizontally, or clouds come in contact with earth , minute water droplets deposits as they pass through foliage and absorbed by soil. </a:t>
            </a:r>
          </a:p>
          <a:p>
            <a:pPr algn="just">
              <a:buNone/>
            </a:pPr>
            <a:r>
              <a:rPr lang="en-US" b="1" dirty="0" smtClean="0">
                <a:solidFill>
                  <a:srgbClr val="C00000"/>
                </a:solidFill>
                <a:latin typeface="Times New Roman" pitchFamily="18" charset="0"/>
                <a:cs typeface="Times New Roman" pitchFamily="18" charset="0"/>
              </a:rPr>
              <a:t>4. Direct use by plants :</a:t>
            </a:r>
          </a:p>
          <a:p>
            <a:pPr algn="just">
              <a:buNone/>
            </a:pPr>
            <a:r>
              <a:rPr lang="en-US" dirty="0" smtClean="0">
                <a:latin typeface="Times New Roman" pitchFamily="18" charset="0"/>
                <a:cs typeface="Times New Roman" pitchFamily="18" charset="0"/>
              </a:rPr>
              <a:t> Mosses and lichens absorb moisture from humid atmosphere without waiting for condensation. When relative humidity rises above 85%, epiphytes and xerophytes absorb water directly.</a:t>
            </a:r>
            <a:endParaRPr lang="en-US" dirty="0">
              <a:latin typeface="Times New Roman" pitchFamily="18" charset="0"/>
              <a:cs typeface="Times New Roman" pitchFamily="18" charset="0"/>
            </a:endParaRPr>
          </a:p>
        </p:txBody>
      </p:sp>
    </p:spTree>
  </p:cSld>
  <p:clrMapOvr>
    <a:masterClrMapping/>
  </p:clrMapOvr>
  <p:transition>
    <p:pull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Precipitation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Precipitation is condensation of water </a:t>
            </a:r>
            <a:r>
              <a:rPr lang="en-US" dirty="0" err="1" smtClean="0">
                <a:latin typeface="Times New Roman" pitchFamily="18" charset="0"/>
                <a:cs typeface="Times New Roman" pitchFamily="18" charset="0"/>
              </a:rPr>
              <a:t>vapours</a:t>
            </a:r>
            <a:r>
              <a:rPr lang="en-US" dirty="0" smtClean="0">
                <a:latin typeface="Times New Roman" pitchFamily="18" charset="0"/>
                <a:cs typeface="Times New Roman" pitchFamily="18" charset="0"/>
              </a:rPr>
              <a:t> in the form of rain ,hail and snow etc. </a:t>
            </a:r>
          </a:p>
          <a:p>
            <a:pPr algn="just"/>
            <a:r>
              <a:rPr lang="en-US" dirty="0" smtClean="0">
                <a:latin typeface="Times New Roman" pitchFamily="18" charset="0"/>
                <a:cs typeface="Times New Roman" pitchFamily="18" charset="0"/>
              </a:rPr>
              <a:t>It is source of soil moisture. </a:t>
            </a:r>
          </a:p>
          <a:p>
            <a:pPr algn="just"/>
            <a:r>
              <a:rPr lang="en-US" dirty="0" smtClean="0">
                <a:latin typeface="Times New Roman" pitchFamily="18" charset="0"/>
                <a:cs typeface="Times New Roman" pitchFamily="18" charset="0"/>
              </a:rPr>
              <a:t>It is major driving force of water cycle as well.</a:t>
            </a:r>
          </a:p>
          <a:p>
            <a:pPr algn="just"/>
            <a:r>
              <a:rPr lang="en-US" dirty="0" smtClean="0">
                <a:latin typeface="Times New Roman" pitchFamily="18" charset="0"/>
                <a:cs typeface="Times New Roman" pitchFamily="18" charset="0"/>
              </a:rPr>
              <a:t>Precipitation directly or indirectly affects the plant life through humidity and water content of the soil , therefore important ecological factor.</a:t>
            </a:r>
            <a:endParaRPr lang="en-US" dirty="0">
              <a:latin typeface="Times New Roman" pitchFamily="18" charset="0"/>
              <a:cs typeface="Times New Roman" pitchFamily="18" charset="0"/>
            </a:endParaRPr>
          </a:p>
        </p:txBody>
      </p:sp>
    </p:spTree>
  </p:cSld>
  <p:clrMapOvr>
    <a:masterClrMapping/>
  </p:clrMapOvr>
  <p:transition>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rmAutofit fontScale="90000"/>
          </a:bodyPr>
          <a:lstStyle/>
          <a:p>
            <a:r>
              <a:rPr lang="en-US" b="1" dirty="0" smtClean="0">
                <a:latin typeface="Times New Roman" pitchFamily="18" charset="0"/>
                <a:cs typeface="Times New Roman" pitchFamily="18" charset="0"/>
              </a:rPr>
              <a:t>Importance of precipitation to plants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b="1" dirty="0" smtClean="0">
                <a:solidFill>
                  <a:srgbClr val="C00000"/>
                </a:solidFill>
                <a:latin typeface="Times New Roman" pitchFamily="18" charset="0"/>
                <a:cs typeface="Times New Roman" pitchFamily="18" charset="0"/>
              </a:rPr>
              <a:t>Snow: </a:t>
            </a:r>
          </a:p>
          <a:p>
            <a:pPr algn="just"/>
            <a:r>
              <a:rPr lang="en-US" dirty="0" smtClean="0">
                <a:latin typeface="Times New Roman" pitchFamily="18" charset="0"/>
                <a:cs typeface="Times New Roman" pitchFamily="18" charset="0"/>
              </a:rPr>
              <a:t>It may be injurious or beneficial.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Snow that melt is a source of water. </a:t>
            </a:r>
          </a:p>
          <a:p>
            <a:pPr algn="just"/>
            <a:r>
              <a:rPr lang="en-US" dirty="0" smtClean="0">
                <a:latin typeface="Times New Roman" pitchFamily="18" charset="0"/>
                <a:cs typeface="Times New Roman" pitchFamily="18" charset="0"/>
              </a:rPr>
              <a:t>By wind and by rain break off tree branches. </a:t>
            </a:r>
          </a:p>
          <a:p>
            <a:pPr algn="just"/>
            <a:r>
              <a:rPr lang="en-US" dirty="0" smtClean="0">
                <a:latin typeface="Times New Roman" pitchFamily="18" charset="0"/>
                <a:cs typeface="Times New Roman" pitchFamily="18" charset="0"/>
              </a:rPr>
              <a:t>At high altitude and latitude it damage vegetation. </a:t>
            </a:r>
          </a:p>
          <a:p>
            <a:pPr algn="just"/>
            <a:r>
              <a:rPr lang="en-US" dirty="0" smtClean="0">
                <a:latin typeface="Times New Roman" pitchFamily="18" charset="0"/>
                <a:cs typeface="Times New Roman" pitchFamily="18" charset="0"/>
              </a:rPr>
              <a:t>Snow press seedlings down-may attacked by fungus easily.</a:t>
            </a:r>
            <a:endParaRPr lang="en-US" dirty="0">
              <a:latin typeface="Times New Roman" pitchFamily="18" charset="0"/>
              <a:cs typeface="Times New Roman" pitchFamily="18" charset="0"/>
            </a:endParaRP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US" b="1" dirty="0" smtClean="0">
                <a:solidFill>
                  <a:srgbClr val="C00000"/>
                </a:solidFill>
                <a:latin typeface="Times New Roman" pitchFamily="18" charset="0"/>
                <a:cs typeface="Times New Roman" pitchFamily="18" charset="0"/>
              </a:rPr>
              <a:t>2. Rainfall: </a:t>
            </a:r>
          </a:p>
          <a:p>
            <a:pPr algn="just"/>
            <a:r>
              <a:rPr lang="en-US" dirty="0" smtClean="0">
                <a:latin typeface="Times New Roman" pitchFamily="18" charset="0"/>
                <a:cs typeface="Times New Roman" pitchFamily="18" charset="0"/>
              </a:rPr>
              <a:t>Source of moisture for soil. </a:t>
            </a:r>
          </a:p>
          <a:p>
            <a:pPr algn="just"/>
            <a:r>
              <a:rPr lang="en-US" dirty="0" smtClean="0">
                <a:latin typeface="Times New Roman" pitchFamily="18" charset="0"/>
                <a:cs typeface="Times New Roman" pitchFamily="18" charset="0"/>
              </a:rPr>
              <a:t>Helps to crack open thin skinned fruits e.g. cherries and tomatoes and release seeds.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amount of rain determine </a:t>
            </a:r>
            <a:r>
              <a:rPr lang="en-US" dirty="0" err="1" smtClean="0">
                <a:latin typeface="Times New Roman" pitchFamily="18" charset="0"/>
                <a:cs typeface="Times New Roman" pitchFamily="18" charset="0"/>
              </a:rPr>
              <a:t>vegetational</a:t>
            </a:r>
            <a:r>
              <a:rPr lang="en-US" dirty="0" smtClean="0">
                <a:latin typeface="Times New Roman" pitchFamily="18" charset="0"/>
                <a:cs typeface="Times New Roman" pitchFamily="18" charset="0"/>
              </a:rPr>
              <a:t> zones e.g. Subtropical forests ,rain forest etc</a:t>
            </a:r>
          </a:p>
          <a:p>
            <a:pPr algn="just">
              <a:buNone/>
            </a:pPr>
            <a:r>
              <a:rPr lang="en-US" b="1" dirty="0" smtClean="0">
                <a:solidFill>
                  <a:srgbClr val="C00000"/>
                </a:solidFill>
                <a:latin typeface="Times New Roman" pitchFamily="18" charset="0"/>
                <a:cs typeface="Times New Roman" pitchFamily="18" charset="0"/>
              </a:rPr>
              <a:t>3. Hail and steel:</a:t>
            </a:r>
          </a:p>
          <a:p>
            <a:pPr algn="just"/>
            <a:r>
              <a:rPr lang="en-US" dirty="0" smtClean="0">
                <a:latin typeface="Times New Roman" pitchFamily="18" charset="0"/>
                <a:cs typeface="Times New Roman" pitchFamily="18" charset="0"/>
              </a:rPr>
              <a:t> Cause damage to aerial parts of plants.</a:t>
            </a:r>
            <a:endParaRPr lang="en-US" dirty="0">
              <a:latin typeface="Times New Roman" pitchFamily="18" charset="0"/>
              <a:cs typeface="Times New Roman" pitchFamily="18" charset="0"/>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Water as an Environmental Factor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3600" dirty="0" smtClean="0">
                <a:latin typeface="Times New Roman" pitchFamily="18" charset="0"/>
                <a:cs typeface="Times New Roman" pitchFamily="18" charset="0"/>
              </a:rPr>
              <a:t>A vital biotic factor</a:t>
            </a:r>
          </a:p>
          <a:p>
            <a:r>
              <a:rPr lang="en-US" sz="3600" dirty="0" smtClean="0">
                <a:latin typeface="Times New Roman" pitchFamily="18" charset="0"/>
                <a:cs typeface="Times New Roman" pitchFamily="18" charset="0"/>
              </a:rPr>
              <a:t>Important for </a:t>
            </a:r>
            <a:r>
              <a:rPr lang="en-US" sz="3600" dirty="0" err="1" smtClean="0">
                <a:latin typeface="Times New Roman" pitchFamily="18" charset="0"/>
                <a:cs typeface="Times New Roman" pitchFamily="18" charset="0"/>
              </a:rPr>
              <a:t>existance</a:t>
            </a:r>
            <a:r>
              <a:rPr lang="en-US" sz="3600" dirty="0" smtClean="0">
                <a:latin typeface="Times New Roman" pitchFamily="18" charset="0"/>
                <a:cs typeface="Times New Roman" pitchFamily="18" charset="0"/>
              </a:rPr>
              <a:t> of </a:t>
            </a:r>
            <a:r>
              <a:rPr lang="en-US" sz="3600" dirty="0" err="1" smtClean="0">
                <a:latin typeface="Times New Roman" pitchFamily="18" charset="0"/>
                <a:cs typeface="Times New Roman" pitchFamily="18" charset="0"/>
              </a:rPr>
              <a:t>organisams</a:t>
            </a:r>
            <a:r>
              <a:rPr lang="en-US" sz="3600" dirty="0" smtClean="0">
                <a:latin typeface="Times New Roman" pitchFamily="18" charset="0"/>
                <a:cs typeface="Times New Roman" pitchFamily="18" charset="0"/>
              </a:rPr>
              <a:t> </a:t>
            </a:r>
          </a:p>
          <a:p>
            <a:r>
              <a:rPr lang="en-US" sz="3600" dirty="0" smtClean="0">
                <a:latin typeface="Times New Roman" pitchFamily="18" charset="0"/>
                <a:cs typeface="Times New Roman" pitchFamily="18" charset="0"/>
              </a:rPr>
              <a:t>Variety of adaptations</a:t>
            </a:r>
          </a:p>
          <a:p>
            <a:pPr>
              <a:buNone/>
            </a:pPr>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Animal adaptations to water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3600" dirty="0" smtClean="0">
                <a:latin typeface="Times New Roman" pitchFamily="18" charset="0"/>
                <a:cs typeface="Times New Roman" pitchFamily="18" charset="0"/>
              </a:rPr>
              <a:t>Water obtain</a:t>
            </a:r>
          </a:p>
          <a:p>
            <a:pPr algn="just"/>
            <a:r>
              <a:rPr lang="en-US" sz="3600" dirty="0" smtClean="0">
                <a:latin typeface="Times New Roman" pitchFamily="18" charset="0"/>
                <a:cs typeface="Times New Roman" pitchFamily="18" charset="0"/>
              </a:rPr>
              <a:t>Water loss</a:t>
            </a:r>
          </a:p>
          <a:p>
            <a:pPr algn="just"/>
            <a:r>
              <a:rPr lang="en-US" sz="3600" dirty="0" smtClean="0">
                <a:latin typeface="Times New Roman" pitchFamily="18" charset="0"/>
                <a:cs typeface="Times New Roman" pitchFamily="18" charset="0"/>
              </a:rPr>
              <a:t>Water retention</a:t>
            </a:r>
          </a:p>
          <a:p>
            <a:pPr algn="just"/>
            <a:r>
              <a:rPr lang="en-US" sz="3600" dirty="0" smtClean="0">
                <a:latin typeface="Times New Roman" pitchFamily="18" charset="0"/>
                <a:cs typeface="Times New Roman" pitchFamily="18" charset="0"/>
              </a:rPr>
              <a:t>Groups of animals depending on their adaptations for maintaining water balance</a:t>
            </a:r>
            <a:endParaRPr lang="en-US" sz="3600" dirty="0">
              <a:latin typeface="Times New Roman" pitchFamily="18" charset="0"/>
              <a:cs typeface="Times New Roman" pitchFamily="18" charset="0"/>
            </a:endParaRPr>
          </a:p>
        </p:txBody>
      </p:sp>
    </p:spTree>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as a physical environment of life</a:t>
            </a:r>
            <a:endParaRPr lang="en-US" dirty="0"/>
          </a:p>
        </p:txBody>
      </p:sp>
      <p:sp>
        <p:nvSpPr>
          <p:cNvPr id="3" name="Content Placeholder 2"/>
          <p:cNvSpPr>
            <a:spLocks noGrp="1"/>
          </p:cNvSpPr>
          <p:nvPr>
            <p:ph idx="1"/>
          </p:nvPr>
        </p:nvSpPr>
        <p:spPr/>
        <p:txBody>
          <a:bodyPr>
            <a:normAutofit/>
          </a:bodyPr>
          <a:lstStyle/>
          <a:p>
            <a:pPr>
              <a:buNone/>
            </a:pPr>
            <a:r>
              <a:rPr lang="en-US" sz="3600" dirty="0" smtClean="0">
                <a:latin typeface="Times New Roman" pitchFamily="18" charset="0"/>
                <a:cs typeface="Times New Roman" pitchFamily="18" charset="0"/>
              </a:rPr>
              <a:t>The main characteristics of water as a physical environment are:</a:t>
            </a:r>
          </a:p>
          <a:p>
            <a:r>
              <a:rPr lang="en-US" sz="3600" dirty="0" smtClean="0">
                <a:latin typeface="Times New Roman" pitchFamily="18" charset="0"/>
                <a:cs typeface="Times New Roman" pitchFamily="18" charset="0"/>
              </a:rPr>
              <a:t>Transparency</a:t>
            </a:r>
          </a:p>
          <a:p>
            <a:r>
              <a:rPr lang="en-US" sz="3600" dirty="0" smtClean="0">
                <a:latin typeface="Times New Roman" pitchFamily="18" charset="0"/>
                <a:cs typeface="Times New Roman" pitchFamily="18" charset="0"/>
              </a:rPr>
              <a:t>Salt content</a:t>
            </a:r>
          </a:p>
          <a:p>
            <a:r>
              <a:rPr lang="en-US" sz="3600" dirty="0" smtClean="0">
                <a:latin typeface="Times New Roman" pitchFamily="18" charset="0"/>
                <a:cs typeface="Times New Roman" pitchFamily="18" charset="0"/>
              </a:rPr>
              <a:t>Gas content</a:t>
            </a:r>
          </a:p>
          <a:p>
            <a:r>
              <a:rPr lang="en-US" sz="3600" dirty="0" smtClean="0">
                <a:latin typeface="Times New Roman" pitchFamily="18" charset="0"/>
                <a:cs typeface="Times New Roman" pitchFamily="18" charset="0"/>
              </a:rPr>
              <a:t>Temperature regime and current</a:t>
            </a:r>
            <a:endParaRPr lang="en-US" sz="3600" dirty="0">
              <a:latin typeface="Times New Roman" pitchFamily="18" charset="0"/>
              <a:cs typeface="Times New Roman" pitchFamily="18" charset="0"/>
            </a:endParaRPr>
          </a:p>
        </p:txBody>
      </p:sp>
    </p:spTree>
  </p:cSld>
  <p:clrMapOvr>
    <a:masterClrMapping/>
  </p:clrMapOvr>
  <p:transition>
    <p:wheel spokes="2"/>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343400"/>
            <a:ext cx="8458200" cy="1222375"/>
          </a:xfrm>
        </p:spPr>
        <p:txBody>
          <a:bodyPr>
            <a:normAutofit/>
          </a:bodyPr>
          <a:lstStyle/>
          <a:p>
            <a:r>
              <a:rPr lang="en-US" sz="6600" dirty="0" smtClean="0">
                <a:latin typeface="Algerian" pitchFamily="82" charset="0"/>
              </a:rPr>
              <a:t>Ecology</a:t>
            </a:r>
            <a:endParaRPr lang="en-US" sz="4000" dirty="0">
              <a:latin typeface="Algerian" pitchFamily="82" charset="0"/>
            </a:endParaRPr>
          </a:p>
        </p:txBody>
      </p:sp>
      <p:sp>
        <p:nvSpPr>
          <p:cNvPr id="3" name="Subtitle 2"/>
          <p:cNvSpPr>
            <a:spLocks noGrp="1"/>
          </p:cNvSpPr>
          <p:nvPr>
            <p:ph type="subTitle" idx="1"/>
          </p:nvPr>
        </p:nvSpPr>
        <p:spPr>
          <a:xfrm>
            <a:off x="381000" y="3124200"/>
            <a:ext cx="8458200" cy="914400"/>
          </a:xfrm>
        </p:spPr>
        <p:txBody>
          <a:bodyPr>
            <a:noAutofit/>
          </a:bodyPr>
          <a:lstStyle/>
          <a:p>
            <a:r>
              <a:rPr lang="en-US" sz="4400" dirty="0" smtClean="0">
                <a:latin typeface="Algerian" pitchFamily="82" charset="0"/>
              </a:rPr>
              <a:t>Water as an Environmental Factor</a:t>
            </a:r>
            <a:endParaRPr lang="en-US" sz="4400" dirty="0">
              <a:latin typeface="Algerian" pitchFamily="82" charset="0"/>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rmAutofit fontScale="90000"/>
          </a:bodyPr>
          <a:lstStyle/>
          <a:p>
            <a:r>
              <a:rPr lang="en-US" dirty="0" smtClean="0"/>
              <a:t>Human impact on water resources of earth </a:t>
            </a:r>
            <a:endParaRPr lang="en-US" dirty="0"/>
          </a:p>
        </p:txBody>
      </p:sp>
      <p:sp>
        <p:nvSpPr>
          <p:cNvPr id="3" name="Content Placeholder 2"/>
          <p:cNvSpPr>
            <a:spLocks noGrp="1"/>
          </p:cNvSpPr>
          <p:nvPr>
            <p:ph idx="1"/>
          </p:nvPr>
        </p:nvSpPr>
        <p:spPr/>
        <p:txBody>
          <a:bodyPr/>
          <a:lstStyle/>
          <a:p>
            <a:r>
              <a:rPr lang="en-US" sz="3600" dirty="0" smtClean="0">
                <a:latin typeface="Times New Roman" pitchFamily="18" charset="0"/>
                <a:cs typeface="Times New Roman" pitchFamily="18" charset="0"/>
              </a:rPr>
              <a:t>Industrial and domestic waste</a:t>
            </a:r>
          </a:p>
          <a:p>
            <a:r>
              <a:rPr lang="en-US" sz="3600" dirty="0" smtClean="0">
                <a:latin typeface="Times New Roman" pitchFamily="18" charset="0"/>
                <a:cs typeface="Times New Roman" pitchFamily="18" charset="0"/>
              </a:rPr>
              <a:t>Radioactive pollution</a:t>
            </a:r>
          </a:p>
          <a:p>
            <a:r>
              <a:rPr lang="en-US" sz="3600" dirty="0" smtClean="0">
                <a:latin typeface="Times New Roman" pitchFamily="18" charset="0"/>
                <a:cs typeface="Times New Roman" pitchFamily="18" charset="0"/>
              </a:rPr>
              <a:t>Little fresh water on earth</a:t>
            </a:r>
          </a:p>
          <a:p>
            <a:endParaRPr lang="en-US" dirty="0"/>
          </a:p>
        </p:txBody>
      </p:sp>
    </p:spTree>
  </p:cSld>
  <p:clrMapOvr>
    <a:masterClrMapping/>
  </p:clrMapOvr>
  <p:transition>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yo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Water Cycle</a:t>
            </a:r>
            <a:endParaRPr lang="en-US" sz="4400" dirty="0"/>
          </a:p>
        </p:txBody>
      </p:sp>
      <p:sp>
        <p:nvSpPr>
          <p:cNvPr id="3" name="Content Placeholder 2"/>
          <p:cNvSpPr>
            <a:spLocks noGrp="1"/>
          </p:cNvSpPr>
          <p:nvPr>
            <p:ph idx="1"/>
          </p:nvPr>
        </p:nvSpPr>
        <p:spPr>
          <a:xfrm>
            <a:off x="228600" y="1219200"/>
            <a:ext cx="8686800" cy="4525963"/>
          </a:xfrm>
        </p:spPr>
        <p:txBody>
          <a:bodyPr>
            <a:noAutofit/>
          </a:bodyPr>
          <a:lstStyle/>
          <a:p>
            <a:pPr algn="just"/>
            <a:r>
              <a:rPr lang="en-US" dirty="0" smtClean="0">
                <a:latin typeface="Times New Roman" pitchFamily="18" charset="0"/>
                <a:cs typeface="Times New Roman" pitchFamily="18" charset="0"/>
              </a:rPr>
              <a:t>Water exhibits cyclic flow between atmosphere , land and sea , and between living organisms and their environment referred as water cycle or hydrological cycle. Without cycling of water ecosystem could not function , and life could not maintained. Water cycle is characterized by :</a:t>
            </a:r>
          </a:p>
          <a:p>
            <a:pPr algn="just">
              <a:buFont typeface="Wingdings" pitchFamily="2" charset="2"/>
              <a:buChar char="q"/>
            </a:pPr>
            <a:r>
              <a:rPr lang="en-US" dirty="0" smtClean="0">
                <a:latin typeface="Times New Roman" pitchFamily="18" charset="0"/>
                <a:cs typeface="Times New Roman" pitchFamily="18" charset="0"/>
              </a:rPr>
              <a:t>Precipitation </a:t>
            </a:r>
          </a:p>
          <a:p>
            <a:pPr algn="just">
              <a:buFont typeface="Wingdings" pitchFamily="2" charset="2"/>
              <a:buChar char="q"/>
            </a:pPr>
            <a:r>
              <a:rPr lang="en-US" dirty="0" smtClean="0">
                <a:latin typeface="Times New Roman" pitchFamily="18" charset="0"/>
                <a:cs typeface="Times New Roman" pitchFamily="18" charset="0"/>
              </a:rPr>
              <a:t>Interception </a:t>
            </a:r>
          </a:p>
          <a:p>
            <a:pPr algn="just">
              <a:buFont typeface="Wingdings" pitchFamily="2" charset="2"/>
              <a:buChar char="q"/>
            </a:pPr>
            <a:r>
              <a:rPr lang="en-US" dirty="0" err="1" smtClean="0">
                <a:latin typeface="Times New Roman" pitchFamily="18" charset="0"/>
                <a:cs typeface="Times New Roman" pitchFamily="18" charset="0"/>
              </a:rPr>
              <a:t>Infilteration</a:t>
            </a:r>
            <a:r>
              <a:rPr lang="en-US" dirty="0" smtClean="0">
                <a:latin typeface="Times New Roman" pitchFamily="18" charset="0"/>
                <a:cs typeface="Times New Roman" pitchFamily="18" charset="0"/>
              </a:rPr>
              <a:t> </a:t>
            </a:r>
          </a:p>
          <a:p>
            <a:pPr algn="just">
              <a:buFont typeface="Wingdings" pitchFamily="2" charset="2"/>
              <a:buChar char="q"/>
            </a:pPr>
            <a:r>
              <a:rPr lang="en-US" dirty="0" smtClean="0">
                <a:latin typeface="Times New Roman" pitchFamily="18" charset="0"/>
                <a:cs typeface="Times New Roman" pitchFamily="18" charset="0"/>
              </a:rPr>
              <a:t>Evaporation.</a:t>
            </a:r>
            <a:endParaRPr lang="en-US" dirty="0">
              <a:latin typeface="Times New Roman" pitchFamily="18" charset="0"/>
              <a:cs typeface="Times New Roman" pitchFamily="18" charset="0"/>
            </a:endParaRPr>
          </a:p>
        </p:txBody>
      </p:sp>
    </p:spTree>
  </p:cSld>
  <p:clrMapOvr>
    <a:masterClrMapping/>
  </p:clrMapOvr>
  <p:transition>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Stages of Water Cycle</a:t>
            </a:r>
            <a:endParaRPr lang="en-US" sz="4000" dirty="0"/>
          </a:p>
        </p:txBody>
      </p:sp>
      <p:sp>
        <p:nvSpPr>
          <p:cNvPr id="3" name="Content Placeholder 2"/>
          <p:cNvSpPr>
            <a:spLocks noGrp="1"/>
          </p:cNvSpPr>
          <p:nvPr>
            <p:ph idx="1"/>
          </p:nvPr>
        </p:nvSpPr>
        <p:spPr>
          <a:xfrm>
            <a:off x="228600" y="1219200"/>
            <a:ext cx="8686800" cy="4525963"/>
          </a:xfrm>
        </p:spPr>
        <p:txBody>
          <a:bodyPr>
            <a:normAutofit fontScale="92500" lnSpcReduction="10000"/>
          </a:bodyPr>
          <a:lstStyle/>
          <a:p>
            <a:pPr algn="just">
              <a:buNone/>
            </a:pPr>
            <a:r>
              <a:rPr lang="en-US" sz="3500" b="1" dirty="0" smtClean="0">
                <a:solidFill>
                  <a:srgbClr val="C00000"/>
                </a:solidFill>
                <a:latin typeface="Times New Roman" pitchFamily="18" charset="0"/>
                <a:cs typeface="Times New Roman" pitchFamily="18" charset="0"/>
              </a:rPr>
              <a:t>Precipitation: </a:t>
            </a:r>
          </a:p>
          <a:p>
            <a:pPr algn="just"/>
            <a:r>
              <a:rPr lang="en-US" dirty="0" smtClean="0">
                <a:latin typeface="Times New Roman" pitchFamily="18" charset="0"/>
                <a:cs typeface="Times New Roman" pitchFamily="18" charset="0"/>
              </a:rPr>
              <a:t>It results from condensation of water </a:t>
            </a:r>
            <a:r>
              <a:rPr lang="en-US" dirty="0" err="1" smtClean="0">
                <a:latin typeface="Times New Roman" pitchFamily="18" charset="0"/>
                <a:cs typeface="Times New Roman" pitchFamily="18" charset="0"/>
              </a:rPr>
              <a:t>vapours</a:t>
            </a:r>
            <a:r>
              <a:rPr lang="en-US" dirty="0" smtClean="0">
                <a:latin typeface="Times New Roman" pitchFamily="18" charset="0"/>
                <a:cs typeface="Times New Roman" pitchFamily="18" charset="0"/>
              </a:rPr>
              <a:t> derived from surface of oceans. It is the major source of soil moisture and driving force of the water cycle. </a:t>
            </a:r>
          </a:p>
          <a:p>
            <a:pPr algn="just"/>
            <a:r>
              <a:rPr lang="en-US" dirty="0" smtClean="0">
                <a:latin typeface="Times New Roman" pitchFamily="18" charset="0"/>
                <a:cs typeface="Times New Roman" pitchFamily="18" charset="0"/>
              </a:rPr>
              <a:t> Precipitation begins as water </a:t>
            </a:r>
            <a:r>
              <a:rPr lang="en-US" dirty="0" err="1" smtClean="0">
                <a:latin typeface="Times New Roman" pitchFamily="18" charset="0"/>
                <a:cs typeface="Times New Roman" pitchFamily="18" charset="0"/>
              </a:rPr>
              <a:t>vapour</a:t>
            </a:r>
            <a:r>
              <a:rPr lang="en-US" dirty="0" smtClean="0">
                <a:latin typeface="Times New Roman" pitchFamily="18" charset="0"/>
                <a:cs typeface="Times New Roman" pitchFamily="18" charset="0"/>
              </a:rPr>
              <a:t> in atmosphere . When the air rises it is cooled and when it rises above the temperature level at which condensation take place ,clouds form.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condensing moisture aggregate to droplets , when diameter reach about 1mm ,they fall as rain.</a:t>
            </a:r>
            <a:endParaRPr lang="en-US" dirty="0">
              <a:latin typeface="Times New Roman" pitchFamily="18" charset="0"/>
              <a:cs typeface="Times New Roman" pitchFamily="18" charset="0"/>
            </a:endParaRPr>
          </a:p>
        </p:txBody>
      </p:sp>
    </p:spTree>
  </p:cSld>
  <p:clrMapOvr>
    <a:masterClrMapping/>
  </p:clrMapOvr>
  <p:transition>
    <p:pull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buNone/>
            </a:pPr>
            <a:r>
              <a:rPr lang="en-US" b="1" dirty="0" smtClean="0">
                <a:solidFill>
                  <a:srgbClr val="C00000"/>
                </a:solidFill>
                <a:latin typeface="Times New Roman" pitchFamily="18" charset="0"/>
                <a:cs typeface="Times New Roman" pitchFamily="18" charset="0"/>
              </a:rPr>
              <a:t>Interception: </a:t>
            </a:r>
          </a:p>
          <a:p>
            <a:pPr algn="just">
              <a:buFont typeface="Wingdings" pitchFamily="2" charset="2"/>
              <a:buChar char="q"/>
            </a:pPr>
            <a:r>
              <a:rPr lang="en-US" dirty="0" smtClean="0">
                <a:latin typeface="Times New Roman" pitchFamily="18" charset="0"/>
                <a:cs typeface="Times New Roman" pitchFamily="18" charset="0"/>
              </a:rPr>
              <a:t> As the precipitation reach earth , some water reaches ground directly , some is intercepted by vegetation and by building etc. </a:t>
            </a:r>
          </a:p>
          <a:p>
            <a:pPr algn="just">
              <a:buFont typeface="Wingdings" pitchFamily="2" charset="2"/>
              <a:buChar char="q"/>
            </a:pPr>
            <a:r>
              <a:rPr lang="en-US" dirty="0" smtClean="0">
                <a:latin typeface="Times New Roman" pitchFamily="18" charset="0"/>
                <a:cs typeface="Times New Roman" pitchFamily="18" charset="0"/>
              </a:rPr>
              <a:t> Because of interception various amount of water evaporates into atmosphere without reaching the soil surface. </a:t>
            </a:r>
          </a:p>
          <a:p>
            <a:pPr algn="just">
              <a:buNone/>
            </a:pPr>
            <a:r>
              <a:rPr lang="en-US" b="1" dirty="0" err="1" smtClean="0">
                <a:solidFill>
                  <a:srgbClr val="C00000"/>
                </a:solidFill>
                <a:latin typeface="Times New Roman" pitchFamily="18" charset="0"/>
                <a:cs typeface="Times New Roman" pitchFamily="18" charset="0"/>
              </a:rPr>
              <a:t>Infilterartion</a:t>
            </a:r>
            <a:r>
              <a:rPr lang="en-US" b="1" dirty="0" smtClean="0">
                <a:solidFill>
                  <a:srgbClr val="C00000"/>
                </a:solidFill>
                <a:latin typeface="Times New Roman" pitchFamily="18" charset="0"/>
                <a:cs typeface="Times New Roman" pitchFamily="18" charset="0"/>
              </a:rPr>
              <a:t>: </a:t>
            </a:r>
          </a:p>
          <a:p>
            <a:pPr algn="just">
              <a:buFont typeface="Wingdings" pitchFamily="2" charset="2"/>
              <a:buChar char="q"/>
            </a:pPr>
            <a:r>
              <a:rPr lang="en-US" dirty="0" smtClean="0">
                <a:latin typeface="Times New Roman" pitchFamily="18" charset="0"/>
                <a:cs typeface="Times New Roman" pitchFamily="18" charset="0"/>
              </a:rPr>
              <a:t>The precipitation that reaches the soil moves in to ground by </a:t>
            </a:r>
            <a:r>
              <a:rPr lang="en-US" dirty="0" err="1" smtClean="0">
                <a:latin typeface="Times New Roman" pitchFamily="18" charset="0"/>
                <a:cs typeface="Times New Roman" pitchFamily="18" charset="0"/>
              </a:rPr>
              <a:t>infilterartion</a:t>
            </a:r>
            <a:r>
              <a:rPr lang="en-US" dirty="0" smtClean="0">
                <a:latin typeface="Times New Roman" pitchFamily="18" charset="0"/>
                <a:cs typeface="Times New Roman" pitchFamily="18" charset="0"/>
              </a:rPr>
              <a:t>. More intense the rain, greater would be the infiltration.</a:t>
            </a:r>
            <a:endParaRPr lang="en-US" dirty="0">
              <a:latin typeface="Times New Roman" pitchFamily="18" charset="0"/>
              <a:cs typeface="Times New Roman" pitchFamily="18" charset="0"/>
            </a:endParaRPr>
          </a:p>
        </p:txBody>
      </p:sp>
    </p:spTree>
  </p:cSld>
  <p:clrMapOvr>
    <a:masterClrMapping/>
  </p:clrMapOvr>
  <p:transition>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a:buNone/>
            </a:pPr>
            <a:r>
              <a:rPr lang="en-US" sz="3900" b="1" dirty="0" smtClean="0">
                <a:solidFill>
                  <a:srgbClr val="C00000"/>
                </a:solidFill>
                <a:latin typeface="Times New Roman" pitchFamily="18" charset="0"/>
                <a:cs typeface="Times New Roman" pitchFamily="18" charset="0"/>
              </a:rPr>
              <a:t>Cont…</a:t>
            </a:r>
          </a:p>
          <a:p>
            <a:pPr algn="just">
              <a:buFont typeface="Wingdings" pitchFamily="2" charset="2"/>
              <a:buChar char="q"/>
            </a:pPr>
            <a:r>
              <a:rPr lang="en-US" dirty="0" smtClean="0"/>
              <a:t> </a:t>
            </a:r>
            <a:r>
              <a:rPr lang="en-US" dirty="0" smtClean="0">
                <a:latin typeface="Times New Roman" pitchFamily="18" charset="0"/>
                <a:cs typeface="Times New Roman" pitchFamily="18" charset="0"/>
              </a:rPr>
              <a:t>Water seeps down and called gravitational water</a:t>
            </a:r>
          </a:p>
          <a:p>
            <a:pPr algn="just">
              <a:buFont typeface="Wingdings" pitchFamily="2" charset="2"/>
              <a:buChar char="q"/>
            </a:pPr>
            <a:r>
              <a:rPr lang="en-US" dirty="0" smtClean="0">
                <a:latin typeface="Times New Roman" pitchFamily="18" charset="0"/>
                <a:cs typeface="Times New Roman" pitchFamily="18" charset="0"/>
              </a:rPr>
              <a:t>A great amount of water is used by humans and for domestic purposes. </a:t>
            </a:r>
          </a:p>
          <a:p>
            <a:pPr algn="just">
              <a:buFont typeface="Wingdings" pitchFamily="2" charset="2"/>
              <a:buChar char="q"/>
            </a:pPr>
            <a:r>
              <a:rPr lang="en-US" dirty="0" smtClean="0">
                <a:latin typeface="Times New Roman" pitchFamily="18" charset="0"/>
                <a:cs typeface="Times New Roman" pitchFamily="18" charset="0"/>
              </a:rPr>
              <a:t>A part of water is held in soil by capillary forces between the soil particles called capillary water. </a:t>
            </a:r>
          </a:p>
          <a:p>
            <a:pPr>
              <a:buNone/>
            </a:pPr>
            <a:r>
              <a:rPr lang="en-US" sz="3500" b="1" dirty="0" smtClean="0">
                <a:solidFill>
                  <a:srgbClr val="C00000"/>
                </a:solidFill>
                <a:latin typeface="Times New Roman" pitchFamily="18" charset="0"/>
                <a:cs typeface="Times New Roman" pitchFamily="18" charset="0"/>
              </a:rPr>
              <a:t>4.Evaporation: </a:t>
            </a:r>
          </a:p>
          <a:p>
            <a:pPr algn="just">
              <a:buFont typeface="Wingdings" pitchFamily="2" charset="2"/>
              <a:buChar char="q"/>
            </a:pPr>
            <a:r>
              <a:rPr lang="en-US" dirty="0" smtClean="0"/>
              <a:t> </a:t>
            </a:r>
            <a:r>
              <a:rPr lang="en-US" dirty="0" smtClean="0">
                <a:latin typeface="Times New Roman" pitchFamily="18" charset="0"/>
                <a:cs typeface="Times New Roman" pitchFamily="18" charset="0"/>
              </a:rPr>
              <a:t>Water on the surface of ground, on the surface of vegetation, and in stream, lakes and oceans return to atmosphere by evaporation. </a:t>
            </a:r>
          </a:p>
          <a:p>
            <a:pPr algn="just">
              <a:buFont typeface="Wingdings" pitchFamily="2" charset="2"/>
              <a:buChar char="q"/>
            </a:pPr>
            <a:r>
              <a:rPr lang="en-US" dirty="0" smtClean="0">
                <a:latin typeface="Times New Roman" pitchFamily="18" charset="0"/>
                <a:cs typeface="Times New Roman" pitchFamily="18" charset="0"/>
              </a:rPr>
              <a:t> Some water is lost by roots of plants . </a:t>
            </a:r>
          </a:p>
          <a:p>
            <a:pPr algn="just">
              <a:buFont typeface="Wingdings" pitchFamily="2" charset="2"/>
              <a:buChar char="q"/>
            </a:pPr>
            <a:r>
              <a:rPr lang="en-US" dirty="0" smtClean="0">
                <a:latin typeface="Times New Roman" pitchFamily="18" charset="0"/>
                <a:cs typeface="Times New Roman" pitchFamily="18" charset="0"/>
              </a:rPr>
              <a:t>The total loss of water from the surface of ground is called as </a:t>
            </a:r>
            <a:r>
              <a:rPr lang="en-US" dirty="0" err="1" smtClean="0">
                <a:latin typeface="Times New Roman" pitchFamily="18" charset="0"/>
                <a:cs typeface="Times New Roman" pitchFamily="18" charset="0"/>
              </a:rPr>
              <a:t>evapotranspiration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i.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itchFamily="18" charset="0"/>
                <a:cs typeface="Times New Roman" pitchFamily="18" charset="0"/>
              </a:rPr>
              <a:t>Atmospheric Moisture</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a:buNone/>
            </a:pPr>
            <a:r>
              <a:rPr lang="en-US" dirty="0" smtClean="0"/>
              <a:t> </a:t>
            </a:r>
            <a:r>
              <a:rPr lang="en-US" dirty="0" smtClean="0">
                <a:latin typeface="Times New Roman" pitchFamily="18" charset="0"/>
                <a:cs typeface="Times New Roman" pitchFamily="18" charset="0"/>
              </a:rPr>
              <a:t>Water exist as : </a:t>
            </a:r>
          </a:p>
          <a:p>
            <a:pPr algn="just">
              <a:buFont typeface="Wingdings" pitchFamily="2" charset="2"/>
              <a:buChar char="q"/>
            </a:pPr>
            <a:r>
              <a:rPr lang="en-US" dirty="0" smtClean="0">
                <a:latin typeface="Times New Roman" pitchFamily="18" charset="0"/>
                <a:cs typeface="Times New Roman" pitchFamily="18" charset="0"/>
              </a:rPr>
              <a:t>Invisible </a:t>
            </a:r>
            <a:r>
              <a:rPr lang="en-US" dirty="0" err="1" smtClean="0">
                <a:latin typeface="Times New Roman" pitchFamily="18" charset="0"/>
                <a:cs typeface="Times New Roman" pitchFamily="18" charset="0"/>
              </a:rPr>
              <a:t>vapour</a:t>
            </a:r>
            <a:r>
              <a:rPr lang="en-US" dirty="0" smtClean="0">
                <a:latin typeface="Times New Roman" pitchFamily="18" charset="0"/>
                <a:cs typeface="Times New Roman" pitchFamily="18" charset="0"/>
              </a:rPr>
              <a:t> (humidity).</a:t>
            </a:r>
          </a:p>
          <a:p>
            <a:pPr algn="just">
              <a:buFont typeface="Wingdings" pitchFamily="2" charset="2"/>
              <a:buChar char="q"/>
            </a:pPr>
            <a:r>
              <a:rPr lang="en-US" dirty="0" smtClean="0">
                <a:latin typeface="Times New Roman" pitchFamily="18" charset="0"/>
                <a:cs typeface="Times New Roman" pitchFamily="18" charset="0"/>
              </a:rPr>
              <a:t>Visible </a:t>
            </a:r>
            <a:r>
              <a:rPr lang="en-US" dirty="0" err="1" smtClean="0">
                <a:latin typeface="Times New Roman" pitchFamily="18" charset="0"/>
                <a:cs typeface="Times New Roman" pitchFamily="18" charset="0"/>
              </a:rPr>
              <a:t>vapour</a:t>
            </a:r>
            <a:r>
              <a:rPr lang="en-US" dirty="0" smtClean="0">
                <a:latin typeface="Times New Roman" pitchFamily="18" charset="0"/>
                <a:cs typeface="Times New Roman" pitchFamily="18" charset="0"/>
              </a:rPr>
              <a:t> (cloud and fog). </a:t>
            </a:r>
          </a:p>
          <a:p>
            <a:pPr algn="just">
              <a:buNone/>
            </a:pPr>
            <a:r>
              <a:rPr lang="en-US" sz="3500" b="1" dirty="0" smtClean="0">
                <a:solidFill>
                  <a:srgbClr val="C00000"/>
                </a:solidFill>
                <a:latin typeface="Times New Roman" pitchFamily="18" charset="0"/>
                <a:cs typeface="Times New Roman" pitchFamily="18" charset="0"/>
              </a:rPr>
              <a:t>1. Humidity: </a:t>
            </a:r>
          </a:p>
          <a:p>
            <a:pPr algn="just"/>
            <a:r>
              <a:rPr lang="en-US" dirty="0" smtClean="0">
                <a:latin typeface="Times New Roman" pitchFamily="18" charset="0"/>
                <a:cs typeface="Times New Roman" pitchFamily="18" charset="0"/>
              </a:rPr>
              <a:t>The actual amount of water </a:t>
            </a:r>
            <a:r>
              <a:rPr lang="en-US" dirty="0" err="1" smtClean="0">
                <a:latin typeface="Times New Roman" pitchFamily="18" charset="0"/>
                <a:cs typeface="Times New Roman" pitchFamily="18" charset="0"/>
              </a:rPr>
              <a:t>vapours</a:t>
            </a:r>
            <a:r>
              <a:rPr lang="en-US" dirty="0" smtClean="0">
                <a:latin typeface="Times New Roman" pitchFamily="18" charset="0"/>
                <a:cs typeface="Times New Roman" pitchFamily="18" charset="0"/>
              </a:rPr>
              <a:t> in atmosphere is known as absolute humidity.</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It is measured in ounces per cubic yard or grains per cubic foot of air. iii. It differs from place to place.</a:t>
            </a:r>
            <a:endParaRPr lang="en-US" dirty="0">
              <a:latin typeface="Times New Roman" pitchFamily="18" charset="0"/>
              <a:cs typeface="Times New Roman" pitchFamily="18" charset="0"/>
            </a:endParaRPr>
          </a:p>
        </p:txBody>
      </p:sp>
    </p:spTree>
  </p:cSld>
  <p:clrMapOvr>
    <a:masterClrMapping/>
  </p:clrMapOvr>
  <p:transition>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686800" cy="4525963"/>
          </a:xfrm>
        </p:spPr>
        <p:txBody>
          <a:bodyPr>
            <a:noAutofit/>
          </a:bodyPr>
          <a:lstStyle/>
          <a:p>
            <a:pPr algn="just"/>
            <a:r>
              <a:rPr lang="en-US" sz="2800" dirty="0" smtClean="0">
                <a:latin typeface="Times New Roman" pitchFamily="18" charset="0"/>
                <a:cs typeface="Times New Roman" pitchFamily="18" charset="0"/>
              </a:rPr>
              <a:t>It declines if we move from equator (20mm) towards pole (1mm). </a:t>
            </a:r>
          </a:p>
          <a:p>
            <a:pPr algn="just"/>
            <a:r>
              <a:rPr lang="en-US" sz="2800" dirty="0" smtClean="0">
                <a:latin typeface="Times New Roman" pitchFamily="18" charset="0"/>
                <a:cs typeface="Times New Roman" pitchFamily="18" charset="0"/>
              </a:rPr>
              <a:t> The percentage of moisture present in atmosphere as compared to its full capacity is called relative humidity It is defined as “percentage of maximum quantity that the air can hold at a temperature “.</a:t>
            </a:r>
          </a:p>
          <a:p>
            <a:pPr algn="just"/>
            <a:r>
              <a:rPr lang="en-US" sz="2800" dirty="0" smtClean="0">
                <a:latin typeface="Times New Roman" pitchFamily="18" charset="0"/>
                <a:cs typeface="Times New Roman" pitchFamily="18" charset="0"/>
              </a:rPr>
              <a:t>Temperature governs humidity .warm air can hold more water than cold air. The capacity of air carrying </a:t>
            </a:r>
            <a:r>
              <a:rPr lang="en-US" sz="2800" dirty="0" err="1" smtClean="0">
                <a:latin typeface="Times New Roman" pitchFamily="18" charset="0"/>
                <a:cs typeface="Times New Roman" pitchFamily="18" charset="0"/>
              </a:rPr>
              <a:t>vapours</a:t>
            </a:r>
            <a:r>
              <a:rPr lang="en-US" sz="2800" dirty="0" smtClean="0">
                <a:latin typeface="Times New Roman" pitchFamily="18" charset="0"/>
                <a:cs typeface="Times New Roman" pitchFamily="18" charset="0"/>
              </a:rPr>
              <a:t> become double with increase of 11°c. </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Relative humidity is low during day and high in night.</a:t>
            </a:r>
          </a:p>
          <a:p>
            <a:pPr algn="just"/>
            <a:r>
              <a:rPr lang="en-US" sz="2800" dirty="0" smtClean="0">
                <a:latin typeface="Times New Roman" pitchFamily="18" charset="0"/>
                <a:cs typeface="Times New Roman" pitchFamily="18" charset="0"/>
              </a:rPr>
              <a:t> In rain forests low relative humidity is 80% and in desert it may be below 10%.</a:t>
            </a:r>
            <a:endParaRPr lang="en-US" sz="2800" dirty="0">
              <a:latin typeface="Times New Roman" pitchFamily="18" charset="0"/>
              <a:cs typeface="Times New Roman" pitchFamily="18" charset="0"/>
            </a:endParaRPr>
          </a:p>
        </p:txBody>
      </p:sp>
    </p:spTree>
  </p:cSld>
  <p:clrMapOvr>
    <a:masterClrMapping/>
  </p:clrMapOvr>
  <p:transition>
    <p:zoom dir="in"/>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87</TotalTime>
  <Words>993</Words>
  <Application>Microsoft Office PowerPoint</Application>
  <PresentationFormat>On-screen Show (4:3)</PresentationFormat>
  <Paragraphs>96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Slide 1</vt:lpstr>
      <vt:lpstr>Ecology</vt:lpstr>
      <vt:lpstr>Water Cycle</vt:lpstr>
      <vt:lpstr>Stages of Water Cycle</vt:lpstr>
      <vt:lpstr>Cont….</vt:lpstr>
      <vt:lpstr>Slide 6</vt:lpstr>
      <vt:lpstr>Slide 7</vt:lpstr>
      <vt:lpstr>Atmospheric Moisture</vt:lpstr>
      <vt:lpstr>Cont…</vt:lpstr>
      <vt:lpstr>Slide 10</vt:lpstr>
      <vt:lpstr>Cont…</vt:lpstr>
      <vt:lpstr>Importance of Moisture to plants</vt:lpstr>
      <vt:lpstr>Cont…</vt:lpstr>
      <vt:lpstr>Precipitation</vt:lpstr>
      <vt:lpstr>Importance of precipitation to plants</vt:lpstr>
      <vt:lpstr>Cont…</vt:lpstr>
      <vt:lpstr>Water as an Environmental Factor</vt:lpstr>
      <vt:lpstr>Animal adaptations to water</vt:lpstr>
      <vt:lpstr>Water as a physical environment of life</vt:lpstr>
      <vt:lpstr>Human impact on water resources of earth </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N M O O L</dc:creator>
  <cp:lastModifiedBy>BASHARAT MAHMOOD</cp:lastModifiedBy>
  <cp:revision>10</cp:revision>
  <dcterms:created xsi:type="dcterms:W3CDTF">2019-02-19T18:30:00Z</dcterms:created>
  <dcterms:modified xsi:type="dcterms:W3CDTF">2020-05-08T05:54:39Z</dcterms:modified>
</cp:coreProperties>
</file>