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1"/>
  </p:notesMasterIdLst>
  <p:sldIdLst>
    <p:sldId id="266" r:id="rId2"/>
    <p:sldId id="267" r:id="rId3"/>
    <p:sldId id="272" r:id="rId4"/>
    <p:sldId id="288" r:id="rId5"/>
    <p:sldId id="271" r:id="rId6"/>
    <p:sldId id="289" r:id="rId7"/>
    <p:sldId id="290" r:id="rId8"/>
    <p:sldId id="268" r:id="rId9"/>
    <p:sldId id="281"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p:cViewPr varScale="1">
        <p:scale>
          <a:sx n="69" d="100"/>
          <a:sy n="69" d="100"/>
        </p:scale>
        <p:origin x="-143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DA8702-47E1-47FA-AD80-4AB6CA64A3A9}" type="datetimeFigureOut">
              <a:rPr lang="en-US" smtClean="0"/>
              <a:t>5/6/2020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91435-6816-457D-A0C4-7B02A36276B5}" type="slidenum">
              <a:rPr lang="en-US" smtClean="0"/>
              <a:t>‹#›</a:t>
            </a:fld>
            <a:endParaRPr lang="en-US"/>
          </a:p>
        </p:txBody>
      </p:sp>
    </p:spTree>
    <p:extLst>
      <p:ext uri="{BB962C8B-B14F-4D97-AF65-F5344CB8AC3E}">
        <p14:creationId xmlns:p14="http://schemas.microsoft.com/office/powerpoint/2010/main" val="1147179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5/6/2020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5/6/2020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1435100"/>
          </a:xfrm>
        </p:spPr>
        <p:txBody>
          <a:bodyPr>
            <a:noAutofit/>
          </a:bodyPr>
          <a:lstStyle/>
          <a:p>
            <a:r>
              <a:rPr lang="en-US" sz="2400" b="1" dirty="0" smtClean="0">
                <a:solidFill>
                  <a:schemeClr val="bg1"/>
                </a:solidFill>
                <a:latin typeface="Times New Roman" pitchFamily="18" charset="0"/>
                <a:cs typeface="Times New Roman" pitchFamily="18" charset="0"/>
              </a:rPr>
              <a:t/>
            </a:r>
            <a:br>
              <a:rPr lang="en-US" sz="2400" b="1" dirty="0" smtClean="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
            </a:r>
            <a:br>
              <a:rPr lang="en-US" sz="2400" b="1" dirty="0">
                <a:solidFill>
                  <a:schemeClr val="bg1"/>
                </a:solidFill>
                <a:latin typeface="Times New Roman" pitchFamily="18" charset="0"/>
                <a:cs typeface="Times New Roman" pitchFamily="18" charset="0"/>
              </a:rPr>
            </a:br>
            <a:r>
              <a:rPr lang="en-US" sz="2400" b="1" dirty="0" smtClean="0">
                <a:solidFill>
                  <a:schemeClr val="bg1"/>
                </a:solidFill>
                <a:latin typeface="Times New Roman" pitchFamily="18" charset="0"/>
                <a:cs typeface="Times New Roman" pitchFamily="18" charset="0"/>
              </a:rPr>
              <a:t/>
            </a:r>
            <a:br>
              <a:rPr lang="en-US" sz="2400" b="1" dirty="0" smtClean="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
            </a:r>
            <a:br>
              <a:rPr lang="en-US" sz="2400" b="1" dirty="0">
                <a:solidFill>
                  <a:schemeClr val="bg1"/>
                </a:solidFill>
                <a:latin typeface="Times New Roman" pitchFamily="18" charset="0"/>
                <a:cs typeface="Times New Roman" pitchFamily="18" charset="0"/>
              </a:rPr>
            </a:br>
            <a:r>
              <a:rPr lang="en-US" sz="2400" b="1" dirty="0" smtClean="0">
                <a:solidFill>
                  <a:schemeClr val="bg1"/>
                </a:solidFill>
                <a:latin typeface="Times New Roman" pitchFamily="18" charset="0"/>
                <a:cs typeface="Times New Roman" pitchFamily="18" charset="0"/>
              </a:rPr>
              <a:t/>
            </a:r>
            <a:br>
              <a:rPr lang="en-US" sz="2400" b="1" dirty="0" smtClean="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
            </a:r>
            <a:br>
              <a:rPr lang="en-US" sz="2400" b="1" dirty="0">
                <a:solidFill>
                  <a:schemeClr val="bg1"/>
                </a:solidFill>
                <a:latin typeface="Times New Roman" pitchFamily="18" charset="0"/>
                <a:cs typeface="Times New Roman" pitchFamily="18" charset="0"/>
              </a:rPr>
            </a:br>
            <a:r>
              <a:rPr lang="en-US" sz="2400" b="1" dirty="0" smtClean="0">
                <a:solidFill>
                  <a:schemeClr val="bg1"/>
                </a:solidFill>
                <a:latin typeface="Times New Roman" pitchFamily="18" charset="0"/>
                <a:cs typeface="Times New Roman" pitchFamily="18" charset="0"/>
              </a:rPr>
              <a:t/>
            </a:r>
            <a:br>
              <a:rPr lang="en-US" sz="2400" b="1" dirty="0" smtClean="0">
                <a:solidFill>
                  <a:schemeClr val="bg1"/>
                </a:solidFill>
                <a:latin typeface="Times New Roman" pitchFamily="18" charset="0"/>
                <a:cs typeface="Times New Roman" pitchFamily="18" charset="0"/>
              </a:rPr>
            </a:br>
            <a:r>
              <a:rPr lang="en-US" sz="2400" b="1" dirty="0" smtClean="0">
                <a:solidFill>
                  <a:schemeClr val="bg1"/>
                </a:solidFill>
                <a:latin typeface="Times New Roman" pitchFamily="18" charset="0"/>
                <a:cs typeface="Times New Roman" pitchFamily="18" charset="0"/>
              </a:rPr>
              <a:t/>
            </a:r>
            <a:br>
              <a:rPr lang="en-US" sz="2400" b="1" dirty="0" smtClean="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
            </a:r>
            <a:br>
              <a:rPr lang="en-US" sz="2400" b="1" dirty="0">
                <a:solidFill>
                  <a:schemeClr val="bg1"/>
                </a:solidFill>
                <a:latin typeface="Times New Roman" pitchFamily="18" charset="0"/>
                <a:cs typeface="Times New Roman" pitchFamily="18" charset="0"/>
              </a:rPr>
            </a:br>
            <a:r>
              <a:rPr lang="en-US" sz="2400" b="1" dirty="0" smtClean="0">
                <a:solidFill>
                  <a:schemeClr val="bg1"/>
                </a:solidFill>
                <a:latin typeface="Times New Roman" pitchFamily="18" charset="0"/>
                <a:cs typeface="Times New Roman" pitchFamily="18" charset="0"/>
              </a:rPr>
              <a:t/>
            </a:r>
            <a:br>
              <a:rPr lang="en-US" sz="2400" b="1" dirty="0" smtClean="0">
                <a:solidFill>
                  <a:schemeClr val="bg1"/>
                </a:solidFill>
                <a:latin typeface="Times New Roman" pitchFamily="18" charset="0"/>
                <a:cs typeface="Times New Roman" pitchFamily="18" charset="0"/>
              </a:rPr>
            </a:br>
            <a:r>
              <a:rPr lang="en-US" sz="2400" b="1" dirty="0">
                <a:solidFill>
                  <a:schemeClr val="bg1"/>
                </a:solidFill>
                <a:latin typeface="Times New Roman" pitchFamily="18" charset="0"/>
                <a:cs typeface="Times New Roman" pitchFamily="18" charset="0"/>
              </a:rPr>
              <a:t/>
            </a:r>
            <a:br>
              <a:rPr lang="en-US" sz="2400" b="1" dirty="0">
                <a:solidFill>
                  <a:schemeClr val="bg1"/>
                </a:solidFill>
                <a:latin typeface="Times New Roman" pitchFamily="18" charset="0"/>
                <a:cs typeface="Times New Roman" pitchFamily="18" charset="0"/>
              </a:rPr>
            </a:br>
            <a:r>
              <a:rPr lang="en-US" sz="2800" b="1" dirty="0" smtClean="0">
                <a:solidFill>
                  <a:schemeClr val="bg1"/>
                </a:solidFill>
                <a:latin typeface="Times New Roman" pitchFamily="18" charset="0"/>
                <a:cs typeface="Times New Roman" pitchFamily="18" charset="0"/>
              </a:rPr>
              <a:t>What </a:t>
            </a:r>
            <a:r>
              <a:rPr lang="en-US" sz="2800" b="1" dirty="0">
                <a:solidFill>
                  <a:schemeClr val="bg1"/>
                </a:solidFill>
                <a:latin typeface="Times New Roman" pitchFamily="18" charset="0"/>
                <a:cs typeface="Times New Roman" pitchFamily="18" charset="0"/>
              </a:rPr>
              <a:t>is Islamic </a:t>
            </a:r>
            <a:r>
              <a:rPr lang="en-US" sz="2800" b="1" dirty="0" smtClean="0">
                <a:solidFill>
                  <a:schemeClr val="bg1"/>
                </a:solidFill>
                <a:latin typeface="Times New Roman" pitchFamily="18" charset="0"/>
                <a:cs typeface="Times New Roman" pitchFamily="18" charset="0"/>
              </a:rPr>
              <a:t>Illumination</a:t>
            </a:r>
            <a:r>
              <a:rPr lang="en-US" sz="2800" b="1" dirty="0">
                <a:solidFill>
                  <a:schemeClr val="bg1"/>
                </a:solidFill>
                <a:latin typeface="Times New Roman" pitchFamily="18" charset="0"/>
                <a:cs typeface="Times New Roman" pitchFamily="18" charset="0"/>
              </a:rPr>
              <a:t>?</a:t>
            </a:r>
            <a:br>
              <a:rPr lang="en-US" sz="2800" b="1" dirty="0">
                <a:solidFill>
                  <a:schemeClr val="bg1"/>
                </a:solidFill>
                <a:latin typeface="Times New Roman" pitchFamily="18" charset="0"/>
                <a:cs typeface="Times New Roman" pitchFamily="18" charset="0"/>
              </a:rPr>
            </a:br>
            <a:endParaRPr lang="en-US" sz="2800" b="1" dirty="0">
              <a:solidFill>
                <a:schemeClr val="bg1"/>
              </a:solidFill>
              <a:latin typeface="Times New Roman" pitchFamily="18" charset="0"/>
              <a:cs typeface="Times New Roman" pitchFamily="18" charset="0"/>
            </a:endParaRPr>
          </a:p>
        </p:txBody>
      </p:sp>
      <p:sp>
        <p:nvSpPr>
          <p:cNvPr id="3" name="Text Placeholder 2"/>
          <p:cNvSpPr>
            <a:spLocks noGrp="1"/>
          </p:cNvSpPr>
          <p:nvPr>
            <p:ph type="body" idx="2"/>
          </p:nvPr>
        </p:nvSpPr>
        <p:spPr/>
        <p:txBody>
          <a:bodyPr>
            <a:normAutofit/>
          </a:bodyPr>
          <a:lstStyle/>
          <a:p>
            <a:r>
              <a:rPr lang="en-US" sz="3000" dirty="0" smtClean="0"/>
              <a:t> </a:t>
            </a:r>
            <a:r>
              <a:rPr lang="en-US" sz="3000" dirty="0" smtClean="0">
                <a:solidFill>
                  <a:schemeClr val="bg1"/>
                </a:solidFill>
              </a:rPr>
              <a:t>Illuminate </a:t>
            </a:r>
            <a:endParaRPr lang="en-US" sz="3000" dirty="0">
              <a:solidFill>
                <a:schemeClr val="bg1"/>
              </a:solidFill>
            </a:endParaRPr>
          </a:p>
          <a:p>
            <a:r>
              <a:rPr lang="en-US" sz="1800" dirty="0">
                <a:solidFill>
                  <a:schemeClr val="bg1"/>
                </a:solidFill>
              </a:rPr>
              <a:t>Illuminate means adding light, shine or shimmer</a:t>
            </a:r>
            <a:r>
              <a:rPr lang="en-US" sz="1800" dirty="0" smtClean="0">
                <a:solidFill>
                  <a:schemeClr val="bg1"/>
                </a:solidFill>
              </a:rPr>
              <a:t>.</a:t>
            </a:r>
          </a:p>
          <a:p>
            <a:r>
              <a:rPr lang="en-US" sz="3000" dirty="0" smtClean="0">
                <a:solidFill>
                  <a:schemeClr val="bg1"/>
                </a:solidFill>
              </a:rPr>
              <a:t> </a:t>
            </a:r>
            <a:r>
              <a:rPr lang="en-US" sz="3000" dirty="0" smtClean="0">
                <a:solidFill>
                  <a:schemeClr val="bg1"/>
                </a:solidFill>
                <a:latin typeface="Times New Roman" pitchFamily="18" charset="0"/>
                <a:cs typeface="Times New Roman" pitchFamily="18" charset="0"/>
              </a:rPr>
              <a:t>Illumination</a:t>
            </a:r>
            <a:endParaRPr lang="en-US" sz="3000" dirty="0">
              <a:solidFill>
                <a:schemeClr val="bg1"/>
              </a:solidFill>
              <a:latin typeface="Times New Roman" pitchFamily="18" charset="0"/>
              <a:cs typeface="Times New Roman" pitchFamily="18" charset="0"/>
            </a:endParaRPr>
          </a:p>
          <a:p>
            <a:r>
              <a:rPr lang="en-US" sz="1800" dirty="0">
                <a:solidFill>
                  <a:schemeClr val="bg1"/>
                </a:solidFill>
                <a:latin typeface="Times New Roman" pitchFamily="18" charset="0"/>
                <a:cs typeface="Times New Roman" pitchFamily="18" charset="0"/>
              </a:rPr>
              <a:t>Illumination is the art of applying gold or adding light. The term “illumination” is also present in the Arabic, Turkish and Persian languages, but the word in all of those three languages is </a:t>
            </a:r>
            <a:r>
              <a:rPr lang="en-US" sz="1800" dirty="0" err="1">
                <a:solidFill>
                  <a:schemeClr val="bg1"/>
                </a:solidFill>
                <a:latin typeface="Times New Roman" pitchFamily="18" charset="0"/>
                <a:cs typeface="Times New Roman" pitchFamily="18" charset="0"/>
              </a:rPr>
              <a:t>Tezhip</a:t>
            </a:r>
            <a:r>
              <a:rPr lang="en-US" sz="1800" dirty="0">
                <a:solidFill>
                  <a:schemeClr val="bg1"/>
                </a:solidFill>
                <a:latin typeface="Times New Roman" pitchFamily="18" charset="0"/>
                <a:cs typeface="Times New Roman" pitchFamily="18" charset="0"/>
              </a:rPr>
              <a:t>/</a:t>
            </a:r>
            <a:r>
              <a:rPr lang="en-US" sz="1800" dirty="0" err="1">
                <a:solidFill>
                  <a:schemeClr val="bg1"/>
                </a:solidFill>
                <a:latin typeface="Times New Roman" pitchFamily="18" charset="0"/>
                <a:cs typeface="Times New Roman" pitchFamily="18" charset="0"/>
              </a:rPr>
              <a:t>Tathhib</a:t>
            </a:r>
            <a:r>
              <a:rPr lang="en-US" sz="1800" dirty="0">
                <a:solidFill>
                  <a:schemeClr val="bg1"/>
                </a:solidFill>
                <a:latin typeface="Times New Roman" pitchFamily="18" charset="0"/>
                <a:cs typeface="Times New Roman" pitchFamily="18" charset="0"/>
              </a:rPr>
              <a:t>/ </a:t>
            </a:r>
            <a:r>
              <a:rPr lang="ar-AE" sz="1800" dirty="0">
                <a:solidFill>
                  <a:schemeClr val="bg1"/>
                </a:solidFill>
                <a:latin typeface="Times New Roman" pitchFamily="18" charset="0"/>
                <a:cs typeface="Times New Roman" pitchFamily="18" charset="0"/>
              </a:rPr>
              <a:t>تذهيب. </a:t>
            </a:r>
            <a:endParaRPr lang="en-US" sz="1800" dirty="0" smtClean="0">
              <a:solidFill>
                <a:schemeClr val="bg1"/>
              </a:solidFill>
              <a:latin typeface="Times New Roman" pitchFamily="18" charset="0"/>
              <a:cs typeface="Times New Roman" pitchFamily="18" charset="0"/>
            </a:endParaRPr>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33800" y="304800"/>
            <a:ext cx="50292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480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chemeClr val="bg1"/>
                </a:solidFill>
                <a:latin typeface="Times New Roman" pitchFamily="18" charset="0"/>
                <a:cs typeface="Times New Roman" pitchFamily="18" charset="0"/>
              </a:rPr>
              <a:t>What is Islamic Illumination? </a:t>
            </a:r>
          </a:p>
        </p:txBody>
      </p:sp>
      <p:sp>
        <p:nvSpPr>
          <p:cNvPr id="3" name="Text Placeholder 2"/>
          <p:cNvSpPr>
            <a:spLocks noGrp="1"/>
          </p:cNvSpPr>
          <p:nvPr>
            <p:ph type="body" idx="2"/>
          </p:nvPr>
        </p:nvSpPr>
        <p:spPr/>
        <p:txBody>
          <a:bodyPr>
            <a:normAutofit/>
          </a:bodyPr>
          <a:lstStyle/>
          <a:p>
            <a:r>
              <a:rPr lang="en-US" sz="2000" b="1" dirty="0">
                <a:solidFill>
                  <a:schemeClr val="bg1"/>
                </a:solidFill>
                <a:latin typeface="Times New Roman" pitchFamily="18" charset="0"/>
                <a:cs typeface="Times New Roman" pitchFamily="18" charset="0"/>
              </a:rPr>
              <a:t>Islamic illumination </a:t>
            </a:r>
            <a:r>
              <a:rPr lang="en-US" sz="2000" dirty="0">
                <a:solidFill>
                  <a:schemeClr val="bg1"/>
                </a:solidFill>
                <a:latin typeface="Times New Roman" pitchFamily="18" charset="0"/>
                <a:cs typeface="Times New Roman" pitchFamily="18" charset="0"/>
              </a:rPr>
              <a:t>is the use of gold to paint geometric and/or biomorphic patterns (organic and floral forms and motifs) to decorate the pages of Quran and books of poetry. Biomorphic patterns have a geometric grid that is usually hidden with the painting and illuminating.</a:t>
            </a: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62400" y="273050"/>
            <a:ext cx="4876800" cy="635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294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57200" y="381000"/>
            <a:ext cx="3657600" cy="5745163"/>
          </a:xfrm>
        </p:spPr>
        <p:txBody>
          <a:bodyPr>
            <a:noAutofit/>
          </a:bodyPr>
          <a:lstStyle/>
          <a:p>
            <a:r>
              <a:rPr lang="en-US" sz="2000" b="1" dirty="0">
                <a:solidFill>
                  <a:schemeClr val="bg1"/>
                </a:solidFill>
                <a:latin typeface="Times New Roman" pitchFamily="18" charset="0"/>
                <a:cs typeface="Times New Roman" pitchFamily="18" charset="0"/>
              </a:rPr>
              <a:t>Illuminated manuscript</a:t>
            </a:r>
            <a:r>
              <a:rPr lang="en-US" sz="2000" dirty="0">
                <a:solidFill>
                  <a:schemeClr val="bg1"/>
                </a:solidFill>
                <a:latin typeface="Times New Roman" pitchFamily="18" charset="0"/>
                <a:cs typeface="Times New Roman" pitchFamily="18" charset="0"/>
              </a:rPr>
              <a:t>, handwritten book that has been decorated with gold or silver, brilliant </a:t>
            </a:r>
            <a:r>
              <a:rPr lang="en-US" sz="2000" dirty="0" err="1" smtClean="0">
                <a:solidFill>
                  <a:schemeClr val="bg1"/>
                </a:solidFill>
                <a:latin typeface="Times New Roman" pitchFamily="18" charset="0"/>
                <a:cs typeface="Times New Roman" pitchFamily="18" charset="0"/>
              </a:rPr>
              <a:t>colours</a:t>
            </a:r>
            <a:r>
              <a:rPr lang="en-US" sz="2000" dirty="0" smtClean="0">
                <a:solidFill>
                  <a:schemeClr val="bg1"/>
                </a:solidFill>
                <a:latin typeface="Times New Roman" pitchFamily="18" charset="0"/>
                <a:cs typeface="Times New Roman" pitchFamily="18" charset="0"/>
              </a:rPr>
              <a:t>, </a:t>
            </a:r>
            <a:r>
              <a:rPr lang="en-US" sz="2000" dirty="0">
                <a:solidFill>
                  <a:schemeClr val="bg1"/>
                </a:solidFill>
                <a:latin typeface="Times New Roman" pitchFamily="18" charset="0"/>
                <a:cs typeface="Times New Roman" pitchFamily="18" charset="0"/>
              </a:rPr>
              <a:t>or elaborate designs or miniature pictures. Though various Islamic societies also practiced this art, Europe had one of the longest and most cultivated traditions of </a:t>
            </a:r>
            <a:r>
              <a:rPr lang="en-US" sz="2000" dirty="0" smtClean="0">
                <a:solidFill>
                  <a:schemeClr val="bg1"/>
                </a:solidFill>
                <a:latin typeface="Times New Roman" pitchFamily="18" charset="0"/>
                <a:cs typeface="Times New Roman" pitchFamily="18" charset="0"/>
              </a:rPr>
              <a:t>illuminating manuscripts. In </a:t>
            </a:r>
            <a:r>
              <a:rPr lang="en-US" sz="2000" dirty="0">
                <a:solidFill>
                  <a:schemeClr val="bg1"/>
                </a:solidFill>
                <a:latin typeface="Times New Roman" pitchFamily="18" charset="0"/>
                <a:cs typeface="Times New Roman" pitchFamily="18" charset="0"/>
              </a:rPr>
              <a:t>the great era of the illuminated manuscript, the art of the illuminator often played an important role in the development of art. </a:t>
            </a:r>
          </a:p>
        </p:txBody>
      </p:sp>
      <p:pic>
        <p:nvPicPr>
          <p:cNvPr id="1026" name="Picture 2" descr="Portrait of the high admiral Alexius Apocaucos, illuminated manuscript page from the Hippocrates Manuscript, c. 1342; in the Bibliothèque Nationale, Pa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81000"/>
            <a:ext cx="36004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3999" y="5260216"/>
            <a:ext cx="3586595" cy="1323439"/>
          </a:xfrm>
          <a:prstGeom prst="rect">
            <a:avLst/>
          </a:prstGeom>
        </p:spPr>
        <p:txBody>
          <a:bodyPr wrap="square">
            <a:spAutoFit/>
          </a:bodyPr>
          <a:lstStyle/>
          <a:p>
            <a:r>
              <a:rPr lang="en-US" sz="1600" dirty="0">
                <a:latin typeface="Times New Roman" pitchFamily="18" charset="0"/>
                <a:cs typeface="Times New Roman" pitchFamily="18" charset="0"/>
              </a:rPr>
              <a:t>Portrait of the high admiral Alexius </a:t>
            </a:r>
            <a:r>
              <a:rPr lang="en-US" sz="1600" dirty="0" err="1">
                <a:latin typeface="Times New Roman" pitchFamily="18" charset="0"/>
                <a:cs typeface="Times New Roman" pitchFamily="18" charset="0"/>
              </a:rPr>
              <a:t>Apocaucos</a:t>
            </a:r>
            <a:r>
              <a:rPr lang="en-US" sz="1600" dirty="0">
                <a:latin typeface="Times New Roman" pitchFamily="18" charset="0"/>
                <a:cs typeface="Times New Roman" pitchFamily="18" charset="0"/>
              </a:rPr>
              <a:t>, illuminated manuscript page from the Hippocrates Manuscript, </a:t>
            </a:r>
            <a:r>
              <a:rPr lang="en-US" sz="1600" i="1" dirty="0">
                <a:latin typeface="Times New Roman" pitchFamily="18" charset="0"/>
                <a:cs typeface="Times New Roman" pitchFamily="18" charset="0"/>
              </a:rPr>
              <a:t>c.</a:t>
            </a:r>
            <a:r>
              <a:rPr lang="en-US" sz="1600" dirty="0">
                <a:latin typeface="Times New Roman" pitchFamily="18" charset="0"/>
                <a:cs typeface="Times New Roman" pitchFamily="18" charset="0"/>
              </a:rPr>
              <a:t> 1342; in the </a:t>
            </a:r>
            <a:r>
              <a:rPr lang="en-US" sz="1600" dirty="0" err="1">
                <a:latin typeface="Times New Roman" pitchFamily="18" charset="0"/>
                <a:cs typeface="Times New Roman" pitchFamily="18" charset="0"/>
              </a:rPr>
              <a:t>Bibliothèque</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Nationale</a:t>
            </a:r>
            <a:r>
              <a:rPr lang="en-US" sz="1600" dirty="0">
                <a:latin typeface="Times New Roman" pitchFamily="18" charset="0"/>
                <a:cs typeface="Times New Roman" pitchFamily="18" charset="0"/>
              </a:rPr>
              <a:t>, Paris</a:t>
            </a:r>
            <a:r>
              <a:rPr lang="en-US" sz="1600" dirty="0"/>
              <a:t>.</a:t>
            </a:r>
          </a:p>
        </p:txBody>
      </p:sp>
    </p:spTree>
    <p:extLst>
      <p:ext uri="{BB962C8B-B14F-4D97-AF65-F5344CB8AC3E}">
        <p14:creationId xmlns:p14="http://schemas.microsoft.com/office/powerpoint/2010/main" val="2215210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 y="145473"/>
            <a:ext cx="4114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76799" y="5257800"/>
            <a:ext cx="4128655" cy="954107"/>
          </a:xfrm>
          <a:prstGeom prst="rect">
            <a:avLst/>
          </a:prstGeom>
        </p:spPr>
        <p:txBody>
          <a:bodyPr wrap="square">
            <a:spAutoFit/>
          </a:bodyPr>
          <a:lstStyle/>
          <a:p>
            <a:r>
              <a:rPr lang="en-US" sz="1400" dirty="0">
                <a:latin typeface="Times New Roman" pitchFamily="18" charset="0"/>
                <a:cs typeface="Times New Roman" pitchFamily="18" charset="0"/>
              </a:rPr>
              <a:t>I</a:t>
            </a:r>
            <a:r>
              <a:rPr lang="en-US" sz="1400" dirty="0" smtClean="0">
                <a:latin typeface="Times New Roman" pitchFamily="18" charset="0"/>
                <a:cs typeface="Times New Roman" pitchFamily="18" charset="0"/>
              </a:rPr>
              <a:t>lluminated </a:t>
            </a:r>
            <a:r>
              <a:rPr lang="en-US" sz="1400" dirty="0">
                <a:latin typeface="Times New Roman" pitchFamily="18" charset="0"/>
                <a:cs typeface="Times New Roman" pitchFamily="18" charset="0"/>
              </a:rPr>
              <a:t>manuscript page from </a:t>
            </a:r>
            <a:r>
              <a:rPr lang="en-US" sz="1400" i="1" dirty="0">
                <a:latin typeface="Times New Roman" pitchFamily="18" charset="0"/>
                <a:cs typeface="Times New Roman" pitchFamily="18" charset="0"/>
              </a:rPr>
              <a:t>Les </a:t>
            </a:r>
            <a:r>
              <a:rPr lang="en-US" sz="1400" i="1" dirty="0" err="1">
                <a:latin typeface="Times New Roman" pitchFamily="18" charset="0"/>
                <a:cs typeface="Times New Roman" pitchFamily="18" charset="0"/>
              </a:rPr>
              <a:t>Très</a:t>
            </a:r>
            <a:r>
              <a:rPr lang="en-US" sz="1400" i="1" dirty="0">
                <a:latin typeface="Times New Roman" pitchFamily="18" charset="0"/>
                <a:cs typeface="Times New Roman" pitchFamily="18" charset="0"/>
              </a:rPr>
              <a:t> Riches </a:t>
            </a:r>
            <a:r>
              <a:rPr lang="en-US" sz="1400" i="1" dirty="0" err="1">
                <a:latin typeface="Times New Roman" pitchFamily="18" charset="0"/>
                <a:cs typeface="Times New Roman" pitchFamily="18" charset="0"/>
              </a:rPr>
              <a:t>Heures</a:t>
            </a:r>
            <a:r>
              <a:rPr lang="en-US" sz="1400" i="1" dirty="0">
                <a:latin typeface="Times New Roman" pitchFamily="18" charset="0"/>
                <a:cs typeface="Times New Roman" pitchFamily="18" charset="0"/>
              </a:rPr>
              <a:t> du </a:t>
            </a:r>
            <a:r>
              <a:rPr lang="en-US" sz="1400" i="1" dirty="0" err="1">
                <a:latin typeface="Times New Roman" pitchFamily="18" charset="0"/>
                <a:cs typeface="Times New Roman" pitchFamily="18" charset="0"/>
              </a:rPr>
              <a:t>duc</a:t>
            </a:r>
            <a:r>
              <a:rPr lang="en-US" sz="1400" i="1" dirty="0">
                <a:latin typeface="Times New Roman" pitchFamily="18" charset="0"/>
                <a:cs typeface="Times New Roman" pitchFamily="18" charset="0"/>
              </a:rPr>
              <a:t> de Berry</a:t>
            </a:r>
            <a:r>
              <a:rPr lang="en-US" sz="1400" dirty="0">
                <a:latin typeface="Times New Roman" pitchFamily="18" charset="0"/>
                <a:cs typeface="Times New Roman" pitchFamily="18" charset="0"/>
              </a:rPr>
              <a:t> by the Limburg brothers, </a:t>
            </a:r>
            <a:r>
              <a:rPr lang="en-US" sz="1400" i="1" dirty="0">
                <a:latin typeface="Times New Roman" pitchFamily="18" charset="0"/>
                <a:cs typeface="Times New Roman" pitchFamily="18" charset="0"/>
              </a:rPr>
              <a:t>c.</a:t>
            </a:r>
            <a:r>
              <a:rPr lang="en-US" sz="1400" dirty="0">
                <a:latin typeface="Times New Roman" pitchFamily="18" charset="0"/>
                <a:cs typeface="Times New Roman" pitchFamily="18" charset="0"/>
              </a:rPr>
              <a:t> 1416; in the Condé Museum, Chantilly, France.</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
            <a:ext cx="4114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5310755"/>
            <a:ext cx="3657600" cy="738664"/>
          </a:xfrm>
          <a:prstGeom prst="rect">
            <a:avLst/>
          </a:prstGeom>
        </p:spPr>
        <p:txBody>
          <a:bodyPr wrap="square">
            <a:spAutoFit/>
          </a:bodyPr>
          <a:lstStyle/>
          <a:p>
            <a:r>
              <a:rPr lang="en-US" sz="1400" dirty="0" smtClean="0">
                <a:latin typeface="Times New Roman" pitchFamily="18" charset="0"/>
                <a:cs typeface="Times New Roman" pitchFamily="18" charset="0"/>
              </a:rPr>
              <a:t>Illuminated </a:t>
            </a:r>
            <a:r>
              <a:rPr lang="en-US" sz="1400" dirty="0">
                <a:latin typeface="Times New Roman" pitchFamily="18" charset="0"/>
                <a:cs typeface="Times New Roman" pitchFamily="18" charset="0"/>
              </a:rPr>
              <a:t>manuscript page </a:t>
            </a:r>
            <a:r>
              <a:rPr lang="en-US" sz="1400" dirty="0" smtClean="0">
                <a:latin typeface="Times New Roman" pitchFamily="18" charset="0"/>
                <a:cs typeface="Times New Roman" pitchFamily="18" charset="0"/>
              </a:rPr>
              <a:t>by </a:t>
            </a:r>
            <a:r>
              <a:rPr lang="en-US" sz="1400" dirty="0" err="1" smtClean="0">
                <a:latin typeface="Times New Roman" pitchFamily="18" charset="0"/>
                <a:cs typeface="Times New Roman" pitchFamily="18" charset="0"/>
              </a:rPr>
              <a:t>Giovannino</a:t>
            </a:r>
            <a:r>
              <a:rPr lang="en-US" sz="1400" dirty="0" smtClean="0">
                <a:latin typeface="Times New Roman" pitchFamily="18" charset="0"/>
                <a:cs typeface="Times New Roman" pitchFamily="18" charset="0"/>
              </a:rPr>
              <a:t> de’ </a:t>
            </a:r>
            <a:r>
              <a:rPr lang="en-US" sz="1400" dirty="0" err="1" smtClean="0">
                <a:latin typeface="Times New Roman" pitchFamily="18" charset="0"/>
                <a:cs typeface="Times New Roman" pitchFamily="18" charset="0"/>
              </a:rPr>
              <a:t>Grassi</a:t>
            </a:r>
            <a:r>
              <a:rPr lang="en-US" sz="1400" dirty="0" smtClean="0">
                <a:latin typeface="Times New Roman" pitchFamily="18" charset="0"/>
                <a:cs typeface="Times New Roman" pitchFamily="18" charset="0"/>
              </a:rPr>
              <a:t>, c. 1385, in the </a:t>
            </a:r>
            <a:r>
              <a:rPr lang="en-US" sz="1400" dirty="0" err="1" smtClean="0">
                <a:latin typeface="Times New Roman" pitchFamily="18" charset="0"/>
                <a:cs typeface="Times New Roman" pitchFamily="18" charset="0"/>
              </a:rPr>
              <a:t>Biblioteca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Nazionale</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Centrale</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Florance</a:t>
            </a:r>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376264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33400" y="457200"/>
            <a:ext cx="8153400" cy="6172200"/>
          </a:xfrm>
        </p:spPr>
        <p:txBody>
          <a:bodyPr>
            <a:normAutofit fontScale="92500"/>
          </a:bodyPr>
          <a:lstStyle/>
          <a:p>
            <a:pPr marL="137160" indent="0">
              <a:buNone/>
            </a:pPr>
            <a:r>
              <a:rPr lang="en-US" sz="2800" b="1" dirty="0">
                <a:solidFill>
                  <a:schemeClr val="bg1"/>
                </a:solidFill>
                <a:latin typeface="Times New Roman" pitchFamily="18" charset="0"/>
                <a:cs typeface="Times New Roman" pitchFamily="18" charset="0"/>
              </a:rPr>
              <a:t>Islamic Art of Illumination </a:t>
            </a:r>
            <a:r>
              <a:rPr lang="en-US" sz="2800" dirty="0">
                <a:solidFill>
                  <a:schemeClr val="bg1"/>
                </a:solidFill>
                <a:latin typeface="Times New Roman" pitchFamily="18" charset="0"/>
                <a:cs typeface="Times New Roman" pitchFamily="18" charset="0"/>
              </a:rPr>
              <a:t>presents an amazing mixture of classical Turkish illumination patterns and their contemporary interpretations. It illustrates how illumination was applied to various articles during the Ottoman period, including pictures, royal edicts and insignia, tiles, chests, gun holsters, shields, and even costumes prepared for the Sultan and his family. It also shows how today illumination has extensively been applied on architectural surfaces, book covers, manuscripts, carpets, textiles, ceramics, glass and wood panels, and metal works</a:t>
            </a:r>
            <a:r>
              <a:rPr lang="en-US" sz="2800" dirty="0" smtClean="0">
                <a:solidFill>
                  <a:schemeClr val="bg1"/>
                </a:solidFill>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In richly illuminated designs using motifs such as buds and roses, as well as stylized and naturalistic flowers, she exhibits all of the geometrical, foliate, and </a:t>
            </a:r>
            <a:r>
              <a:rPr lang="en-US" sz="2800" dirty="0" smtClean="0">
                <a:solidFill>
                  <a:schemeClr val="bg1"/>
                </a:solidFill>
                <a:latin typeface="Times New Roman" pitchFamily="18" charset="0"/>
                <a:cs typeface="Times New Roman" pitchFamily="18" charset="0"/>
              </a:rPr>
              <a:t>floral patterns </a:t>
            </a:r>
            <a:r>
              <a:rPr lang="en-US" sz="2800" dirty="0">
                <a:solidFill>
                  <a:schemeClr val="bg1"/>
                </a:solidFill>
                <a:latin typeface="Times New Roman" pitchFamily="18" charset="0"/>
                <a:cs typeface="Times New Roman" pitchFamily="18" charset="0"/>
              </a:rPr>
              <a:t>used in the art. She also takes a closer look at making illumination </a:t>
            </a:r>
            <a:r>
              <a:rPr lang="en-US" sz="2800" dirty="0" smtClean="0">
                <a:solidFill>
                  <a:schemeClr val="bg1"/>
                </a:solidFill>
                <a:latin typeface="Times New Roman" pitchFamily="18" charset="0"/>
                <a:cs typeface="Times New Roman" pitchFamily="18" charset="0"/>
              </a:rPr>
              <a:t>designs. </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06166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8600"/>
            <a:ext cx="8534400" cy="523220"/>
          </a:xfrm>
          <a:prstGeom prst="rect">
            <a:avLst/>
          </a:prstGeom>
        </p:spPr>
        <p:txBody>
          <a:bodyPr wrap="square">
            <a:spAutoFit/>
          </a:bodyPr>
          <a:lstStyle/>
          <a:p>
            <a:pPr algn="ctr"/>
            <a:r>
              <a:rPr lang="en-US" sz="2800" b="1" dirty="0">
                <a:solidFill>
                  <a:schemeClr val="bg1"/>
                </a:solidFill>
                <a:latin typeface="Times New Roman" pitchFamily="18" charset="0"/>
                <a:cs typeface="Times New Roman" pitchFamily="18" charset="0"/>
              </a:rPr>
              <a:t>M</a:t>
            </a:r>
            <a:r>
              <a:rPr lang="en-US" sz="2800" b="1" dirty="0" smtClean="0">
                <a:solidFill>
                  <a:schemeClr val="bg1"/>
                </a:solidFill>
                <a:latin typeface="Times New Roman" pitchFamily="18" charset="0"/>
                <a:cs typeface="Times New Roman" pitchFamily="18" charset="0"/>
              </a:rPr>
              <a:t>ixture </a:t>
            </a:r>
            <a:r>
              <a:rPr lang="en-US" sz="2800" b="1" dirty="0">
                <a:solidFill>
                  <a:schemeClr val="bg1"/>
                </a:solidFill>
                <a:latin typeface="Times New Roman" pitchFamily="18" charset="0"/>
                <a:cs typeface="Times New Roman" pitchFamily="18" charset="0"/>
              </a:rPr>
              <a:t>of classical Turkish illumination </a:t>
            </a:r>
            <a:r>
              <a:rPr lang="en-US" sz="2800" b="1" dirty="0" smtClean="0">
                <a:solidFill>
                  <a:schemeClr val="bg1"/>
                </a:solidFill>
                <a:latin typeface="Times New Roman" pitchFamily="18" charset="0"/>
                <a:cs typeface="Times New Roman" pitchFamily="18" charset="0"/>
              </a:rPr>
              <a:t>patterns</a:t>
            </a:r>
            <a:endParaRPr lang="en-US" sz="28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12614"/>
            <a:ext cx="2971800" cy="244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55" y="3505200"/>
            <a:ext cx="2957945" cy="298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41841" y="6478488"/>
            <a:ext cx="1494448" cy="307777"/>
          </a:xfrm>
          <a:prstGeom prst="rect">
            <a:avLst/>
          </a:prstGeom>
        </p:spPr>
        <p:txBody>
          <a:bodyPr wrap="none">
            <a:spAutoFit/>
          </a:bodyPr>
          <a:lstStyle/>
          <a:p>
            <a:pPr algn="ctr"/>
            <a:r>
              <a:rPr lang="en-US" sz="1400" dirty="0" smtClean="0">
                <a:latin typeface="Times New Roman" pitchFamily="18" charset="0"/>
                <a:cs typeface="Times New Roman" pitchFamily="18" charset="0"/>
              </a:rPr>
              <a:t>Turkish &amp; Islamic</a:t>
            </a:r>
            <a:endParaRPr lang="en-US" sz="1400" dirty="0">
              <a:latin typeface="Times New Roman" pitchFamily="18" charset="0"/>
              <a:cs typeface="Times New Roman" pitchFamily="18" charset="0"/>
            </a:endParaRPr>
          </a:p>
        </p:txBody>
      </p:sp>
      <p:sp>
        <p:nvSpPr>
          <p:cNvPr id="7" name="Rectangle 6"/>
          <p:cNvSpPr/>
          <p:nvPr/>
        </p:nvSpPr>
        <p:spPr>
          <a:xfrm>
            <a:off x="1682364" y="4807527"/>
            <a:ext cx="242374" cy="369332"/>
          </a:xfrm>
          <a:prstGeom prst="rect">
            <a:avLst/>
          </a:prstGeom>
        </p:spPr>
        <p:txBody>
          <a:bodyPr wrap="none">
            <a:spAutoFit/>
          </a:bodyPr>
          <a:lstStyle/>
          <a:p>
            <a:pPr algn="ctr"/>
            <a:r>
              <a:rPr lang="en-US" b="1" dirty="0" smtClean="0">
                <a:solidFill>
                  <a:schemeClr val="bg1"/>
                </a:solidFill>
                <a:latin typeface="Times New Roman" pitchFamily="18" charset="0"/>
                <a:cs typeface="Times New Roman" pitchFamily="18" charset="0"/>
              </a:rPr>
              <a:t> </a:t>
            </a:r>
            <a:endParaRPr lang="en-US" b="1"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12614"/>
            <a:ext cx="5638800" cy="525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03180" y="6297679"/>
            <a:ext cx="3138039" cy="307777"/>
          </a:xfrm>
          <a:prstGeom prst="rect">
            <a:avLst/>
          </a:prstGeom>
        </p:spPr>
        <p:txBody>
          <a:bodyPr wrap="none">
            <a:spAutoFit/>
          </a:bodyPr>
          <a:lstStyle/>
          <a:p>
            <a:pPr algn="ctr"/>
            <a:r>
              <a:rPr lang="en-US" sz="1400" b="1" dirty="0">
                <a:latin typeface="Times New Roman" pitchFamily="18" charset="0"/>
                <a:cs typeface="Times New Roman" pitchFamily="18" charset="0"/>
              </a:rPr>
              <a:t>TURKISH ART OF ILLUMINATION</a:t>
            </a:r>
          </a:p>
        </p:txBody>
      </p:sp>
    </p:spTree>
    <p:extLst>
      <p:ext uri="{BB962C8B-B14F-4D97-AF65-F5344CB8AC3E}">
        <p14:creationId xmlns:p14="http://schemas.microsoft.com/office/powerpoint/2010/main" val="252074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8793" y="1603009"/>
            <a:ext cx="5009584"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62000" y="210234"/>
            <a:ext cx="7405169" cy="646331"/>
          </a:xfrm>
          <a:prstGeom prst="rect">
            <a:avLst/>
          </a:prstGeom>
        </p:spPr>
        <p:txBody>
          <a:bodyPr wrap="none">
            <a:spAutoFit/>
          </a:bodyPr>
          <a:lstStyle/>
          <a:p>
            <a:pPr algn="ctr"/>
            <a:r>
              <a:rPr lang="en-US" sz="3600" b="1" dirty="0">
                <a:solidFill>
                  <a:schemeClr val="bg1"/>
                </a:solidFill>
                <a:latin typeface="Times New Roman" pitchFamily="18" charset="0"/>
                <a:cs typeface="Times New Roman" pitchFamily="18" charset="0"/>
              </a:rPr>
              <a:t>C</a:t>
            </a:r>
            <a:r>
              <a:rPr lang="en-US" sz="3600" b="1" dirty="0" smtClean="0">
                <a:solidFill>
                  <a:schemeClr val="bg1"/>
                </a:solidFill>
                <a:latin typeface="Times New Roman" pitchFamily="18" charset="0"/>
                <a:cs typeface="Times New Roman" pitchFamily="18" charset="0"/>
              </a:rPr>
              <a:t>ontemporary </a:t>
            </a:r>
            <a:r>
              <a:rPr lang="en-US" sz="3600" b="1" dirty="0">
                <a:solidFill>
                  <a:schemeClr val="bg1"/>
                </a:solidFill>
                <a:latin typeface="Times New Roman" pitchFamily="18" charset="0"/>
                <a:cs typeface="Times New Roman" pitchFamily="18" charset="0"/>
              </a:rPr>
              <a:t>Turkish illumination </a:t>
            </a:r>
            <a:endParaRPr lang="en-US" sz="3600" b="1" dirty="0">
              <a:latin typeface="Times New Roman" pitchFamily="18" charset="0"/>
              <a:cs typeface="Times New Roman" pitchFamily="18" charset="0"/>
            </a:endParaRPr>
          </a:p>
        </p:txBody>
      </p:sp>
      <p:sp>
        <p:nvSpPr>
          <p:cNvPr id="7" name="Rectangle 6"/>
          <p:cNvSpPr/>
          <p:nvPr/>
        </p:nvSpPr>
        <p:spPr>
          <a:xfrm>
            <a:off x="228599" y="6091167"/>
            <a:ext cx="4572000" cy="523220"/>
          </a:xfrm>
          <a:prstGeom prst="rect">
            <a:avLst/>
          </a:prstGeom>
        </p:spPr>
        <p:txBody>
          <a:bodyPr>
            <a:spAutoFit/>
          </a:bodyPr>
          <a:lstStyle/>
          <a:p>
            <a:r>
              <a:rPr lang="en-US" sz="1400" dirty="0">
                <a:latin typeface="Times New Roman" pitchFamily="18" charset="0"/>
                <a:cs typeface="Times New Roman" pitchFamily="18" charset="0"/>
              </a:rPr>
              <a:t>Contemporary Modern Turkish </a:t>
            </a:r>
            <a:r>
              <a:rPr lang="en-US" sz="1400" dirty="0" err="1">
                <a:latin typeface="Times New Roman" pitchFamily="18" charset="0"/>
                <a:cs typeface="Times New Roman" pitchFamily="18" charset="0"/>
              </a:rPr>
              <a:t>Oushak</a:t>
            </a:r>
            <a:r>
              <a:rPr lang="en-US" sz="1400" dirty="0">
                <a:latin typeface="Times New Roman" pitchFamily="18" charset="0"/>
                <a:cs typeface="Times New Roman" pitchFamily="18" charset="0"/>
              </a:rPr>
              <a:t> Rug with Transitional Style in Light Colors</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47325" y="1527928"/>
            <a:ext cx="4868947" cy="396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00598" y="6029611"/>
            <a:ext cx="4235985" cy="307777"/>
          </a:xfrm>
          <a:prstGeom prst="rect">
            <a:avLst/>
          </a:prstGeom>
        </p:spPr>
        <p:txBody>
          <a:bodyPr wrap="square">
            <a:spAutoFit/>
          </a:bodyPr>
          <a:lstStyle/>
          <a:p>
            <a:r>
              <a:rPr lang="en-US" sz="1400" dirty="0">
                <a:latin typeface="Times New Roman" pitchFamily="18" charset="0"/>
                <a:cs typeface="Times New Roman" pitchFamily="18" charset="0"/>
              </a:rPr>
              <a:t>Light Blue Floral Modern Turkish Oriental Area Rug </a:t>
            </a:r>
          </a:p>
        </p:txBody>
      </p:sp>
    </p:spTree>
    <p:extLst>
      <p:ext uri="{BB962C8B-B14F-4D97-AF65-F5344CB8AC3E}">
        <p14:creationId xmlns:p14="http://schemas.microsoft.com/office/powerpoint/2010/main" val="997998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chemeClr val="bg1"/>
                </a:solidFill>
                <a:latin typeface="Times New Roman" pitchFamily="18" charset="0"/>
                <a:cs typeface="Times New Roman" pitchFamily="18" charset="0"/>
              </a:rPr>
              <a:t>Illuminating the Quran</a:t>
            </a:r>
          </a:p>
        </p:txBody>
      </p:sp>
      <p:sp>
        <p:nvSpPr>
          <p:cNvPr id="3" name="Text Placeholder 2"/>
          <p:cNvSpPr>
            <a:spLocks noGrp="1"/>
          </p:cNvSpPr>
          <p:nvPr>
            <p:ph type="body" idx="2"/>
          </p:nvPr>
        </p:nvSpPr>
        <p:spPr/>
        <p:txBody>
          <a:bodyPr>
            <a:normAutofit fontScale="92500" lnSpcReduction="20000"/>
          </a:bodyPr>
          <a:lstStyle/>
          <a:p>
            <a:r>
              <a:rPr lang="en-US" sz="1600" dirty="0">
                <a:solidFill>
                  <a:schemeClr val="bg1"/>
                </a:solidFill>
                <a:latin typeface="Times New Roman" pitchFamily="18" charset="0"/>
                <a:cs typeface="Times New Roman" pitchFamily="18" charset="0"/>
              </a:rPr>
              <a:t>The Quran is the main source of Islam. It was recorded using Arabic calligraphy. The first calligrapher is the prophet's cousin and son-in-law Imam Ali </a:t>
            </a:r>
            <a:r>
              <a:rPr lang="en-US" sz="1600" dirty="0" err="1">
                <a:solidFill>
                  <a:schemeClr val="bg1"/>
                </a:solidFill>
                <a:latin typeface="Times New Roman" pitchFamily="18" charset="0"/>
                <a:cs typeface="Times New Roman" pitchFamily="18" charset="0"/>
              </a:rPr>
              <a:t>Ibn</a:t>
            </a:r>
            <a:r>
              <a:rPr lang="en-US" sz="1600" dirty="0">
                <a:solidFill>
                  <a:schemeClr val="bg1"/>
                </a:solidFill>
                <a:latin typeface="Times New Roman" pitchFamily="18" charset="0"/>
                <a:cs typeface="Times New Roman" pitchFamily="18" charset="0"/>
              </a:rPr>
              <a:t> </a:t>
            </a:r>
            <a:r>
              <a:rPr lang="en-US" sz="1600" dirty="0" err="1">
                <a:solidFill>
                  <a:schemeClr val="bg1"/>
                </a:solidFill>
                <a:latin typeface="Times New Roman" pitchFamily="18" charset="0"/>
                <a:cs typeface="Times New Roman" pitchFamily="18" charset="0"/>
              </a:rPr>
              <a:t>Talib</a:t>
            </a:r>
            <a:r>
              <a:rPr lang="en-US" sz="1600" dirty="0">
                <a:solidFill>
                  <a:schemeClr val="bg1"/>
                </a:solidFill>
                <a:latin typeface="Times New Roman" pitchFamily="18" charset="0"/>
                <a:cs typeface="Times New Roman" pitchFamily="18" charset="0"/>
              </a:rPr>
              <a:t> (Nasr, 1987). The writing of the Quran was regarded highly since it was the visual representation of the word of God. From that point, the writing and the presentation of the book became an art.</a:t>
            </a:r>
          </a:p>
          <a:p>
            <a:r>
              <a:rPr lang="en-US" sz="1600" dirty="0" smtClean="0">
                <a:solidFill>
                  <a:schemeClr val="bg1"/>
                </a:solidFill>
                <a:latin typeface="Times New Roman" pitchFamily="18" charset="0"/>
                <a:cs typeface="Times New Roman" pitchFamily="18" charset="0"/>
              </a:rPr>
              <a:t>As </a:t>
            </a:r>
            <a:r>
              <a:rPr lang="en-US" sz="1600" dirty="0">
                <a:solidFill>
                  <a:schemeClr val="bg1"/>
                </a:solidFill>
                <a:latin typeface="Times New Roman" pitchFamily="18" charset="0"/>
                <a:cs typeface="Times New Roman" pitchFamily="18" charset="0"/>
              </a:rPr>
              <a:t>art developed in the Muslim world, calligraphy was not enough, so artists started adding a little gold to decorate the Quran to physically represent the enlightenment that comes from the word of God.  </a:t>
            </a:r>
          </a:p>
          <a:p>
            <a:r>
              <a:rPr lang="en-US" sz="1600" dirty="0" smtClean="0">
                <a:solidFill>
                  <a:schemeClr val="bg1"/>
                </a:solidFill>
                <a:latin typeface="Times New Roman" pitchFamily="18" charset="0"/>
                <a:cs typeface="Times New Roman" pitchFamily="18" charset="0"/>
              </a:rPr>
              <a:t>Usually</a:t>
            </a:r>
            <a:r>
              <a:rPr lang="en-US" sz="1600" dirty="0">
                <a:solidFill>
                  <a:schemeClr val="bg1"/>
                </a:solidFill>
                <a:latin typeface="Times New Roman" pitchFamily="18" charset="0"/>
                <a:cs typeface="Times New Roman" pitchFamily="18" charset="0"/>
              </a:rPr>
              <a:t>, the cover and the frontal pieces are very elaborate, but the rest of the pages are decorated less. Later on, "Art of the book" extended to other books such as poetry and story books</a:t>
            </a:r>
            <a:r>
              <a:rPr lang="en-US" dirty="0">
                <a:solidFill>
                  <a:schemeClr val="bg1"/>
                </a:solidFill>
                <a:latin typeface="Times New Roman" pitchFamily="18" charset="0"/>
                <a:cs typeface="Times New Roman" pitchFamily="18" charset="0"/>
              </a:rPr>
              <a:t>.</a:t>
            </a:r>
          </a:p>
        </p:txBody>
      </p:sp>
      <p:pic>
        <p:nvPicPr>
          <p:cNvPr id="5122"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457200"/>
            <a:ext cx="5334000" cy="590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06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678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875</TotalTime>
  <Words>550</Words>
  <Application>Microsoft Office PowerPoint</Application>
  <PresentationFormat>On-screen Show (4:3)</PresentationFormat>
  <Paragraphs>23</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Apex</vt:lpstr>
      <vt:lpstr>           What is Islamic Illumination? </vt:lpstr>
      <vt:lpstr>What is Islamic Illumination? </vt:lpstr>
      <vt:lpstr>PowerPoint Presentation</vt:lpstr>
      <vt:lpstr>PowerPoint Presentation</vt:lpstr>
      <vt:lpstr>PowerPoint Presentation</vt:lpstr>
      <vt:lpstr>PowerPoint Presentation</vt:lpstr>
      <vt:lpstr>PowerPoint Presentation</vt:lpstr>
      <vt:lpstr>Illuminating the Quran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art</dc:title>
  <dc:creator>madam frostier</dc:creator>
  <cp:lastModifiedBy>Windows User</cp:lastModifiedBy>
  <cp:revision>118</cp:revision>
  <dcterms:created xsi:type="dcterms:W3CDTF">2006-08-16T00:00:00Z</dcterms:created>
  <dcterms:modified xsi:type="dcterms:W3CDTF">2020-05-06T07:53:26Z</dcterms:modified>
</cp:coreProperties>
</file>