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456A-16B3-4F42-BA03-71460D57CD9B}" type="datetimeFigureOut">
              <a:rPr lang="en-US" smtClean="0"/>
              <a:t>11/28/2014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7379E-8C79-4604-8348-0A0E201435DF}" type="slidenum">
              <a:rPr lang="en-US" smtClean="0"/>
              <a:t>‹#›</a:t>
            </a:fld>
            <a:endParaRPr lang="en-US"/>
          </a:p>
        </p:txBody>
      </p:sp>
    </p:spTree>
    <p:extLst>
      <p:ext uri="{BB962C8B-B14F-4D97-AF65-F5344CB8AC3E}">
        <p14:creationId xmlns:p14="http://schemas.microsoft.com/office/powerpoint/2010/main" val="352281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28/11/2014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28/11/2014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28/11/2014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28/11/2014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28/11/2014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28/11/2014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28/11/2014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28/11/2014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Dynamic_arra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ocs.oracle.com/javase/7/docs/api/java/util/ArrayList.html" TargetMode="External"/><Relationship Id="rId2" Type="http://schemas.openxmlformats.org/officeDocument/2006/relationships/hyperlink" Target="http://www.cplusplus.com/reference/vector/vector/"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Potential_method" TargetMode="External"/><Relationship Id="rId2" Type="http://schemas.openxmlformats.org/officeDocument/2006/relationships/hyperlink" Target="http://en.wikipedia.org/wiki/Accounting_metho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Advanced Analysis of Algorithms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a:t>
            </a:r>
            <a:r>
              <a:rPr lang="en-US" dirty="0"/>
              <a:t>. Qaiser Abbas</a:t>
            </a:r>
          </a:p>
          <a:p>
            <a:r>
              <a:rPr lang="en-US" dirty="0" smtClean="0"/>
              <a:t>Department </a:t>
            </a:r>
            <a:r>
              <a:rPr lang="en-US" dirty="0"/>
              <a:t>of Computer </a:t>
            </a:r>
            <a:r>
              <a:rPr lang="en-US" dirty="0" smtClean="0"/>
              <a:t>Science &amp; IT, </a:t>
            </a:r>
          </a:p>
          <a:p>
            <a:r>
              <a:rPr lang="en-US" dirty="0" smtClean="0"/>
              <a:t>University </a:t>
            </a:r>
            <a:r>
              <a:rPr lang="en-US" dirty="0"/>
              <a:t>of </a:t>
            </a:r>
            <a:r>
              <a:rPr lang="en-US" dirty="0" smtClean="0"/>
              <a:t>Sargodha, Sargodha</a:t>
            </a:r>
            <a:r>
              <a:rPr lang="en-US" dirty="0"/>
              <a:t>, 40100, Pakistan</a:t>
            </a:r>
          </a:p>
          <a:p>
            <a:r>
              <a:rPr lang="en-US" dirty="0" smtClean="0"/>
              <a:t>qaiser.abbas@uos.edu.pk</a:t>
            </a:r>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4" name="Date Placeholder 3"/>
          <p:cNvSpPr>
            <a:spLocks noGrp="1"/>
          </p:cNvSpPr>
          <p:nvPr>
            <p:ph type="dt" sz="half" idx="10"/>
          </p:nvPr>
        </p:nvSpPr>
        <p:spPr/>
        <p:txBody>
          <a:bodyPr/>
          <a:lstStyle/>
          <a:p>
            <a:r>
              <a:rPr lang="en-US" smtClean="0"/>
              <a:t>28/11/2014</a:t>
            </a:r>
            <a:endParaRPr lang="en-US" dirty="0"/>
          </a:p>
        </p:txBody>
      </p:sp>
    </p:spTree>
    <p:extLst>
      <p:ext uri="{BB962C8B-B14F-4D97-AF65-F5344CB8AC3E}">
        <p14:creationId xmlns:p14="http://schemas.microsoft.com/office/powerpoint/2010/main" val="3806725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There are three main techniques used for amortized analysis</a:t>
            </a:r>
            <a:r>
              <a:rPr lang="en-US" dirty="0" smtClean="0"/>
              <a:t>:</a:t>
            </a:r>
          </a:p>
          <a:p>
            <a:pPr lvl="1"/>
            <a:r>
              <a:rPr lang="en-US" dirty="0"/>
              <a:t>The aggregate method, where the total running time for a sequence of operations is analyzed.</a:t>
            </a:r>
          </a:p>
          <a:p>
            <a:pPr lvl="1"/>
            <a:r>
              <a:rPr lang="en-US" dirty="0"/>
              <a:t>The accounting (or banker's) method, where we impose an extra charge on inexpensive operations and use it to pay for expensive operations later on.</a:t>
            </a:r>
          </a:p>
          <a:p>
            <a:pPr lvl="1"/>
            <a:r>
              <a:rPr lang="en-US" dirty="0"/>
              <a:t>The potential (or physicist's) method, in which we derive a </a:t>
            </a:r>
            <a:r>
              <a:rPr lang="en-US" i="1" dirty="0"/>
              <a:t>potential function</a:t>
            </a:r>
            <a:r>
              <a:rPr lang="en-US" dirty="0"/>
              <a:t> characterizing the amount of extra work we can do in each step. This potential either increases or decreases with each successive operation, but cannot be negative.</a:t>
            </a:r>
          </a:p>
          <a:p>
            <a:pPr lvl="1"/>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160461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Accounting (Banker's) </a:t>
            </a:r>
            <a:r>
              <a:rPr lang="en-US" b="1" dirty="0" smtClean="0"/>
              <a:t>Method</a:t>
            </a:r>
            <a:endParaRPr lang="en-US" dirty="0" smtClean="0"/>
          </a:p>
          <a:p>
            <a:pPr lvl="1"/>
            <a:r>
              <a:rPr lang="en-US" dirty="0"/>
              <a:t>The aggregate method directly seeks a bound on the overall running time of a sequence of operations. </a:t>
            </a:r>
            <a:endParaRPr lang="en-US" dirty="0" smtClean="0"/>
          </a:p>
          <a:p>
            <a:pPr lvl="1"/>
            <a:r>
              <a:rPr lang="en-US" dirty="0" smtClean="0"/>
              <a:t>In </a:t>
            </a:r>
            <a:r>
              <a:rPr lang="en-US" dirty="0"/>
              <a:t>contrast, the accounting method seeks to find a </a:t>
            </a:r>
            <a:r>
              <a:rPr lang="en-US" i="1" dirty="0"/>
              <a:t>payment</a:t>
            </a:r>
            <a:r>
              <a:rPr lang="en-US" dirty="0"/>
              <a:t> of a number of extra time units charged to each individual operation such that the sum of the payments is an upper bound on the total actual cost. </a:t>
            </a:r>
            <a:endParaRPr lang="en-US" dirty="0" smtClean="0"/>
          </a:p>
          <a:p>
            <a:pPr lvl="1"/>
            <a:r>
              <a:rPr lang="en-US" dirty="0" smtClean="0"/>
              <a:t>Intuitively</a:t>
            </a:r>
            <a:r>
              <a:rPr lang="en-US" dirty="0"/>
              <a:t>, one can think of maintaining a bank account. Low-cost operations are charged a little bit more than their true cost, and the surplus is deposited into the bank account for later use. </a:t>
            </a:r>
            <a:endParaRPr lang="en-US" dirty="0" smtClean="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4081874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(Banker’s) Method</a:t>
            </a:r>
          </a:p>
        </p:txBody>
      </p:sp>
      <p:sp>
        <p:nvSpPr>
          <p:cNvPr id="3" name="Content Placeholder 2"/>
          <p:cNvSpPr>
            <a:spLocks noGrp="1"/>
          </p:cNvSpPr>
          <p:nvPr>
            <p:ph idx="1"/>
          </p:nvPr>
        </p:nvSpPr>
        <p:spPr/>
        <p:txBody>
          <a:bodyPr>
            <a:normAutofit lnSpcReduction="10000"/>
          </a:bodyPr>
          <a:lstStyle/>
          <a:p>
            <a:pPr lvl="1"/>
            <a:r>
              <a:rPr lang="en-US" dirty="0"/>
              <a:t>High-cost operations can then be charged less than their true cost, and the deficit is paid for by the savings in the bank account. </a:t>
            </a:r>
          </a:p>
          <a:p>
            <a:pPr lvl="1"/>
            <a:r>
              <a:rPr lang="en-US" dirty="0"/>
              <a:t>In that way we spread the cost of high-cost operations over the entire sequence. </a:t>
            </a:r>
          </a:p>
          <a:p>
            <a:pPr lvl="1"/>
            <a:r>
              <a:rPr lang="en-US" dirty="0"/>
              <a:t>The charges to each operation must be set large enough that the balance in the bank account always remains positive, but small enough that no one operation is charged significantly more than its actual cost</a:t>
            </a:r>
            <a:r>
              <a:rPr lang="en-US" dirty="0" smtClean="0"/>
              <a:t>.</a:t>
            </a:r>
            <a:endParaRPr lang="en-US" b="1"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099823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(Banker’s) Method</a:t>
            </a:r>
            <a:endParaRPr lang="en-US" dirty="0"/>
          </a:p>
        </p:txBody>
      </p:sp>
      <p:sp>
        <p:nvSpPr>
          <p:cNvPr id="3" name="Content Placeholder 2"/>
          <p:cNvSpPr>
            <a:spLocks noGrp="1"/>
          </p:cNvSpPr>
          <p:nvPr>
            <p:ph idx="1"/>
          </p:nvPr>
        </p:nvSpPr>
        <p:spPr/>
        <p:txBody>
          <a:bodyPr>
            <a:normAutofit lnSpcReduction="10000"/>
          </a:bodyPr>
          <a:lstStyle/>
          <a:p>
            <a:r>
              <a:rPr lang="en-US" dirty="0"/>
              <a:t>We emphasize that the extra time charged to an operation does not mean that the operation really takes that much time. It is just a method of accounting that makes the analysis easier.</a:t>
            </a:r>
          </a:p>
          <a:p>
            <a:r>
              <a:rPr lang="en-US" dirty="0"/>
              <a:t>If we let </a:t>
            </a:r>
            <a:r>
              <a:rPr lang="en-US" i="1" dirty="0" err="1"/>
              <a:t>c'</a:t>
            </a:r>
            <a:r>
              <a:rPr lang="en-US" i="1" baseline="-25000" dirty="0" err="1"/>
              <a:t>i</a:t>
            </a:r>
            <a:r>
              <a:rPr lang="en-US" dirty="0"/>
              <a:t> be the charge for the </a:t>
            </a:r>
            <a:r>
              <a:rPr lang="en-US" i="1" dirty="0"/>
              <a:t>i</a:t>
            </a:r>
            <a:r>
              <a:rPr lang="en-US" dirty="0"/>
              <a:t>-</a:t>
            </a:r>
            <a:r>
              <a:rPr lang="en-US" dirty="0" err="1"/>
              <a:t>th</a:t>
            </a:r>
            <a:r>
              <a:rPr lang="en-US" dirty="0"/>
              <a:t> operation and </a:t>
            </a:r>
            <a:r>
              <a:rPr lang="en-US" i="1" dirty="0"/>
              <a:t>c</a:t>
            </a:r>
            <a:r>
              <a:rPr lang="en-US" i="1" baseline="-25000" dirty="0"/>
              <a:t>i</a:t>
            </a:r>
            <a:r>
              <a:rPr lang="en-US" dirty="0"/>
              <a:t> be the true cost, then we would </a:t>
            </a:r>
            <a:r>
              <a:rPr lang="en-US" dirty="0" smtClean="0"/>
              <a:t>like </a:t>
            </a:r>
          </a:p>
          <a:p>
            <a:pPr marL="57150" indent="0" algn="ctr">
              <a:buNone/>
            </a:pPr>
            <a:r>
              <a:rPr lang="en-US" dirty="0" smtClean="0"/>
              <a:t>Σ</a:t>
            </a:r>
            <a:r>
              <a:rPr lang="en-US" i="1" baseline="-25000" dirty="0" smtClean="0"/>
              <a:t>1</a:t>
            </a:r>
            <a:r>
              <a:rPr lang="en-US" i="1" baseline="-25000" dirty="0"/>
              <a:t>≤i≤n</a:t>
            </a:r>
            <a:r>
              <a:rPr lang="en-US" i="1" dirty="0"/>
              <a:t> c</a:t>
            </a:r>
            <a:r>
              <a:rPr lang="en-US" i="1" baseline="-25000" dirty="0"/>
              <a:t>i</a:t>
            </a:r>
            <a:r>
              <a:rPr lang="en-US" dirty="0"/>
              <a:t> ≤ Σ</a:t>
            </a:r>
            <a:r>
              <a:rPr lang="en-US" i="1" baseline="-25000" dirty="0"/>
              <a:t>1≤i≤n</a:t>
            </a:r>
            <a:r>
              <a:rPr lang="en-US" i="1" dirty="0"/>
              <a:t> </a:t>
            </a:r>
            <a:r>
              <a:rPr lang="en-US" i="1" dirty="0" err="1"/>
              <a:t>c'</a:t>
            </a:r>
            <a:r>
              <a:rPr lang="en-US" i="1" baseline="-25000" dirty="0" err="1"/>
              <a:t>i</a:t>
            </a:r>
            <a:endParaRPr lang="en-US" dirty="0"/>
          </a:p>
          <a:p>
            <a:pPr marL="400050" lvl="1" indent="0">
              <a:buNone/>
            </a:pPr>
            <a:r>
              <a:rPr lang="en-US" dirty="0"/>
              <a:t>for all </a:t>
            </a:r>
            <a:r>
              <a:rPr lang="en-US" i="1" dirty="0"/>
              <a:t>n</a:t>
            </a:r>
            <a:r>
              <a:rPr lang="en-US" dirty="0"/>
              <a:t>, which says that the amortized time Σ</a:t>
            </a:r>
            <a:r>
              <a:rPr lang="en-US" i="1" baseline="-25000" dirty="0"/>
              <a:t>1≤i≤n</a:t>
            </a:r>
            <a:r>
              <a:rPr lang="en-US" i="1" dirty="0"/>
              <a:t> </a:t>
            </a:r>
            <a:r>
              <a:rPr lang="en-US" i="1" dirty="0" err="1"/>
              <a:t>c'</a:t>
            </a:r>
            <a:r>
              <a:rPr lang="en-US" i="1" baseline="-25000" dirty="0" err="1"/>
              <a:t>i</a:t>
            </a:r>
            <a:r>
              <a:rPr lang="en-US" dirty="0"/>
              <a:t> for that sequence of </a:t>
            </a:r>
            <a:r>
              <a:rPr lang="en-US" i="1" dirty="0"/>
              <a:t>n</a:t>
            </a:r>
            <a:r>
              <a:rPr lang="en-US" dirty="0"/>
              <a:t> operations is a bound on the true time Σ</a:t>
            </a:r>
            <a:r>
              <a:rPr lang="en-US" i="1" baseline="-25000" dirty="0"/>
              <a:t>1≤i≤n</a:t>
            </a:r>
            <a:r>
              <a:rPr lang="en-US" i="1" dirty="0"/>
              <a:t> c</a:t>
            </a:r>
            <a:r>
              <a:rPr lang="en-US" i="1" baseline="-25000" dirty="0"/>
              <a:t>i</a:t>
            </a:r>
            <a:r>
              <a:rPr lang="en-US" dirty="0"/>
              <a:t>.</a:t>
            </a:r>
          </a:p>
          <a:p>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479445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(Banker’s) Method</a:t>
            </a:r>
            <a:endParaRPr lang="en-US" dirty="0"/>
          </a:p>
        </p:txBody>
      </p:sp>
      <p:sp>
        <p:nvSpPr>
          <p:cNvPr id="3" name="Content Placeholder 2"/>
          <p:cNvSpPr>
            <a:spLocks noGrp="1"/>
          </p:cNvSpPr>
          <p:nvPr>
            <p:ph idx="1"/>
          </p:nvPr>
        </p:nvSpPr>
        <p:spPr/>
        <p:txBody>
          <a:bodyPr>
            <a:normAutofit/>
          </a:bodyPr>
          <a:lstStyle/>
          <a:p>
            <a:r>
              <a:rPr lang="en-US" dirty="0"/>
              <a:t>Back to the example of the extensible array. </a:t>
            </a:r>
            <a:r>
              <a:rPr lang="en-US" dirty="0" smtClean="0"/>
              <a:t>Say </a:t>
            </a:r>
            <a:r>
              <a:rPr lang="en-US" dirty="0"/>
              <a:t>it costs 1 unit to insert an element and 1 unit to move it when the table is doubled. </a:t>
            </a:r>
            <a:endParaRPr lang="en-US" dirty="0" smtClean="0"/>
          </a:p>
          <a:p>
            <a:r>
              <a:rPr lang="en-US" dirty="0" smtClean="0"/>
              <a:t>Clearly </a:t>
            </a:r>
            <a:r>
              <a:rPr lang="en-US" dirty="0"/>
              <a:t>a charge of 1 unit per insertion is not enough, because there is nothing left over to pay for the moving. </a:t>
            </a:r>
            <a:r>
              <a:rPr lang="en-US" dirty="0" smtClean="0"/>
              <a:t>A </a:t>
            </a:r>
            <a:r>
              <a:rPr lang="en-US" dirty="0"/>
              <a:t>charge of 2 units per insertion again is not enough, but a charge of 3 appears to be</a:t>
            </a:r>
            <a:r>
              <a:rPr lang="en-US" dirty="0" smtClean="0"/>
              <a:t>:</a:t>
            </a:r>
          </a:p>
          <a:p>
            <a:endParaRPr lang="en-US" dirty="0" smtClean="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2275" y="4800600"/>
            <a:ext cx="3219450"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6625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(Banker’s) Method</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where </a:t>
            </a:r>
            <a:r>
              <a:rPr lang="en-US" i="1" dirty="0"/>
              <a:t>b</a:t>
            </a:r>
            <a:r>
              <a:rPr lang="en-US" i="1" baseline="-25000" dirty="0"/>
              <a:t>i</a:t>
            </a:r>
            <a:r>
              <a:rPr lang="en-US" dirty="0"/>
              <a:t> is the balance after the </a:t>
            </a:r>
            <a:r>
              <a:rPr lang="en-US" i="1" dirty="0"/>
              <a:t>i</a:t>
            </a:r>
            <a:r>
              <a:rPr lang="en-US" dirty="0"/>
              <a:t>-</a:t>
            </a:r>
            <a:r>
              <a:rPr lang="en-US" dirty="0" err="1"/>
              <a:t>th</a:t>
            </a:r>
            <a:r>
              <a:rPr lang="en-US" dirty="0"/>
              <a:t> insertion.</a:t>
            </a:r>
          </a:p>
          <a:p>
            <a:r>
              <a:rPr lang="en-US" dirty="0"/>
              <a:t>In fact, this is enough in general. Let </a:t>
            </a:r>
            <a:r>
              <a:rPr lang="en-US" i="1" dirty="0"/>
              <a:t>m</a:t>
            </a:r>
            <a:r>
              <a:rPr lang="en-US" dirty="0"/>
              <a:t> refer to the </a:t>
            </a:r>
            <a:r>
              <a:rPr lang="en-US" i="1" dirty="0"/>
              <a:t>m</a:t>
            </a:r>
            <a:r>
              <a:rPr lang="en-US" dirty="0"/>
              <a:t>-</a:t>
            </a:r>
            <a:r>
              <a:rPr lang="en-US" dirty="0" err="1"/>
              <a:t>th</a:t>
            </a:r>
            <a:r>
              <a:rPr lang="en-US" dirty="0"/>
              <a:t> element inserted. The three units charged to </a:t>
            </a:r>
            <a:r>
              <a:rPr lang="en-US" i="1" dirty="0"/>
              <a:t>m</a:t>
            </a:r>
            <a:r>
              <a:rPr lang="en-US" dirty="0"/>
              <a:t> are spent as follows:</a:t>
            </a:r>
          </a:p>
          <a:p>
            <a:pPr lvl="1"/>
            <a:r>
              <a:rPr lang="en-US" dirty="0"/>
              <a:t>One unit is used to insert </a:t>
            </a:r>
            <a:r>
              <a:rPr lang="en-US" i="1" dirty="0"/>
              <a:t>m</a:t>
            </a:r>
            <a:r>
              <a:rPr lang="en-US" dirty="0"/>
              <a:t> immediately into the table.</a:t>
            </a:r>
          </a:p>
          <a:p>
            <a:pPr lvl="1"/>
            <a:r>
              <a:rPr lang="en-US" dirty="0"/>
              <a:t>One unit is used to move </a:t>
            </a:r>
            <a:r>
              <a:rPr lang="en-US" i="1" dirty="0"/>
              <a:t>m</a:t>
            </a:r>
            <a:r>
              <a:rPr lang="en-US" dirty="0"/>
              <a:t> the first time the table is grown after </a:t>
            </a:r>
            <a:r>
              <a:rPr lang="en-US" i="1" dirty="0"/>
              <a:t>m</a:t>
            </a:r>
            <a:r>
              <a:rPr lang="en-US" dirty="0"/>
              <a:t> is inserted.</a:t>
            </a:r>
          </a:p>
          <a:p>
            <a:pPr lvl="1"/>
            <a:r>
              <a:rPr lang="en-US" dirty="0"/>
              <a:t>One unit is donated to element </a:t>
            </a:r>
            <a:r>
              <a:rPr lang="en-US" i="1" dirty="0"/>
              <a:t>m − 2</a:t>
            </a:r>
            <a:r>
              <a:rPr lang="en-US" i="1" baseline="30000" dirty="0"/>
              <a:t>k</a:t>
            </a:r>
            <a:r>
              <a:rPr lang="en-US" dirty="0"/>
              <a:t>, where </a:t>
            </a:r>
            <a:r>
              <a:rPr lang="en-US" i="1" dirty="0"/>
              <a:t>2</a:t>
            </a:r>
            <a:r>
              <a:rPr lang="en-US" i="1" baseline="30000" dirty="0"/>
              <a:t>k</a:t>
            </a:r>
            <a:r>
              <a:rPr lang="en-US" dirty="0"/>
              <a:t> is the largest power of 2 not exceeding </a:t>
            </a:r>
            <a:r>
              <a:rPr lang="en-US" i="1" dirty="0"/>
              <a:t>m</a:t>
            </a:r>
            <a:r>
              <a:rPr lang="en-US" dirty="0"/>
              <a:t>, and is used to move that element the first time the table is grown after </a:t>
            </a:r>
            <a:r>
              <a:rPr lang="en-US" i="1" dirty="0"/>
              <a:t>m</a:t>
            </a:r>
            <a:r>
              <a:rPr lang="en-US" dirty="0"/>
              <a:t> is inserted.</a:t>
            </a:r>
          </a:p>
          <a:p>
            <a:endParaRPr lang="en-US" dirty="0" smtClean="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08622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(Banker’s) Method</a:t>
            </a:r>
            <a:endParaRPr lang="en-US" dirty="0"/>
          </a:p>
        </p:txBody>
      </p:sp>
      <p:sp>
        <p:nvSpPr>
          <p:cNvPr id="3" name="Content Placeholder 2"/>
          <p:cNvSpPr>
            <a:spLocks noGrp="1"/>
          </p:cNvSpPr>
          <p:nvPr>
            <p:ph idx="1"/>
          </p:nvPr>
        </p:nvSpPr>
        <p:spPr/>
        <p:txBody>
          <a:bodyPr>
            <a:normAutofit fontScale="92500" lnSpcReduction="20000"/>
          </a:bodyPr>
          <a:lstStyle/>
          <a:p>
            <a:r>
              <a:rPr lang="en-US" dirty="0"/>
              <a:t>Now whenever an element is moved, the move is already paid for. </a:t>
            </a:r>
            <a:endParaRPr lang="en-US" dirty="0" smtClean="0"/>
          </a:p>
          <a:p>
            <a:r>
              <a:rPr lang="en-US" dirty="0" smtClean="0"/>
              <a:t>The </a:t>
            </a:r>
            <a:r>
              <a:rPr lang="en-US" dirty="0"/>
              <a:t>first time an element is moved, it is paid for by one of its own time units that was charged to it when it was inserted; </a:t>
            </a:r>
            <a:endParaRPr lang="en-US" dirty="0" smtClean="0"/>
          </a:p>
          <a:p>
            <a:r>
              <a:rPr lang="en-US" dirty="0" smtClean="0"/>
              <a:t>and </a:t>
            </a:r>
            <a:r>
              <a:rPr lang="en-US" dirty="0"/>
              <a:t>all subsequent moves are paid for by donations from elements inserted later</a:t>
            </a:r>
            <a:r>
              <a:rPr lang="en-US" dirty="0" smtClean="0"/>
              <a:t>. </a:t>
            </a:r>
          </a:p>
          <a:p>
            <a:r>
              <a:rPr lang="en-US" dirty="0" smtClean="0"/>
              <a:t>In </a:t>
            </a:r>
            <a:r>
              <a:rPr lang="en-US" dirty="0"/>
              <a:t>fact, we can do slightly better, by charging just 1 for the first insertion and then 3 for each insertion after that, because for the first insertion there are no elements to copy. This will yield a zero balance after the first insertion and then a positive one thereafter.</a:t>
            </a:r>
          </a:p>
          <a:p>
            <a:endParaRPr lang="en-US" dirty="0" smtClean="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169345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a:bodyPr>
          <a:lstStyle/>
          <a:p>
            <a:r>
              <a:rPr lang="en-US" dirty="0"/>
              <a:t>Suppose we can define a potential function Φ (read "Phi") on states of a data structure with the following properties:</a:t>
            </a:r>
          </a:p>
          <a:p>
            <a:pPr lvl="1"/>
            <a:r>
              <a:rPr lang="en-US" dirty="0"/>
              <a:t>Φ(</a:t>
            </a:r>
            <a:r>
              <a:rPr lang="en-US" i="1" dirty="0"/>
              <a:t>h</a:t>
            </a:r>
            <a:r>
              <a:rPr lang="en-US" baseline="-25000" dirty="0"/>
              <a:t>0</a:t>
            </a:r>
            <a:r>
              <a:rPr lang="en-US" dirty="0"/>
              <a:t>) = 0, where </a:t>
            </a:r>
            <a:r>
              <a:rPr lang="en-US" i="1" dirty="0"/>
              <a:t>h</a:t>
            </a:r>
            <a:r>
              <a:rPr lang="en-US" baseline="-25000" dirty="0"/>
              <a:t>0</a:t>
            </a:r>
            <a:r>
              <a:rPr lang="en-US" dirty="0"/>
              <a:t> is the initial state of the data structure.</a:t>
            </a:r>
          </a:p>
          <a:p>
            <a:pPr lvl="1"/>
            <a:r>
              <a:rPr lang="en-US" dirty="0"/>
              <a:t>Φ(</a:t>
            </a:r>
            <a:r>
              <a:rPr lang="en-US" i="1" dirty="0" err="1"/>
              <a:t>h</a:t>
            </a:r>
            <a:r>
              <a:rPr lang="en-US" i="1" baseline="-25000" dirty="0" err="1"/>
              <a:t>t</a:t>
            </a:r>
            <a:r>
              <a:rPr lang="en-US" dirty="0"/>
              <a:t>) ≥ 0 for all states </a:t>
            </a:r>
            <a:r>
              <a:rPr lang="en-US" i="1" dirty="0" err="1"/>
              <a:t>h</a:t>
            </a:r>
            <a:r>
              <a:rPr lang="en-US" i="1" baseline="-25000" dirty="0" err="1"/>
              <a:t>t</a:t>
            </a:r>
            <a:r>
              <a:rPr lang="en-US" dirty="0"/>
              <a:t> of the data structure occurring during the course of the computation</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234950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dirty="0"/>
              <a:t>Intuitively, the potential function will keep track of the </a:t>
            </a:r>
            <a:r>
              <a:rPr lang="en-US" dirty="0" err="1"/>
              <a:t>precharged</a:t>
            </a:r>
            <a:r>
              <a:rPr lang="en-US" dirty="0"/>
              <a:t> time at any point in the computation. </a:t>
            </a:r>
            <a:endParaRPr lang="en-US" dirty="0" smtClean="0"/>
          </a:p>
          <a:p>
            <a:pPr marL="342900" lvl="1" indent="-342900">
              <a:buFont typeface="Arial" pitchFamily="34" charset="0"/>
              <a:buChar char="•"/>
            </a:pPr>
            <a:r>
              <a:rPr lang="en-US" dirty="0" smtClean="0"/>
              <a:t>It </a:t>
            </a:r>
            <a:r>
              <a:rPr lang="en-US" dirty="0"/>
              <a:t>measures how much saved-up time is available to pay for expensive operations. </a:t>
            </a:r>
            <a:endParaRPr lang="en-US" dirty="0" smtClean="0"/>
          </a:p>
          <a:p>
            <a:pPr marL="342900" lvl="1" indent="-342900">
              <a:buFont typeface="Arial" pitchFamily="34" charset="0"/>
              <a:buChar char="•"/>
            </a:pPr>
            <a:r>
              <a:rPr lang="en-US" dirty="0" smtClean="0"/>
              <a:t>It </a:t>
            </a:r>
            <a:r>
              <a:rPr lang="en-US" dirty="0"/>
              <a:t>is analogous to the bank balance in the banker's method. But interestingly, it depends only on the current state of the data structure, irrespective of the history of the computation that got it into that state.</a:t>
            </a:r>
          </a:p>
          <a:p>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749364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a:t>We then define the amortized time of an operation </a:t>
            </a:r>
            <a:r>
              <a:rPr lang="en-US" dirty="0" smtClean="0"/>
              <a:t>as </a:t>
            </a:r>
          </a:p>
          <a:p>
            <a:pPr marL="0" indent="0" algn="ctr">
              <a:buNone/>
            </a:pPr>
            <a:r>
              <a:rPr lang="en-US" i="1" dirty="0" smtClean="0"/>
              <a:t>c</a:t>
            </a:r>
            <a:r>
              <a:rPr lang="en-US" dirty="0"/>
              <a:t> + Φ(</a:t>
            </a:r>
            <a:r>
              <a:rPr lang="en-US" i="1" dirty="0"/>
              <a:t>h</a:t>
            </a:r>
            <a:r>
              <a:rPr lang="en-US" dirty="0"/>
              <a:t>') − Φ(</a:t>
            </a:r>
            <a:r>
              <a:rPr lang="en-US" i="1" dirty="0"/>
              <a:t>h</a:t>
            </a:r>
            <a:r>
              <a:rPr lang="en-US" dirty="0"/>
              <a:t>),</a:t>
            </a:r>
          </a:p>
          <a:p>
            <a:pPr lvl="1"/>
            <a:r>
              <a:rPr lang="en-US" dirty="0"/>
              <a:t>where </a:t>
            </a:r>
            <a:r>
              <a:rPr lang="en-US" i="1" dirty="0"/>
              <a:t>c</a:t>
            </a:r>
            <a:r>
              <a:rPr lang="en-US" dirty="0"/>
              <a:t> is the actual cost of the operation and </a:t>
            </a:r>
            <a:r>
              <a:rPr lang="en-US" i="1" dirty="0"/>
              <a:t>h</a:t>
            </a:r>
            <a:r>
              <a:rPr lang="en-US" dirty="0"/>
              <a:t> and </a:t>
            </a:r>
            <a:r>
              <a:rPr lang="en-US" i="1" dirty="0"/>
              <a:t>h</a:t>
            </a:r>
            <a:r>
              <a:rPr lang="en-US" dirty="0"/>
              <a:t>' are the states of the data structure before and after the operation, respectively. </a:t>
            </a:r>
            <a:endParaRPr lang="en-US" dirty="0" smtClean="0"/>
          </a:p>
          <a:p>
            <a:r>
              <a:rPr lang="en-US" dirty="0" smtClean="0"/>
              <a:t>Thus </a:t>
            </a:r>
            <a:r>
              <a:rPr lang="en-US" dirty="0"/>
              <a:t>the amortized time is the actual time plus the change in potential. </a:t>
            </a:r>
            <a:endParaRPr lang="en-US" dirty="0" smtClean="0"/>
          </a:p>
          <a:p>
            <a:r>
              <a:rPr lang="en-US" dirty="0" smtClean="0"/>
              <a:t>Ideally</a:t>
            </a:r>
            <a:r>
              <a:rPr lang="en-US" dirty="0"/>
              <a:t>, Φ should be defined so that the amortized time of each operation is small. </a:t>
            </a:r>
            <a:r>
              <a:rPr lang="en-US" dirty="0" smtClean="0"/>
              <a:t>Thus </a:t>
            </a:r>
            <a:r>
              <a:rPr lang="en-US" dirty="0"/>
              <a:t>the change in potential should be positive for low-cost operations and negative for high-cost operations.</a:t>
            </a:r>
          </a:p>
          <a:p>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315339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analysis</a:t>
            </a:r>
          </a:p>
        </p:txBody>
      </p:sp>
      <p:sp>
        <p:nvSpPr>
          <p:cNvPr id="3" name="Content Placeholder 2"/>
          <p:cNvSpPr>
            <a:spLocks noGrp="1"/>
          </p:cNvSpPr>
          <p:nvPr>
            <p:ph idx="1"/>
          </p:nvPr>
        </p:nvSpPr>
        <p:spPr/>
        <p:txBody>
          <a:bodyPr>
            <a:normAutofit lnSpcReduction="10000"/>
          </a:bodyPr>
          <a:lstStyle/>
          <a:p>
            <a:r>
              <a:rPr lang="en-US" dirty="0" smtClean="0"/>
              <a:t>Amortized analysis</a:t>
            </a:r>
            <a:r>
              <a:rPr lang="en-US" dirty="0"/>
              <a:t> is used for algorithms where an occasional operation is very slow, but most of the other operations are faster. </a:t>
            </a:r>
            <a:endParaRPr lang="en-US" dirty="0" smtClean="0"/>
          </a:p>
          <a:p>
            <a:r>
              <a:rPr lang="en-US" dirty="0" smtClean="0"/>
              <a:t>In </a:t>
            </a:r>
            <a:r>
              <a:rPr lang="en-US" dirty="0"/>
              <a:t>Amortized Analysis, we analyze a sequence of operations and guarantee a worst case average time which is lower than the worst case time of a particular expensive operation</a:t>
            </a:r>
            <a:r>
              <a:rPr lang="en-US" dirty="0" smtClean="0"/>
              <a:t>.</a:t>
            </a:r>
          </a:p>
          <a:p>
            <a:r>
              <a:rPr lang="en-US" dirty="0"/>
              <a:t>The example data structures whose operations are analyzed using Amortized Analysis are Hash Tables, Disjoint Sets and Splay Trees.</a:t>
            </a:r>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95483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fontScale="92500" lnSpcReduction="20000"/>
          </a:bodyPr>
          <a:lstStyle/>
          <a:p>
            <a:r>
              <a:rPr lang="en-US" dirty="0"/>
              <a:t>Now consider a sequence of </a:t>
            </a:r>
            <a:r>
              <a:rPr lang="en-US" i="1" dirty="0"/>
              <a:t>n</a:t>
            </a:r>
            <a:r>
              <a:rPr lang="en-US" dirty="0"/>
              <a:t> operations taking actual times </a:t>
            </a:r>
            <a:r>
              <a:rPr lang="en-US" i="1" dirty="0"/>
              <a:t>c</a:t>
            </a:r>
            <a:r>
              <a:rPr lang="en-US" baseline="-25000" dirty="0"/>
              <a:t>0</a:t>
            </a:r>
            <a:r>
              <a:rPr lang="en-US" dirty="0"/>
              <a:t>, </a:t>
            </a:r>
            <a:r>
              <a:rPr lang="en-US" i="1" dirty="0"/>
              <a:t>c</a:t>
            </a:r>
            <a:r>
              <a:rPr lang="en-US" baseline="-25000" dirty="0"/>
              <a:t>1</a:t>
            </a:r>
            <a:r>
              <a:rPr lang="en-US" dirty="0"/>
              <a:t>, </a:t>
            </a:r>
            <a:r>
              <a:rPr lang="en-US" i="1" dirty="0"/>
              <a:t>c</a:t>
            </a:r>
            <a:r>
              <a:rPr lang="en-US" baseline="-25000" dirty="0"/>
              <a:t>2</a:t>
            </a:r>
            <a:r>
              <a:rPr lang="en-US" dirty="0"/>
              <a:t>, ..., </a:t>
            </a:r>
            <a:r>
              <a:rPr lang="en-US" i="1" dirty="0"/>
              <a:t>c</a:t>
            </a:r>
            <a:r>
              <a:rPr lang="en-US" i="1" baseline="-25000" dirty="0"/>
              <a:t>n</a:t>
            </a:r>
            <a:r>
              <a:rPr lang="en-US" baseline="-25000" dirty="0"/>
              <a:t>−1</a:t>
            </a:r>
            <a:r>
              <a:rPr lang="en-US" dirty="0"/>
              <a:t> and producing </a:t>
            </a:r>
            <a:r>
              <a:rPr lang="en-US" dirty="0" smtClean="0"/>
              <a:t>data structures</a:t>
            </a:r>
            <a:r>
              <a:rPr lang="en-US" dirty="0"/>
              <a:t> </a:t>
            </a:r>
            <a:r>
              <a:rPr lang="en-US" i="1" dirty="0"/>
              <a:t>h</a:t>
            </a:r>
            <a:r>
              <a:rPr lang="en-US" baseline="-25000" dirty="0"/>
              <a:t>1</a:t>
            </a:r>
            <a:r>
              <a:rPr lang="en-US" dirty="0"/>
              <a:t>, </a:t>
            </a:r>
            <a:r>
              <a:rPr lang="en-US" i="1" dirty="0"/>
              <a:t>h</a:t>
            </a:r>
            <a:r>
              <a:rPr lang="en-US" baseline="-25000" dirty="0"/>
              <a:t>2</a:t>
            </a:r>
            <a:r>
              <a:rPr lang="en-US" dirty="0"/>
              <a:t>, ..., </a:t>
            </a:r>
            <a:r>
              <a:rPr lang="en-US" i="1" dirty="0" err="1"/>
              <a:t>h</a:t>
            </a:r>
            <a:r>
              <a:rPr lang="en-US" i="1" baseline="-25000" dirty="0" err="1"/>
              <a:t>n</a:t>
            </a:r>
            <a:r>
              <a:rPr lang="en-US" dirty="0"/>
              <a:t> starting from </a:t>
            </a:r>
            <a:r>
              <a:rPr lang="en-US" i="1" dirty="0"/>
              <a:t>h</a:t>
            </a:r>
            <a:r>
              <a:rPr lang="en-US" baseline="-25000" dirty="0"/>
              <a:t>0</a:t>
            </a:r>
            <a:r>
              <a:rPr lang="en-US" dirty="0"/>
              <a:t>. </a:t>
            </a:r>
            <a:endParaRPr lang="en-US" dirty="0" smtClean="0"/>
          </a:p>
          <a:p>
            <a:r>
              <a:rPr lang="en-US" dirty="0" smtClean="0"/>
              <a:t>The </a:t>
            </a:r>
            <a:r>
              <a:rPr lang="en-US" dirty="0"/>
              <a:t>total amortized time is the sum of the individual amortized times:</a:t>
            </a:r>
          </a:p>
          <a:p>
            <a:pPr marL="0" indent="0" algn="ctr">
              <a:buNone/>
            </a:pPr>
            <a:r>
              <a:rPr lang="en-US" sz="2400" dirty="0"/>
              <a:t>(</a:t>
            </a:r>
            <a:r>
              <a:rPr lang="en-US" sz="2400" i="1" dirty="0"/>
              <a:t>c</a:t>
            </a:r>
            <a:r>
              <a:rPr lang="en-US" sz="2400" baseline="-25000" dirty="0"/>
              <a:t>0</a:t>
            </a:r>
            <a:r>
              <a:rPr lang="en-US" sz="2400" dirty="0"/>
              <a:t> + Φ(</a:t>
            </a:r>
            <a:r>
              <a:rPr lang="en-US" sz="2400" i="1" dirty="0"/>
              <a:t>h</a:t>
            </a:r>
            <a:r>
              <a:rPr lang="en-US" sz="2400" baseline="-25000" dirty="0"/>
              <a:t>1</a:t>
            </a:r>
            <a:r>
              <a:rPr lang="en-US" sz="2400" dirty="0"/>
              <a:t>) − Φ(</a:t>
            </a:r>
            <a:r>
              <a:rPr lang="en-US" sz="2400" i="1" dirty="0"/>
              <a:t>h</a:t>
            </a:r>
            <a:r>
              <a:rPr lang="en-US" sz="2400" baseline="-25000" dirty="0"/>
              <a:t>0</a:t>
            </a:r>
            <a:r>
              <a:rPr lang="en-US" sz="2400" dirty="0"/>
              <a:t>)) + (</a:t>
            </a:r>
            <a:r>
              <a:rPr lang="en-US" sz="2400" i="1" dirty="0"/>
              <a:t>c</a:t>
            </a:r>
            <a:r>
              <a:rPr lang="en-US" sz="2400" baseline="-25000" dirty="0"/>
              <a:t>1</a:t>
            </a:r>
            <a:r>
              <a:rPr lang="en-US" sz="2400" dirty="0"/>
              <a:t> + Φ(</a:t>
            </a:r>
            <a:r>
              <a:rPr lang="en-US" sz="2400" i="1" dirty="0"/>
              <a:t>h</a:t>
            </a:r>
            <a:r>
              <a:rPr lang="en-US" sz="2400" baseline="-25000" dirty="0"/>
              <a:t>2</a:t>
            </a:r>
            <a:r>
              <a:rPr lang="en-US" sz="2400" dirty="0"/>
              <a:t>) − Φ(</a:t>
            </a:r>
            <a:r>
              <a:rPr lang="en-US" sz="2400" i="1" dirty="0"/>
              <a:t>h</a:t>
            </a:r>
            <a:r>
              <a:rPr lang="en-US" sz="2400" baseline="-25000" dirty="0"/>
              <a:t>1</a:t>
            </a:r>
            <a:r>
              <a:rPr lang="en-US" sz="2400" dirty="0"/>
              <a:t>)) + ... + (</a:t>
            </a:r>
            <a:r>
              <a:rPr lang="en-US" sz="2400" i="1" dirty="0"/>
              <a:t>c</a:t>
            </a:r>
            <a:r>
              <a:rPr lang="en-US" sz="2400" i="1" baseline="-25000" dirty="0"/>
              <a:t>n</a:t>
            </a:r>
            <a:r>
              <a:rPr lang="en-US" sz="2400" baseline="-25000" dirty="0"/>
              <a:t>−1</a:t>
            </a:r>
            <a:r>
              <a:rPr lang="en-US" sz="2400" dirty="0"/>
              <a:t> + Φ(</a:t>
            </a:r>
            <a:r>
              <a:rPr lang="en-US" sz="2400" i="1" dirty="0" err="1"/>
              <a:t>h</a:t>
            </a:r>
            <a:r>
              <a:rPr lang="en-US" sz="2400" i="1" baseline="-25000" dirty="0" err="1"/>
              <a:t>n</a:t>
            </a:r>
            <a:r>
              <a:rPr lang="en-US" sz="2400" dirty="0"/>
              <a:t>) − Φ(</a:t>
            </a:r>
            <a:r>
              <a:rPr lang="en-US" sz="2400" i="1" dirty="0"/>
              <a:t>h</a:t>
            </a:r>
            <a:r>
              <a:rPr lang="en-US" sz="2400" i="1" baseline="-25000" dirty="0"/>
              <a:t>n</a:t>
            </a:r>
            <a:r>
              <a:rPr lang="en-US" sz="2400" baseline="-25000" dirty="0"/>
              <a:t>−1</a:t>
            </a:r>
            <a:r>
              <a:rPr lang="en-US" sz="2400" dirty="0"/>
              <a:t>))</a:t>
            </a:r>
            <a:br>
              <a:rPr lang="en-US" sz="2400" dirty="0"/>
            </a:br>
            <a:r>
              <a:rPr lang="en-US" sz="2400" dirty="0"/>
              <a:t>= </a:t>
            </a:r>
            <a:r>
              <a:rPr lang="en-US" sz="2400" i="1" dirty="0"/>
              <a:t>c</a:t>
            </a:r>
            <a:r>
              <a:rPr lang="en-US" sz="2400" baseline="-25000" dirty="0"/>
              <a:t>0</a:t>
            </a:r>
            <a:r>
              <a:rPr lang="en-US" sz="2400" dirty="0"/>
              <a:t> + </a:t>
            </a:r>
            <a:r>
              <a:rPr lang="en-US" sz="2400" i="1" dirty="0"/>
              <a:t>c</a:t>
            </a:r>
            <a:r>
              <a:rPr lang="en-US" sz="2400" baseline="-25000" dirty="0"/>
              <a:t>1</a:t>
            </a:r>
            <a:r>
              <a:rPr lang="en-US" sz="2400" dirty="0"/>
              <a:t> + ... + </a:t>
            </a:r>
            <a:r>
              <a:rPr lang="en-US" sz="2400" i="1" dirty="0"/>
              <a:t>c</a:t>
            </a:r>
            <a:r>
              <a:rPr lang="en-US" sz="2400" i="1" baseline="-25000" dirty="0"/>
              <a:t>n</a:t>
            </a:r>
            <a:r>
              <a:rPr lang="en-US" sz="2400" baseline="-25000" dirty="0"/>
              <a:t>−1</a:t>
            </a:r>
            <a:r>
              <a:rPr lang="en-US" sz="2400" dirty="0"/>
              <a:t> + Φ(</a:t>
            </a:r>
            <a:r>
              <a:rPr lang="en-US" sz="2400" i="1" dirty="0" err="1"/>
              <a:t>h</a:t>
            </a:r>
            <a:r>
              <a:rPr lang="en-US" sz="2400" i="1" baseline="-25000" dirty="0" err="1"/>
              <a:t>n</a:t>
            </a:r>
            <a:r>
              <a:rPr lang="en-US" sz="2400" dirty="0"/>
              <a:t>) − Φ(</a:t>
            </a:r>
            <a:r>
              <a:rPr lang="en-US" sz="2400" i="1" dirty="0"/>
              <a:t>h</a:t>
            </a:r>
            <a:r>
              <a:rPr lang="en-US" sz="2400" baseline="-25000" dirty="0"/>
              <a:t>0</a:t>
            </a:r>
            <a:r>
              <a:rPr lang="en-US" sz="2400" dirty="0"/>
              <a:t>)</a:t>
            </a:r>
            <a:br>
              <a:rPr lang="en-US" sz="2400" dirty="0"/>
            </a:br>
            <a:r>
              <a:rPr lang="en-US" sz="2400" dirty="0"/>
              <a:t>= </a:t>
            </a:r>
            <a:r>
              <a:rPr lang="en-US" sz="2400" i="1" dirty="0"/>
              <a:t>c</a:t>
            </a:r>
            <a:r>
              <a:rPr lang="en-US" sz="2400" baseline="-25000" dirty="0"/>
              <a:t>0</a:t>
            </a:r>
            <a:r>
              <a:rPr lang="en-US" sz="2400" dirty="0"/>
              <a:t> + </a:t>
            </a:r>
            <a:r>
              <a:rPr lang="en-US" sz="2400" i="1" dirty="0"/>
              <a:t>c</a:t>
            </a:r>
            <a:r>
              <a:rPr lang="en-US" sz="2400" baseline="-25000" dirty="0"/>
              <a:t>1</a:t>
            </a:r>
            <a:r>
              <a:rPr lang="en-US" sz="2400" dirty="0"/>
              <a:t> + ... + </a:t>
            </a:r>
            <a:r>
              <a:rPr lang="en-US" sz="2400" i="1" dirty="0"/>
              <a:t>c</a:t>
            </a:r>
            <a:r>
              <a:rPr lang="en-US" sz="2400" i="1" baseline="-25000" dirty="0"/>
              <a:t>n</a:t>
            </a:r>
            <a:r>
              <a:rPr lang="en-US" sz="2400" baseline="-25000" dirty="0"/>
              <a:t>−1</a:t>
            </a:r>
            <a:r>
              <a:rPr lang="en-US" sz="2400" dirty="0"/>
              <a:t> + </a:t>
            </a:r>
            <a:r>
              <a:rPr lang="en-US" sz="2200" dirty="0" smtClean="0"/>
              <a:t>Φ(</a:t>
            </a:r>
            <a:r>
              <a:rPr lang="en-US" sz="2200" i="1" dirty="0" err="1" smtClean="0"/>
              <a:t>h</a:t>
            </a:r>
            <a:r>
              <a:rPr lang="en-US" sz="2200" i="1" baseline="-25000" dirty="0" err="1" smtClean="0"/>
              <a:t>n</a:t>
            </a:r>
            <a:r>
              <a:rPr lang="en-US" sz="2200" dirty="0" smtClean="0"/>
              <a:t>)</a:t>
            </a:r>
          </a:p>
          <a:p>
            <a:r>
              <a:rPr lang="en-US" dirty="0" smtClean="0"/>
              <a:t>Therefore </a:t>
            </a:r>
            <a:r>
              <a:rPr lang="en-US" dirty="0"/>
              <a:t>the amortized time for a sequence of operations overestimates of the actual time by Φ(</a:t>
            </a:r>
            <a:r>
              <a:rPr lang="en-US" i="1" dirty="0" err="1"/>
              <a:t>h</a:t>
            </a:r>
            <a:r>
              <a:rPr lang="en-US" i="1" baseline="-25000" dirty="0" err="1"/>
              <a:t>n</a:t>
            </a:r>
            <a:r>
              <a:rPr lang="en-US" dirty="0"/>
              <a:t>), which by assumption is always positive. </a:t>
            </a:r>
            <a:endParaRPr lang="en-US" dirty="0" smtClean="0"/>
          </a:p>
          <a:p>
            <a:r>
              <a:rPr lang="en-US" dirty="0" smtClean="0"/>
              <a:t>Thus </a:t>
            </a:r>
            <a:r>
              <a:rPr lang="en-US" dirty="0"/>
              <a:t>the total amortized time is always an upper bound on the actual time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1514691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a:t>For dynamically resizable arrays with resizing by doubling, we can use the potential function</a:t>
            </a:r>
          </a:p>
          <a:p>
            <a:pPr marL="0" indent="0" algn="ctr">
              <a:buNone/>
            </a:pPr>
            <a:r>
              <a:rPr lang="en-US" dirty="0"/>
              <a:t>Φ(</a:t>
            </a:r>
            <a:r>
              <a:rPr lang="en-US" i="1" dirty="0"/>
              <a:t>h</a:t>
            </a:r>
            <a:r>
              <a:rPr lang="en-US" dirty="0"/>
              <a:t>) = 2</a:t>
            </a:r>
            <a:r>
              <a:rPr lang="en-US" i="1" dirty="0"/>
              <a:t>n</a:t>
            </a:r>
            <a:r>
              <a:rPr lang="en-US" dirty="0"/>
              <a:t> − </a:t>
            </a:r>
            <a:r>
              <a:rPr lang="en-US" i="1" dirty="0" smtClean="0"/>
              <a:t>m</a:t>
            </a:r>
            <a:endParaRPr lang="en-US" dirty="0"/>
          </a:p>
          <a:p>
            <a:r>
              <a:rPr lang="en-US" dirty="0"/>
              <a:t>where </a:t>
            </a:r>
            <a:r>
              <a:rPr lang="en-US" i="1" dirty="0"/>
              <a:t>n</a:t>
            </a:r>
            <a:r>
              <a:rPr lang="en-US" dirty="0"/>
              <a:t> is the current number of elements and </a:t>
            </a:r>
            <a:r>
              <a:rPr lang="en-US" i="1" dirty="0"/>
              <a:t>m</a:t>
            </a:r>
            <a:r>
              <a:rPr lang="en-US" dirty="0"/>
              <a:t> is the current length of the array. </a:t>
            </a:r>
            <a:endParaRPr lang="en-US" dirty="0" smtClean="0"/>
          </a:p>
          <a:p>
            <a:r>
              <a:rPr lang="en-US" dirty="0" smtClean="0"/>
              <a:t>If </a:t>
            </a:r>
            <a:r>
              <a:rPr lang="en-US" dirty="0"/>
              <a:t>we start with an array of length 0 and allocate an array of length 1 when the first element is added, and thereafter double the array size whenever we need more space, we have Φ(</a:t>
            </a:r>
            <a:r>
              <a:rPr lang="en-US" i="1" dirty="0"/>
              <a:t>h</a:t>
            </a:r>
            <a:r>
              <a:rPr lang="en-US" baseline="-25000" dirty="0"/>
              <a:t>0</a:t>
            </a:r>
            <a:r>
              <a:rPr lang="en-US" dirty="0"/>
              <a:t>) = 0 and Φ(</a:t>
            </a:r>
            <a:r>
              <a:rPr lang="en-US" i="1" dirty="0" err="1"/>
              <a:t>h</a:t>
            </a:r>
            <a:r>
              <a:rPr lang="en-US" i="1" baseline="-25000" dirty="0" err="1"/>
              <a:t>t</a:t>
            </a:r>
            <a:r>
              <a:rPr lang="en-US" dirty="0"/>
              <a:t>) ≥ 0 for all </a:t>
            </a:r>
            <a:r>
              <a:rPr lang="en-US" i="1" dirty="0"/>
              <a:t>t</a:t>
            </a:r>
            <a:r>
              <a:rPr lang="en-US" dirty="0"/>
              <a:t>. </a:t>
            </a:r>
            <a:endParaRPr lang="en-US" dirty="0" smtClean="0"/>
          </a:p>
          <a:p>
            <a:r>
              <a:rPr lang="en-US" dirty="0" smtClean="0"/>
              <a:t>The </a:t>
            </a:r>
            <a:r>
              <a:rPr lang="en-US" dirty="0"/>
              <a:t>latter inequality holds because the number of elements is always at least half the size of the array.</a:t>
            </a:r>
          </a:p>
          <a:p>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519668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a:t>Now we would like to show that adding an element takes amortized constant time. There are two cases.</a:t>
            </a:r>
          </a:p>
          <a:p>
            <a:pPr lvl="1"/>
            <a:r>
              <a:rPr lang="en-US" dirty="0"/>
              <a:t>If </a:t>
            </a:r>
            <a:r>
              <a:rPr lang="en-US" i="1" dirty="0"/>
              <a:t>n</a:t>
            </a:r>
            <a:r>
              <a:rPr lang="en-US" dirty="0"/>
              <a:t> &lt; </a:t>
            </a:r>
            <a:r>
              <a:rPr lang="en-US" i="1" dirty="0"/>
              <a:t>m</a:t>
            </a:r>
            <a:r>
              <a:rPr lang="en-US" dirty="0"/>
              <a:t>, then the actual cost is 1, </a:t>
            </a:r>
            <a:r>
              <a:rPr lang="en-US" i="1" dirty="0"/>
              <a:t>n</a:t>
            </a:r>
            <a:r>
              <a:rPr lang="en-US" dirty="0"/>
              <a:t> increases by 1, and </a:t>
            </a:r>
            <a:r>
              <a:rPr lang="en-US" i="1" dirty="0"/>
              <a:t>m</a:t>
            </a:r>
            <a:r>
              <a:rPr lang="en-US" dirty="0"/>
              <a:t> does not change. </a:t>
            </a:r>
            <a:r>
              <a:rPr lang="en-US" dirty="0" smtClean="0"/>
              <a:t> The table does not </a:t>
            </a:r>
            <a:r>
              <a:rPr lang="en-US" dirty="0"/>
              <a:t>expand and suppose that </a:t>
            </a:r>
            <a:r>
              <a:rPr lang="en-US" dirty="0" err="1"/>
              <a:t>n</a:t>
            </a:r>
            <a:r>
              <a:rPr lang="en-US" baseline="-25000" dirty="0" err="1"/>
              <a:t>i</a:t>
            </a:r>
            <a:r>
              <a:rPr lang="en-US" dirty="0"/>
              <a:t>=</a:t>
            </a:r>
            <a:r>
              <a:rPr lang="en-US" dirty="0" err="1"/>
              <a:t>num</a:t>
            </a:r>
            <a:r>
              <a:rPr lang="en-US" baseline="-25000" dirty="0" err="1"/>
              <a:t>i</a:t>
            </a:r>
            <a:r>
              <a:rPr lang="en-US" dirty="0"/>
              <a:t> and m</a:t>
            </a:r>
            <a:r>
              <a:rPr lang="en-US" baseline="-25000" dirty="0"/>
              <a:t>i</a:t>
            </a:r>
            <a:r>
              <a:rPr lang="en-US" dirty="0"/>
              <a:t>=</a:t>
            </a:r>
            <a:r>
              <a:rPr lang="en-US" dirty="0" err="1"/>
              <a:t>size</a:t>
            </a:r>
            <a:r>
              <a:rPr lang="en-US" baseline="-25000" dirty="0" err="1"/>
              <a:t>i</a:t>
            </a:r>
            <a:r>
              <a:rPr lang="en-US" dirty="0"/>
              <a:t>. </a:t>
            </a:r>
            <a:endParaRPr lang="en-US" dirty="0" smtClean="0"/>
          </a:p>
          <a:p>
            <a:pPr lvl="1"/>
            <a:r>
              <a:rPr lang="en-US" dirty="0" smtClean="0"/>
              <a:t>If</a:t>
            </a:r>
            <a:r>
              <a:rPr lang="en-US" dirty="0"/>
              <a:t> </a:t>
            </a:r>
            <a:r>
              <a:rPr lang="en-US" i="1" dirty="0"/>
              <a:t>n</a:t>
            </a:r>
            <a:r>
              <a:rPr lang="en-US" dirty="0"/>
              <a:t> = </a:t>
            </a:r>
            <a:r>
              <a:rPr lang="en-US" i="1" dirty="0"/>
              <a:t>m</a:t>
            </a:r>
            <a:r>
              <a:rPr lang="en-US" dirty="0"/>
              <a:t>, then the array is doubled, so the actual time is </a:t>
            </a:r>
            <a:r>
              <a:rPr lang="en-US" i="1" dirty="0"/>
              <a:t>n</a:t>
            </a:r>
            <a:r>
              <a:rPr lang="en-US" dirty="0"/>
              <a:t> + 1. </a:t>
            </a:r>
            <a:r>
              <a:rPr lang="en-US" dirty="0" smtClean="0"/>
              <a:t>The table expands and suppose that </a:t>
            </a:r>
            <a:r>
              <a:rPr lang="en-US" dirty="0" err="1" smtClean="0"/>
              <a:t>n</a:t>
            </a:r>
            <a:r>
              <a:rPr lang="en-US" baseline="-25000" dirty="0" err="1" smtClean="0"/>
              <a:t>i</a:t>
            </a:r>
            <a:r>
              <a:rPr lang="en-US" dirty="0" smtClean="0"/>
              <a:t>=</a:t>
            </a:r>
            <a:r>
              <a:rPr lang="en-US" dirty="0" err="1" smtClean="0"/>
              <a:t>num</a:t>
            </a:r>
            <a:r>
              <a:rPr lang="en-US" baseline="-25000" dirty="0" err="1" smtClean="0"/>
              <a:t>i</a:t>
            </a:r>
            <a:r>
              <a:rPr lang="en-US" dirty="0" smtClean="0"/>
              <a:t> and m</a:t>
            </a:r>
            <a:r>
              <a:rPr lang="en-US" baseline="-25000" dirty="0" smtClean="0"/>
              <a:t>i</a:t>
            </a:r>
            <a:r>
              <a:rPr lang="en-US" dirty="0" smtClean="0"/>
              <a:t>=</a:t>
            </a:r>
            <a:r>
              <a:rPr lang="en-US" dirty="0" err="1" smtClean="0"/>
              <a:t>size</a:t>
            </a:r>
            <a:r>
              <a:rPr lang="en-US" baseline="-25000" dirty="0" err="1" smtClean="0"/>
              <a:t>i</a:t>
            </a:r>
            <a:r>
              <a:rPr lang="en-US" dirty="0" smtClean="0"/>
              <a:t>.</a:t>
            </a:r>
            <a:endParaRPr lang="en-US" dirty="0"/>
          </a:p>
          <a:p>
            <a:r>
              <a:rPr lang="en-US" dirty="0"/>
              <a:t>In both cases, the amortized time is O(1).</a:t>
            </a:r>
          </a:p>
          <a:p>
            <a:r>
              <a:rPr lang="en-US" dirty="0"/>
              <a:t>The key to amortized analysis with the physicist's method is to define the right potential function. </a:t>
            </a:r>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4109164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2135" y="1447801"/>
            <a:ext cx="8072265" cy="4744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5462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Potential (Physicist's) </a:t>
            </a:r>
            <a:r>
              <a:rPr lang="en-US" b="1" dirty="0" smtClean="0"/>
              <a:t>Method</a:t>
            </a:r>
            <a:endParaRPr lang="en-US" dirty="0"/>
          </a:p>
        </p:txBody>
      </p:sp>
      <p:sp>
        <p:nvSpPr>
          <p:cNvPr id="3" name="Content Placeholder 2"/>
          <p:cNvSpPr>
            <a:spLocks noGrp="1"/>
          </p:cNvSpPr>
          <p:nvPr>
            <p:ph idx="1"/>
          </p:nvPr>
        </p:nvSpPr>
        <p:spPr/>
        <p:txBody>
          <a:bodyPr>
            <a:normAutofit/>
          </a:bodyPr>
          <a:lstStyle/>
          <a:p>
            <a:r>
              <a:rPr lang="en-US" dirty="0"/>
              <a:t>The potential function needs to save up enough time to be used later when it is needed. But it cannot save so much time that it causes the amortized time of the current operation to be too high.</a:t>
            </a:r>
          </a:p>
          <a:p>
            <a:r>
              <a:rPr lang="en-US" dirty="0" smtClean="0"/>
              <a:t>The algorithms for dynamic tables are not mentioned in this lecture due to simplicity.</a:t>
            </a:r>
          </a:p>
          <a:p>
            <a:r>
              <a:rPr lang="en-US" dirty="0" smtClean="0"/>
              <a:t>Read it yourself.</a:t>
            </a:r>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015423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a:t>
            </a:r>
            <a:endParaRPr lang="en-US" dirty="0"/>
          </a:p>
        </p:txBody>
      </p:sp>
      <p:sp>
        <p:nvSpPr>
          <p:cNvPr id="3" name="Content Placeholder 2"/>
          <p:cNvSpPr>
            <a:spLocks noGrp="1"/>
          </p:cNvSpPr>
          <p:nvPr>
            <p:ph idx="1"/>
          </p:nvPr>
        </p:nvSpPr>
        <p:spPr/>
        <p:txBody>
          <a:bodyPr/>
          <a:lstStyle/>
          <a:p>
            <a:r>
              <a:rPr lang="en-US" dirty="0" smtClean="0"/>
              <a:t>Write a program for the Huffman coding problem along with a supposition that the given heap is not sorted. Submit the print of the solution along with the screen shots in the next class.</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3156005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a:xfrm>
            <a:off x="457200" y="1600200"/>
            <a:ext cx="8001000" cy="4525963"/>
          </a:xfrm>
        </p:spPr>
        <p:txBody>
          <a:bodyPr>
            <a:normAutofit/>
          </a:bodyPr>
          <a:lstStyle/>
          <a:p>
            <a:r>
              <a:rPr lang="en-US" dirty="0"/>
              <a:t>Let us consider an example of a simple hash table insertions. </a:t>
            </a:r>
            <a:endParaRPr lang="en-US" dirty="0" smtClean="0"/>
          </a:p>
          <a:p>
            <a:r>
              <a:rPr lang="en-US" dirty="0" smtClean="0"/>
              <a:t>How </a:t>
            </a:r>
            <a:r>
              <a:rPr lang="en-US" dirty="0"/>
              <a:t>do we decide table size? </a:t>
            </a:r>
            <a:endParaRPr lang="en-US" dirty="0" smtClean="0"/>
          </a:p>
          <a:p>
            <a:r>
              <a:rPr lang="en-US" dirty="0" smtClean="0"/>
              <a:t>There </a:t>
            </a:r>
            <a:r>
              <a:rPr lang="en-US" dirty="0"/>
              <a:t>is a trade-off between space and time, if we make hash-table size big, search time becomes fast, but space required becomes high</a:t>
            </a:r>
            <a:r>
              <a:rPr lang="en-US" dirty="0" smtClean="0"/>
              <a:t>.</a:t>
            </a:r>
          </a:p>
          <a:p>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145546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Analysis</a:t>
            </a:r>
          </a:p>
        </p:txBody>
      </p:sp>
      <p:sp>
        <p:nvSpPr>
          <p:cNvPr id="3" name="Content Placeholder 2"/>
          <p:cNvSpPr>
            <a:spLocks noGrp="1"/>
          </p:cNvSpPr>
          <p:nvPr>
            <p:ph idx="1"/>
          </p:nvPr>
        </p:nvSpPr>
        <p:spPr/>
        <p:txBody>
          <a:bodyPr>
            <a:normAutofit lnSpcReduction="10000"/>
          </a:bodyPr>
          <a:lstStyle/>
          <a:p>
            <a:r>
              <a:rPr lang="en-US" dirty="0"/>
              <a:t>The solution to this trade-off problem is to use </a:t>
            </a:r>
            <a:r>
              <a:rPr lang="en-US" dirty="0">
                <a:hlinkClick r:id="rId2"/>
              </a:rPr>
              <a:t>Dynamic Table (or Arrays)</a:t>
            </a:r>
            <a:r>
              <a:rPr lang="en-US" dirty="0"/>
              <a:t>. The idea is to increase </a:t>
            </a:r>
            <a:r>
              <a:rPr lang="en-US" dirty="0" smtClean="0"/>
              <a:t>the size </a:t>
            </a:r>
            <a:r>
              <a:rPr lang="en-US" dirty="0"/>
              <a:t>of table whenever it becomes full. Following are the steps to follow when table becomes </a:t>
            </a:r>
            <a:r>
              <a:rPr lang="en-US" dirty="0" smtClean="0"/>
              <a:t>full.</a:t>
            </a:r>
          </a:p>
          <a:p>
            <a:pPr lvl="1"/>
            <a:r>
              <a:rPr lang="en-US" dirty="0" smtClean="0"/>
              <a:t>Allocate </a:t>
            </a:r>
            <a:r>
              <a:rPr lang="en-US" dirty="0"/>
              <a:t>memory for a larger table of size, typically twice the old </a:t>
            </a:r>
            <a:r>
              <a:rPr lang="en-US" dirty="0" smtClean="0"/>
              <a:t>table.</a:t>
            </a:r>
            <a:endParaRPr lang="en-US" dirty="0"/>
          </a:p>
          <a:p>
            <a:pPr lvl="1"/>
            <a:r>
              <a:rPr lang="en-US" dirty="0" smtClean="0"/>
              <a:t>Copy </a:t>
            </a:r>
            <a:r>
              <a:rPr lang="en-US" dirty="0"/>
              <a:t>the contents of old table to new </a:t>
            </a:r>
            <a:r>
              <a:rPr lang="en-US" dirty="0" smtClean="0"/>
              <a:t>table.</a:t>
            </a:r>
            <a:endParaRPr lang="en-US" dirty="0"/>
          </a:p>
          <a:p>
            <a:pPr lvl="1"/>
            <a:r>
              <a:rPr lang="en-US" dirty="0" smtClean="0"/>
              <a:t>Free </a:t>
            </a:r>
            <a:r>
              <a:rPr lang="en-US" dirty="0"/>
              <a:t>the old table.</a:t>
            </a:r>
          </a:p>
          <a:p>
            <a:r>
              <a:rPr lang="en-US" dirty="0"/>
              <a:t>If the table has space available, we simply insert new item in available space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524495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6" name="Picture 2" descr="D:\Teaching\AAA\Dynamic-Tabl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5388" y="1804949"/>
            <a:ext cx="5193224" cy="411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545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p:txBody>
          <a:bodyPr/>
          <a:lstStyle/>
          <a:p>
            <a:r>
              <a:rPr lang="en-US" b="1" dirty="0"/>
              <a:t>What is the time complexity of n insertions using the </a:t>
            </a:r>
            <a:r>
              <a:rPr lang="en-US" b="1" dirty="0" smtClean="0"/>
              <a:t>previous </a:t>
            </a:r>
            <a:r>
              <a:rPr lang="en-US" b="1" dirty="0"/>
              <a:t>scheme</a:t>
            </a:r>
            <a:r>
              <a:rPr lang="en-US" b="1" dirty="0" smtClean="0"/>
              <a:t>?</a:t>
            </a:r>
          </a:p>
          <a:p>
            <a:pPr lvl="1"/>
            <a:r>
              <a:rPr lang="en-US" dirty="0"/>
              <a:t>If we use simple analysis, the worst case cost of an insertion is O(n). Therefore, worst case cost of n inserts is n * O(n) which is O(n</a:t>
            </a:r>
            <a:r>
              <a:rPr lang="en-US" baseline="30000" dirty="0"/>
              <a:t>2</a:t>
            </a:r>
            <a:r>
              <a:rPr lang="en-US" dirty="0"/>
              <a:t>). This analysis gives an upper bound, but not a tight upper bound for n insertions as all insertions don’t take Θ(n) time.</a:t>
            </a:r>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426932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Content Placeholder 5"/>
          <p:cNvSpPr>
            <a:spLocks noGrp="1"/>
          </p:cNvSpPr>
          <p:nvPr>
            <p:ph idx="1"/>
          </p:nvPr>
        </p:nvSpPr>
        <p:spPr/>
        <p:txBody>
          <a:bodyPr>
            <a:normAutofit fontScale="550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So </a:t>
            </a:r>
            <a:r>
              <a:rPr lang="en-US" dirty="0"/>
              <a:t>using Amortized Analysis, we could prove that the Dynamic Table scheme has O(1) insertion time which is a great result used in hashing. Also, the concept of dynamic table is used in </a:t>
            </a:r>
            <a:r>
              <a:rPr lang="en-US" dirty="0">
                <a:hlinkClick r:id="rId2"/>
              </a:rPr>
              <a:t>vectors in C++,</a:t>
            </a:r>
            <a:r>
              <a:rPr lang="en-US" dirty="0"/>
              <a:t> </a:t>
            </a:r>
            <a:r>
              <a:rPr lang="en-US" dirty="0" err="1">
                <a:hlinkClick r:id="rId3"/>
              </a:rPr>
              <a:t>ArrayList</a:t>
            </a:r>
            <a:r>
              <a:rPr lang="en-US" dirty="0">
                <a:hlinkClick r:id="rId3"/>
              </a:rPr>
              <a:t> in Java</a:t>
            </a:r>
            <a:r>
              <a:rPr lang="en-US" dirty="0"/>
              <a:t>.</a:t>
            </a:r>
            <a:endParaRPr lang="en-US" dirty="0" smtClean="0"/>
          </a:p>
        </p:txBody>
      </p:sp>
      <p:pic>
        <p:nvPicPr>
          <p:cNvPr id="9" name="Picture 2" descr="D:\Teaching\AAA\AmortizedAnalysi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5965" y="1370029"/>
            <a:ext cx="4812070" cy="3887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806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Following are few important notes</a:t>
            </a:r>
            <a:r>
              <a:rPr lang="en-US" dirty="0" smtClean="0"/>
              <a:t>.</a:t>
            </a:r>
          </a:p>
          <a:p>
            <a:pPr lvl="1"/>
            <a:r>
              <a:rPr lang="en-US" dirty="0"/>
              <a:t>Amortized cost of a sequence of operations can be seen as expenses of a salaried person. The average monthly expense of the person is less than or equal to the salary, but the person can spend more money in a particular month by buying a car or something. In other months, he or she saves money for the expensive month</a:t>
            </a:r>
            <a:r>
              <a:rPr lang="en-US" dirty="0" smtClean="0"/>
              <a:t>.</a:t>
            </a:r>
          </a:p>
          <a:p>
            <a:pPr lvl="1"/>
            <a:r>
              <a:rPr lang="en-US" dirty="0" smtClean="0"/>
              <a:t>Amortized </a:t>
            </a:r>
            <a:r>
              <a:rPr lang="en-US" dirty="0"/>
              <a:t>Analysis done for Dynamic Array example is called </a:t>
            </a:r>
            <a:r>
              <a:rPr lang="en-US" b="1" i="1" dirty="0"/>
              <a:t>Aggregate Method</a:t>
            </a:r>
            <a:r>
              <a:rPr lang="en-US" dirty="0"/>
              <a:t>. There are two more powerful ways to do Amortized analysis called </a:t>
            </a:r>
            <a:r>
              <a:rPr lang="en-US" b="1" i="1" dirty="0">
                <a:hlinkClick r:id="rId2"/>
              </a:rPr>
              <a:t>Accounting Method</a:t>
            </a:r>
            <a:r>
              <a:rPr lang="en-US" b="1" i="1" dirty="0"/>
              <a:t> </a:t>
            </a:r>
            <a:r>
              <a:rPr lang="en-US" dirty="0" smtClean="0"/>
              <a:t>and </a:t>
            </a:r>
            <a:r>
              <a:rPr lang="en-US" b="1" i="1" dirty="0" smtClean="0">
                <a:hlinkClick r:id="rId3"/>
              </a:rPr>
              <a:t>Potential </a:t>
            </a:r>
            <a:r>
              <a:rPr lang="en-US" b="1" i="1" dirty="0">
                <a:hlinkClick r:id="rId3"/>
              </a:rPr>
              <a:t>Method</a:t>
            </a:r>
            <a:r>
              <a:rPr lang="en-US" dirty="0"/>
              <a:t>. We will </a:t>
            </a:r>
            <a:r>
              <a:rPr lang="en-US" dirty="0" smtClean="0"/>
              <a:t>discuss it on next slides.</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400989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Amortized Analysis</a:t>
            </a:r>
            <a:endParaRPr lang="en-US" dirty="0"/>
          </a:p>
        </p:txBody>
      </p:sp>
      <p:sp>
        <p:nvSpPr>
          <p:cNvPr id="3" name="Content Placeholder 2"/>
          <p:cNvSpPr>
            <a:spLocks noGrp="1"/>
          </p:cNvSpPr>
          <p:nvPr>
            <p:ph idx="1"/>
          </p:nvPr>
        </p:nvSpPr>
        <p:spPr/>
        <p:txBody>
          <a:bodyPr>
            <a:normAutofit lnSpcReduction="10000"/>
          </a:bodyPr>
          <a:lstStyle/>
          <a:p>
            <a:pPr lvl="1"/>
            <a:r>
              <a:rPr lang="en-US" dirty="0"/>
              <a:t>The amortized analysis doesn’t involve </a:t>
            </a:r>
            <a:r>
              <a:rPr lang="en-US" dirty="0" smtClean="0"/>
              <a:t>probability.</a:t>
            </a:r>
          </a:p>
          <a:p>
            <a:pPr lvl="1"/>
            <a:r>
              <a:rPr lang="en-US" dirty="0" smtClean="0"/>
              <a:t>There </a:t>
            </a:r>
            <a:r>
              <a:rPr lang="en-US" dirty="0"/>
              <a:t>is also another different notion of average case running time where algorithms use randomization to make them faster and expected running time is faster than the worst case running time. </a:t>
            </a:r>
            <a:endParaRPr lang="en-US" dirty="0" smtClean="0"/>
          </a:p>
          <a:p>
            <a:pPr lvl="1"/>
            <a:r>
              <a:rPr lang="en-US" dirty="0" smtClean="0"/>
              <a:t>These </a:t>
            </a:r>
            <a:r>
              <a:rPr lang="en-US" dirty="0"/>
              <a:t>algorithms are analyzed using Randomized Analysis. Examples of these algorithms are Randomized Quick Sort, Quick Select and Hashing. We will </a:t>
            </a:r>
            <a:r>
              <a:rPr lang="en-US" dirty="0" smtClean="0"/>
              <a:t>look over it later on.</a:t>
            </a:r>
            <a:endParaRPr lang="en-US" dirty="0"/>
          </a:p>
        </p:txBody>
      </p:sp>
      <p:sp>
        <p:nvSpPr>
          <p:cNvPr id="4" name="Date Placeholder 3"/>
          <p:cNvSpPr>
            <a:spLocks noGrp="1"/>
          </p:cNvSpPr>
          <p:nvPr>
            <p:ph type="dt" sz="half" idx="10"/>
          </p:nvPr>
        </p:nvSpPr>
        <p:spPr/>
        <p:txBody>
          <a:bodyPr/>
          <a:lstStyle/>
          <a:p>
            <a:r>
              <a:rPr lang="en-US" smtClean="0"/>
              <a:t>28/11/2014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601064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TotalTime>
  <Words>1047</Words>
  <Application>Microsoft Office PowerPoint</Application>
  <PresentationFormat>On-screen Show (4:3)</PresentationFormat>
  <Paragraphs>171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Advanced Analysis of Algorithms</vt:lpstr>
      <vt:lpstr>Amortized analysis</vt:lpstr>
      <vt:lpstr>Amortized Analysis</vt:lpstr>
      <vt:lpstr>Amortized Analysis</vt:lpstr>
      <vt:lpstr>Amortized Analysis</vt:lpstr>
      <vt:lpstr>Amortized Analysis</vt:lpstr>
      <vt:lpstr>Amortized Analysis</vt:lpstr>
      <vt:lpstr>Amortized Analysis</vt:lpstr>
      <vt:lpstr>Amortized Analysis</vt:lpstr>
      <vt:lpstr>Amortized Analysis</vt:lpstr>
      <vt:lpstr>Amortized Analysis</vt:lpstr>
      <vt:lpstr>Accounting (Banker’s) Method</vt:lpstr>
      <vt:lpstr>Accounting (Banker’s) Method</vt:lpstr>
      <vt:lpstr>Accounting (Banker’s) Method</vt:lpstr>
      <vt:lpstr>Accounting (Banker’s) Method</vt:lpstr>
      <vt:lpstr>Accounting (Banker’s) Method</vt:lpstr>
      <vt:lpstr>Potential (Physicist's) Method</vt:lpstr>
      <vt:lpstr>Potential (Physicist's) Method</vt:lpstr>
      <vt:lpstr>Potential (Physicist's) Method</vt:lpstr>
      <vt:lpstr>Potential (Physicist's) Method</vt:lpstr>
      <vt:lpstr>Potential (Physicist's) Method</vt:lpstr>
      <vt:lpstr>Potential (Physicist's) Method</vt:lpstr>
      <vt:lpstr>Potential (Physicist's) Method</vt:lpstr>
      <vt:lpstr>Potential (Physicist's) Method</vt:lpstr>
      <vt:lpstr>Assignment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Analysis of Algorithms</dc:title>
  <dc:creator>Genius Computers</dc:creator>
  <cp:lastModifiedBy>Genius Computers</cp:lastModifiedBy>
  <cp:revision>180</cp:revision>
  <dcterms:created xsi:type="dcterms:W3CDTF">2006-08-16T00:00:00Z</dcterms:created>
  <dcterms:modified xsi:type="dcterms:W3CDTF">2014-11-28T17:32:13Z</dcterms:modified>
</cp:coreProperties>
</file>