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71" r:id="rId5"/>
    <p:sldId id="259" r:id="rId6"/>
    <p:sldId id="260" r:id="rId7"/>
    <p:sldId id="261" r:id="rId8"/>
    <p:sldId id="264" r:id="rId9"/>
    <p:sldId id="266" r:id="rId10"/>
    <p:sldId id="265" r:id="rId11"/>
    <p:sldId id="272" r:id="rId12"/>
    <p:sldId id="273" r:id="rId13"/>
    <p:sldId id="274" r:id="rId14"/>
    <p:sldId id="275" r:id="rId15"/>
    <p:sldId id="276" r:id="rId16"/>
    <p:sldId id="277" r:id="rId17"/>
    <p:sldId id="278" r:id="rId18"/>
    <p:sldId id="268" r:id="rId19"/>
    <p:sldId id="267"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snapToGrid="0">
      <p:cViewPr varScale="1">
        <p:scale>
          <a:sx n="55" d="100"/>
          <a:sy n="55" d="100"/>
        </p:scale>
        <p:origin x="108"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F11B2-56C2-4904-B083-3FEB77871538}" type="datetimeFigureOut">
              <a:rPr lang="en-US" smtClean="0"/>
              <a:t>5/3/2020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26CF3-9990-4279-B131-9246940EFCAC}" type="slidenum">
              <a:rPr lang="en-US" smtClean="0"/>
              <a:t>‹#›</a:t>
            </a:fld>
            <a:endParaRPr lang="en-US"/>
          </a:p>
        </p:txBody>
      </p:sp>
    </p:spTree>
    <p:extLst>
      <p:ext uri="{BB962C8B-B14F-4D97-AF65-F5344CB8AC3E}">
        <p14:creationId xmlns:p14="http://schemas.microsoft.com/office/powerpoint/2010/main" val="103393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Plant Breeding: an art and science which deals with improvement and change of heredity of plants.</a:t>
            </a:r>
          </a:p>
          <a:p>
            <a:r>
              <a:rPr lang="en-US" dirty="0"/>
              <a:t>PBG: Application of genetic principles and laws for changing and improving the heredity of plants in relation to their economic use.</a:t>
            </a:r>
          </a:p>
        </p:txBody>
      </p:sp>
      <p:sp>
        <p:nvSpPr>
          <p:cNvPr id="4" name="Slide Number Placeholder 3"/>
          <p:cNvSpPr>
            <a:spLocks noGrp="1"/>
          </p:cNvSpPr>
          <p:nvPr>
            <p:ph type="sldNum" sz="quarter" idx="5"/>
          </p:nvPr>
        </p:nvSpPr>
        <p:spPr/>
        <p:txBody>
          <a:bodyPr/>
          <a:lstStyle/>
          <a:p>
            <a:fld id="{25A26CF3-9990-4279-B131-9246940EFCAC}" type="slidenum">
              <a:rPr lang="en-US" smtClean="0"/>
              <a:t>2</a:t>
            </a:fld>
            <a:endParaRPr lang="en-US"/>
          </a:p>
        </p:txBody>
      </p:sp>
    </p:spTree>
    <p:extLst>
      <p:ext uri="{BB962C8B-B14F-4D97-AF65-F5344CB8AC3E}">
        <p14:creationId xmlns:p14="http://schemas.microsoft.com/office/powerpoint/2010/main" val="1030170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UPOV: International Union for Protection of New Plant Varieties</a:t>
            </a:r>
            <a:endParaRPr lang="en-US" dirty="0"/>
          </a:p>
        </p:txBody>
      </p:sp>
      <p:sp>
        <p:nvSpPr>
          <p:cNvPr id="4" name="Slide Number Placeholder 3"/>
          <p:cNvSpPr>
            <a:spLocks noGrp="1"/>
          </p:cNvSpPr>
          <p:nvPr>
            <p:ph type="sldNum" sz="quarter" idx="5"/>
          </p:nvPr>
        </p:nvSpPr>
        <p:spPr/>
        <p:txBody>
          <a:bodyPr/>
          <a:lstStyle/>
          <a:p>
            <a:fld id="{25A26CF3-9990-4279-B131-9246940EFCAC}" type="slidenum">
              <a:rPr lang="en-US" smtClean="0"/>
              <a:t>4</a:t>
            </a:fld>
            <a:endParaRPr lang="en-US"/>
          </a:p>
        </p:txBody>
      </p:sp>
    </p:spTree>
    <p:extLst>
      <p:ext uri="{BB962C8B-B14F-4D97-AF65-F5344CB8AC3E}">
        <p14:creationId xmlns:p14="http://schemas.microsoft.com/office/powerpoint/2010/main" val="395336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29ECEA-68AE-4750-B52F-2116F39D0CC2}"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342439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29ECEA-68AE-4750-B52F-2116F39D0CC2}"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308534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29ECEA-68AE-4750-B52F-2116F39D0CC2}"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144444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29ECEA-68AE-4750-B52F-2116F39D0CC2}"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48361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29ECEA-68AE-4750-B52F-2116F39D0CC2}"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326602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29ECEA-68AE-4750-B52F-2116F39D0CC2}"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263278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29ECEA-68AE-4750-B52F-2116F39D0CC2}" type="datetimeFigureOut">
              <a:rPr lang="en-GB" smtClean="0"/>
              <a:t>03/05/2020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46565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29ECEA-68AE-4750-B52F-2116F39D0CC2}" type="datetimeFigureOut">
              <a:rPr lang="en-GB" smtClean="0"/>
              <a:t>03/05/2020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278643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9ECEA-68AE-4750-B52F-2116F39D0CC2}" type="datetimeFigureOut">
              <a:rPr lang="en-GB" smtClean="0"/>
              <a:t>03/05/2020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175525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29ECEA-68AE-4750-B52F-2116F39D0CC2}"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289745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29ECEA-68AE-4750-B52F-2116F39D0CC2}"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E67C24-D34F-4461-BFAF-B71E842462D9}" type="slidenum">
              <a:rPr lang="en-GB" smtClean="0"/>
              <a:t>‹#›</a:t>
            </a:fld>
            <a:endParaRPr lang="en-GB"/>
          </a:p>
        </p:txBody>
      </p:sp>
    </p:spTree>
    <p:extLst>
      <p:ext uri="{BB962C8B-B14F-4D97-AF65-F5344CB8AC3E}">
        <p14:creationId xmlns:p14="http://schemas.microsoft.com/office/powerpoint/2010/main" val="295733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9ECEA-68AE-4750-B52F-2116F39D0CC2}" type="datetimeFigureOut">
              <a:rPr lang="en-GB" smtClean="0"/>
              <a:t>03/05/2020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67C24-D34F-4461-BFAF-B71E842462D9}" type="slidenum">
              <a:rPr lang="en-GB" smtClean="0"/>
              <a:t>‹#›</a:t>
            </a:fld>
            <a:endParaRPr lang="en-GB"/>
          </a:p>
        </p:txBody>
      </p:sp>
    </p:spTree>
    <p:extLst>
      <p:ext uri="{BB962C8B-B14F-4D97-AF65-F5344CB8AC3E}">
        <p14:creationId xmlns:p14="http://schemas.microsoft.com/office/powerpoint/2010/main" val="87568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Plant Breeder’s Rights(PBR)</a:t>
            </a:r>
          </a:p>
        </p:txBody>
      </p:sp>
      <p:sp>
        <p:nvSpPr>
          <p:cNvPr id="3" name="Subtitle 2"/>
          <p:cNvSpPr>
            <a:spLocks noGrp="1"/>
          </p:cNvSpPr>
          <p:nvPr>
            <p:ph type="subTitle" idx="1"/>
          </p:nvPr>
        </p:nvSpPr>
        <p:spPr/>
        <p:txBody>
          <a:bodyPr>
            <a:normAutofit/>
          </a:bodyPr>
          <a:lstStyle/>
          <a:p>
            <a:r>
              <a:rPr lang="en-GB" sz="3600" b="1" dirty="0"/>
              <a:t>Requirements for PBR, The extent of protection by PBR, Needs for PBR, Benefits and disadvantages from PBR.</a:t>
            </a:r>
          </a:p>
        </p:txBody>
      </p:sp>
    </p:spTree>
    <p:extLst>
      <p:ext uri="{BB962C8B-B14F-4D97-AF65-F5344CB8AC3E}">
        <p14:creationId xmlns:p14="http://schemas.microsoft.com/office/powerpoint/2010/main" val="28690756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sz="4800" b="1" dirty="0"/>
              <a:t>The need for PBR </a:t>
            </a:r>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a:bodyPr>
          <a:lstStyle/>
          <a:p>
            <a:pPr marL="0" indent="0">
              <a:buNone/>
            </a:pPr>
            <a:r>
              <a:rPr lang="en-GB" sz="3200" dirty="0"/>
              <a:t>The concept of PBR originated in developed countries where private companies are major players in plant breeding and seed production/marketing. The main consideration are</a:t>
            </a:r>
          </a:p>
          <a:p>
            <a:r>
              <a:rPr lang="en-GB" sz="3200" dirty="0"/>
              <a:t>Allows Breeders to benefit from the verities develop by them or to encourage the plant breeding activities.</a:t>
            </a:r>
          </a:p>
          <a:p>
            <a:r>
              <a:rPr lang="en-GB" sz="3200" dirty="0"/>
              <a:t>Private sector is encouraged to invest in Plant Breeding and Seed industry.</a:t>
            </a:r>
          </a:p>
          <a:p>
            <a:r>
              <a:rPr lang="en-GB" sz="3200" dirty="0"/>
              <a:t>Development of a new plant variety is  as much of an innovation as invention of a machine/product. So be regarded as intellectual property and rights to benefit need legal protection.</a:t>
            </a:r>
          </a:p>
        </p:txBody>
      </p:sp>
    </p:spTree>
    <p:extLst>
      <p:ext uri="{BB962C8B-B14F-4D97-AF65-F5344CB8AC3E}">
        <p14:creationId xmlns:p14="http://schemas.microsoft.com/office/powerpoint/2010/main" val="28089374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t>
            </a:r>
            <a:r>
              <a:rPr lang="en-US" sz="4800" b="1" dirty="0"/>
              <a:t>OBJECTIVES OF THE PPV &amp; FR ACT, 2001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fontScale="92500" lnSpcReduction="20000"/>
          </a:bodyPr>
          <a:lstStyle/>
          <a:p>
            <a:pPr marL="514350" indent="-514350" algn="just">
              <a:buFont typeface="+mj-lt"/>
              <a:buAutoNum type="arabicPeriod"/>
            </a:pPr>
            <a:r>
              <a:rPr lang="en-US" sz="3200" dirty="0"/>
              <a:t>To establish an effective system for the protection of plant varieties, the rights of farmers and plant breeders and to encourage the development of new varieties of plants. </a:t>
            </a:r>
          </a:p>
          <a:p>
            <a:pPr marL="514350" indent="-514350" algn="just">
              <a:buFont typeface="+mj-lt"/>
              <a:buAutoNum type="arabicPeriod"/>
            </a:pPr>
            <a:r>
              <a:rPr lang="en-US" sz="3200" dirty="0"/>
              <a:t>To recognize and protect the rights of farmers in respect of their contributions made at any time in conserving, improving and making available plant genetic resources for the development of new plant varieties. </a:t>
            </a:r>
          </a:p>
          <a:p>
            <a:pPr marL="514350" indent="-514350" algn="just">
              <a:buFont typeface="+mj-lt"/>
              <a:buAutoNum type="arabicPeriod"/>
            </a:pPr>
            <a:r>
              <a:rPr lang="en-US" sz="3200" dirty="0"/>
              <a:t>To accelerate agricultural development in the country, protect plant breeders’ rights; stimulate investment for research and development both in public &amp; private sector for the development of new plant varieties. </a:t>
            </a:r>
          </a:p>
          <a:p>
            <a:pPr marL="514350" indent="-514350" algn="just">
              <a:buFont typeface="+mj-lt"/>
              <a:buAutoNum type="arabicPeriod"/>
            </a:pPr>
            <a:r>
              <a:rPr lang="en-US" sz="3200" dirty="0"/>
              <a:t>Facilitate the growth of seed industry in the country which will ensure the availability of high quality seeds and planting material to the farmers. </a:t>
            </a:r>
          </a:p>
        </p:txBody>
      </p:sp>
    </p:spTree>
    <p:extLst>
      <p:ext uri="{BB962C8B-B14F-4D97-AF65-F5344CB8AC3E}">
        <p14:creationId xmlns:p14="http://schemas.microsoft.com/office/powerpoint/2010/main" val="11104884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General Functions of the Authority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fontScale="85000" lnSpcReduction="10000"/>
          </a:bodyPr>
          <a:lstStyle/>
          <a:p>
            <a:r>
              <a:rPr lang="en-US" sz="3200" dirty="0"/>
              <a:t>Registration of new plant varieties, essentially derived varieties (EDV) and extant varieties </a:t>
            </a:r>
          </a:p>
          <a:p>
            <a:r>
              <a:rPr lang="en-US" sz="3200" dirty="0"/>
              <a:t>Developing DUS (Distinctiveness, Uniformity and Stability) test guidelines for new plant species </a:t>
            </a:r>
          </a:p>
          <a:p>
            <a:r>
              <a:rPr lang="en-US" sz="3200" dirty="0"/>
              <a:t>Developing characterization and documentation of registered varieties </a:t>
            </a:r>
          </a:p>
          <a:p>
            <a:r>
              <a:rPr lang="en-US" sz="3200" dirty="0"/>
              <a:t>Compulsory cataloging facilities for all variety of plants </a:t>
            </a:r>
          </a:p>
          <a:p>
            <a:r>
              <a:rPr lang="en-US" sz="3200" dirty="0"/>
              <a:t>Documentation, indexing and cataloguing of farmers’ varieties </a:t>
            </a:r>
          </a:p>
          <a:p>
            <a:r>
              <a:rPr lang="en-US" sz="3200" dirty="0"/>
              <a:t>Recognizing and rewarding farmers, community of farmers, particularly tribal and rural community engaged in conservation, improvement, preservation of plant genetic resources of economic plants and their wild relatives </a:t>
            </a:r>
          </a:p>
          <a:p>
            <a:r>
              <a:rPr lang="en-US" sz="3200" dirty="0"/>
              <a:t>Maintenance of the National Register of Plant Varieties and </a:t>
            </a:r>
          </a:p>
          <a:p>
            <a:r>
              <a:rPr lang="en-US" sz="3200" dirty="0"/>
              <a:t>Maintenance of National Gene Bank </a:t>
            </a:r>
          </a:p>
        </p:txBody>
      </p:sp>
    </p:spTree>
    <p:extLst>
      <p:ext uri="{BB962C8B-B14F-4D97-AF65-F5344CB8AC3E}">
        <p14:creationId xmlns:p14="http://schemas.microsoft.com/office/powerpoint/2010/main" val="3153808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US" sz="4800" b="1" dirty="0"/>
              <a:t>WHAT IS A VARIETY?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a:bodyPr>
          <a:lstStyle/>
          <a:p>
            <a:pPr marL="0" indent="0" algn="just">
              <a:buNone/>
            </a:pPr>
            <a:r>
              <a:rPr lang="en-US" sz="3200" dirty="0"/>
              <a:t>Variety means a plant grouping except micro-organism within a single botanical taxon of the lowest known rank, which can be- </a:t>
            </a:r>
          </a:p>
          <a:p>
            <a:pPr algn="just"/>
            <a:r>
              <a:rPr lang="en-US" sz="3200" dirty="0"/>
              <a:t>(</a:t>
            </a:r>
            <a:r>
              <a:rPr lang="en-US" sz="3200" dirty="0" err="1"/>
              <a:t>i</a:t>
            </a:r>
            <a:r>
              <a:rPr lang="en-US" sz="3200" dirty="0"/>
              <a:t>) defined by the expression of the characteristics resulting from a given genotype of that plant grouping. </a:t>
            </a:r>
          </a:p>
          <a:p>
            <a:pPr algn="just"/>
            <a:r>
              <a:rPr lang="en-US" sz="3200" dirty="0"/>
              <a:t>(ii) distinguished from any other plant grouping by expression of at least one of the said characteristics; and </a:t>
            </a:r>
          </a:p>
          <a:p>
            <a:pPr algn="just"/>
            <a:r>
              <a:rPr lang="en-US" sz="3200" dirty="0"/>
              <a:t>(iii) considered as unit with regard to its suitability for being propagating, which remain unchanged after such propagation, and includes propagating material of such variety, extant variety, transgenic variety, farmers’ variety and essentially derived variety. </a:t>
            </a:r>
          </a:p>
        </p:txBody>
      </p:sp>
    </p:spTree>
    <p:extLst>
      <p:ext uri="{BB962C8B-B14F-4D97-AF65-F5344CB8AC3E}">
        <p14:creationId xmlns:p14="http://schemas.microsoft.com/office/powerpoint/2010/main" val="34385320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Essentially Derived Varieties (EDV):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fontScale="92500" lnSpcReduction="20000"/>
          </a:bodyPr>
          <a:lstStyle/>
          <a:p>
            <a:pPr marL="0" indent="0" algn="just">
              <a:buNone/>
            </a:pPr>
            <a:r>
              <a:rPr lang="en-US" sz="3200" dirty="0"/>
              <a:t>Means a variety which has been essentially derived from existing variety by any of the following means: </a:t>
            </a:r>
          </a:p>
          <a:p>
            <a:pPr algn="just"/>
            <a:r>
              <a:rPr lang="en-US" sz="3200" dirty="0"/>
              <a:t>(</a:t>
            </a:r>
            <a:r>
              <a:rPr lang="en-US" sz="3200" dirty="0" err="1"/>
              <a:t>i</a:t>
            </a:r>
            <a:r>
              <a:rPr lang="en-US" sz="3200" dirty="0"/>
              <a:t>) Genetic Engineering </a:t>
            </a:r>
          </a:p>
          <a:p>
            <a:pPr algn="just"/>
            <a:r>
              <a:rPr lang="en-US" sz="3200" dirty="0"/>
              <a:t>(ii) Mutation </a:t>
            </a:r>
          </a:p>
          <a:p>
            <a:pPr algn="just"/>
            <a:r>
              <a:rPr lang="en-US" sz="3200" dirty="0"/>
              <a:t>(iii) Tissue Culture Derived </a:t>
            </a:r>
          </a:p>
          <a:p>
            <a:pPr algn="just"/>
            <a:r>
              <a:rPr lang="en-US" sz="3200" dirty="0"/>
              <a:t>(iv) Back Cross Derivative </a:t>
            </a:r>
          </a:p>
          <a:p>
            <a:pPr algn="just"/>
            <a:r>
              <a:rPr lang="en-US" sz="3200" dirty="0"/>
              <a:t>(v) Any other (Ploidy change etc.) </a:t>
            </a:r>
          </a:p>
          <a:p>
            <a:pPr algn="just"/>
            <a:r>
              <a:rPr lang="en-US" sz="3200" dirty="0"/>
              <a:t>EDV is clearly distinguishable from such initial variety; and conforms (except for the differences which result from the act of derivation) to such initial variety in the expression of the essential characteristics that result from the genotype or combination of genotype of such initial variety. </a:t>
            </a:r>
          </a:p>
        </p:txBody>
      </p:sp>
    </p:spTree>
    <p:extLst>
      <p:ext uri="{BB962C8B-B14F-4D97-AF65-F5344CB8AC3E}">
        <p14:creationId xmlns:p14="http://schemas.microsoft.com/office/powerpoint/2010/main" val="764605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the definition of a farmer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a:bodyPr>
          <a:lstStyle/>
          <a:p>
            <a:pPr marL="0" indent="0" algn="just">
              <a:buNone/>
            </a:pPr>
            <a:r>
              <a:rPr lang="en-US" sz="3200" dirty="0"/>
              <a:t>Farmers means a person who-</a:t>
            </a:r>
          </a:p>
          <a:p>
            <a:pPr algn="just"/>
            <a:r>
              <a:rPr lang="en-US" sz="3200" dirty="0" err="1"/>
              <a:t>i</a:t>
            </a:r>
            <a:r>
              <a:rPr lang="en-US" sz="3200" dirty="0"/>
              <a:t>. cultivates crops by cultivating the land himself; or </a:t>
            </a:r>
          </a:p>
          <a:p>
            <a:pPr algn="just"/>
            <a:r>
              <a:rPr lang="en-US" sz="3200" dirty="0"/>
              <a:t>ii. cultivates crops by directly supervising the cultivation of land through any other person; or </a:t>
            </a:r>
          </a:p>
          <a:p>
            <a:pPr algn="just"/>
            <a:r>
              <a:rPr lang="en-US" sz="3200" dirty="0"/>
              <a:t>iii. Conserves and preserve, severally or jointly, with any person any wild species or traditional varieties through selection and identification of their useful properties. </a:t>
            </a:r>
          </a:p>
        </p:txBody>
      </p:sp>
    </p:spTree>
    <p:extLst>
      <p:ext uri="{BB962C8B-B14F-4D97-AF65-F5344CB8AC3E}">
        <p14:creationId xmlns:p14="http://schemas.microsoft.com/office/powerpoint/2010/main" val="25979609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 Farmers’ Variety?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fontScale="92500" lnSpcReduction="10000"/>
          </a:bodyPr>
          <a:lstStyle/>
          <a:p>
            <a:pPr marL="0" indent="0" algn="just">
              <a:buNone/>
            </a:pPr>
            <a:r>
              <a:rPr lang="en-US" sz="3200" dirty="0"/>
              <a:t>A variety which: </a:t>
            </a:r>
          </a:p>
          <a:p>
            <a:pPr algn="just"/>
            <a:r>
              <a:rPr lang="en-US" sz="3200" dirty="0"/>
              <a:t>has been traditionally cultivated and evolved by the farmers in their fields; or </a:t>
            </a:r>
          </a:p>
          <a:p>
            <a:pPr algn="just"/>
            <a:r>
              <a:rPr lang="en-US" sz="3200" dirty="0"/>
              <a:t>is a wild relative or land race or a variety about which the farmers possess the common knowledge. </a:t>
            </a:r>
          </a:p>
          <a:p>
            <a:pPr algn="just"/>
            <a:r>
              <a:rPr lang="en-US" sz="3200" dirty="0"/>
              <a:t>Farmer’s variety is exempted from application/registration fees and his application need not be accompanied with fees, affidavit for terminator technology. </a:t>
            </a:r>
          </a:p>
          <a:p>
            <a:pPr algn="just"/>
            <a:r>
              <a:rPr lang="en-US" sz="3200" dirty="0"/>
              <a:t>The numbers of off types for farmers’ varieties shall not exceed double the number of off types prescribed for a new variety. The seed required is half of the quantity prescribed for the new variety. </a:t>
            </a:r>
          </a:p>
        </p:txBody>
      </p:sp>
    </p:spTree>
    <p:extLst>
      <p:ext uri="{BB962C8B-B14F-4D97-AF65-F5344CB8AC3E}">
        <p14:creationId xmlns:p14="http://schemas.microsoft.com/office/powerpoint/2010/main" val="4669825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Farmers’ rights? </a:t>
            </a:r>
            <a:endParaRPr lang="en-GB" sz="4800" b="1" dirty="0"/>
          </a:p>
        </p:txBody>
      </p:sp>
      <p:sp>
        <p:nvSpPr>
          <p:cNvPr id="3" name="Content Placeholder 2"/>
          <p:cNvSpPr>
            <a:spLocks noGrp="1"/>
          </p:cNvSpPr>
          <p:nvPr>
            <p:ph idx="1"/>
          </p:nvPr>
        </p:nvSpPr>
        <p:spPr>
          <a:xfrm>
            <a:off x="838200" y="1825624"/>
            <a:ext cx="11353800" cy="5032375"/>
          </a:xfrm>
          <a:blipFill>
            <a:blip r:embed="rId2">
              <a:alphaModFix amt="19000"/>
            </a:blip>
            <a:stretch>
              <a:fillRect/>
            </a:stretch>
          </a:blipFill>
        </p:spPr>
        <p:txBody>
          <a:bodyPr>
            <a:normAutofit fontScale="85000" lnSpcReduction="20000"/>
          </a:bodyPr>
          <a:lstStyle/>
          <a:p>
            <a:endParaRPr lang="en-US" sz="3200" dirty="0"/>
          </a:p>
          <a:p>
            <a:r>
              <a:rPr lang="en-US" sz="3200" dirty="0"/>
              <a:t>Farmer who has bred or developed a new variety shall be entitled for registration and other protection under PPV&amp;FR Act, 2001 in the same manner as a breeder of a variety. </a:t>
            </a:r>
          </a:p>
          <a:p>
            <a:r>
              <a:rPr lang="en-US" sz="3200" dirty="0"/>
              <a:t>Farmer who is engaged in the conservation of genetic resources of land races and wild relatives of economic plants and their improvement through selection and preservation shall be entitled in the prescribed manner for recognition and reward from the Gene Fund provided that material so selected and preserved has been used as donors of genes in varieties registered under this Act. </a:t>
            </a:r>
          </a:p>
          <a:p>
            <a:r>
              <a:rPr lang="en-US" sz="3200" dirty="0"/>
              <a:t>Farmer shall be entitle to save, use, sow, re-sow, exchange and share or sell his farm produce including seed of a variety protected under this Act in the same manner as he was entitled before the coming into force of this Act provided that the farmer shall not be entitled to sell branded seed of a variety protected under this Act. </a:t>
            </a:r>
          </a:p>
        </p:txBody>
      </p:sp>
    </p:spTree>
    <p:extLst>
      <p:ext uri="{BB962C8B-B14F-4D97-AF65-F5344CB8AC3E}">
        <p14:creationId xmlns:p14="http://schemas.microsoft.com/office/powerpoint/2010/main" val="3740456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              Disadvantages from PBR</a:t>
            </a:r>
          </a:p>
        </p:txBody>
      </p:sp>
      <p:sp>
        <p:nvSpPr>
          <p:cNvPr id="3" name="Content Placeholder 2"/>
          <p:cNvSpPr>
            <a:spLocks noGrp="1"/>
          </p:cNvSpPr>
          <p:nvPr>
            <p:ph idx="1"/>
          </p:nvPr>
        </p:nvSpPr>
        <p:spPr/>
        <p:txBody>
          <a:bodyPr>
            <a:normAutofit fontScale="92500" lnSpcReduction="10000"/>
          </a:bodyPr>
          <a:lstStyle/>
          <a:p>
            <a:r>
              <a:rPr lang="en-GB" sz="4000" dirty="0"/>
              <a:t>PBR will encourage monopolies in genetic material for specific traits</a:t>
            </a:r>
          </a:p>
          <a:p>
            <a:r>
              <a:rPr lang="en-GB" sz="4000" dirty="0"/>
              <a:t>Suppresses free exchange of genetic material.</a:t>
            </a:r>
          </a:p>
          <a:p>
            <a:r>
              <a:rPr lang="en-GB" sz="4000" dirty="0"/>
              <a:t>The holder of PBR title may produce less than the demand in order to increase price.</a:t>
            </a:r>
          </a:p>
          <a:p>
            <a:r>
              <a:rPr lang="en-GB" sz="4000" dirty="0"/>
              <a:t>Farmers Privilege to resow the seeds become diluted/eliminated.</a:t>
            </a:r>
          </a:p>
          <a:p>
            <a:r>
              <a:rPr lang="en-GB" sz="4000" dirty="0"/>
              <a:t>PBR may result in increase in cost of seed </a:t>
            </a:r>
          </a:p>
        </p:txBody>
      </p:sp>
    </p:spTree>
    <p:extLst>
      <p:ext uri="{BB962C8B-B14F-4D97-AF65-F5344CB8AC3E}">
        <p14:creationId xmlns:p14="http://schemas.microsoft.com/office/powerpoint/2010/main" val="25606581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a:t>
            </a:r>
            <a:r>
              <a:rPr lang="en-GB" sz="4800" b="1" dirty="0"/>
              <a:t>Benefits from PBR</a:t>
            </a:r>
          </a:p>
        </p:txBody>
      </p:sp>
      <p:sp>
        <p:nvSpPr>
          <p:cNvPr id="3" name="Content Placeholder 2"/>
          <p:cNvSpPr>
            <a:spLocks noGrp="1"/>
          </p:cNvSpPr>
          <p:nvPr>
            <p:ph idx="1"/>
          </p:nvPr>
        </p:nvSpPr>
        <p:spPr>
          <a:xfrm>
            <a:off x="838200" y="1825625"/>
            <a:ext cx="11073714" cy="4667250"/>
          </a:xfrm>
          <a:blipFill>
            <a:blip r:embed="rId2">
              <a:alphaModFix amt="26000"/>
            </a:blip>
            <a:stretch>
              <a:fillRect/>
            </a:stretch>
          </a:blipFill>
        </p:spPr>
        <p:txBody>
          <a:bodyPr>
            <a:normAutofit fontScale="85000" lnSpcReduction="10000"/>
          </a:bodyPr>
          <a:lstStyle/>
          <a:p>
            <a:r>
              <a:rPr lang="en-GB" sz="4400" dirty="0"/>
              <a:t>Opportunity for breeders to obtain profit from variety development will act as incentive in promoting breeding research</a:t>
            </a:r>
          </a:p>
          <a:p>
            <a:r>
              <a:rPr lang="en-GB" sz="4400" dirty="0"/>
              <a:t>Encourage private companies to invest.</a:t>
            </a:r>
          </a:p>
          <a:p>
            <a:r>
              <a:rPr lang="en-GB" sz="4400" dirty="0"/>
              <a:t>Enable access to varieties developed in other countries</a:t>
            </a:r>
          </a:p>
          <a:p>
            <a:r>
              <a:rPr lang="en-GB" sz="4400" dirty="0"/>
              <a:t>Increased competition among various organizations engaged in plant breeding will be beneficial both for farmers and nation.</a:t>
            </a:r>
          </a:p>
          <a:p>
            <a:pPr marL="0" indent="0">
              <a:buNone/>
            </a:pPr>
            <a:r>
              <a:rPr lang="en-GB" dirty="0"/>
              <a:t> </a:t>
            </a:r>
          </a:p>
        </p:txBody>
      </p:sp>
    </p:spTree>
    <p:extLst>
      <p:ext uri="{BB962C8B-B14F-4D97-AF65-F5344CB8AC3E}">
        <p14:creationId xmlns:p14="http://schemas.microsoft.com/office/powerpoint/2010/main" val="3644131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a:t>
            </a:r>
            <a:r>
              <a:rPr lang="en-GB" sz="5400" b="1" dirty="0"/>
              <a:t>Plant Breeder</a:t>
            </a:r>
          </a:p>
        </p:txBody>
      </p:sp>
      <p:sp>
        <p:nvSpPr>
          <p:cNvPr id="3" name="Content Placeholder 2"/>
          <p:cNvSpPr>
            <a:spLocks noGrp="1"/>
          </p:cNvSpPr>
          <p:nvPr>
            <p:ph idx="1"/>
          </p:nvPr>
        </p:nvSpPr>
        <p:spPr/>
        <p:txBody>
          <a:bodyPr>
            <a:normAutofit/>
          </a:bodyPr>
          <a:lstStyle/>
          <a:p>
            <a:pPr marL="0" indent="0">
              <a:buNone/>
            </a:pPr>
            <a:endParaRPr lang="en-GB" sz="4000" dirty="0"/>
          </a:p>
          <a:p>
            <a:pPr marL="0" indent="0">
              <a:buNone/>
            </a:pPr>
            <a:r>
              <a:rPr lang="en-GB" sz="4000" dirty="0"/>
              <a:t>A Plant breeders aim to develop useful traits, such as disease resistance and drought tolerance, they also work to improve characteristics such as appearance.</a:t>
            </a:r>
          </a:p>
        </p:txBody>
      </p:sp>
    </p:spTree>
    <p:extLst>
      <p:ext uri="{BB962C8B-B14F-4D97-AF65-F5344CB8AC3E}">
        <p14:creationId xmlns:p14="http://schemas.microsoft.com/office/powerpoint/2010/main" val="18433878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9000" b="-19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1984" y="965916"/>
            <a:ext cx="7639572" cy="4810125"/>
          </a:xfrm>
        </p:spPr>
      </p:pic>
    </p:spTree>
    <p:extLst>
      <p:ext uri="{BB962C8B-B14F-4D97-AF65-F5344CB8AC3E}">
        <p14:creationId xmlns:p14="http://schemas.microsoft.com/office/powerpoint/2010/main" val="14367773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sz="4800" b="1" dirty="0"/>
              <a:t>Plant Breeder’s Rights </a:t>
            </a:r>
          </a:p>
        </p:txBody>
      </p:sp>
      <p:sp>
        <p:nvSpPr>
          <p:cNvPr id="3" name="Content Placeholder 2"/>
          <p:cNvSpPr>
            <a:spLocks noGrp="1"/>
          </p:cNvSpPr>
          <p:nvPr>
            <p:ph idx="1"/>
          </p:nvPr>
        </p:nvSpPr>
        <p:spPr>
          <a:xfrm>
            <a:off x="838200" y="1825624"/>
            <a:ext cx="10515600" cy="5032375"/>
          </a:xfrm>
        </p:spPr>
        <p:txBody>
          <a:bodyPr>
            <a:normAutofit lnSpcReduction="10000"/>
          </a:bodyPr>
          <a:lstStyle/>
          <a:p>
            <a:r>
              <a:rPr lang="en-GB" sz="3600" dirty="0"/>
              <a:t>The Rights granted by the Government to a plant breeder, Originator or owner of a variety to exclude others from producing or commercializing the propagated material of that variety for a minimum period of 15-20 years.</a:t>
            </a:r>
          </a:p>
          <a:p>
            <a:r>
              <a:rPr lang="en-GB" sz="3600" dirty="0"/>
              <a:t>A person holding PBR title can authorise other persons to produce and sell that variety or propagating material </a:t>
            </a:r>
          </a:p>
          <a:p>
            <a:r>
              <a:rPr lang="en-GB" sz="3600" dirty="0"/>
              <a:t>The object of protection in PBR’s is variety not the  genetic components and breeding procedure </a:t>
            </a:r>
          </a:p>
          <a:p>
            <a:endParaRPr lang="en-GB" sz="3600" dirty="0"/>
          </a:p>
        </p:txBody>
      </p:sp>
    </p:spTree>
    <p:extLst>
      <p:ext uri="{BB962C8B-B14F-4D97-AF65-F5344CB8AC3E}">
        <p14:creationId xmlns:p14="http://schemas.microsoft.com/office/powerpoint/2010/main" val="943004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63826"/>
          </a:xfrm>
        </p:spPr>
        <p:txBody>
          <a:bodyPr/>
          <a:lstStyle/>
          <a:p>
            <a:r>
              <a:rPr lang="en-GB" dirty="0"/>
              <a:t>       </a:t>
            </a:r>
            <a:r>
              <a:rPr lang="en-GB" b="1" dirty="0"/>
              <a:t>Back Ground </a:t>
            </a:r>
            <a:r>
              <a:rPr lang="en-GB" sz="4800" b="1" dirty="0"/>
              <a:t>Plant Breeder’s Rights </a:t>
            </a:r>
          </a:p>
        </p:txBody>
      </p:sp>
      <p:sp>
        <p:nvSpPr>
          <p:cNvPr id="3" name="Content Placeholder 2"/>
          <p:cNvSpPr>
            <a:spLocks noGrp="1"/>
          </p:cNvSpPr>
          <p:nvPr>
            <p:ph idx="1"/>
          </p:nvPr>
        </p:nvSpPr>
        <p:spPr>
          <a:xfrm>
            <a:off x="247135" y="790832"/>
            <a:ext cx="11615351" cy="6067167"/>
          </a:xfrm>
        </p:spPr>
        <p:txBody>
          <a:bodyPr>
            <a:normAutofit fontScale="92500" lnSpcReduction="10000"/>
          </a:bodyPr>
          <a:lstStyle/>
          <a:p>
            <a:r>
              <a:rPr lang="en-GB" sz="3600" dirty="0"/>
              <a:t>A patent act to provide patents on plants first introduced in Germany 1866</a:t>
            </a:r>
          </a:p>
          <a:p>
            <a:r>
              <a:rPr lang="en-GB" sz="3600" dirty="0"/>
              <a:t>Legislations introduced in other countries in beginning of 20</a:t>
            </a:r>
            <a:r>
              <a:rPr lang="en-GB" sz="3600" baseline="30000" dirty="0"/>
              <a:t>th</a:t>
            </a:r>
            <a:r>
              <a:rPr lang="en-GB" sz="3600" dirty="0"/>
              <a:t> century provisions made for patenting varieties of asexually propagated crops.</a:t>
            </a:r>
          </a:p>
          <a:p>
            <a:r>
              <a:rPr lang="en-GB" sz="3600" dirty="0"/>
              <a:t>The international organization for Plant Variety Protection (ASSINSEL) established in 1938 with objective of persuading governments of different countries for introducing laws to protect plant varieties.</a:t>
            </a:r>
          </a:p>
          <a:p>
            <a:r>
              <a:rPr lang="en-GB" sz="3600" dirty="0"/>
              <a:t>The first UPOV convention was signed in 1961 in Paris</a:t>
            </a:r>
          </a:p>
          <a:p>
            <a:r>
              <a:rPr lang="en-GB" sz="3600" dirty="0"/>
              <a:t>24 member states in 1993 like Australia, Germany , Belgium, USA</a:t>
            </a:r>
          </a:p>
          <a:p>
            <a:r>
              <a:rPr lang="en-GB" sz="3600" dirty="0"/>
              <a:t>Nationals of one member state has rights in other member states</a:t>
            </a:r>
          </a:p>
          <a:p>
            <a:endParaRPr lang="en-GB" sz="3600" dirty="0"/>
          </a:p>
          <a:p>
            <a:endParaRPr lang="en-GB" sz="3600" dirty="0"/>
          </a:p>
          <a:p>
            <a:endParaRPr lang="en-GB" sz="3600" dirty="0"/>
          </a:p>
        </p:txBody>
      </p:sp>
    </p:spTree>
    <p:extLst>
      <p:ext uri="{BB962C8B-B14F-4D97-AF65-F5344CB8AC3E}">
        <p14:creationId xmlns:p14="http://schemas.microsoft.com/office/powerpoint/2010/main" val="35832507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r>
              <a:rPr lang="en-GB" sz="4000" b="1" dirty="0"/>
              <a:t>                               PBR contains </a:t>
            </a:r>
          </a:p>
        </p:txBody>
      </p:sp>
      <p:sp>
        <p:nvSpPr>
          <p:cNvPr id="3" name="Content Placeholder 2"/>
          <p:cNvSpPr>
            <a:spLocks noGrp="1"/>
          </p:cNvSpPr>
          <p:nvPr>
            <p:ph idx="1"/>
          </p:nvPr>
        </p:nvSpPr>
        <p:spPr>
          <a:xfrm>
            <a:off x="0" y="1260390"/>
            <a:ext cx="12192000" cy="5597610"/>
          </a:xfrm>
        </p:spPr>
        <p:txBody>
          <a:bodyPr>
            <a:normAutofit lnSpcReduction="10000"/>
          </a:bodyPr>
          <a:lstStyle/>
          <a:p>
            <a:r>
              <a:rPr lang="en-GB" dirty="0"/>
              <a:t>Breeder’s Exemption </a:t>
            </a:r>
          </a:p>
          <a:p>
            <a:r>
              <a:rPr lang="en-GB" dirty="0"/>
              <a:t>Farmer’s Privilege </a:t>
            </a:r>
          </a:p>
          <a:p>
            <a:pPr marL="0" indent="0">
              <a:buNone/>
            </a:pPr>
            <a:r>
              <a:rPr lang="en-GB" dirty="0"/>
              <a:t>                                  </a:t>
            </a:r>
            <a:r>
              <a:rPr lang="en-GB" sz="3200" b="1" dirty="0"/>
              <a:t>Breeder’s Exemption </a:t>
            </a:r>
          </a:p>
          <a:p>
            <a:pPr marL="0" indent="0">
              <a:buNone/>
            </a:pPr>
            <a:r>
              <a:rPr lang="en-GB" dirty="0"/>
              <a:t>The use of a material of protected variety for the development of new verities is exempted from protection </a:t>
            </a:r>
          </a:p>
          <a:p>
            <a:pPr marL="0" indent="0">
              <a:buNone/>
            </a:pPr>
            <a:r>
              <a:rPr lang="en-GB" dirty="0"/>
              <a:t>The PBR of these new verities will be of the Breeder and the holder of the PBR title of the initial variety will have no claim to it.</a:t>
            </a:r>
          </a:p>
          <a:p>
            <a:pPr marL="0" indent="0">
              <a:buNone/>
            </a:pPr>
            <a:r>
              <a:rPr lang="en-GB" dirty="0"/>
              <a:t>This provision is called Breeder’s exemption.</a:t>
            </a:r>
          </a:p>
          <a:p>
            <a:pPr marL="0" indent="0">
              <a:buNone/>
            </a:pPr>
            <a:r>
              <a:rPr lang="en-GB" dirty="0"/>
              <a:t>The use of protected varieties in breeding programs is appreciated by breeders for free gene traffic from one breeder to other.</a:t>
            </a:r>
          </a:p>
          <a:p>
            <a:pPr marL="0" indent="0">
              <a:buNone/>
            </a:pPr>
            <a:r>
              <a:rPr lang="en-GB" dirty="0"/>
              <a:t>The parental inbred lines of a protected hybrid variety are also protected and as such not available for use as breeding material</a:t>
            </a:r>
          </a:p>
          <a:p>
            <a:pPr marL="0" indent="0">
              <a:buNone/>
            </a:pPr>
            <a:endParaRPr lang="en-GB" dirty="0"/>
          </a:p>
        </p:txBody>
      </p:sp>
    </p:spTree>
    <p:extLst>
      <p:ext uri="{BB962C8B-B14F-4D97-AF65-F5344CB8AC3E}">
        <p14:creationId xmlns:p14="http://schemas.microsoft.com/office/powerpoint/2010/main" val="28687870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t>                    Farmer’s privilege </a:t>
            </a:r>
          </a:p>
        </p:txBody>
      </p:sp>
      <p:sp>
        <p:nvSpPr>
          <p:cNvPr id="3" name="Content Placeholder 2"/>
          <p:cNvSpPr>
            <a:spLocks noGrp="1"/>
          </p:cNvSpPr>
          <p:nvPr>
            <p:ph idx="1"/>
          </p:nvPr>
        </p:nvSpPr>
        <p:spPr/>
        <p:txBody>
          <a:bodyPr>
            <a:normAutofit/>
          </a:bodyPr>
          <a:lstStyle/>
          <a:p>
            <a:pPr marL="0" indent="0">
              <a:buNone/>
            </a:pPr>
            <a:r>
              <a:rPr lang="en-GB" sz="4000" dirty="0"/>
              <a:t>PBR system allows the farmers to use the material of protected verities produced on their farm for planting of their new crop without any obligation to the PBR title holder.</a:t>
            </a:r>
          </a:p>
          <a:p>
            <a:pPr marL="0" indent="0">
              <a:buNone/>
            </a:pPr>
            <a:r>
              <a:rPr lang="en-GB" sz="4000" dirty="0"/>
              <a:t>This exemption is usually referred to as Farmer’s privilege </a:t>
            </a:r>
          </a:p>
        </p:txBody>
      </p:sp>
    </p:spTree>
    <p:extLst>
      <p:ext uri="{BB962C8B-B14F-4D97-AF65-F5344CB8AC3E}">
        <p14:creationId xmlns:p14="http://schemas.microsoft.com/office/powerpoint/2010/main" val="21643872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Requirements for PBR </a:t>
            </a:r>
          </a:p>
        </p:txBody>
      </p:sp>
      <p:sp>
        <p:nvSpPr>
          <p:cNvPr id="3" name="Content Placeholder 2"/>
          <p:cNvSpPr>
            <a:spLocks noGrp="1"/>
          </p:cNvSpPr>
          <p:nvPr>
            <p:ph idx="1"/>
          </p:nvPr>
        </p:nvSpPr>
        <p:spPr>
          <a:xfrm>
            <a:off x="838199" y="1825625"/>
            <a:ext cx="10974859" cy="4667250"/>
          </a:xfrm>
        </p:spPr>
        <p:txBody>
          <a:bodyPr>
            <a:normAutofit/>
          </a:bodyPr>
          <a:lstStyle/>
          <a:p>
            <a:pPr marL="0" indent="0">
              <a:buNone/>
            </a:pPr>
            <a:r>
              <a:rPr lang="en-GB" dirty="0"/>
              <a:t>                              </a:t>
            </a:r>
            <a:r>
              <a:rPr lang="en-GB" b="1" dirty="0"/>
              <a:t>Under UPOV 1991 act </a:t>
            </a:r>
          </a:p>
          <a:p>
            <a:r>
              <a:rPr lang="en-GB" dirty="0"/>
              <a:t>Plant Variety must satisfy the following four criteria  for protection.</a:t>
            </a:r>
          </a:p>
          <a:p>
            <a:r>
              <a:rPr lang="en-GB" b="1" dirty="0"/>
              <a:t>Novelty</a:t>
            </a:r>
            <a:r>
              <a:rPr lang="en-GB" dirty="0"/>
              <a:t>- Variety should not have commercially exploited for more than one year.</a:t>
            </a:r>
          </a:p>
          <a:p>
            <a:r>
              <a:rPr lang="en-GB" b="1" dirty="0"/>
              <a:t>Distinctiveness</a:t>
            </a:r>
            <a:r>
              <a:rPr lang="en-GB" dirty="0"/>
              <a:t>- new verities should be distinguishable from others by one or more characteristics.</a:t>
            </a:r>
          </a:p>
          <a:p>
            <a:r>
              <a:rPr lang="en-GB" b="1" dirty="0"/>
              <a:t>Uniformity</a:t>
            </a:r>
            <a:r>
              <a:rPr lang="en-GB" dirty="0"/>
              <a:t>- new variety must be uniform under specific environmental conditions.</a:t>
            </a:r>
          </a:p>
          <a:p>
            <a:r>
              <a:rPr lang="en-GB" b="1" dirty="0"/>
              <a:t>Stability</a:t>
            </a:r>
            <a:r>
              <a:rPr lang="en-GB" dirty="0"/>
              <a:t>- Variety must be stable in appearance over successive generations.</a:t>
            </a:r>
          </a:p>
          <a:p>
            <a:pPr marL="0" indent="0">
              <a:buNone/>
            </a:pPr>
            <a:endParaRPr lang="en-GB" dirty="0"/>
          </a:p>
        </p:txBody>
      </p:sp>
    </p:spTree>
    <p:extLst>
      <p:ext uri="{BB962C8B-B14F-4D97-AF65-F5344CB8AC3E}">
        <p14:creationId xmlns:p14="http://schemas.microsoft.com/office/powerpoint/2010/main" val="9789413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Extent of protection by PBR</a:t>
            </a:r>
          </a:p>
        </p:txBody>
      </p:sp>
      <p:sp>
        <p:nvSpPr>
          <p:cNvPr id="3" name="Content Placeholder 2"/>
          <p:cNvSpPr>
            <a:spLocks noGrp="1"/>
          </p:cNvSpPr>
          <p:nvPr>
            <p:ph idx="1"/>
          </p:nvPr>
        </p:nvSpPr>
        <p:spPr/>
        <p:txBody>
          <a:bodyPr/>
          <a:lstStyle/>
          <a:p>
            <a:r>
              <a:rPr lang="en-GB" dirty="0"/>
              <a:t>Production for </a:t>
            </a:r>
            <a:r>
              <a:rPr lang="en-GB" b="1" dirty="0"/>
              <a:t>commercial purposes: </a:t>
            </a:r>
            <a:r>
              <a:rPr lang="en-GB" dirty="0"/>
              <a:t>selling of material</a:t>
            </a:r>
          </a:p>
          <a:p>
            <a:r>
              <a:rPr lang="en-GB" b="1" dirty="0"/>
              <a:t>Farmers exemption </a:t>
            </a:r>
            <a:r>
              <a:rPr lang="en-GB" dirty="0"/>
              <a:t>(use a portion of his harvest for next sowing without permission of the holder)</a:t>
            </a:r>
          </a:p>
          <a:p>
            <a:r>
              <a:rPr lang="en-GB" b="1" dirty="0"/>
              <a:t>Exchange of propagating material </a:t>
            </a:r>
            <a:r>
              <a:rPr lang="en-GB" dirty="0"/>
              <a:t>of different cultivars is </a:t>
            </a:r>
            <a:r>
              <a:rPr lang="en-GB" b="1" dirty="0"/>
              <a:t>not allowed</a:t>
            </a:r>
            <a:r>
              <a:rPr lang="en-GB" dirty="0"/>
              <a:t>.</a:t>
            </a:r>
          </a:p>
          <a:p>
            <a:r>
              <a:rPr lang="en-GB" dirty="0"/>
              <a:t>The </a:t>
            </a:r>
            <a:r>
              <a:rPr lang="en-GB" b="1" dirty="0"/>
              <a:t>minimum period </a:t>
            </a:r>
            <a:r>
              <a:rPr lang="en-GB" dirty="0"/>
              <a:t>of protection prescribed is </a:t>
            </a:r>
            <a:r>
              <a:rPr lang="en-GB" b="1" dirty="0"/>
              <a:t>20 years </a:t>
            </a:r>
            <a:r>
              <a:rPr lang="en-GB" dirty="0"/>
              <a:t>vary in different countries 20-25, In France 30 </a:t>
            </a:r>
            <a:r>
              <a:rPr lang="en-GB" dirty="0" err="1"/>
              <a:t>yrs</a:t>
            </a:r>
            <a:r>
              <a:rPr lang="en-GB" dirty="0"/>
              <a:t> for inbred lines of Maize, clovers and few grasses.</a:t>
            </a:r>
          </a:p>
        </p:txBody>
      </p:sp>
    </p:spTree>
    <p:extLst>
      <p:ext uri="{BB962C8B-B14F-4D97-AF65-F5344CB8AC3E}">
        <p14:creationId xmlns:p14="http://schemas.microsoft.com/office/powerpoint/2010/main" val="2331620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              Extent of protection by PBR</a:t>
            </a:r>
            <a:endParaRPr lang="en-GB" dirty="0"/>
          </a:p>
        </p:txBody>
      </p:sp>
      <p:sp>
        <p:nvSpPr>
          <p:cNvPr id="3" name="Content Placeholder 2"/>
          <p:cNvSpPr>
            <a:spLocks noGrp="1"/>
          </p:cNvSpPr>
          <p:nvPr>
            <p:ph idx="1"/>
          </p:nvPr>
        </p:nvSpPr>
        <p:spPr/>
        <p:txBody>
          <a:bodyPr>
            <a:normAutofit lnSpcReduction="10000"/>
          </a:bodyPr>
          <a:lstStyle/>
          <a:p>
            <a:r>
              <a:rPr lang="en-GB" sz="3600" dirty="0"/>
              <a:t>The </a:t>
            </a:r>
            <a:r>
              <a:rPr lang="en-GB" sz="3600" b="1" dirty="0"/>
              <a:t>use </a:t>
            </a:r>
            <a:r>
              <a:rPr lang="en-GB" sz="3600" dirty="0"/>
              <a:t>of propagating material </a:t>
            </a:r>
            <a:r>
              <a:rPr lang="en-GB" sz="3600" b="1" dirty="0"/>
              <a:t>for scientific purpose </a:t>
            </a:r>
            <a:r>
              <a:rPr lang="en-GB" sz="3600" dirty="0"/>
              <a:t>is not dependent on the permission of the PBR title holder.</a:t>
            </a:r>
          </a:p>
          <a:p>
            <a:r>
              <a:rPr lang="en-GB" sz="3600" dirty="0"/>
              <a:t>PBR protection does not prevent use for creation of genetic variability</a:t>
            </a:r>
          </a:p>
          <a:p>
            <a:r>
              <a:rPr lang="en-GB" sz="3600" dirty="0"/>
              <a:t>PBR protection does not cover breeding methods. </a:t>
            </a:r>
          </a:p>
          <a:p>
            <a:r>
              <a:rPr lang="en-GB" sz="3600" dirty="0"/>
              <a:t>PBR protection covers the new variety but does not cover the parents, except parents of hybrid varieties</a:t>
            </a:r>
          </a:p>
          <a:p>
            <a:endParaRPr lang="en-GB" dirty="0"/>
          </a:p>
        </p:txBody>
      </p:sp>
    </p:spTree>
    <p:extLst>
      <p:ext uri="{BB962C8B-B14F-4D97-AF65-F5344CB8AC3E}">
        <p14:creationId xmlns:p14="http://schemas.microsoft.com/office/powerpoint/2010/main" val="37484617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1650</Words>
  <Application>Microsoft Office PowerPoint</Application>
  <PresentationFormat>Widescreen</PresentationFormat>
  <Paragraphs>111</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Plant Breeder’s Rights(PBR)</vt:lpstr>
      <vt:lpstr>                      Plant Breeder</vt:lpstr>
      <vt:lpstr>              Plant Breeder’s Rights </vt:lpstr>
      <vt:lpstr>       Back Ground Plant Breeder’s Rights </vt:lpstr>
      <vt:lpstr>                               PBR contains </vt:lpstr>
      <vt:lpstr>                    Farmer’s privilege </vt:lpstr>
      <vt:lpstr>                  Requirements for PBR </vt:lpstr>
      <vt:lpstr>             Extent of protection by PBR</vt:lpstr>
      <vt:lpstr>              Extent of protection by PBR</vt:lpstr>
      <vt:lpstr>                      The need for PBR </vt:lpstr>
      <vt:lpstr>         OBJECTIVES OF THE PPV &amp; FR ACT, 2001 </vt:lpstr>
      <vt:lpstr>General Functions of the Authority </vt:lpstr>
      <vt:lpstr>                      WHAT IS A VARIETY? </vt:lpstr>
      <vt:lpstr>Essentially Derived Varieties (EDV): </vt:lpstr>
      <vt:lpstr>What is the definition of a farmer </vt:lpstr>
      <vt:lpstr>What is a Farmers’ Variety? </vt:lpstr>
      <vt:lpstr>What are Farmers’ rights? </vt:lpstr>
      <vt:lpstr>              Disadvantages from PBR</vt:lpstr>
      <vt:lpstr>                       Benefits from PBR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Breeder’s Rights</dc:title>
  <dc:creator>Sonia Munir</dc:creator>
  <cp:lastModifiedBy>ikramulhaq 228</cp:lastModifiedBy>
  <cp:revision>32</cp:revision>
  <dcterms:created xsi:type="dcterms:W3CDTF">2018-02-26T11:06:12Z</dcterms:created>
  <dcterms:modified xsi:type="dcterms:W3CDTF">2020-05-03T10:17:59Z</dcterms:modified>
</cp:coreProperties>
</file>