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7"/>
  </p:notesMasterIdLst>
  <p:sldIdLst>
    <p:sldId id="290" r:id="rId2"/>
    <p:sldId id="270" r:id="rId3"/>
    <p:sldId id="271" r:id="rId4"/>
    <p:sldId id="272" r:id="rId5"/>
    <p:sldId id="273" r:id="rId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58" autoAdjust="0"/>
  </p:normalViewPr>
  <p:slideViewPr>
    <p:cSldViewPr snapToGrid="0">
      <p:cViewPr varScale="1">
        <p:scale>
          <a:sx n="91" d="100"/>
          <a:sy n="91" d="100"/>
        </p:scale>
        <p:origin x="210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6EF1E30-4D31-431D-A069-E6151AB39F98}" type="slidenum">
              <a:rPr lang="en-US"/>
              <a:pPr>
                <a:defRPr/>
              </a:pPr>
              <a:t>‹#›</a:t>
            </a:fld>
            <a:endParaRPr lang="en-US"/>
          </a:p>
        </p:txBody>
      </p:sp>
    </p:spTree>
    <p:extLst>
      <p:ext uri="{BB962C8B-B14F-4D97-AF65-F5344CB8AC3E}">
        <p14:creationId xmlns:p14="http://schemas.microsoft.com/office/powerpoint/2010/main" val="29171107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r>
              <a:rPr lang="en-US" altLang="en-US" dirty="0" smtClean="0"/>
              <a:t>The atrium (Latin </a:t>
            </a:r>
            <a:r>
              <a:rPr lang="en-US" altLang="en-US" dirty="0" err="1" smtClean="0"/>
              <a:t>ātrium</a:t>
            </a:r>
            <a:r>
              <a:rPr lang="en-US" altLang="en-US" dirty="0" smtClean="0"/>
              <a:t>, “entry hall”) is the upper chamber through which blood enters the ventricles of the heart. The name auricle comes from the Latin word </a:t>
            </a:r>
            <a:r>
              <a:rPr lang="en-US" altLang="en-US" dirty="0" err="1" smtClean="0"/>
              <a:t>auricula</a:t>
            </a:r>
            <a:r>
              <a:rPr lang="en-US" altLang="en-US" dirty="0" smtClean="0"/>
              <a:t>, which means “ear” and refers to the floppy dog-ear shape of the auricle</a:t>
            </a:r>
          </a:p>
          <a:p>
            <a:r>
              <a:rPr lang="en-US" altLang="en-US" dirty="0" smtClean="0"/>
              <a:t>The </a:t>
            </a:r>
            <a:r>
              <a:rPr lang="en-US" altLang="en-US" b="1" dirty="0" smtClean="0"/>
              <a:t>atrium</a:t>
            </a:r>
            <a:r>
              <a:rPr lang="en-US" altLang="en-US" dirty="0" smtClean="0"/>
              <a:t> was formerly called the "</a:t>
            </a:r>
            <a:r>
              <a:rPr lang="en-US" altLang="en-US" b="1" dirty="0" smtClean="0"/>
              <a:t>auricle</a:t>
            </a:r>
            <a:r>
              <a:rPr lang="en-US" altLang="en-US" dirty="0" smtClean="0"/>
              <a:t>"</a:t>
            </a:r>
          </a:p>
        </p:txBody>
      </p:sp>
      <p:sp>
        <p:nvSpPr>
          <p:cNvPr id="307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275BD5-9647-4487-9EC6-BAFC3C18808E}" type="slidenum">
              <a:rPr lang="en-US" altLang="en-US" smtClean="0"/>
              <a:pPr/>
              <a:t>2</a:t>
            </a:fld>
            <a:endParaRPr lang="en-US" altLang="en-US" smtClean="0"/>
          </a:p>
        </p:txBody>
      </p:sp>
    </p:spTree>
    <p:extLst>
      <p:ext uri="{BB962C8B-B14F-4D97-AF65-F5344CB8AC3E}">
        <p14:creationId xmlns:p14="http://schemas.microsoft.com/office/powerpoint/2010/main" val="557272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en-US" altLang="en-US" dirty="0" smtClean="0"/>
              <a:t> This means that the mother breathes in for the baby, and the oxygen in her blood is then transferred to the baby's blood. The mother also breathes out for the baby, as carbon dioxide from the baby is moved out through the placenta to the mother's blood, the removed with exhale.</a:t>
            </a:r>
          </a:p>
          <a:p>
            <a:r>
              <a:rPr lang="en-US" altLang="en-US" dirty="0" smtClean="0"/>
              <a:t>In medicine, a shunt is a hole or a small passage which moves, or allows movement of, fluid from one part of the body to another.</a:t>
            </a:r>
          </a:p>
        </p:txBody>
      </p:sp>
      <p:sp>
        <p:nvSpPr>
          <p:cNvPr id="327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27452E-A80A-4BC6-95BC-1703C92B9328}" type="slidenum">
              <a:rPr lang="en-US" altLang="en-US" smtClean="0"/>
              <a:pPr/>
              <a:t>3</a:t>
            </a:fld>
            <a:endParaRPr lang="en-US" altLang="en-US" smtClean="0"/>
          </a:p>
        </p:txBody>
      </p:sp>
    </p:spTree>
    <p:extLst>
      <p:ext uri="{BB962C8B-B14F-4D97-AF65-F5344CB8AC3E}">
        <p14:creationId xmlns:p14="http://schemas.microsoft.com/office/powerpoint/2010/main" val="311141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coronary sinus is a collection of veins joined together to form a large vessel that collects blood from the heart muscle (myocardium). It delivers less-oxygenated blood to the right atrium, as do the superior and inferior venae </a:t>
            </a:r>
            <a:r>
              <a:rPr lang="en-US" dirty="0" err="1" smtClean="0"/>
              <a:t>cavae</a:t>
            </a:r>
            <a:r>
              <a:rPr lang="en-US" dirty="0" smtClean="0"/>
              <a:t>. It is present in all mammals, including humans.</a:t>
            </a:r>
          </a:p>
          <a:p>
            <a:r>
              <a:rPr lang="en-US" dirty="0" smtClean="0"/>
              <a:t>https://www.kenhub.com/en/library/anatomy/cardiac-skeleton</a:t>
            </a:r>
            <a:endParaRPr lang="en-US" dirty="0"/>
          </a:p>
        </p:txBody>
      </p:sp>
      <p:sp>
        <p:nvSpPr>
          <p:cNvPr id="4" name="Slide Number Placeholder 3"/>
          <p:cNvSpPr>
            <a:spLocks noGrp="1"/>
          </p:cNvSpPr>
          <p:nvPr>
            <p:ph type="sldNum" sz="quarter" idx="10"/>
          </p:nvPr>
        </p:nvSpPr>
        <p:spPr/>
        <p:txBody>
          <a:bodyPr/>
          <a:lstStyle/>
          <a:p>
            <a:pPr>
              <a:defRPr/>
            </a:pPr>
            <a:fld id="{76EF1E30-4D31-431D-A069-E6151AB39F98}" type="slidenum">
              <a:rPr lang="en-US" smtClean="0"/>
              <a:pPr>
                <a:defRPr/>
              </a:pPr>
              <a:t>5</a:t>
            </a:fld>
            <a:endParaRPr lang="en-US"/>
          </a:p>
        </p:txBody>
      </p:sp>
    </p:spTree>
    <p:extLst>
      <p:ext uri="{BB962C8B-B14F-4D97-AF65-F5344CB8AC3E}">
        <p14:creationId xmlns:p14="http://schemas.microsoft.com/office/powerpoint/2010/main" val="1862222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pPr lvl="0"/>
            <a:r>
              <a:rPr lang="en-US" noProof="0"/>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en-US" noProof="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t>Copyright 2009, John Wiley &amp; Sons, Inc.</a:t>
            </a:r>
          </a:p>
        </p:txBody>
      </p:sp>
      <p:sp>
        <p:nvSpPr>
          <p:cNvPr id="8" name="Rectangle 6"/>
          <p:cNvSpPr>
            <a:spLocks noGrp="1" noChangeArrowheads="1"/>
          </p:cNvSpPr>
          <p:nvPr>
            <p:ph type="sldNum" sz="quarter" idx="12"/>
          </p:nvPr>
        </p:nvSpPr>
        <p:spPr/>
        <p:txBody>
          <a:bodyPr/>
          <a:lstStyle>
            <a:lvl1pPr>
              <a:defRPr/>
            </a:lvl1pPr>
          </a:lstStyle>
          <a:p>
            <a:pPr>
              <a:defRPr/>
            </a:pPr>
            <a:fld id="{DC8C3AED-4452-46DD-B339-F9E0B0ABAAEE}" type="slidenum">
              <a:rPr lang="en-US"/>
              <a:pPr>
                <a:defRPr/>
              </a:pPr>
              <a:t>‹#›</a:t>
            </a:fld>
            <a:endParaRPr lang="en-US"/>
          </a:p>
        </p:txBody>
      </p:sp>
    </p:spTree>
    <p:extLst>
      <p:ext uri="{BB962C8B-B14F-4D97-AF65-F5344CB8AC3E}">
        <p14:creationId xmlns:p14="http://schemas.microsoft.com/office/powerpoint/2010/main" val="327595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7A6ECA42-A59A-4324-BA46-E440B7E77439}" type="slidenum">
              <a:rPr lang="en-US"/>
              <a:pPr>
                <a:defRPr/>
              </a:pPr>
              <a:t>‹#›</a:t>
            </a:fld>
            <a:endParaRPr lang="en-US"/>
          </a:p>
        </p:txBody>
      </p:sp>
    </p:spTree>
    <p:extLst>
      <p:ext uri="{BB962C8B-B14F-4D97-AF65-F5344CB8AC3E}">
        <p14:creationId xmlns:p14="http://schemas.microsoft.com/office/powerpoint/2010/main" val="12280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5E78F318-7510-4623-9F50-FBA34D3F4E53}" type="slidenum">
              <a:rPr lang="en-US"/>
              <a:pPr>
                <a:defRPr/>
              </a:pPr>
              <a:t>‹#›</a:t>
            </a:fld>
            <a:endParaRPr lang="en-US"/>
          </a:p>
        </p:txBody>
      </p:sp>
    </p:spTree>
    <p:extLst>
      <p:ext uri="{BB962C8B-B14F-4D97-AF65-F5344CB8AC3E}">
        <p14:creationId xmlns:p14="http://schemas.microsoft.com/office/powerpoint/2010/main" val="2671973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36DE0A5E-10E0-40E7-B2AE-A1284C50CE16}" type="slidenum">
              <a:rPr lang="en-US"/>
              <a:pPr>
                <a:defRPr/>
              </a:pPr>
              <a:t>‹#›</a:t>
            </a:fld>
            <a:endParaRPr lang="en-US"/>
          </a:p>
        </p:txBody>
      </p:sp>
    </p:spTree>
    <p:extLst>
      <p:ext uri="{BB962C8B-B14F-4D97-AF65-F5344CB8AC3E}">
        <p14:creationId xmlns:p14="http://schemas.microsoft.com/office/powerpoint/2010/main" val="249656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ED2AEB9B-55A0-42E7-9F8E-CD908D0D50C5}" type="slidenum">
              <a:rPr lang="en-US"/>
              <a:pPr>
                <a:defRPr/>
              </a:pPr>
              <a:t>‹#›</a:t>
            </a:fld>
            <a:endParaRPr lang="en-US"/>
          </a:p>
        </p:txBody>
      </p:sp>
    </p:spTree>
    <p:extLst>
      <p:ext uri="{BB962C8B-B14F-4D97-AF65-F5344CB8AC3E}">
        <p14:creationId xmlns:p14="http://schemas.microsoft.com/office/powerpoint/2010/main" val="94749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A76D3780-009A-4E82-9097-6BCF105D2E79}" type="slidenum">
              <a:rPr lang="en-US"/>
              <a:pPr>
                <a:defRPr/>
              </a:pPr>
              <a:t>‹#›</a:t>
            </a:fld>
            <a:endParaRPr lang="en-US"/>
          </a:p>
        </p:txBody>
      </p:sp>
    </p:spTree>
    <p:extLst>
      <p:ext uri="{BB962C8B-B14F-4D97-AF65-F5344CB8AC3E}">
        <p14:creationId xmlns:p14="http://schemas.microsoft.com/office/powerpoint/2010/main" val="2166165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89CDD8C7-51D5-40DF-BFEA-EAAF77EF73B6}" type="slidenum">
              <a:rPr lang="en-US"/>
              <a:pPr>
                <a:defRPr/>
              </a:pPr>
              <a:t>‹#›</a:t>
            </a:fld>
            <a:endParaRPr lang="en-US"/>
          </a:p>
        </p:txBody>
      </p:sp>
    </p:spTree>
    <p:extLst>
      <p:ext uri="{BB962C8B-B14F-4D97-AF65-F5344CB8AC3E}">
        <p14:creationId xmlns:p14="http://schemas.microsoft.com/office/powerpoint/2010/main" val="108396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E3818388-E33D-4324-B7D2-8CCD3AE31A78}" type="slidenum">
              <a:rPr lang="en-US"/>
              <a:pPr>
                <a:defRPr/>
              </a:pPr>
              <a:t>‹#›</a:t>
            </a:fld>
            <a:endParaRPr lang="en-US"/>
          </a:p>
        </p:txBody>
      </p:sp>
    </p:spTree>
    <p:extLst>
      <p:ext uri="{BB962C8B-B14F-4D97-AF65-F5344CB8AC3E}">
        <p14:creationId xmlns:p14="http://schemas.microsoft.com/office/powerpoint/2010/main" val="100513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9" name="Rectangle 6"/>
          <p:cNvSpPr>
            <a:spLocks noGrp="1" noChangeArrowheads="1"/>
          </p:cNvSpPr>
          <p:nvPr>
            <p:ph type="sldNum" sz="quarter" idx="12"/>
          </p:nvPr>
        </p:nvSpPr>
        <p:spPr>
          <a:ln/>
        </p:spPr>
        <p:txBody>
          <a:bodyPr/>
          <a:lstStyle>
            <a:lvl1pPr>
              <a:defRPr/>
            </a:lvl1pPr>
          </a:lstStyle>
          <a:p>
            <a:pPr>
              <a:defRPr/>
            </a:pPr>
            <a:fld id="{F8EECFD2-0B8D-4E16-8365-10E89A318C7B}" type="slidenum">
              <a:rPr lang="en-US"/>
              <a:pPr>
                <a:defRPr/>
              </a:pPr>
              <a:t>‹#›</a:t>
            </a:fld>
            <a:endParaRPr lang="en-US"/>
          </a:p>
        </p:txBody>
      </p:sp>
    </p:spTree>
    <p:extLst>
      <p:ext uri="{BB962C8B-B14F-4D97-AF65-F5344CB8AC3E}">
        <p14:creationId xmlns:p14="http://schemas.microsoft.com/office/powerpoint/2010/main" val="245555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6D8B6068-3C6F-489C-88DF-EFE0C82EE4A5}" type="slidenum">
              <a:rPr lang="en-US"/>
              <a:pPr>
                <a:defRPr/>
              </a:pPr>
              <a:t>‹#›</a:t>
            </a:fld>
            <a:endParaRPr lang="en-US"/>
          </a:p>
        </p:txBody>
      </p:sp>
    </p:spTree>
    <p:extLst>
      <p:ext uri="{BB962C8B-B14F-4D97-AF65-F5344CB8AC3E}">
        <p14:creationId xmlns:p14="http://schemas.microsoft.com/office/powerpoint/2010/main" val="4275351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4" name="Rectangle 6"/>
          <p:cNvSpPr>
            <a:spLocks noGrp="1" noChangeArrowheads="1"/>
          </p:cNvSpPr>
          <p:nvPr>
            <p:ph type="sldNum" sz="quarter" idx="12"/>
          </p:nvPr>
        </p:nvSpPr>
        <p:spPr>
          <a:ln/>
        </p:spPr>
        <p:txBody>
          <a:bodyPr/>
          <a:lstStyle>
            <a:lvl1pPr>
              <a:defRPr/>
            </a:lvl1pPr>
          </a:lstStyle>
          <a:p>
            <a:pPr>
              <a:defRPr/>
            </a:pPr>
            <a:fld id="{F7728160-E737-4A95-8100-47716248A262}" type="slidenum">
              <a:rPr lang="en-US"/>
              <a:pPr>
                <a:defRPr/>
              </a:pPr>
              <a:t>‹#›</a:t>
            </a:fld>
            <a:endParaRPr lang="en-US"/>
          </a:p>
        </p:txBody>
      </p:sp>
    </p:spTree>
    <p:extLst>
      <p:ext uri="{BB962C8B-B14F-4D97-AF65-F5344CB8AC3E}">
        <p14:creationId xmlns:p14="http://schemas.microsoft.com/office/powerpoint/2010/main" val="3203626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1DB17AB4-8F4F-430C-889B-24C3638C3EB6}" type="slidenum">
              <a:rPr lang="en-US"/>
              <a:pPr>
                <a:defRPr/>
              </a:pPr>
              <a:t>‹#›</a:t>
            </a:fld>
            <a:endParaRPr lang="en-US"/>
          </a:p>
        </p:txBody>
      </p:sp>
    </p:spTree>
    <p:extLst>
      <p:ext uri="{BB962C8B-B14F-4D97-AF65-F5344CB8AC3E}">
        <p14:creationId xmlns:p14="http://schemas.microsoft.com/office/powerpoint/2010/main" val="1285773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B18910E9-1BDA-4CFD-B8A1-DD7385EEA2FF}" type="slidenum">
              <a:rPr lang="en-US"/>
              <a:pPr>
                <a:defRPr/>
              </a:pPr>
              <a:t>‹#›</a:t>
            </a:fld>
            <a:endParaRPr lang="en-US"/>
          </a:p>
        </p:txBody>
      </p:sp>
    </p:spTree>
    <p:extLst>
      <p:ext uri="{BB962C8B-B14F-4D97-AF65-F5344CB8AC3E}">
        <p14:creationId xmlns:p14="http://schemas.microsoft.com/office/powerpoint/2010/main" val="72874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436"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r>
              <a:rPr lang="en-US"/>
              <a:t>Copyright 2009, John Wiley &amp; Sons, Inc.</a:t>
            </a:r>
          </a:p>
        </p:txBody>
      </p:sp>
      <p:sp>
        <p:nvSpPr>
          <p:cNvPr id="18438"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mj-lt"/>
              </a:defRPr>
            </a:lvl1pPr>
          </a:lstStyle>
          <a:p>
            <a:pPr>
              <a:defRPr/>
            </a:pPr>
            <a:fld id="{3E4CFDC7-A2EA-4743-899E-BFDC18F597EF}" type="slidenum">
              <a:rPr lang="en-US"/>
              <a:pPr>
                <a:defRPr/>
              </a:pPr>
              <a:t>‹#›</a:t>
            </a:fld>
            <a:endParaRPr lang="en-US"/>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34"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timing>
    <p:tnLst>
      <p:par>
        <p:cTn id="1" dur="indefinite" restart="never" nodeType="tmRoot"/>
      </p:par>
    </p:tnLst>
  </p:timing>
  <p:hf sldNum="0" hdr="0" dt="0"/>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anose="02020404030301010803" pitchFamily="18" charset="0"/>
        </a:defRPr>
      </a:lvl2pPr>
      <a:lvl3pPr algn="l" rtl="0" eaLnBrk="0" fontAlgn="base" hangingPunct="0">
        <a:spcBef>
          <a:spcPct val="0"/>
        </a:spcBef>
        <a:spcAft>
          <a:spcPct val="0"/>
        </a:spcAft>
        <a:defRPr sz="4200">
          <a:solidFill>
            <a:schemeClr val="tx2"/>
          </a:solidFill>
          <a:latin typeface="Garamond" panose="02020404030301010803" pitchFamily="18" charset="0"/>
        </a:defRPr>
      </a:lvl3pPr>
      <a:lvl4pPr algn="l" rtl="0" eaLnBrk="0" fontAlgn="base" hangingPunct="0">
        <a:spcBef>
          <a:spcPct val="0"/>
        </a:spcBef>
        <a:spcAft>
          <a:spcPct val="0"/>
        </a:spcAft>
        <a:defRPr sz="4200">
          <a:solidFill>
            <a:schemeClr val="tx2"/>
          </a:solidFill>
          <a:latin typeface="Garamond" panose="02020404030301010803" pitchFamily="18" charset="0"/>
        </a:defRPr>
      </a:lvl4pPr>
      <a:lvl5pPr algn="l" rtl="0" eaLnBrk="0" fontAlgn="base" hangingPunct="0">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bismill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217488"/>
            <a:ext cx="8278813"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mtClean="0"/>
              <a:t>Left Atrium</a:t>
            </a:r>
          </a:p>
        </p:txBody>
      </p:sp>
      <p:sp>
        <p:nvSpPr>
          <p:cNvPr id="29699" name="Rectangle 3"/>
          <p:cNvSpPr>
            <a:spLocks noGrp="1" noChangeArrowheads="1"/>
          </p:cNvSpPr>
          <p:nvPr>
            <p:ph type="body" idx="1"/>
          </p:nvPr>
        </p:nvSpPr>
        <p:spPr/>
        <p:txBody>
          <a:bodyPr/>
          <a:lstStyle/>
          <a:p>
            <a:pPr lvl="1" eaLnBrk="1" hangingPunct="1"/>
            <a:r>
              <a:rPr lang="en-US" altLang="en-US" smtClean="0"/>
              <a:t>About the same thickness as right atrium</a:t>
            </a:r>
          </a:p>
          <a:p>
            <a:pPr lvl="1" eaLnBrk="1" hangingPunct="1"/>
            <a:r>
              <a:rPr lang="en-US" altLang="en-US" smtClean="0"/>
              <a:t>Forms most of the base of heart</a:t>
            </a:r>
          </a:p>
          <a:p>
            <a:pPr lvl="1" eaLnBrk="1" hangingPunct="1"/>
            <a:r>
              <a:rPr lang="en-US" altLang="en-US" smtClean="0">
                <a:solidFill>
                  <a:srgbClr val="FF0000"/>
                </a:solidFill>
              </a:rPr>
              <a:t>Pectinate Muscles </a:t>
            </a:r>
            <a:r>
              <a:rPr lang="en-US" altLang="en-US" smtClean="0"/>
              <a:t>are confined to the auricle </a:t>
            </a:r>
          </a:p>
          <a:p>
            <a:pPr lvl="1" eaLnBrk="1" hangingPunct="1"/>
            <a:r>
              <a:rPr lang="en-US" altLang="en-US" smtClean="0"/>
              <a:t>Receives blood from the lungs through </a:t>
            </a:r>
            <a:r>
              <a:rPr lang="en-US" altLang="en-US" smtClean="0">
                <a:solidFill>
                  <a:srgbClr val="FF0000"/>
                </a:solidFill>
              </a:rPr>
              <a:t>pulmonary veins</a:t>
            </a:r>
          </a:p>
          <a:p>
            <a:pPr lvl="1" eaLnBrk="1" hangingPunct="1"/>
            <a:r>
              <a:rPr lang="en-US" altLang="en-US" smtClean="0"/>
              <a:t>Passes through </a:t>
            </a:r>
            <a:r>
              <a:rPr lang="en-US" altLang="en-US" smtClean="0">
                <a:solidFill>
                  <a:srgbClr val="FF0000"/>
                </a:solidFill>
              </a:rPr>
              <a:t>bicuspid/ mitral/ left atrioventricular valve</a:t>
            </a:r>
            <a:r>
              <a:rPr lang="en-US" altLang="en-US" smtClean="0"/>
              <a:t> into left ventricle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sz="4400" smtClean="0"/>
              <a:t>Left Ventricle</a:t>
            </a:r>
            <a:br>
              <a:rPr lang="en-US" altLang="en-US" sz="4400" smtClean="0"/>
            </a:br>
            <a:endParaRPr lang="en-US" altLang="en-US" sz="4400" smtClean="0"/>
          </a:p>
        </p:txBody>
      </p:sp>
      <p:sp>
        <p:nvSpPr>
          <p:cNvPr id="31747" name="Rectangle 3"/>
          <p:cNvSpPr>
            <a:spLocks noGrp="1" noChangeArrowheads="1"/>
          </p:cNvSpPr>
          <p:nvPr>
            <p:ph type="body" idx="1"/>
          </p:nvPr>
        </p:nvSpPr>
        <p:spPr/>
        <p:txBody>
          <a:bodyPr/>
          <a:lstStyle/>
          <a:p>
            <a:pPr lvl="1" eaLnBrk="1" hangingPunct="1">
              <a:lnSpc>
                <a:spcPct val="90000"/>
              </a:lnSpc>
            </a:pPr>
            <a:r>
              <a:rPr lang="en-US" altLang="en-US" dirty="0" smtClean="0">
                <a:solidFill>
                  <a:srgbClr val="FF0000"/>
                </a:solidFill>
              </a:rPr>
              <a:t>Thickest chamber </a:t>
            </a:r>
            <a:r>
              <a:rPr lang="en-US" altLang="en-US" dirty="0" smtClean="0"/>
              <a:t>of the heart (10-15mm)</a:t>
            </a:r>
          </a:p>
          <a:p>
            <a:pPr lvl="1" eaLnBrk="1" hangingPunct="1">
              <a:lnSpc>
                <a:spcPct val="90000"/>
              </a:lnSpc>
            </a:pPr>
            <a:r>
              <a:rPr lang="en-US" altLang="en-US" dirty="0" smtClean="0"/>
              <a:t>Forms </a:t>
            </a:r>
            <a:r>
              <a:rPr lang="en-US" altLang="en-US" dirty="0" smtClean="0">
                <a:solidFill>
                  <a:srgbClr val="FF0000"/>
                </a:solidFill>
              </a:rPr>
              <a:t>apex</a:t>
            </a:r>
          </a:p>
          <a:p>
            <a:pPr lvl="1" eaLnBrk="1" hangingPunct="1">
              <a:lnSpc>
                <a:spcPct val="90000"/>
              </a:lnSpc>
            </a:pPr>
            <a:r>
              <a:rPr lang="en-US" altLang="en-US" dirty="0" smtClean="0">
                <a:solidFill>
                  <a:srgbClr val="FF0000"/>
                </a:solidFill>
              </a:rPr>
              <a:t>Chordae </a:t>
            </a:r>
            <a:r>
              <a:rPr lang="en-US" altLang="en-US" dirty="0" err="1" smtClean="0">
                <a:solidFill>
                  <a:srgbClr val="FF0000"/>
                </a:solidFill>
              </a:rPr>
              <a:t>tendinae</a:t>
            </a:r>
            <a:r>
              <a:rPr lang="en-US" altLang="en-US" dirty="0" smtClean="0"/>
              <a:t> attached to </a:t>
            </a:r>
            <a:r>
              <a:rPr lang="en-US" altLang="en-US" dirty="0" smtClean="0">
                <a:solidFill>
                  <a:srgbClr val="FF0000"/>
                </a:solidFill>
              </a:rPr>
              <a:t>papillary muscles</a:t>
            </a:r>
          </a:p>
          <a:p>
            <a:pPr lvl="1" eaLnBrk="1" hangingPunct="1">
              <a:lnSpc>
                <a:spcPct val="90000"/>
              </a:lnSpc>
            </a:pPr>
            <a:r>
              <a:rPr lang="en-US" altLang="en-US" dirty="0" smtClean="0"/>
              <a:t>Blood passes through aortic valve (</a:t>
            </a:r>
            <a:r>
              <a:rPr lang="en-US" altLang="en-US" dirty="0" smtClean="0">
                <a:solidFill>
                  <a:srgbClr val="FF0000"/>
                </a:solidFill>
              </a:rPr>
              <a:t>aortic semilunar valve</a:t>
            </a:r>
            <a:r>
              <a:rPr lang="en-US" altLang="en-US" dirty="0" smtClean="0"/>
              <a:t>) into ascending aorta</a:t>
            </a:r>
          </a:p>
          <a:p>
            <a:pPr lvl="1" eaLnBrk="1" hangingPunct="1">
              <a:lnSpc>
                <a:spcPct val="90000"/>
              </a:lnSpc>
            </a:pPr>
            <a:r>
              <a:rPr lang="en-US" altLang="en-US" dirty="0" smtClean="0"/>
              <a:t>Some blood flows into </a:t>
            </a:r>
            <a:r>
              <a:rPr lang="en-US" altLang="en-US" dirty="0" smtClean="0">
                <a:solidFill>
                  <a:srgbClr val="FF0000"/>
                </a:solidFill>
              </a:rPr>
              <a:t>coronary arteries</a:t>
            </a:r>
            <a:r>
              <a:rPr lang="en-US" altLang="en-US" dirty="0" smtClean="0"/>
              <a:t>, remainder to body</a:t>
            </a:r>
          </a:p>
          <a:p>
            <a:pPr lvl="1" eaLnBrk="1" hangingPunct="1">
              <a:lnSpc>
                <a:spcPct val="90000"/>
              </a:lnSpc>
            </a:pPr>
            <a:r>
              <a:rPr lang="en-US" altLang="en-US" dirty="0" smtClean="0"/>
              <a:t>During fetal life </a:t>
            </a:r>
            <a:r>
              <a:rPr lang="en-US" altLang="en-US" dirty="0" smtClean="0">
                <a:solidFill>
                  <a:srgbClr val="FF0000"/>
                </a:solidFill>
              </a:rPr>
              <a:t>ductus arteriosus </a:t>
            </a:r>
            <a:r>
              <a:rPr lang="en-US" altLang="en-US" dirty="0" smtClean="0"/>
              <a:t>shunts blood from pulmonary trunk to aorta (lung bypass) closes after birth with remnant called </a:t>
            </a:r>
            <a:r>
              <a:rPr lang="en-US" altLang="en-US" dirty="0" smtClean="0">
                <a:solidFill>
                  <a:srgbClr val="FF0000"/>
                </a:solidFill>
              </a:rPr>
              <a:t>ligamentum </a:t>
            </a:r>
            <a:r>
              <a:rPr lang="en-US" altLang="en-US" dirty="0" err="1" smtClean="0">
                <a:solidFill>
                  <a:srgbClr val="FF0000"/>
                </a:solidFill>
              </a:rPr>
              <a:t>arteriosum</a:t>
            </a:r>
            <a:endParaRPr lang="en-US" altLang="en-US" dirty="0" smtClean="0">
              <a:solidFill>
                <a:srgbClr val="FF0000"/>
              </a:solidFill>
            </a:endParaRPr>
          </a:p>
          <a:p>
            <a:pPr eaLnBrk="1" hangingPunct="1">
              <a:lnSpc>
                <a:spcPct val="90000"/>
              </a:lnSpc>
            </a:pP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z="4400" smtClean="0"/>
              <a:t>Myocardial thickness</a:t>
            </a:r>
            <a:br>
              <a:rPr lang="en-US" altLang="en-US" sz="4400" smtClean="0"/>
            </a:br>
            <a:endParaRPr lang="en-US" altLang="en-US" sz="4400" smtClean="0"/>
          </a:p>
        </p:txBody>
      </p:sp>
      <p:sp>
        <p:nvSpPr>
          <p:cNvPr id="33795" name="Rectangle 3"/>
          <p:cNvSpPr>
            <a:spLocks noGrp="1" noChangeArrowheads="1"/>
          </p:cNvSpPr>
          <p:nvPr>
            <p:ph type="body" idx="1"/>
          </p:nvPr>
        </p:nvSpPr>
        <p:spPr/>
        <p:txBody>
          <a:bodyPr/>
          <a:lstStyle/>
          <a:p>
            <a:pPr lvl="1" eaLnBrk="1" hangingPunct="1"/>
            <a:r>
              <a:rPr lang="en-US" altLang="en-US" smtClean="0"/>
              <a:t>Thin-walled atria deliver blood under less pressure to ventricles</a:t>
            </a:r>
          </a:p>
          <a:p>
            <a:pPr lvl="1" eaLnBrk="1" hangingPunct="1"/>
            <a:r>
              <a:rPr lang="en-US" altLang="en-US" smtClean="0"/>
              <a:t>Right ventricle pumps blood to lungs</a:t>
            </a:r>
          </a:p>
          <a:p>
            <a:pPr lvl="2" eaLnBrk="1" hangingPunct="1"/>
            <a:r>
              <a:rPr lang="en-US" altLang="en-US" smtClean="0"/>
              <a:t>Shorter distance, lower pressure, less resistance</a:t>
            </a:r>
          </a:p>
          <a:p>
            <a:pPr lvl="1" eaLnBrk="1" hangingPunct="1"/>
            <a:r>
              <a:rPr lang="en-US" altLang="en-US" smtClean="0"/>
              <a:t>Left ventricle pumps blood to body</a:t>
            </a:r>
          </a:p>
          <a:p>
            <a:pPr lvl="2" eaLnBrk="1" hangingPunct="1"/>
            <a:r>
              <a:rPr lang="en-US" altLang="en-US" smtClean="0"/>
              <a:t>Longer distance, higher pressure, more resistance</a:t>
            </a:r>
          </a:p>
          <a:p>
            <a:pPr lvl="1" eaLnBrk="1" hangingPunct="1"/>
            <a:r>
              <a:rPr lang="en-US" altLang="en-US" smtClean="0"/>
              <a:t>Left ventricle works harder to maintain same rate of blood flow as right ventricle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2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a:t>Copyright 2009, John Wiley &amp; Sons, Inc.</a:t>
            </a:r>
          </a:p>
        </p:txBody>
      </p:sp>
      <p:sp>
        <p:nvSpPr>
          <p:cNvPr id="34819" name="Rectangle 2"/>
          <p:cNvSpPr>
            <a:spLocks noGrp="1" noChangeArrowheads="1"/>
          </p:cNvSpPr>
          <p:nvPr>
            <p:ph type="title"/>
          </p:nvPr>
        </p:nvSpPr>
        <p:spPr/>
        <p:txBody>
          <a:bodyPr/>
          <a:lstStyle/>
          <a:p>
            <a:pPr eaLnBrk="1" hangingPunct="1"/>
            <a:r>
              <a:rPr lang="en-US" altLang="en-US" sz="4400" smtClean="0"/>
              <a:t>Fibrous skeleton</a:t>
            </a:r>
            <a:br>
              <a:rPr lang="en-US" altLang="en-US" sz="4400" smtClean="0"/>
            </a:br>
            <a:endParaRPr lang="en-US" altLang="en-US" sz="4400" smtClean="0"/>
          </a:p>
        </p:txBody>
      </p:sp>
      <p:sp>
        <p:nvSpPr>
          <p:cNvPr id="34820" name="Rectangle 3"/>
          <p:cNvSpPr>
            <a:spLocks noGrp="1" noChangeArrowheads="1"/>
          </p:cNvSpPr>
          <p:nvPr>
            <p:ph type="body" sz="half" idx="1"/>
          </p:nvPr>
        </p:nvSpPr>
        <p:spPr>
          <a:xfrm>
            <a:off x="457200" y="1006475"/>
            <a:ext cx="8229600" cy="3287713"/>
          </a:xfrm>
        </p:spPr>
        <p:txBody>
          <a:bodyPr/>
          <a:lstStyle/>
          <a:p>
            <a:pPr lvl="1" eaLnBrk="1" hangingPunct="1"/>
            <a:r>
              <a:rPr lang="en-US" altLang="en-US" sz="2200" smtClean="0"/>
              <a:t>Consists of four dense connective tissue rings that surround the valves of the heart, fuse with one another, and merge with the interventricular septum</a:t>
            </a:r>
          </a:p>
          <a:p>
            <a:pPr lvl="1" eaLnBrk="1" hangingPunct="1"/>
            <a:r>
              <a:rPr lang="en-US" altLang="en-US" sz="2200" smtClean="0"/>
              <a:t>Dense connective tissue that forms a structural foundation, point of insertion for muscle bundles, and electrical insulator between atria and ventricles</a:t>
            </a:r>
          </a:p>
        </p:txBody>
      </p:sp>
      <p:pic>
        <p:nvPicPr>
          <p:cNvPr id="34821" name="Picture 6" descr="20_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8" y="3302000"/>
            <a:ext cx="85439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2099</TotalTime>
  <Words>418</Words>
  <Application>Microsoft Office PowerPoint</Application>
  <PresentationFormat>On-screen Show (4:3)</PresentationFormat>
  <Paragraphs>33</Paragraphs>
  <Slides>5</Slides>
  <Notes>3</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Garamond</vt:lpstr>
      <vt:lpstr>Wingdings</vt:lpstr>
      <vt:lpstr>Edge</vt:lpstr>
      <vt:lpstr>PowerPoint Presentation</vt:lpstr>
      <vt:lpstr>Left Atrium</vt:lpstr>
      <vt:lpstr>Left Ventricle </vt:lpstr>
      <vt:lpstr>Myocardial thickness </vt:lpstr>
      <vt:lpstr>Fibrous skeleton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Ammar</dc:creator>
  <cp:lastModifiedBy>Administrator</cp:lastModifiedBy>
  <cp:revision>81</cp:revision>
  <cp:lastPrinted>2009-04-22T19:24:48Z</cp:lastPrinted>
  <dcterms:created xsi:type="dcterms:W3CDTF">2009-04-22T19:24:48Z</dcterms:created>
  <dcterms:modified xsi:type="dcterms:W3CDTF">2021-02-09T10:01:08Z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