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9C640F3-6EA6-4993-B5DA-EE06AABCA1C9}" type="datetimeFigureOut">
              <a:rPr lang="en-US" smtClean="0"/>
              <a:pPr/>
              <a:t>5/3/2020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CF06C76C-FE87-4241-868F-E1260457C13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C640F3-6EA6-4993-B5DA-EE06AABCA1C9}"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06C76C-FE87-4241-868F-E1260457C13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C640F3-6EA6-4993-B5DA-EE06AABCA1C9}"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06C76C-FE87-4241-868F-E1260457C13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C640F3-6EA6-4993-B5DA-EE06AABCA1C9}"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06C76C-FE87-4241-868F-E1260457C13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9C640F3-6EA6-4993-B5DA-EE06AABCA1C9}"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06C76C-FE87-4241-868F-E1260457C13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9C640F3-6EA6-4993-B5DA-EE06AABCA1C9}"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06C76C-FE87-4241-868F-E1260457C13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9C640F3-6EA6-4993-B5DA-EE06AABCA1C9}" type="datetimeFigureOut">
              <a:rPr lang="en-US" smtClean="0"/>
              <a:pPr/>
              <a:t>5/3/2020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06C76C-FE87-4241-868F-E1260457C13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9C640F3-6EA6-4993-B5DA-EE06AABCA1C9}" type="datetimeFigureOut">
              <a:rPr lang="en-US" smtClean="0"/>
              <a:pPr/>
              <a:t>5/3/2020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06C76C-FE87-4241-868F-E1260457C13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C640F3-6EA6-4993-B5DA-EE06AABCA1C9}" type="datetimeFigureOut">
              <a:rPr lang="en-US" smtClean="0"/>
              <a:pPr/>
              <a:t>5/3/2020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06C76C-FE87-4241-868F-E1260457C13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9C640F3-6EA6-4993-B5DA-EE06AABCA1C9}"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06C76C-FE87-4241-868F-E1260457C13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9C640F3-6EA6-4993-B5DA-EE06AABCA1C9}"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69600" y="6356351"/>
            <a:ext cx="812800" cy="365125"/>
          </a:xfrm>
        </p:spPr>
        <p:txBody>
          <a:bodyPr/>
          <a:lstStyle/>
          <a:p>
            <a:fld id="{CF06C76C-FE87-4241-868F-E1260457C13E}" type="slidenum">
              <a:rPr lang="en-US" smtClean="0"/>
              <a:pPr/>
              <a:t>‹#›</a:t>
            </a:fld>
            <a:endParaRPr lang="en-US"/>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9C640F3-6EA6-4993-B5DA-EE06AABCA1C9}" type="datetimeFigureOut">
              <a:rPr lang="en-US" smtClean="0"/>
              <a:pPr/>
              <a:t>5/3/2020</a:t>
            </a:fld>
            <a:endParaRPr lang="en-US"/>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F06C76C-FE87-4241-868F-E1260457C13E}" type="slidenum">
              <a:rPr lang="en-US" smtClean="0"/>
              <a:pPr/>
              <a:t>‹#›</a:t>
            </a:fld>
            <a:endParaRPr lang="en-US"/>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Co-integration Analysis and Johansen Approach</a:t>
            </a:r>
            <a:endParaRPr lang="en-US" dirty="0"/>
          </a:p>
        </p:txBody>
      </p:sp>
      <p:sp>
        <p:nvSpPr>
          <p:cNvPr id="3" name="Subtitle 2"/>
          <p:cNvSpPr>
            <a:spLocks noGrp="1"/>
          </p:cNvSpPr>
          <p:nvPr>
            <p:ph type="subTitle" idx="1"/>
          </p:nvPr>
        </p:nvSpPr>
        <p:spPr/>
        <p:txBody>
          <a:bodyPr/>
          <a:lstStyle/>
          <a:p>
            <a:r>
              <a:rPr lang="en-US" dirty="0" err="1" smtClean="0"/>
              <a:t>Sadia</a:t>
            </a:r>
            <a:r>
              <a:rPr lang="en-US" dirty="0" smtClean="0"/>
              <a:t> </a:t>
            </a:r>
            <a:r>
              <a:rPr lang="en-US" dirty="0" err="1" smtClean="0"/>
              <a:t>Qamar</a:t>
            </a:r>
            <a:endParaRPr lang="en-US" dirty="0"/>
          </a:p>
        </p:txBody>
      </p:sp>
    </p:spTree>
    <p:extLst>
      <p:ext uri="{BB962C8B-B14F-4D97-AF65-F5344CB8AC3E}">
        <p14:creationId xmlns:p14="http://schemas.microsoft.com/office/powerpoint/2010/main" xmlns="" val="15949625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Co-integration</a:t>
            </a:r>
            <a:endParaRPr lang="en-US" dirty="0"/>
          </a:p>
        </p:txBody>
      </p:sp>
      <p:sp>
        <p:nvSpPr>
          <p:cNvPr id="3" name="Content Placeholder 2"/>
          <p:cNvSpPr>
            <a:spLocks noGrp="1"/>
          </p:cNvSpPr>
          <p:nvPr>
            <p:ph idx="1"/>
          </p:nvPr>
        </p:nvSpPr>
        <p:spPr/>
        <p:txBody>
          <a:bodyPr>
            <a:normAutofit/>
          </a:bodyPr>
          <a:lstStyle/>
          <a:p>
            <a:r>
              <a:rPr lang="en-US" altLang="zh-CN" dirty="0" smtClean="0"/>
              <a:t>The concept of co-integration first introduced by Granger (1981) and elaborated further by Engel and Granger (1987) and Johansen in (1988).</a:t>
            </a:r>
          </a:p>
          <a:p>
            <a:r>
              <a:rPr lang="en-US" altLang="zh-CN" dirty="0" smtClean="0"/>
              <a:t>Observations are often taken simultaneously on two or more time series. For example in meteorology we might observe temperature, Rainfall and Air pressure at same sequence of time. In economics time series measure income, consumption, GDP at same point of time. For this type of data we have to develop a multivariate time series model     </a:t>
            </a:r>
          </a:p>
          <a:p>
            <a:endParaRPr lang="en-US" dirty="0"/>
          </a:p>
        </p:txBody>
      </p:sp>
    </p:spTree>
    <p:extLst>
      <p:ext uri="{BB962C8B-B14F-4D97-AF65-F5344CB8AC3E}">
        <p14:creationId xmlns:p14="http://schemas.microsoft.com/office/powerpoint/2010/main" xmlns="" val="16064676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Co-integration </a:t>
            </a:r>
            <a:endParaRPr lang="en-US" dirty="0"/>
          </a:p>
        </p:txBody>
      </p:sp>
      <p:sp>
        <p:nvSpPr>
          <p:cNvPr id="3" name="Content Placeholder 2"/>
          <p:cNvSpPr>
            <a:spLocks noGrp="1"/>
          </p:cNvSpPr>
          <p:nvPr>
            <p:ph idx="1"/>
          </p:nvPr>
        </p:nvSpPr>
        <p:spPr/>
        <p:txBody>
          <a:bodyPr/>
          <a:lstStyle/>
          <a:p>
            <a:r>
              <a:rPr lang="en-US" altLang="zh-CN" dirty="0" smtClean="0"/>
              <a:t>Cointegration means that despite two or more time series follow random walks, a linear combination of them can be stationary. If this is the case, we say that these time series are co-integrated. </a:t>
            </a:r>
          </a:p>
          <a:p>
            <a:r>
              <a:rPr lang="en-US" altLang="zh-CN" dirty="0" smtClean="0"/>
              <a:t>Suppose we have 2 series x1 and x2 both are non stationary but the linear combination of two variable is stationary than these two variables is said to be co integrated (x1-x2)</a:t>
            </a:r>
          </a:p>
          <a:p>
            <a:r>
              <a:rPr lang="en-US" dirty="0" smtClean="0"/>
              <a:t>Co-integration </a:t>
            </a:r>
            <a:r>
              <a:rPr lang="en-US" dirty="0"/>
              <a:t>tests analyze </a:t>
            </a:r>
            <a:r>
              <a:rPr lang="en-US" dirty="0" smtClean="0"/>
              <a:t>non-stationary</a:t>
            </a:r>
            <a:r>
              <a:rPr lang="en-US" dirty="0"/>
              <a:t> time series— processes that have </a:t>
            </a:r>
            <a:r>
              <a:rPr lang="en-US" dirty="0" smtClean="0"/>
              <a:t>variance</a:t>
            </a:r>
            <a:r>
              <a:rPr lang="en-US" dirty="0"/>
              <a:t> and </a:t>
            </a:r>
            <a:r>
              <a:rPr lang="en-US" dirty="0" smtClean="0"/>
              <a:t>mean</a:t>
            </a:r>
            <a:r>
              <a:rPr lang="en-US" dirty="0"/>
              <a:t> that vary over time</a:t>
            </a:r>
            <a:r>
              <a:rPr lang="en-US" dirty="0" smtClean="0"/>
              <a:t>.</a:t>
            </a:r>
            <a:endParaRPr lang="en-US" altLang="zh-CN" dirty="0" smtClean="0"/>
          </a:p>
          <a:p>
            <a:endParaRPr lang="en-US" dirty="0"/>
          </a:p>
        </p:txBody>
      </p:sp>
    </p:spTree>
    <p:extLst>
      <p:ext uri="{BB962C8B-B14F-4D97-AF65-F5344CB8AC3E}">
        <p14:creationId xmlns:p14="http://schemas.microsoft.com/office/powerpoint/2010/main" xmlns="" val="29137705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for co-integration</a:t>
            </a:r>
            <a:endParaRPr lang="en-US" dirty="0"/>
          </a:p>
        </p:txBody>
      </p:sp>
      <p:sp>
        <p:nvSpPr>
          <p:cNvPr id="3" name="Content Placeholder 2"/>
          <p:cNvSpPr>
            <a:spLocks noGrp="1"/>
          </p:cNvSpPr>
          <p:nvPr>
            <p:ph idx="1"/>
          </p:nvPr>
        </p:nvSpPr>
        <p:spPr/>
        <p:txBody>
          <a:bodyPr/>
          <a:lstStyle/>
          <a:p>
            <a:r>
              <a:rPr lang="en-US" dirty="0" smtClean="0"/>
              <a:t>Engel-Granger Test</a:t>
            </a:r>
          </a:p>
          <a:p>
            <a:r>
              <a:rPr lang="en-US" dirty="0" smtClean="0"/>
              <a:t>Johansen Test</a:t>
            </a:r>
            <a:endParaRPr lang="en-US" dirty="0"/>
          </a:p>
        </p:txBody>
      </p:sp>
    </p:spTree>
    <p:extLst>
      <p:ext uri="{BB962C8B-B14F-4D97-AF65-F5344CB8AC3E}">
        <p14:creationId xmlns:p14="http://schemas.microsoft.com/office/powerpoint/2010/main" xmlns="" val="41661814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Engel-Granger Test</a:t>
            </a:r>
            <a:br>
              <a:rPr lang="en-US" dirty="0"/>
            </a:br>
            <a:endParaRPr lang="en-US" dirty="0"/>
          </a:p>
        </p:txBody>
      </p:sp>
      <p:sp>
        <p:nvSpPr>
          <p:cNvPr id="3" name="Content Placeholder 2"/>
          <p:cNvSpPr>
            <a:spLocks noGrp="1"/>
          </p:cNvSpPr>
          <p:nvPr>
            <p:ph idx="1"/>
          </p:nvPr>
        </p:nvSpPr>
        <p:spPr/>
        <p:txBody>
          <a:bodyPr>
            <a:normAutofit/>
          </a:bodyPr>
          <a:lstStyle/>
          <a:p>
            <a:r>
              <a:rPr lang="en-US" dirty="0"/>
              <a:t>In the context of testing for </a:t>
            </a:r>
            <a:r>
              <a:rPr lang="en-US" dirty="0" smtClean="0"/>
              <a:t>co-integration</a:t>
            </a:r>
            <a:r>
              <a:rPr lang="en-US" dirty="0"/>
              <a:t>, the Dickey-Fuller (DF) and augmented Dickey-Fuller (ADF) tests are known as Engle-Granger (EG) and augmented Engle-Granger (AEG) tests, which are now incorporated in several software packages</a:t>
            </a:r>
            <a:r>
              <a:rPr lang="en-US" dirty="0" smtClean="0"/>
              <a:t>.</a:t>
            </a:r>
          </a:p>
          <a:p>
            <a:pPr>
              <a:lnSpc>
                <a:spcPct val="80000"/>
              </a:lnSpc>
            </a:pPr>
            <a:r>
              <a:rPr lang="en-US" altLang="zh-CN" dirty="0"/>
              <a:t>Testing whether there is a co-integrated relationship between two time series</a:t>
            </a:r>
            <a:r>
              <a:rPr lang="en-US" altLang="zh-CN" dirty="0" smtClean="0"/>
              <a:t>.</a:t>
            </a:r>
          </a:p>
          <a:p>
            <a:pPr>
              <a:lnSpc>
                <a:spcPct val="80000"/>
              </a:lnSpc>
            </a:pPr>
            <a:r>
              <a:rPr lang="en-US" altLang="zh-CN" dirty="0"/>
              <a:t>H0: No </a:t>
            </a:r>
            <a:r>
              <a:rPr lang="en-US" altLang="zh-CN" dirty="0" err="1"/>
              <a:t>cointegration</a:t>
            </a:r>
            <a:r>
              <a:rPr lang="en-US" altLang="zh-CN" dirty="0"/>
              <a:t> exists</a:t>
            </a:r>
          </a:p>
          <a:p>
            <a:pPr>
              <a:lnSpc>
                <a:spcPct val="80000"/>
              </a:lnSpc>
            </a:pPr>
            <a:r>
              <a:rPr lang="en-US" altLang="zh-CN" dirty="0"/>
              <a:t>H1: </a:t>
            </a:r>
            <a:r>
              <a:rPr lang="en-US" altLang="zh-CN" dirty="0" err="1"/>
              <a:t>Cointegration</a:t>
            </a:r>
            <a:r>
              <a:rPr lang="en-US" altLang="zh-CN" dirty="0"/>
              <a:t> </a:t>
            </a:r>
            <a:r>
              <a:rPr lang="en-US" altLang="zh-CN" dirty="0" smtClean="0"/>
              <a:t>exists</a:t>
            </a:r>
          </a:p>
          <a:p>
            <a:pPr>
              <a:lnSpc>
                <a:spcPct val="80000"/>
              </a:lnSpc>
            </a:pPr>
            <a:r>
              <a:rPr lang="en-US" altLang="zh-CN" dirty="0" smtClean="0"/>
              <a:t>In </a:t>
            </a:r>
            <a:r>
              <a:rPr lang="en-US" altLang="zh-CN" dirty="0" err="1" smtClean="0"/>
              <a:t>Eviews</a:t>
            </a:r>
            <a:r>
              <a:rPr lang="en-US" altLang="zh-CN" dirty="0" smtClean="0"/>
              <a:t> make new work file and enter your data than go to quick/group statistics/co-integration test ok</a:t>
            </a:r>
            <a:endParaRPr lang="en-US" altLang="zh-CN" dirty="0"/>
          </a:p>
          <a:p>
            <a:endParaRPr lang="en-US" dirty="0"/>
          </a:p>
          <a:p>
            <a:endParaRPr lang="en-US" dirty="0"/>
          </a:p>
        </p:txBody>
      </p:sp>
    </p:spTree>
    <p:extLst>
      <p:ext uri="{BB962C8B-B14F-4D97-AF65-F5344CB8AC3E}">
        <p14:creationId xmlns:p14="http://schemas.microsoft.com/office/powerpoint/2010/main" xmlns="" val="21541095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 of EG test</a:t>
            </a:r>
            <a:endParaRPr lang="en-US" dirty="0"/>
          </a:p>
        </p:txBody>
      </p:sp>
      <p:sp>
        <p:nvSpPr>
          <p:cNvPr id="3" name="Content Placeholder 2"/>
          <p:cNvSpPr>
            <a:spLocks noGrp="1"/>
          </p:cNvSpPr>
          <p:nvPr>
            <p:ph idx="1"/>
          </p:nvPr>
        </p:nvSpPr>
        <p:spPr/>
        <p:txBody>
          <a:bodyPr>
            <a:normAutofit/>
          </a:bodyPr>
          <a:lstStyle/>
          <a:p>
            <a:r>
              <a:rPr lang="en-US" dirty="0"/>
              <a:t>Step 1: using the ADF test to confirm that variables in the regression are random walks. </a:t>
            </a:r>
          </a:p>
          <a:p>
            <a:r>
              <a:rPr lang="en-US" dirty="0"/>
              <a:t>Step 2: using OLS to estimate the regression equation: then </a:t>
            </a:r>
            <a:r>
              <a:rPr lang="en-US" dirty="0" smtClean="0"/>
              <a:t>tests whether </a:t>
            </a:r>
            <a:r>
              <a:rPr lang="en-US" dirty="0"/>
              <a:t>the residuals  from the above co-integrating regression are stationary.</a:t>
            </a:r>
          </a:p>
          <a:p>
            <a:pPr marL="0" indent="0">
              <a:buNone/>
            </a:pPr>
            <a:r>
              <a:rPr lang="en-US" dirty="0" smtClean="0"/>
              <a:t> </a:t>
            </a:r>
            <a:r>
              <a:rPr lang="en-US" dirty="0"/>
              <a:t>1. Perform Augmented Dickey-Fuller unit root test on the  residual series to see if the residual is stationary. </a:t>
            </a:r>
          </a:p>
          <a:p>
            <a:pPr marL="0" indent="0">
              <a:buNone/>
            </a:pPr>
            <a:r>
              <a:rPr lang="en-US" dirty="0" smtClean="0"/>
              <a:t> </a:t>
            </a:r>
            <a:r>
              <a:rPr lang="en-US" dirty="0"/>
              <a:t>2.  Look at the Durbin-Watson statistic from the above regression:  </a:t>
            </a:r>
            <a:r>
              <a:rPr lang="en-US" dirty="0" smtClean="0"/>
              <a:t>compare </a:t>
            </a:r>
            <a:r>
              <a:rPr lang="en-US" dirty="0"/>
              <a:t>DW value with the corresponding  critical vale at proper confidence level to decide whether reject or accept the null hypothesis.</a:t>
            </a:r>
          </a:p>
          <a:p>
            <a:endParaRPr lang="en-US" dirty="0"/>
          </a:p>
        </p:txBody>
      </p:sp>
    </p:spTree>
    <p:extLst>
      <p:ext uri="{BB962C8B-B14F-4D97-AF65-F5344CB8AC3E}">
        <p14:creationId xmlns:p14="http://schemas.microsoft.com/office/powerpoint/2010/main" xmlns="" val="7558353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Shortcomings of the </a:t>
            </a:r>
            <a:r>
              <a:rPr lang="en-US" dirty="0" smtClean="0"/>
              <a:t>EG test </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The </a:t>
            </a:r>
            <a:r>
              <a:rPr lang="en-US" dirty="0"/>
              <a:t>drawback of Engle Granger approach: it can only identify a </a:t>
            </a:r>
            <a:r>
              <a:rPr lang="en-US" b="1" i="1" dirty="0"/>
              <a:t>single equilibrium </a:t>
            </a:r>
            <a:r>
              <a:rPr lang="en-US" dirty="0"/>
              <a:t>relationship among the variables. If we have more than two variables in the model, then there is a possibility of having more than one </a:t>
            </a:r>
            <a:r>
              <a:rPr lang="en-US" dirty="0" err="1"/>
              <a:t>cointegration</a:t>
            </a:r>
            <a:r>
              <a:rPr lang="en-US" dirty="0"/>
              <a:t> </a:t>
            </a:r>
            <a:r>
              <a:rPr lang="en-US" dirty="0" smtClean="0"/>
              <a:t>relationships.</a:t>
            </a:r>
          </a:p>
          <a:p>
            <a:r>
              <a:rPr lang="en-US" dirty="0"/>
              <a:t>Once we go beyond two time series, we will have to use Johansen methodology to test for </a:t>
            </a:r>
            <a:r>
              <a:rPr lang="en-US" dirty="0" err="1"/>
              <a:t>cointegrating</a:t>
            </a:r>
            <a:r>
              <a:rPr lang="en-US" dirty="0"/>
              <a:t> relationships among multiple variables. </a:t>
            </a:r>
          </a:p>
          <a:p>
            <a:endParaRPr lang="en-US" dirty="0"/>
          </a:p>
          <a:p>
            <a:endParaRPr lang="en-US" dirty="0"/>
          </a:p>
          <a:p>
            <a:endParaRPr lang="en-US" dirty="0"/>
          </a:p>
        </p:txBody>
      </p:sp>
    </p:spTree>
    <p:extLst>
      <p:ext uri="{BB962C8B-B14F-4D97-AF65-F5344CB8AC3E}">
        <p14:creationId xmlns:p14="http://schemas.microsoft.com/office/powerpoint/2010/main" xmlns="" val="25952673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Johansen </a:t>
            </a:r>
            <a:r>
              <a:rPr lang="en-US" dirty="0" smtClean="0"/>
              <a:t>Test</a:t>
            </a:r>
            <a:endParaRPr lang="en-US" dirty="0"/>
          </a:p>
        </p:txBody>
      </p:sp>
      <p:sp>
        <p:nvSpPr>
          <p:cNvPr id="3" name="Content Placeholder 2"/>
          <p:cNvSpPr>
            <a:spLocks noGrp="1"/>
          </p:cNvSpPr>
          <p:nvPr>
            <p:ph idx="1"/>
          </p:nvPr>
        </p:nvSpPr>
        <p:spPr/>
        <p:txBody>
          <a:bodyPr/>
          <a:lstStyle/>
          <a:p>
            <a:r>
              <a:rPr lang="en-US" dirty="0"/>
              <a:t>Johansen (1988) proposed a framework of estimating and testing of vector error correction model (VECM) based on vector auto regressive (VAR) equations with which we can find out how many </a:t>
            </a:r>
            <a:r>
              <a:rPr lang="en-US" dirty="0" smtClean="0"/>
              <a:t>co-integrating </a:t>
            </a:r>
            <a:r>
              <a:rPr lang="en-US" dirty="0"/>
              <a:t>relationships exist among variables</a:t>
            </a:r>
          </a:p>
          <a:p>
            <a:r>
              <a:rPr lang="en-US" dirty="0"/>
              <a:t>Johansen VECM is more general for testing multiple </a:t>
            </a:r>
            <a:r>
              <a:rPr lang="en-US" dirty="0" smtClean="0"/>
              <a:t>co-integrating </a:t>
            </a:r>
            <a:r>
              <a:rPr lang="en-US" dirty="0"/>
              <a:t>relationships when there are more than two variables. </a:t>
            </a:r>
          </a:p>
          <a:p>
            <a:r>
              <a:rPr lang="en-US" dirty="0"/>
              <a:t>For k variables, we can have up to k-1 </a:t>
            </a:r>
            <a:r>
              <a:rPr lang="en-US" dirty="0" smtClean="0"/>
              <a:t>co-integrations</a:t>
            </a:r>
            <a:endParaRPr lang="en-US" dirty="0"/>
          </a:p>
          <a:p>
            <a:endParaRPr lang="en-US" dirty="0"/>
          </a:p>
        </p:txBody>
      </p:sp>
    </p:spTree>
    <p:extLst>
      <p:ext uri="{BB962C8B-B14F-4D97-AF65-F5344CB8AC3E}">
        <p14:creationId xmlns:p14="http://schemas.microsoft.com/office/powerpoint/2010/main" xmlns="" val="35130888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ECM</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If </a:t>
            </a:r>
            <a:r>
              <a:rPr lang="en-US" dirty="0"/>
              <a:t>two variables Y and X are </a:t>
            </a:r>
            <a:r>
              <a:rPr lang="en-US" dirty="0" err="1"/>
              <a:t>cointegrated</a:t>
            </a:r>
            <a:r>
              <a:rPr lang="en-US" dirty="0"/>
              <a:t>, the relationship between the two can be expressed as an error correction mechanism (ECM).</a:t>
            </a:r>
          </a:p>
          <a:p>
            <a:r>
              <a:rPr lang="en-US" dirty="0"/>
              <a:t>The ECM postulates that changes in the dependent variable depend on changes in the independent variable and the lagged equilibrium error term, ut-1.</a:t>
            </a:r>
          </a:p>
          <a:p>
            <a:r>
              <a:rPr lang="en-US" dirty="0"/>
              <a:t>If this error term is zero, there will not be any disequilibrium between the two variables and in that case the long-run relationship will be given by the </a:t>
            </a:r>
            <a:r>
              <a:rPr lang="en-US" dirty="0" err="1"/>
              <a:t>cointegrating</a:t>
            </a:r>
            <a:r>
              <a:rPr lang="en-US" dirty="0"/>
              <a:t> relationship.</a:t>
            </a:r>
          </a:p>
          <a:p>
            <a:r>
              <a:rPr lang="en-US" dirty="0"/>
              <a:t>But if the equilibrium error term is nonzero, the relationship between the two variables will be out of equilibrium.</a:t>
            </a:r>
          </a:p>
          <a:p>
            <a:r>
              <a:rPr lang="en-US" dirty="0"/>
              <a:t>For multiple time series, we need to use the vector error correction model (VECM).</a:t>
            </a:r>
          </a:p>
          <a:p>
            <a:endParaRPr lang="en-US" dirty="0"/>
          </a:p>
        </p:txBody>
      </p:sp>
    </p:spTree>
    <p:extLst>
      <p:ext uri="{BB962C8B-B14F-4D97-AF65-F5344CB8AC3E}">
        <p14:creationId xmlns:p14="http://schemas.microsoft.com/office/powerpoint/2010/main" xmlns="" val="418421472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226</TotalTime>
  <Words>630</Words>
  <Application>Microsoft Office PowerPoint</Application>
  <PresentationFormat>Custom</PresentationFormat>
  <Paragraphs>37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Flow</vt:lpstr>
      <vt:lpstr>Co-integration Analysis and Johansen Approach</vt:lpstr>
      <vt:lpstr>Co-integration</vt:lpstr>
      <vt:lpstr>Co-integration </vt:lpstr>
      <vt:lpstr>Test for co-integration</vt:lpstr>
      <vt:lpstr>Engel-Granger Test </vt:lpstr>
      <vt:lpstr>Method of EG test</vt:lpstr>
      <vt:lpstr>Shortcomings of the EG test  </vt:lpstr>
      <vt:lpstr>Johansen Test</vt:lpstr>
      <vt:lpstr>ECM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Co-integration Analysis</dc:title>
  <dc:creator>Zeeshan Aslam</dc:creator>
  <cp:lastModifiedBy>Sadia</cp:lastModifiedBy>
  <cp:revision>19</cp:revision>
  <dcterms:created xsi:type="dcterms:W3CDTF">2019-05-15T07:04:19Z</dcterms:created>
  <dcterms:modified xsi:type="dcterms:W3CDTF">2020-05-03T09:27:35Z</dcterms:modified>
</cp:coreProperties>
</file>