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1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25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77" autoAdjust="0"/>
    <p:restoredTop sz="94660"/>
  </p:normalViewPr>
  <p:slideViewPr>
    <p:cSldViewPr snapToGrid="0">
      <p:cViewPr varScale="1">
        <p:scale>
          <a:sx n="87" d="100"/>
          <a:sy n="87" d="100"/>
        </p:scale>
        <p:origin x="6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9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04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024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36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470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53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86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0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4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4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7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9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5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4D239-72FD-406B-8BB2-8C51A7851314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DC8331-45AA-4CBE-AE72-E73CC9BA3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6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p.net/" TargetMode="Externa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et/manual/en/install.php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738780"/>
            <a:ext cx="76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Below, we have an example of a simple PHP file, with a PHP script that uses a built-in PHP function "echo" to output the text "Hello World!" on a web page: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00401" y="1662110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&lt;!DOCTYPE html&gt;</a:t>
            </a:r>
          </a:p>
          <a:p>
            <a:r>
              <a:rPr lang="en-US" sz="2400" dirty="0" smtClean="0"/>
              <a:t>&lt;html&gt;</a:t>
            </a:r>
          </a:p>
          <a:p>
            <a:r>
              <a:rPr lang="en-US" sz="2400" dirty="0" smtClean="0"/>
              <a:t>&lt;body&gt;</a:t>
            </a:r>
          </a:p>
          <a:p>
            <a:endParaRPr lang="en-US" sz="2400" dirty="0" smtClean="0"/>
          </a:p>
          <a:p>
            <a:r>
              <a:rPr lang="en-US" sz="2400" dirty="0" smtClean="0"/>
              <a:t>&lt;h1&gt;My first PHP page&lt;/h1&gt;</a:t>
            </a:r>
          </a:p>
          <a:p>
            <a:endParaRPr lang="en-US" sz="2400" dirty="0" smtClean="0"/>
          </a:p>
          <a:p>
            <a:r>
              <a:rPr lang="en-US" sz="2400" dirty="0" smtClean="0"/>
              <a:t>&lt;?</a:t>
            </a:r>
            <a:r>
              <a:rPr lang="en-US" sz="2400" dirty="0" err="1" smtClean="0"/>
              <a:t>php</a:t>
            </a:r>
            <a:endParaRPr lang="en-US" sz="2400" dirty="0" smtClean="0"/>
          </a:p>
          <a:p>
            <a:r>
              <a:rPr lang="en-US" sz="2400" dirty="0" smtClean="0"/>
              <a:t>echo "Hello World!";</a:t>
            </a:r>
          </a:p>
          <a:p>
            <a:r>
              <a:rPr lang="en-US" sz="2400" dirty="0" smtClean="0"/>
              <a:t>?&gt;</a:t>
            </a:r>
          </a:p>
          <a:p>
            <a:endParaRPr lang="en-US" sz="2400" dirty="0" smtClean="0"/>
          </a:p>
          <a:p>
            <a:r>
              <a:rPr lang="en-US" sz="2400" dirty="0" smtClean="0"/>
              <a:t>&lt;/body&gt;</a:t>
            </a:r>
          </a:p>
          <a:p>
            <a:r>
              <a:rPr lang="en-US" sz="2400" dirty="0" smtClean="0"/>
              <a:t>&lt;/html&gt;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37944" y="2874219"/>
            <a:ext cx="21834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PHP statements end with a semicolon (;).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in PHP</a:t>
            </a:r>
          </a:p>
        </p:txBody>
      </p:sp>
      <p:sp>
        <p:nvSpPr>
          <p:cNvPr id="4" name="Rectangle 3"/>
          <p:cNvSpPr/>
          <p:nvPr/>
        </p:nvSpPr>
        <p:spPr>
          <a:xfrm>
            <a:off x="555171" y="1563914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 smtClean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!DOCTYPE</a:t>
            </a:r>
            <a:r>
              <a:rPr lang="en-US" b="0" i="0" dirty="0" smtClean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html</a:t>
            </a:r>
            <a:r>
              <a:rPr lang="en-US" b="0" i="0" dirty="0" smtClean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 smtClean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html</a:t>
            </a:r>
            <a:r>
              <a:rPr lang="en-US" b="0" i="0" dirty="0" smtClean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 smtClean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b="0" i="0" dirty="0" smtClean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 smtClean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This is a single-line comment</a:t>
            </a:r>
            <a:b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This is also a single-line comment</a:t>
            </a:r>
            <a:b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/*</a:t>
            </a:r>
            <a:b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This is a multiple-lines comment block</a:t>
            </a:r>
            <a:b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that spans over multiple</a:t>
            </a:r>
            <a:b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lines</a:t>
            </a:r>
            <a:b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*/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53744" y="243242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You can also use comments to leave out parts of a code line</a:t>
            </a:r>
            <a:b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$x = 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/* + 15 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+ 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echo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$x;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?&gt;</a:t>
            </a:r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/body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/html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84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Case Sensitivity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677334" y="1712684"/>
            <a:ext cx="895894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In PHP, all keywords (e.g. if, else, while, echo, etc.), classes, functions, and user-defined functions are NOT case-sensitive.</a:t>
            </a:r>
          </a:p>
          <a:p>
            <a:endParaRPr lang="en-US" sz="2000" dirty="0" smtClean="0"/>
          </a:p>
          <a:p>
            <a:r>
              <a:rPr lang="en-US" sz="2000" dirty="0" smtClean="0"/>
              <a:t>In the example below, all three echo statements below are legal (and equal):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178002" y="3069768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&lt;!DOCTYPE html&gt;</a:t>
            </a:r>
          </a:p>
          <a:p>
            <a:r>
              <a:rPr lang="en-US" dirty="0" smtClean="0"/>
              <a:t>&lt;html&gt;</a:t>
            </a:r>
          </a:p>
          <a:p>
            <a:r>
              <a:rPr lang="en-US" dirty="0" smtClean="0"/>
              <a:t>&lt;body&gt;</a:t>
            </a:r>
          </a:p>
          <a:p>
            <a:endParaRPr lang="en-US" dirty="0" smtClean="0"/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ECHO "Hello World!&lt;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</a:p>
          <a:p>
            <a:r>
              <a:rPr lang="en-US" dirty="0" smtClean="0"/>
              <a:t>echo "Hello World!&lt;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</a:p>
          <a:p>
            <a:r>
              <a:rPr lang="en-US" dirty="0" err="1" smtClean="0"/>
              <a:t>EcHo</a:t>
            </a:r>
            <a:r>
              <a:rPr lang="en-US" dirty="0" smtClean="0"/>
              <a:t> "Hello World!&lt;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</a:p>
          <a:p>
            <a:r>
              <a:rPr lang="en-US" dirty="0" smtClean="0"/>
              <a:t>?&gt;</a:t>
            </a:r>
          </a:p>
          <a:p>
            <a:endParaRPr lang="en-US" dirty="0" smtClean="0"/>
          </a:p>
          <a:p>
            <a:r>
              <a:rPr lang="en-US" dirty="0" smtClean="0"/>
              <a:t>&lt;/body&gt;</a:t>
            </a:r>
          </a:p>
          <a:p>
            <a:r>
              <a:rPr lang="en-US" dirty="0" smtClean="0"/>
              <a:t>&lt;/html&gt;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85762" y="3560019"/>
            <a:ext cx="33505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However; all variable names are case-sensitive.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59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2515" y="640808"/>
            <a:ext cx="92093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the example below, only the first statement will display the value of the $color variable (this is because $color, $COLOR, and $</a:t>
            </a:r>
            <a:r>
              <a:rPr lang="en-US" dirty="0" err="1" smtClean="0"/>
              <a:t>coLOR</a:t>
            </a:r>
            <a:r>
              <a:rPr lang="en-US" dirty="0" smtClean="0"/>
              <a:t> are treated as three different variables):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699657" y="1800055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&lt;!DOCTYPE html&gt;</a:t>
            </a:r>
          </a:p>
          <a:p>
            <a:r>
              <a:rPr lang="en-US" dirty="0" smtClean="0"/>
              <a:t>&lt;html&gt;</a:t>
            </a:r>
          </a:p>
          <a:p>
            <a:r>
              <a:rPr lang="en-US" dirty="0" smtClean="0"/>
              <a:t>&lt;body&gt;</a:t>
            </a:r>
          </a:p>
          <a:p>
            <a:endParaRPr lang="en-US" dirty="0" smtClean="0"/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$color = "red";</a:t>
            </a:r>
          </a:p>
          <a:p>
            <a:r>
              <a:rPr lang="en-US" dirty="0" smtClean="0"/>
              <a:t>echo "My car is " . $color . "&lt;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</a:p>
          <a:p>
            <a:r>
              <a:rPr lang="en-US" dirty="0" smtClean="0"/>
              <a:t>echo "My house is " . $COLOR . "&lt;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</a:p>
          <a:p>
            <a:r>
              <a:rPr lang="en-US" dirty="0" smtClean="0"/>
              <a:t>echo "My boat is " . $</a:t>
            </a:r>
            <a:r>
              <a:rPr lang="en-US" dirty="0" err="1" smtClean="0"/>
              <a:t>coLOR</a:t>
            </a:r>
            <a:r>
              <a:rPr lang="en-US" dirty="0" smtClean="0"/>
              <a:t> . "&lt;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</a:p>
          <a:p>
            <a:r>
              <a:rPr lang="en-US" dirty="0" smtClean="0"/>
              <a:t>?&gt;</a:t>
            </a:r>
          </a:p>
          <a:p>
            <a:endParaRPr lang="en-US" dirty="0" smtClean="0"/>
          </a:p>
          <a:p>
            <a:r>
              <a:rPr lang="en-US" dirty="0" smtClean="0"/>
              <a:t>&lt;/body&gt;</a:t>
            </a:r>
          </a:p>
          <a:p>
            <a:r>
              <a:rPr lang="en-US" dirty="0" smtClean="0"/>
              <a:t>&lt;/html&gt;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10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(Declaring) PHP Variables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59972" y="160723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 PHP, a variable starts with the $ sign, followed by the name of the variable: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86743" y="263590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&lt;?</a:t>
            </a:r>
            <a:r>
              <a:rPr lang="en-US" sz="2400" dirty="0" err="1" smtClean="0"/>
              <a:t>php</a:t>
            </a:r>
            <a:endParaRPr lang="en-US" sz="2400" dirty="0" smtClean="0"/>
          </a:p>
          <a:p>
            <a:r>
              <a:rPr lang="en-US" sz="2400" dirty="0" smtClean="0"/>
              <a:t>$txt = "Hello world!";</a:t>
            </a:r>
          </a:p>
          <a:p>
            <a:r>
              <a:rPr lang="en-US" sz="2400" dirty="0" smtClean="0"/>
              <a:t>$x = 5;</a:t>
            </a:r>
          </a:p>
          <a:p>
            <a:r>
              <a:rPr lang="en-US" sz="2400" dirty="0" smtClean="0"/>
              <a:t>$y = 10.5;</a:t>
            </a:r>
          </a:p>
          <a:p>
            <a:r>
              <a:rPr lang="en-US" sz="2400" dirty="0" smtClean="0"/>
              <a:t>?&gt;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19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Variables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1400297"/>
            <a:ext cx="84582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 variable can have a short name (like x and y) or a more descriptive name (age, </a:t>
            </a:r>
            <a:r>
              <a:rPr lang="en-US" sz="2000" dirty="0" err="1" smtClean="0"/>
              <a:t>carname</a:t>
            </a:r>
            <a:r>
              <a:rPr lang="en-US" sz="2000" dirty="0" smtClean="0"/>
              <a:t>, </a:t>
            </a:r>
            <a:r>
              <a:rPr lang="en-US" sz="2000" dirty="0" err="1" smtClean="0"/>
              <a:t>total_volume</a:t>
            </a:r>
            <a:r>
              <a:rPr lang="en-US" sz="2000" dirty="0" smtClean="0"/>
              <a:t>).</a:t>
            </a:r>
          </a:p>
          <a:p>
            <a:endParaRPr lang="en-US" sz="2000" dirty="0" smtClean="0"/>
          </a:p>
          <a:p>
            <a:r>
              <a:rPr lang="en-US" sz="2400" b="1" dirty="0" smtClean="0">
                <a:solidFill>
                  <a:schemeClr val="accent1"/>
                </a:solidFill>
              </a:rPr>
              <a:t>Rules for PHP variables:</a:t>
            </a:r>
          </a:p>
          <a:p>
            <a:endParaRPr lang="en-US" sz="2000" dirty="0" smtClean="0"/>
          </a:p>
          <a:p>
            <a:r>
              <a:rPr lang="en-US" sz="2000" dirty="0" smtClean="0"/>
              <a:t>A variable starts with the $ sign, followed by the name of the variable</a:t>
            </a:r>
          </a:p>
          <a:p>
            <a:r>
              <a:rPr lang="en-US" sz="2000" dirty="0" smtClean="0"/>
              <a:t>A variable name must start with a letter or the underscore character</a:t>
            </a:r>
          </a:p>
          <a:p>
            <a:r>
              <a:rPr lang="en-US" sz="2000" dirty="0" smtClean="0"/>
              <a:t>A variable name cannot start with a number</a:t>
            </a:r>
          </a:p>
          <a:p>
            <a:r>
              <a:rPr lang="en-US" sz="2000" dirty="0" smtClean="0"/>
              <a:t>A variable name can only contain alpha-numeric characters and underscores (A-z, 0-9, and _ )</a:t>
            </a:r>
          </a:p>
          <a:p>
            <a:r>
              <a:rPr lang="en-US" sz="2000" dirty="0" smtClean="0"/>
              <a:t>Variable names are case-sensitive ($age and $AGE are two different variables)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472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Variables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849085" y="1777778"/>
            <a:ext cx="7402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PHP echo statement is often used to output data to the screen.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10543" y="271512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$txt = “</a:t>
            </a:r>
            <a:r>
              <a:rPr lang="en-US" dirty="0" err="1" smtClean="0"/>
              <a:t>pakistan</a:t>
            </a:r>
            <a:r>
              <a:rPr lang="en-US" dirty="0" smtClean="0"/>
              <a:t>";</a:t>
            </a:r>
          </a:p>
          <a:p>
            <a:r>
              <a:rPr lang="en-US" dirty="0" smtClean="0"/>
              <a:t>echo “I love " . $txt . "!";</a:t>
            </a:r>
          </a:p>
          <a:p>
            <a:r>
              <a:rPr lang="en-US" dirty="0" smtClean="0"/>
              <a:t>?&gt;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94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Variables Scope</a:t>
            </a:r>
          </a:p>
        </p:txBody>
      </p:sp>
      <p:sp>
        <p:nvSpPr>
          <p:cNvPr id="3" name="Rectangle 2"/>
          <p:cNvSpPr/>
          <p:nvPr/>
        </p:nvSpPr>
        <p:spPr>
          <a:xfrm>
            <a:off x="1556657" y="1857829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In PHP, variables can be declared anywhere in the script.</a:t>
            </a:r>
          </a:p>
          <a:p>
            <a:endParaRPr lang="en-US" sz="2000" dirty="0" smtClean="0"/>
          </a:p>
          <a:p>
            <a:r>
              <a:rPr lang="en-US" sz="2000" dirty="0" smtClean="0"/>
              <a:t>The scope of a variable is the part of the script where the variable can be referenced/used.</a:t>
            </a:r>
          </a:p>
          <a:p>
            <a:endParaRPr lang="en-US" sz="2000" dirty="0" smtClean="0"/>
          </a:p>
          <a:p>
            <a:r>
              <a:rPr lang="en-US" sz="2000" dirty="0" smtClean="0"/>
              <a:t>PHP has three different variable scopes:</a:t>
            </a:r>
          </a:p>
          <a:p>
            <a:endParaRPr lang="en-US" sz="2000" dirty="0" smtClean="0"/>
          </a:p>
          <a:p>
            <a:r>
              <a:rPr lang="en-US" sz="2000" dirty="0" smtClean="0"/>
              <a:t>local</a:t>
            </a:r>
          </a:p>
          <a:p>
            <a:r>
              <a:rPr lang="en-US" sz="2000" dirty="0" smtClean="0"/>
              <a:t>global</a:t>
            </a:r>
          </a:p>
          <a:p>
            <a:r>
              <a:rPr lang="en-US" sz="2000" dirty="0" smtClean="0"/>
              <a:t>static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947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The global Keyword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2265793"/>
            <a:ext cx="85997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global keyword is used to access a global variable from within a function.</a:t>
            </a:r>
          </a:p>
          <a:p>
            <a:endParaRPr lang="en-US" dirty="0" smtClean="0"/>
          </a:p>
          <a:p>
            <a:r>
              <a:rPr lang="en-US" dirty="0" smtClean="0"/>
              <a:t>To do this, use the global keyword before the variables (inside the function):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86743" y="3189123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/>
              <a:t>&lt;?</a:t>
            </a:r>
            <a:r>
              <a:rPr lang="es-ES" dirty="0" err="1" smtClean="0"/>
              <a:t>php</a:t>
            </a:r>
            <a:endParaRPr lang="es-ES" dirty="0" smtClean="0"/>
          </a:p>
          <a:p>
            <a:r>
              <a:rPr lang="es-ES" dirty="0" smtClean="0"/>
              <a:t>$x = 5;</a:t>
            </a:r>
          </a:p>
          <a:p>
            <a:r>
              <a:rPr lang="es-ES" dirty="0" smtClean="0"/>
              <a:t>$y = 10;</a:t>
            </a:r>
          </a:p>
          <a:p>
            <a:endParaRPr lang="es-ES" dirty="0" smtClean="0"/>
          </a:p>
          <a:p>
            <a:r>
              <a:rPr lang="es-ES" dirty="0" err="1" smtClean="0"/>
              <a:t>function</a:t>
            </a:r>
            <a:r>
              <a:rPr lang="es-ES" dirty="0" smtClean="0"/>
              <a:t> </a:t>
            </a:r>
            <a:r>
              <a:rPr lang="es-ES" dirty="0" err="1" smtClean="0"/>
              <a:t>myTest</a:t>
            </a:r>
            <a:r>
              <a:rPr lang="es-ES" dirty="0" smtClean="0"/>
              <a:t>() {</a:t>
            </a:r>
          </a:p>
          <a:p>
            <a:r>
              <a:rPr lang="es-ES" dirty="0" smtClean="0"/>
              <a:t>    global $x, $y;</a:t>
            </a:r>
          </a:p>
          <a:p>
            <a:r>
              <a:rPr lang="es-ES" dirty="0" smtClean="0"/>
              <a:t>    $y = $x + $y;</a:t>
            </a:r>
          </a:p>
          <a:p>
            <a:r>
              <a:rPr lang="es-ES" dirty="0" smtClean="0"/>
              <a:t>}</a:t>
            </a:r>
          </a:p>
          <a:p>
            <a:endParaRPr lang="es-ES" dirty="0" smtClean="0"/>
          </a:p>
          <a:p>
            <a:r>
              <a:rPr lang="es-ES" dirty="0" err="1" smtClean="0"/>
              <a:t>myTest</a:t>
            </a:r>
            <a:r>
              <a:rPr lang="es-ES" dirty="0" smtClean="0"/>
              <a:t>();</a:t>
            </a:r>
          </a:p>
          <a:p>
            <a:r>
              <a:rPr lang="es-ES" dirty="0" smtClean="0"/>
              <a:t>echo $y; // outputs 15</a:t>
            </a:r>
          </a:p>
          <a:p>
            <a:r>
              <a:rPr lang="es-ES" dirty="0" smtClean="0"/>
              <a:t>?&gt;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8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The static Keyword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87829" y="1357423"/>
            <a:ext cx="1040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Normally, when a function is completed/executed, all of its variables are deleted. However, sometimes we want a local variable NOT to be deleted. We need it for a further job.</a:t>
            </a:r>
          </a:p>
          <a:p>
            <a:endParaRPr lang="en-US" dirty="0"/>
          </a:p>
          <a:p>
            <a:r>
              <a:rPr lang="en-US" dirty="0"/>
              <a:t>To do this, use the static keyword when you first declare the variable: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405743" y="2839055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myTest</a:t>
            </a:r>
            <a:r>
              <a:rPr lang="en-US" dirty="0"/>
              <a:t>() {</a:t>
            </a:r>
          </a:p>
          <a:p>
            <a:r>
              <a:rPr lang="en-US" dirty="0"/>
              <a:t>    static $x = 0;</a:t>
            </a:r>
          </a:p>
          <a:p>
            <a:r>
              <a:rPr lang="en-US" dirty="0"/>
              <a:t>    echo $x;</a:t>
            </a:r>
          </a:p>
          <a:p>
            <a:r>
              <a:rPr lang="en-US" dirty="0"/>
              <a:t>    $x++;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 err="1"/>
              <a:t>myTest</a:t>
            </a:r>
            <a:r>
              <a:rPr lang="en-US" dirty="0"/>
              <a:t>();</a:t>
            </a:r>
          </a:p>
          <a:p>
            <a:r>
              <a:rPr lang="en-US" dirty="0" err="1"/>
              <a:t>myTest</a:t>
            </a:r>
            <a:r>
              <a:rPr lang="en-US" dirty="0"/>
              <a:t>();</a:t>
            </a:r>
          </a:p>
          <a:p>
            <a:r>
              <a:rPr lang="en-US" dirty="0" err="1"/>
              <a:t>myTest</a:t>
            </a:r>
            <a:r>
              <a:rPr lang="en-US" dirty="0"/>
              <a:t>();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78946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PHP?</a:t>
            </a:r>
          </a:p>
        </p:txBody>
      </p:sp>
      <p:sp>
        <p:nvSpPr>
          <p:cNvPr id="3" name="Rectangle 2"/>
          <p:cNvSpPr/>
          <p:nvPr/>
        </p:nvSpPr>
        <p:spPr>
          <a:xfrm>
            <a:off x="677334" y="1533436"/>
            <a:ext cx="87823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PHP is an acronym for "PHP: Hypertext Preprocessor"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PHP is a widely-used, open source scripting language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PHP scripts are executed on the server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PHP is free to download and 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</a:t>
            </a:r>
            <a:r>
              <a:rPr lang="en-US" sz="2400" dirty="0"/>
              <a:t>is powerful enough to be at the core of the biggest blogging system on the web (</a:t>
            </a:r>
            <a:r>
              <a:rPr lang="en-US" sz="2400" dirty="0" err="1"/>
              <a:t>WordPress</a:t>
            </a:r>
            <a:r>
              <a:rPr lang="en-US" sz="2400" dirty="0" smtClean="0"/>
              <a:t>)!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</a:t>
            </a:r>
            <a:r>
              <a:rPr lang="en-US" sz="2400" dirty="0"/>
              <a:t>is deep enough to run the largest social network (Facebook</a:t>
            </a:r>
            <a:r>
              <a:rPr lang="en-US" sz="2400" dirty="0" smtClean="0"/>
              <a:t>)!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</a:t>
            </a:r>
            <a:r>
              <a:rPr lang="en-US" sz="2400" dirty="0"/>
              <a:t>is also easy enough to be a beginner's first server side language!</a:t>
            </a:r>
          </a:p>
        </p:txBody>
      </p:sp>
    </p:spTree>
    <p:extLst>
      <p:ext uri="{BB962C8B-B14F-4D97-AF65-F5344CB8AC3E}">
        <p14:creationId xmlns:p14="http://schemas.microsoft.com/office/powerpoint/2010/main" val="30796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echo and print Statements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7333" y="1512838"/>
            <a:ext cx="9413723" cy="18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echo and print are more or less the same. They are both used to output data to the screen.</a:t>
            </a:r>
          </a:p>
          <a:p>
            <a:endParaRPr lang="en-US" dirty="0"/>
          </a:p>
          <a:p>
            <a:r>
              <a:rPr lang="en-US" dirty="0"/>
              <a:t>The differences are small: echo has no return value while print has a return value of 1 so it can be used in expressions. echo can take multiple parameters (although such usage is rare) while print can take one argument. echo is marginally faster than print.</a:t>
            </a:r>
          </a:p>
        </p:txBody>
      </p:sp>
      <p:sp>
        <p:nvSpPr>
          <p:cNvPr id="5" name="Rectangle 4"/>
          <p:cNvSpPr/>
          <p:nvPr/>
        </p:nvSpPr>
        <p:spPr>
          <a:xfrm>
            <a:off x="677333" y="3432406"/>
            <a:ext cx="8793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echo statement can be used with or without parentheses: echo or echo().</a:t>
            </a:r>
          </a:p>
        </p:txBody>
      </p:sp>
      <p:sp>
        <p:nvSpPr>
          <p:cNvPr id="6" name="Rectangle 5"/>
          <p:cNvSpPr/>
          <p:nvPr/>
        </p:nvSpPr>
        <p:spPr>
          <a:xfrm>
            <a:off x="2558143" y="4078853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echo "&lt;h2&gt;PHP is Fun!&lt;/h2&gt;";</a:t>
            </a:r>
          </a:p>
          <a:p>
            <a:r>
              <a:rPr lang="en-US" dirty="0"/>
              <a:t>echo "Hello world!&lt;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"I'm about to learn PHP!&lt;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"This ", "string ", "was ", "made ", "with multiple parameters.";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60397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Display Variables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80068" y="1930400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$txt1 = "Learn </a:t>
            </a:r>
            <a:r>
              <a:rPr lang="en-US" dirty="0" smtClean="0"/>
              <a:t>";</a:t>
            </a:r>
            <a:endParaRPr lang="en-US" dirty="0"/>
          </a:p>
          <a:p>
            <a:r>
              <a:rPr lang="en-US" dirty="0"/>
              <a:t>$txt2 = " PHP ";</a:t>
            </a:r>
          </a:p>
          <a:p>
            <a:r>
              <a:rPr lang="en-US" dirty="0"/>
              <a:t>$x = 5;</a:t>
            </a:r>
          </a:p>
          <a:p>
            <a:r>
              <a:rPr lang="en-US" dirty="0"/>
              <a:t>$y = 4;</a:t>
            </a:r>
          </a:p>
          <a:p>
            <a:endParaRPr lang="en-US" dirty="0"/>
          </a:p>
          <a:p>
            <a:r>
              <a:rPr lang="en-US" dirty="0"/>
              <a:t>echo "&lt;h2&gt;" . $txt1 . "&lt;/h2&gt;";</a:t>
            </a:r>
          </a:p>
          <a:p>
            <a:r>
              <a:rPr lang="en-US" dirty="0"/>
              <a:t>echo "Study PHP at " . $txt2 .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$x + $y;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8599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PHP print Statement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677333" y="1414866"/>
            <a:ext cx="99471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print statement can be used with or without parentheses: print or print().</a:t>
            </a:r>
          </a:p>
          <a:p>
            <a:endParaRPr lang="en-US" dirty="0"/>
          </a:p>
          <a:p>
            <a:r>
              <a:rPr lang="en-US" dirty="0"/>
              <a:t>Display Text</a:t>
            </a:r>
          </a:p>
          <a:p>
            <a:endParaRPr lang="en-US" dirty="0"/>
          </a:p>
          <a:p>
            <a:r>
              <a:rPr lang="en-US" dirty="0"/>
              <a:t>The following example shows how to output text with the print command (notice that the text can contain HTML markup):</a:t>
            </a:r>
          </a:p>
        </p:txBody>
      </p:sp>
      <p:sp>
        <p:nvSpPr>
          <p:cNvPr id="4" name="Rectangle 3"/>
          <p:cNvSpPr/>
          <p:nvPr/>
        </p:nvSpPr>
        <p:spPr>
          <a:xfrm>
            <a:off x="2525486" y="347410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print "&lt;h2&gt;PHP is Fun!&lt;/h2&gt;";</a:t>
            </a:r>
          </a:p>
          <a:p>
            <a:r>
              <a:rPr lang="en-US" dirty="0"/>
              <a:t>print "Hello world!&lt;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print "I'm about to learn PHP!";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1694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Variables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427514" y="2335296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$txt1 = "Learn PHP";</a:t>
            </a:r>
          </a:p>
          <a:p>
            <a:r>
              <a:rPr lang="en-US" dirty="0"/>
              <a:t>$txt2 = "W3Schools.com";</a:t>
            </a:r>
          </a:p>
          <a:p>
            <a:r>
              <a:rPr lang="en-US" dirty="0"/>
              <a:t>$x = 5;</a:t>
            </a:r>
          </a:p>
          <a:p>
            <a:r>
              <a:rPr lang="en-US" dirty="0"/>
              <a:t>$y = 4;</a:t>
            </a:r>
          </a:p>
          <a:p>
            <a:endParaRPr lang="en-US" dirty="0"/>
          </a:p>
          <a:p>
            <a:r>
              <a:rPr lang="en-US" dirty="0"/>
              <a:t>print "&lt;h2&gt;" . $txt1 . "&lt;/h2&gt;";</a:t>
            </a:r>
          </a:p>
          <a:p>
            <a:r>
              <a:rPr lang="en-US" dirty="0"/>
              <a:t>print "Study PHP at " . $txt2 .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print $x + $y;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24490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Data Types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15141" y="1549684"/>
            <a:ext cx="77070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Variables can store data of different types, and different data types can do different things.</a:t>
            </a:r>
          </a:p>
          <a:p>
            <a:endParaRPr lang="en-US" dirty="0"/>
          </a:p>
          <a:p>
            <a:r>
              <a:rPr lang="en-US" dirty="0"/>
              <a:t>PHP supports the following data types:</a:t>
            </a:r>
          </a:p>
          <a:p>
            <a:endParaRPr lang="en-US" dirty="0"/>
          </a:p>
          <a:p>
            <a:r>
              <a:rPr lang="en-US" dirty="0"/>
              <a:t>String</a:t>
            </a:r>
          </a:p>
          <a:p>
            <a:r>
              <a:rPr lang="en-US" dirty="0"/>
              <a:t>Integer</a:t>
            </a:r>
          </a:p>
          <a:p>
            <a:r>
              <a:rPr lang="en-US" dirty="0"/>
              <a:t>Float (floating point numbers - also called double)</a:t>
            </a:r>
          </a:p>
          <a:p>
            <a:r>
              <a:rPr lang="en-US" dirty="0"/>
              <a:t>Boolean</a:t>
            </a:r>
          </a:p>
          <a:p>
            <a:r>
              <a:rPr lang="en-US" dirty="0"/>
              <a:t>Array</a:t>
            </a:r>
          </a:p>
          <a:p>
            <a:r>
              <a:rPr lang="en-US" dirty="0"/>
              <a:t>Object</a:t>
            </a:r>
          </a:p>
          <a:p>
            <a:r>
              <a:rPr lang="en-US" dirty="0" smtClean="0"/>
              <a:t>NULL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5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String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7333" y="1330235"/>
            <a:ext cx="80312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string is a sequence of characters, like "Hello world!".</a:t>
            </a:r>
          </a:p>
          <a:p>
            <a:endParaRPr lang="en-US" dirty="0"/>
          </a:p>
          <a:p>
            <a:r>
              <a:rPr lang="en-US" dirty="0"/>
              <a:t>A string can be any text inside quotes. You can use single or double quotes: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9801" y="265103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&lt;?</a:t>
            </a:r>
            <a:r>
              <a:rPr lang="es-ES" dirty="0" err="1"/>
              <a:t>php</a:t>
            </a:r>
            <a:r>
              <a:rPr lang="es-ES" dirty="0"/>
              <a:t> </a:t>
            </a:r>
          </a:p>
          <a:p>
            <a:r>
              <a:rPr lang="es-ES" dirty="0"/>
              <a:t>$x = "</a:t>
            </a:r>
            <a:r>
              <a:rPr lang="es-ES" dirty="0" err="1"/>
              <a:t>Hello</a:t>
            </a:r>
            <a:r>
              <a:rPr lang="es-ES" dirty="0"/>
              <a:t> </a:t>
            </a:r>
            <a:r>
              <a:rPr lang="es-ES" dirty="0" err="1"/>
              <a:t>world</a:t>
            </a:r>
            <a:r>
              <a:rPr lang="es-ES" dirty="0"/>
              <a:t>!";</a:t>
            </a:r>
          </a:p>
          <a:p>
            <a:r>
              <a:rPr lang="es-ES" dirty="0"/>
              <a:t>$y = '</a:t>
            </a:r>
            <a:r>
              <a:rPr lang="es-ES" dirty="0" err="1"/>
              <a:t>Hello</a:t>
            </a:r>
            <a:r>
              <a:rPr lang="es-ES" dirty="0"/>
              <a:t> </a:t>
            </a:r>
            <a:r>
              <a:rPr lang="es-ES" dirty="0" err="1"/>
              <a:t>world</a:t>
            </a:r>
            <a:r>
              <a:rPr lang="es-ES" dirty="0"/>
              <a:t>!';</a:t>
            </a:r>
          </a:p>
          <a:p>
            <a:endParaRPr lang="es-ES" dirty="0"/>
          </a:p>
          <a:p>
            <a:r>
              <a:rPr lang="es-ES" dirty="0"/>
              <a:t>echo $x;</a:t>
            </a:r>
          </a:p>
          <a:p>
            <a:r>
              <a:rPr lang="es-ES" dirty="0"/>
              <a:t>echo "&lt;</a:t>
            </a:r>
            <a:r>
              <a:rPr lang="es-ES" dirty="0" err="1"/>
              <a:t>br</a:t>
            </a:r>
            <a:r>
              <a:rPr lang="es-ES" dirty="0"/>
              <a:t>&gt;"; </a:t>
            </a:r>
          </a:p>
          <a:p>
            <a:r>
              <a:rPr lang="es-ES" dirty="0"/>
              <a:t>echo $y;</a:t>
            </a:r>
          </a:p>
          <a:p>
            <a:r>
              <a:rPr lang="es-ES" dirty="0"/>
              <a:t>?&gt;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String Functions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79713" y="1460251"/>
            <a:ext cx="78921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Get The Length of a String</a:t>
            </a:r>
          </a:p>
          <a:p>
            <a:r>
              <a:rPr lang="en-US" dirty="0"/>
              <a:t>The PHP </a:t>
            </a:r>
            <a:r>
              <a:rPr lang="en-US" dirty="0" err="1"/>
              <a:t>strlen</a:t>
            </a:r>
            <a:r>
              <a:rPr lang="en-US" dirty="0"/>
              <a:t>() function returns the length of a string.</a:t>
            </a:r>
          </a:p>
          <a:p>
            <a:endParaRPr lang="en-US" dirty="0"/>
          </a:p>
          <a:p>
            <a:r>
              <a:rPr lang="en-US" dirty="0"/>
              <a:t>The example below returns the length of the string "Hello world!":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58686" y="28693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echo </a:t>
            </a:r>
            <a:r>
              <a:rPr lang="en-US" dirty="0" err="1"/>
              <a:t>strlen</a:t>
            </a:r>
            <a:r>
              <a:rPr lang="en-US" dirty="0" smtClean="0"/>
              <a:t>("Hello world!"); </a:t>
            </a:r>
            <a:r>
              <a:rPr lang="en-US" dirty="0"/>
              <a:t>// outputs 12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810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 The Number of Words in a String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313" y="1745121"/>
            <a:ext cx="8284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PHP </a:t>
            </a:r>
            <a:r>
              <a:rPr lang="en-US" dirty="0" err="1"/>
              <a:t>str_word_count</a:t>
            </a:r>
            <a:r>
              <a:rPr lang="en-US" dirty="0"/>
              <a:t>() function counts the number of words in a string: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6143" y="2629879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&lt;?</a:t>
            </a:r>
            <a:r>
              <a:rPr lang="en-US" sz="2400" dirty="0" err="1"/>
              <a:t>php</a:t>
            </a:r>
            <a:endParaRPr lang="en-US" sz="2400" dirty="0"/>
          </a:p>
          <a:p>
            <a:r>
              <a:rPr lang="en-US" sz="2400" dirty="0"/>
              <a:t>echo </a:t>
            </a:r>
            <a:r>
              <a:rPr lang="en-US" sz="2400" dirty="0" err="1"/>
              <a:t>str_word_count</a:t>
            </a:r>
            <a:r>
              <a:rPr lang="en-US" sz="2400" dirty="0"/>
              <a:t>("Hello world!"); // outputs 2</a:t>
            </a:r>
          </a:p>
          <a:p>
            <a:r>
              <a:rPr lang="en-US" sz="24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5215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a String</a:t>
            </a:r>
            <a:br>
              <a:rPr lang="en-US" dirty="0"/>
            </a:br>
            <a:r>
              <a:rPr lang="en-US" dirty="0"/>
              <a:t>The PHP </a:t>
            </a:r>
            <a:r>
              <a:rPr lang="en-US" dirty="0" err="1"/>
              <a:t>strrev</a:t>
            </a:r>
            <a:r>
              <a:rPr lang="en-US" dirty="0"/>
              <a:t>() function </a:t>
            </a:r>
            <a:r>
              <a:rPr lang="en-US" dirty="0" err="1"/>
              <a:t>reve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8059" y="2014248"/>
            <a:ext cx="4670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PHP </a:t>
            </a:r>
            <a:r>
              <a:rPr lang="en-US" dirty="0" err="1"/>
              <a:t>strrev</a:t>
            </a:r>
            <a:r>
              <a:rPr lang="en-US" dirty="0"/>
              <a:t>() function reverses a string: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0685" y="30435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echo </a:t>
            </a:r>
            <a:r>
              <a:rPr lang="en-US" dirty="0" err="1"/>
              <a:t>strrev</a:t>
            </a:r>
            <a:r>
              <a:rPr lang="en-US" dirty="0"/>
              <a:t>("Hello world!"); // outputs !</a:t>
            </a:r>
            <a:r>
              <a:rPr lang="en-US" dirty="0" err="1"/>
              <a:t>dlrow</a:t>
            </a:r>
            <a:r>
              <a:rPr lang="en-US" dirty="0"/>
              <a:t> </a:t>
            </a:r>
            <a:r>
              <a:rPr lang="en-US" dirty="0" err="1"/>
              <a:t>olleH</a:t>
            </a:r>
            <a:endParaRPr lang="en-US" dirty="0"/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23682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Search For a Specific Text Within a String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94657" y="1374339"/>
            <a:ext cx="8915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PHP </a:t>
            </a:r>
            <a:r>
              <a:rPr lang="en-US" dirty="0" err="1"/>
              <a:t>strpos</a:t>
            </a:r>
            <a:r>
              <a:rPr lang="en-US" dirty="0"/>
              <a:t>() function searches for a specific text within a string.</a:t>
            </a:r>
          </a:p>
          <a:p>
            <a:endParaRPr lang="en-US" dirty="0"/>
          </a:p>
          <a:p>
            <a:r>
              <a:rPr lang="en-US" dirty="0"/>
              <a:t>If a match is found, the function returns the character position of the first match. If no match is found, it will return FALSE.</a:t>
            </a:r>
          </a:p>
          <a:p>
            <a:endParaRPr lang="en-US" dirty="0"/>
          </a:p>
          <a:p>
            <a:r>
              <a:rPr lang="en-US" dirty="0"/>
              <a:t>The example below searches for the text "world" in the string "Hello world!":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4357" y="376199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echo </a:t>
            </a:r>
            <a:r>
              <a:rPr lang="en-US" dirty="0" err="1"/>
              <a:t>strpos</a:t>
            </a:r>
            <a:r>
              <a:rPr lang="en-US" dirty="0"/>
              <a:t>("Hello world!", "world"); // outputs 6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360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PHP File?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01486" y="1505856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PHP files can contain text, HTML, CSS, JavaScript, and PHP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PHP code are executed on the server, and the result is returned to the browser as plain HTML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PHP files have extension ".</a:t>
            </a:r>
            <a:r>
              <a:rPr lang="en-US" sz="2400" dirty="0" err="1" smtClean="0"/>
              <a:t>php</a:t>
            </a:r>
            <a:r>
              <a:rPr lang="en-US" sz="2400" dirty="0" smtClean="0"/>
              <a:t>"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877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 Text Within a String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7334" y="1590879"/>
            <a:ext cx="9217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PHP </a:t>
            </a:r>
            <a:r>
              <a:rPr lang="en-US" dirty="0" err="1"/>
              <a:t>str_replace</a:t>
            </a:r>
            <a:r>
              <a:rPr lang="en-US" dirty="0"/>
              <a:t>() function replaces some characters with some other characters in a string.</a:t>
            </a:r>
          </a:p>
          <a:p>
            <a:endParaRPr lang="en-US" dirty="0"/>
          </a:p>
          <a:p>
            <a:r>
              <a:rPr lang="en-US" dirty="0"/>
              <a:t>The example below replaces the text "world" with "Dolly":</a:t>
            </a:r>
          </a:p>
        </p:txBody>
      </p:sp>
      <p:sp>
        <p:nvSpPr>
          <p:cNvPr id="4" name="Rectangle 3"/>
          <p:cNvSpPr/>
          <p:nvPr/>
        </p:nvSpPr>
        <p:spPr>
          <a:xfrm>
            <a:off x="2264228" y="350375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 smtClean="0"/>
              <a:t>$x = </a:t>
            </a:r>
            <a:r>
              <a:rPr lang="en-US" dirty="0" err="1" smtClean="0"/>
              <a:t>str_replace</a:t>
            </a:r>
            <a:r>
              <a:rPr lang="en-US" dirty="0"/>
              <a:t>("world", "Dolly", "Hello world!"); </a:t>
            </a:r>
            <a:r>
              <a:rPr lang="en-US" dirty="0" smtClean="0"/>
              <a:t>//</a:t>
            </a:r>
          </a:p>
          <a:p>
            <a:r>
              <a:rPr lang="en-US" dirty="0" smtClean="0"/>
              <a:t>Echo $x;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outputs Hello Dolly!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6761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Integer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27314" y="1353741"/>
            <a:ext cx="984068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An integer data type is a non-decimal number between -2,147,483,648 and 2,147,483,647.</a:t>
            </a:r>
          </a:p>
          <a:p>
            <a:endParaRPr lang="en-US" dirty="0"/>
          </a:p>
          <a:p>
            <a:r>
              <a:rPr lang="en-US" dirty="0"/>
              <a:t>Rules for integers:</a:t>
            </a:r>
          </a:p>
          <a:p>
            <a:endParaRPr lang="en-US" dirty="0"/>
          </a:p>
          <a:p>
            <a:r>
              <a:rPr lang="en-US" dirty="0"/>
              <a:t>An integer must have at least one digit</a:t>
            </a:r>
          </a:p>
          <a:p>
            <a:r>
              <a:rPr lang="en-US" dirty="0"/>
              <a:t>An integer must not have a decimal point</a:t>
            </a:r>
          </a:p>
          <a:p>
            <a:r>
              <a:rPr lang="en-US" dirty="0"/>
              <a:t>An integer can be either positive or negative</a:t>
            </a:r>
          </a:p>
          <a:p>
            <a:r>
              <a:rPr lang="en-US" dirty="0"/>
              <a:t>Integers can be specified in three formats: decimal (10-based), hexadecimal (16-based - prefixed with 0x) or octal (8-based - prefixed with 0)</a:t>
            </a:r>
          </a:p>
          <a:p>
            <a:r>
              <a:rPr lang="en-US" dirty="0"/>
              <a:t>In the following example $x is an integer. The PHP </a:t>
            </a:r>
            <a:r>
              <a:rPr lang="en-US" dirty="0" err="1"/>
              <a:t>var_dump</a:t>
            </a:r>
            <a:r>
              <a:rPr lang="en-US" dirty="0"/>
              <a:t>() function returns the data type and value: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4057" y="463703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</a:t>
            </a:r>
          </a:p>
          <a:p>
            <a:r>
              <a:rPr lang="en-US" dirty="0"/>
              <a:t>$x = 5985;</a:t>
            </a:r>
          </a:p>
          <a:p>
            <a:r>
              <a:rPr lang="en-US" dirty="0" err="1"/>
              <a:t>var_dump</a:t>
            </a:r>
            <a:r>
              <a:rPr lang="en-US" dirty="0"/>
              <a:t>($x);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95981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Constants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677334" y="1270000"/>
            <a:ext cx="100641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constant is an identifier (name) for a simple value. The value cannot be changed during the script.</a:t>
            </a:r>
          </a:p>
          <a:p>
            <a:endParaRPr lang="en-US" dirty="0"/>
          </a:p>
          <a:p>
            <a:r>
              <a:rPr lang="en-US" dirty="0"/>
              <a:t>A valid constant name starts with a letter or underscore (no $ sign before the constant name).</a:t>
            </a:r>
          </a:p>
          <a:p>
            <a:endParaRPr lang="en-US" dirty="0"/>
          </a:p>
          <a:p>
            <a:r>
              <a:rPr lang="en-US" dirty="0"/>
              <a:t>Note: Unlike variables, constants are automatically global across the entire script</a:t>
            </a:r>
          </a:p>
        </p:txBody>
      </p:sp>
      <p:sp>
        <p:nvSpPr>
          <p:cNvPr id="4" name="Rectangle 3"/>
          <p:cNvSpPr/>
          <p:nvPr/>
        </p:nvSpPr>
        <p:spPr>
          <a:xfrm>
            <a:off x="677334" y="3315394"/>
            <a:ext cx="2522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Create a PHP </a:t>
            </a:r>
            <a:r>
              <a:rPr lang="en-US" dirty="0" smtClean="0"/>
              <a:t>Constant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28066" y="3975794"/>
            <a:ext cx="4079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define(name, value, </a:t>
            </a:r>
            <a:r>
              <a:rPr lang="en-US">
                <a:solidFill>
                  <a:srgbClr val="FF0000"/>
                </a:solidFill>
              </a:rPr>
              <a:t>case-insensitive</a:t>
            </a:r>
            <a:r>
              <a:rPr lang="en-US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3778" y="463619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Parameters:</a:t>
            </a:r>
          </a:p>
          <a:p>
            <a:endParaRPr lang="en-US" dirty="0"/>
          </a:p>
          <a:p>
            <a:r>
              <a:rPr lang="en-US" dirty="0"/>
              <a:t>name: Specifies the name of the constant</a:t>
            </a:r>
          </a:p>
          <a:p>
            <a:r>
              <a:rPr lang="en-US" dirty="0"/>
              <a:t>value: Specifies the value of the constant</a:t>
            </a:r>
          </a:p>
          <a:p>
            <a:r>
              <a:rPr lang="en-US" dirty="0"/>
              <a:t>case-insensitive: Specifies whether the constant name should be case-insensitive. Default is false</a:t>
            </a:r>
          </a:p>
        </p:txBody>
      </p:sp>
    </p:spTree>
    <p:extLst>
      <p:ext uri="{BB962C8B-B14F-4D97-AF65-F5344CB8AC3E}">
        <p14:creationId xmlns:p14="http://schemas.microsoft.com/office/powerpoint/2010/main" val="169953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36145" y="1594947"/>
            <a:ext cx="6096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define("GREETING", "Welcome to W3Schools.com!");</a:t>
            </a:r>
          </a:p>
          <a:p>
            <a:r>
              <a:rPr lang="en-US" dirty="0"/>
              <a:t>echo </a:t>
            </a:r>
            <a:r>
              <a:rPr lang="en-US" dirty="0" smtClean="0"/>
              <a:t>GREETING;</a:t>
            </a:r>
            <a:endParaRPr lang="en-US" dirty="0"/>
          </a:p>
          <a:p>
            <a:r>
              <a:rPr lang="en-US" dirty="0"/>
              <a:t>?&gt;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2045465" y="3622051"/>
            <a:ext cx="6096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/>
              <a:t>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define("GREETING", "Welcome to W3Schools.com!", true);</a:t>
            </a:r>
          </a:p>
          <a:p>
            <a:r>
              <a:rPr lang="en-US" dirty="0"/>
              <a:t>echo greeting;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0451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Constants are Global</a:t>
            </a:r>
          </a:p>
        </p:txBody>
      </p:sp>
      <p:sp>
        <p:nvSpPr>
          <p:cNvPr id="3" name="Rectangle 2"/>
          <p:cNvSpPr/>
          <p:nvPr/>
        </p:nvSpPr>
        <p:spPr>
          <a:xfrm>
            <a:off x="1927668" y="164058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 smtClean="0"/>
              <a:t>php</a:t>
            </a:r>
            <a:endParaRPr lang="en-US" dirty="0"/>
          </a:p>
          <a:p>
            <a:r>
              <a:rPr lang="en-US" dirty="0"/>
              <a:t>define("GREETING", "Welcome to W3Schools.com!");</a:t>
            </a:r>
          </a:p>
          <a:p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myTest</a:t>
            </a:r>
            <a:r>
              <a:rPr lang="en-US" dirty="0"/>
              <a:t>() {</a:t>
            </a:r>
          </a:p>
          <a:p>
            <a:r>
              <a:rPr lang="en-US" dirty="0"/>
              <a:t>    echo GREETING;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 </a:t>
            </a:r>
          </a:p>
          <a:p>
            <a:r>
              <a:rPr lang="en-US" dirty="0" err="1"/>
              <a:t>myTest</a:t>
            </a:r>
            <a:r>
              <a:rPr lang="en-US" dirty="0"/>
              <a:t>();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50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5 Operators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932762" y="1544570"/>
            <a:ext cx="84425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Operators are used to perform operations on variables and values.</a:t>
            </a:r>
          </a:p>
          <a:p>
            <a:endParaRPr lang="en-US" dirty="0"/>
          </a:p>
          <a:p>
            <a:r>
              <a:rPr lang="en-US" dirty="0"/>
              <a:t>PHP divides the operators in the following groups:</a:t>
            </a:r>
          </a:p>
          <a:p>
            <a:endParaRPr lang="en-US" dirty="0"/>
          </a:p>
          <a:p>
            <a:r>
              <a:rPr lang="en-US" dirty="0"/>
              <a:t>Arithmetic operators</a:t>
            </a:r>
          </a:p>
          <a:p>
            <a:r>
              <a:rPr lang="en-US" dirty="0"/>
              <a:t>Assignment operators</a:t>
            </a:r>
          </a:p>
          <a:p>
            <a:r>
              <a:rPr lang="en-US" dirty="0"/>
              <a:t>Comparison operators</a:t>
            </a:r>
          </a:p>
          <a:p>
            <a:r>
              <a:rPr lang="en-US" dirty="0"/>
              <a:t>Increment/Decrement operators</a:t>
            </a:r>
          </a:p>
          <a:p>
            <a:r>
              <a:rPr lang="en-US" dirty="0"/>
              <a:t>Logical operators</a:t>
            </a:r>
          </a:p>
          <a:p>
            <a:r>
              <a:rPr lang="en-US" dirty="0"/>
              <a:t>String operators</a:t>
            </a:r>
          </a:p>
          <a:p>
            <a:r>
              <a:rPr lang="en-US" dirty="0"/>
              <a:t>Array operators</a:t>
            </a:r>
          </a:p>
        </p:txBody>
      </p:sp>
    </p:spTree>
    <p:extLst>
      <p:ext uri="{BB962C8B-B14F-4D97-AF65-F5344CB8AC3E}">
        <p14:creationId xmlns:p14="http://schemas.microsoft.com/office/powerpoint/2010/main" val="31055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Arithmetic Operators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25450"/>
              </p:ext>
            </p:extLst>
          </p:nvPr>
        </p:nvGraphicFramePr>
        <p:xfrm>
          <a:off x="837362" y="1620762"/>
          <a:ext cx="8736295" cy="389869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50976"/>
                <a:gridCol w="1948163"/>
                <a:gridCol w="1938016"/>
                <a:gridCol w="3399140"/>
              </a:tblGrid>
              <a:tr h="339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Operator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Name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Example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Result</a:t>
                      </a:r>
                    </a:p>
                  </a:txBody>
                  <a:tcPr marL="60271" marR="60271" marT="60271" marB="60271"/>
                </a:tc>
              </a:tr>
              <a:tr h="55695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+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Addition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$x +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Sum of $x and $y</a:t>
                      </a:r>
                    </a:p>
                  </a:txBody>
                  <a:tcPr marL="60271" marR="60271" marT="60271" marB="60271"/>
                </a:tc>
              </a:tr>
              <a:tr h="55695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-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Subtraction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$x -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Difference of $x and $y</a:t>
                      </a:r>
                    </a:p>
                  </a:txBody>
                  <a:tcPr marL="60271" marR="60271" marT="60271" marB="60271"/>
                </a:tc>
              </a:tr>
              <a:tr h="55695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*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Multiplication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$x *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Product of $x and $y</a:t>
                      </a:r>
                    </a:p>
                  </a:txBody>
                  <a:tcPr marL="60271" marR="60271" marT="60271" marB="60271"/>
                </a:tc>
              </a:tr>
              <a:tr h="55695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/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Division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$x /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Quotient of $x and $y</a:t>
                      </a:r>
                    </a:p>
                  </a:txBody>
                  <a:tcPr marL="60271" marR="60271" marT="60271" marB="60271"/>
                </a:tc>
              </a:tr>
              <a:tr h="55695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%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Modulus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$x %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Remainder of $x divided by $y</a:t>
                      </a:r>
                    </a:p>
                  </a:txBody>
                  <a:tcPr marL="60271" marR="60271" marT="60271" marB="60271"/>
                </a:tc>
              </a:tr>
              <a:tr h="77489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**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Exponentiation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$x **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Result of raising $x to the $</a:t>
                      </a:r>
                      <a:r>
                        <a:rPr lang="en-US" sz="1400" dirty="0" err="1">
                          <a:effectLst/>
                        </a:rPr>
                        <a:t>y'th</a:t>
                      </a:r>
                      <a:r>
                        <a:rPr lang="en-US" sz="1400" dirty="0">
                          <a:effectLst/>
                        </a:rPr>
                        <a:t> power (Introduced in PHP 5.6)</a:t>
                      </a:r>
                    </a:p>
                  </a:txBody>
                  <a:tcPr marL="60271" marR="60271" marT="60271" marB="6027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8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283" y="334178"/>
            <a:ext cx="8596668" cy="1320800"/>
          </a:xfrm>
        </p:spPr>
        <p:txBody>
          <a:bodyPr/>
          <a:lstStyle/>
          <a:p>
            <a:r>
              <a:rPr lang="en-US" dirty="0"/>
              <a:t>PHP Assignment Operators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460382"/>
              </p:ext>
            </p:extLst>
          </p:nvPr>
        </p:nvGraphicFramePr>
        <p:xfrm>
          <a:off x="951518" y="1476261"/>
          <a:ext cx="8179974" cy="42194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68079"/>
                <a:gridCol w="1814605"/>
                <a:gridCol w="4997290"/>
              </a:tblGrid>
              <a:tr h="929074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Assignment</a:t>
                      </a:r>
                    </a:p>
                  </a:txBody>
                  <a:tcPr marL="12767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Same as...</a:t>
                      </a:r>
                    </a:p>
                  </a:txBody>
                  <a:tcPr marL="6383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Description</a:t>
                      </a:r>
                    </a:p>
                  </a:txBody>
                  <a:tcPr marL="63839" marR="63839" marT="63839" marB="63839"/>
                </a:tc>
              </a:tr>
              <a:tr h="586658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x = y</a:t>
                      </a:r>
                    </a:p>
                  </a:txBody>
                  <a:tcPr marL="12767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x = y</a:t>
                      </a:r>
                    </a:p>
                  </a:txBody>
                  <a:tcPr marL="6383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The left operand gets set to the value of the expression on the right</a:t>
                      </a:r>
                    </a:p>
                  </a:txBody>
                  <a:tcPr marL="63839" marR="63839" marT="63839" marB="63839"/>
                </a:tc>
              </a:tr>
              <a:tr h="586658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x += y</a:t>
                      </a:r>
                    </a:p>
                  </a:txBody>
                  <a:tcPr marL="12767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x = x + y</a:t>
                      </a:r>
                    </a:p>
                  </a:txBody>
                  <a:tcPr marL="6383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Addition</a:t>
                      </a:r>
                    </a:p>
                  </a:txBody>
                  <a:tcPr marL="63839" marR="63839" marT="63839" marB="63839"/>
                </a:tc>
              </a:tr>
              <a:tr h="586658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x -= y</a:t>
                      </a:r>
                    </a:p>
                  </a:txBody>
                  <a:tcPr marL="12767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x = x - y</a:t>
                      </a:r>
                    </a:p>
                  </a:txBody>
                  <a:tcPr marL="6383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Subtraction</a:t>
                      </a:r>
                    </a:p>
                  </a:txBody>
                  <a:tcPr marL="63839" marR="63839" marT="63839" marB="63839"/>
                </a:tc>
              </a:tr>
              <a:tr h="586658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x *= y</a:t>
                      </a:r>
                    </a:p>
                  </a:txBody>
                  <a:tcPr marL="12767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x = x * y</a:t>
                      </a:r>
                    </a:p>
                  </a:txBody>
                  <a:tcPr marL="6383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Multiplication</a:t>
                      </a:r>
                    </a:p>
                  </a:txBody>
                  <a:tcPr marL="63839" marR="63839" marT="63839" marB="63839"/>
                </a:tc>
              </a:tr>
              <a:tr h="586658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x /= y</a:t>
                      </a:r>
                    </a:p>
                  </a:txBody>
                  <a:tcPr marL="12767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x = x / y</a:t>
                      </a:r>
                    </a:p>
                  </a:txBody>
                  <a:tcPr marL="6383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Division</a:t>
                      </a:r>
                    </a:p>
                  </a:txBody>
                  <a:tcPr marL="63839" marR="63839" marT="63839" marB="63839"/>
                </a:tc>
              </a:tr>
              <a:tr h="357096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x %= y</a:t>
                      </a:r>
                    </a:p>
                  </a:txBody>
                  <a:tcPr marL="12767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x = x % y</a:t>
                      </a:r>
                    </a:p>
                  </a:txBody>
                  <a:tcPr marL="63839" marR="63839" marT="63839" marB="6383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Modulus</a:t>
                      </a:r>
                    </a:p>
                  </a:txBody>
                  <a:tcPr marL="63839" marR="63839" marT="63839" marB="638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17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Comparison Operators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276263"/>
              </p:ext>
            </p:extLst>
          </p:nvPr>
        </p:nvGraphicFramePr>
        <p:xfrm>
          <a:off x="919985" y="1671450"/>
          <a:ext cx="9116380" cy="459322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45348"/>
                <a:gridCol w="1985094"/>
                <a:gridCol w="1354756"/>
                <a:gridCol w="3415114"/>
                <a:gridCol w="1016068"/>
              </a:tblGrid>
              <a:tr h="263341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Operator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Name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Example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Result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2190" marR="42190" marT="42190" marB="42190"/>
                </a:tc>
              </a:tr>
              <a:tr h="432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==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Equal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$x ==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Returns true if $x is equal to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2190" marR="42190" marT="42190" marB="42190"/>
                </a:tc>
              </a:tr>
              <a:tr h="6023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===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Identical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$x ===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Returns true if $x is equal to $y, and they are of the same type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2190" marR="42190" marT="42190" marB="42190"/>
                </a:tc>
              </a:tr>
              <a:tr h="432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!=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Not equal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$x !=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Returns true if $x is not equal to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2190" marR="42190" marT="42190" marB="42190"/>
                </a:tc>
              </a:tr>
              <a:tr h="432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&lt;&gt;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Not equal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$x &lt;&gt;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Returns true if $x is not equal to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2190" marR="42190" marT="42190" marB="42190"/>
                </a:tc>
              </a:tr>
              <a:tr h="6023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!==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Not identical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$x !==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Returns true if $x is not equal to $y, or they are not of the same type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2190" marR="42190" marT="42190" marB="42190"/>
                </a:tc>
              </a:tr>
              <a:tr h="432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&gt;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Greater than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$x &gt;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Returns true if $x is greater than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2190" marR="42190" marT="42190" marB="42190"/>
                </a:tc>
              </a:tr>
              <a:tr h="432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&lt;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Less than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$x &lt;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Returns true if $x is less than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2190" marR="42190" marT="42190" marB="42190"/>
                </a:tc>
              </a:tr>
              <a:tr h="432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&gt;=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Greater than or equal to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$x &gt;=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Returns true if $x is greater than or equal to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2190" marR="42190" marT="42190" marB="42190"/>
                </a:tc>
              </a:tr>
              <a:tr h="432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&lt;=</a:t>
                      </a:r>
                    </a:p>
                  </a:txBody>
                  <a:tcPr marL="84379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Less than or equal to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$x &lt;=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Returns true if $x is less than or equal to $y</a:t>
                      </a:r>
                    </a:p>
                  </a:txBody>
                  <a:tcPr marL="42190" marR="42190" marT="42190" marB="421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0627" marR="50627" marT="25314" marB="253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9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Increment / Decrement Operators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227782"/>
              </p:ext>
            </p:extLst>
          </p:nvPr>
        </p:nvGraphicFramePr>
        <p:xfrm>
          <a:off x="788031" y="1787181"/>
          <a:ext cx="8596311" cy="27737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277470"/>
                <a:gridCol w="1694422"/>
                <a:gridCol w="4666316"/>
                <a:gridCol w="958103"/>
              </a:tblGrid>
              <a:tr h="397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effectLst/>
                        </a:rPr>
                        <a:t>Operator</a:t>
                      </a:r>
                    </a:p>
                  </a:txBody>
                  <a:tcPr marL="141795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Name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Description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0897" marR="70897" marT="70897" marB="70897"/>
                </a:tc>
              </a:tr>
              <a:tr h="65225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effectLst/>
                        </a:rPr>
                        <a:t>++$x</a:t>
                      </a:r>
                    </a:p>
                  </a:txBody>
                  <a:tcPr marL="141795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Pre-increment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Increments $x by one, then returns $x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0897" marR="70897" marT="70897" marB="70897"/>
                </a:tc>
              </a:tr>
              <a:tr h="65225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$x++</a:t>
                      </a:r>
                    </a:p>
                  </a:txBody>
                  <a:tcPr marL="141795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Post-increment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Returns $x, then increments $x by one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0897" marR="70897" marT="70897" marB="70897"/>
                </a:tc>
              </a:tr>
              <a:tr h="65225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effectLst/>
                        </a:rPr>
                        <a:t>--$x</a:t>
                      </a:r>
                    </a:p>
                  </a:txBody>
                  <a:tcPr marL="141795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Pre-decrement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Decrements $x by one, then returns $x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0897" marR="70897" marT="70897" marB="70897"/>
                </a:tc>
              </a:tr>
              <a:tr h="397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effectLst/>
                        </a:rPr>
                        <a:t>$x--</a:t>
                      </a:r>
                    </a:p>
                  </a:txBody>
                  <a:tcPr marL="141795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Post-decrement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Returns $x, then decrements $x by one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5077" marR="85077" marT="42538" marB="4253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1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Can PHP Do?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23258" y="1429941"/>
            <a:ext cx="84146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can generate dynamic page 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can create, open, read, write, delete, and close files on the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can collect form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can send and receive cookies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can add, delete, modify data in your database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can be used to control user-access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can encrypt data</a:t>
            </a:r>
          </a:p>
          <a:p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With PHP you are not limited to output HTML. You can output images, PDF files, and even Flash movies. You can also output any text, such as XHTML and XML.</a:t>
            </a:r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58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Logical Operators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40181"/>
              </p:ext>
            </p:extLst>
          </p:nvPr>
        </p:nvGraphicFramePr>
        <p:xfrm>
          <a:off x="1046307" y="1664829"/>
          <a:ext cx="7929337" cy="396478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16952"/>
                <a:gridCol w="1759005"/>
                <a:gridCol w="1768214"/>
                <a:gridCol w="3085166"/>
              </a:tblGrid>
              <a:tr h="41562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Operator</a:t>
                      </a:r>
                    </a:p>
                  </a:txBody>
                  <a:tcPr marL="135715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Name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Example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Result</a:t>
                      </a:r>
                    </a:p>
                  </a:txBody>
                  <a:tcPr marL="67857" marR="67857" marT="67857" marB="67857"/>
                </a:tc>
              </a:tr>
              <a:tr h="6327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and</a:t>
                      </a:r>
                    </a:p>
                  </a:txBody>
                  <a:tcPr marL="135715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And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and $y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both $x and $y are true</a:t>
                      </a:r>
                    </a:p>
                  </a:txBody>
                  <a:tcPr marL="67857" marR="67857" marT="67857" marB="67857"/>
                </a:tc>
              </a:tr>
              <a:tr h="6327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or</a:t>
                      </a:r>
                    </a:p>
                  </a:txBody>
                  <a:tcPr marL="135715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Or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or $y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either $x or $y is true</a:t>
                      </a:r>
                    </a:p>
                  </a:txBody>
                  <a:tcPr marL="67857" marR="67857" marT="67857" marB="67857"/>
                </a:tc>
              </a:tr>
              <a:tr h="6327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xor</a:t>
                      </a:r>
                    </a:p>
                  </a:txBody>
                  <a:tcPr marL="135715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Xor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xor $y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either $x or $y is true, but not both</a:t>
                      </a:r>
                    </a:p>
                  </a:txBody>
                  <a:tcPr marL="67857" marR="67857" marT="67857" marB="67857"/>
                </a:tc>
              </a:tr>
              <a:tr h="6327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&amp;&amp;</a:t>
                      </a:r>
                    </a:p>
                  </a:txBody>
                  <a:tcPr marL="135715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And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&amp;&amp; $y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both $x and $y are true</a:t>
                      </a:r>
                    </a:p>
                  </a:txBody>
                  <a:tcPr marL="67857" marR="67857" marT="67857" marB="67857"/>
                </a:tc>
              </a:tr>
              <a:tr h="6327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||</a:t>
                      </a:r>
                    </a:p>
                  </a:txBody>
                  <a:tcPr marL="135715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Or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|| $y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either $x or $y is true</a:t>
                      </a:r>
                    </a:p>
                  </a:txBody>
                  <a:tcPr marL="67857" marR="67857" marT="67857" marB="67857"/>
                </a:tc>
              </a:tr>
              <a:tr h="38518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!</a:t>
                      </a:r>
                    </a:p>
                  </a:txBody>
                  <a:tcPr marL="135715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Not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!$x</a:t>
                      </a:r>
                    </a:p>
                  </a:txBody>
                  <a:tcPr marL="67857" marR="67857" marT="67857" marB="6785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True if $x is not true</a:t>
                      </a:r>
                    </a:p>
                  </a:txBody>
                  <a:tcPr marL="67857" marR="67857" marT="67857" marB="6785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0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String Operators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903145"/>
              </p:ext>
            </p:extLst>
          </p:nvPr>
        </p:nvGraphicFramePr>
        <p:xfrm>
          <a:off x="788031" y="2040075"/>
          <a:ext cx="8485970" cy="174972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09401"/>
                <a:gridCol w="2355571"/>
                <a:gridCol w="2355571"/>
                <a:gridCol w="2365427"/>
              </a:tblGrid>
              <a:tr h="407617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effectLst/>
                        </a:rPr>
                        <a:t>Operator</a:t>
                      </a:r>
                    </a:p>
                  </a:txBody>
                  <a:tcPr marL="141795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Name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Example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Result</a:t>
                      </a:r>
                    </a:p>
                  </a:txBody>
                  <a:tcPr marL="70897" marR="70897" marT="70897" marB="70897"/>
                </a:tc>
              </a:tr>
              <a:tr h="671055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effectLst/>
                        </a:rPr>
                        <a:t>.</a:t>
                      </a:r>
                    </a:p>
                  </a:txBody>
                  <a:tcPr marL="141795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Concatenation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$txt1 . $txt2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Concatenation of $txt1 and $txt2</a:t>
                      </a:r>
                    </a:p>
                  </a:txBody>
                  <a:tcPr marL="70897" marR="70897" marT="70897" marB="70897"/>
                </a:tc>
              </a:tr>
              <a:tr h="671055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.=</a:t>
                      </a:r>
                    </a:p>
                  </a:txBody>
                  <a:tcPr marL="141795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Concatenation assignment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effectLst/>
                        </a:rPr>
                        <a:t>$txt1 .= $txt2</a:t>
                      </a:r>
                    </a:p>
                  </a:txBody>
                  <a:tcPr marL="70897" marR="70897" marT="70897" marB="7089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effectLst/>
                        </a:rPr>
                        <a:t>Appends $txt2 to $txt1</a:t>
                      </a:r>
                    </a:p>
                  </a:txBody>
                  <a:tcPr marL="70897" marR="70897" marT="70897" marB="7089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5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Array Operators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213356"/>
              </p:ext>
            </p:extLst>
          </p:nvPr>
        </p:nvGraphicFramePr>
        <p:xfrm>
          <a:off x="1222950" y="1697618"/>
          <a:ext cx="8330354" cy="39537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83555"/>
                <a:gridCol w="1673812"/>
                <a:gridCol w="1577058"/>
                <a:gridCol w="3695929"/>
              </a:tblGrid>
              <a:tr h="34380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Operator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Name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Example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Result</a:t>
                      </a:r>
                    </a:p>
                  </a:txBody>
                  <a:tcPr marL="60271" marR="60271" marT="60271" marB="60271"/>
                </a:tc>
              </a:tr>
              <a:tr h="5648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+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Union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$x +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Union of $x and $y</a:t>
                      </a:r>
                    </a:p>
                  </a:txBody>
                  <a:tcPr marL="60271" marR="60271" marT="60271" marB="60271"/>
                </a:tc>
              </a:tr>
              <a:tr h="5648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==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Equality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$x ==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true if $x and $y have the same key/value pairs</a:t>
                      </a:r>
                    </a:p>
                  </a:txBody>
                  <a:tcPr marL="60271" marR="60271" marT="60271" marB="60271"/>
                </a:tc>
              </a:tr>
              <a:tr h="78584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===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Identity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$x ===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true if $x and $y have the same key/value pairs in the same order and of the same types</a:t>
                      </a:r>
                    </a:p>
                  </a:txBody>
                  <a:tcPr marL="60271" marR="60271" marT="60271" marB="60271"/>
                </a:tc>
              </a:tr>
              <a:tr h="5648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!=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Inequality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$x !=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true if $x is not equal to $y</a:t>
                      </a:r>
                    </a:p>
                  </a:txBody>
                  <a:tcPr marL="60271" marR="60271" marT="60271" marB="60271"/>
                </a:tc>
              </a:tr>
              <a:tr h="5648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&lt;&gt;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Inequality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$x &lt;&gt;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true if $x is not equal to $y</a:t>
                      </a:r>
                    </a:p>
                  </a:txBody>
                  <a:tcPr marL="60271" marR="60271" marT="60271" marB="60271"/>
                </a:tc>
              </a:tr>
              <a:tr h="5648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!==</a:t>
                      </a:r>
                    </a:p>
                  </a:txBody>
                  <a:tcPr marL="120542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Non-identity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$x !== $y</a:t>
                      </a:r>
                    </a:p>
                  </a:txBody>
                  <a:tcPr marL="60271" marR="60271" marT="60271" marB="6027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true if $x is not identical to $y</a:t>
                      </a:r>
                    </a:p>
                  </a:txBody>
                  <a:tcPr marL="60271" marR="60271" marT="60271" marB="6027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5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Conditional Statements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910726" y="1270000"/>
            <a:ext cx="85637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Very often when you write code, you want to perform different actions for different conditions. You can use conditional statements in your code to do this.</a:t>
            </a:r>
          </a:p>
          <a:p>
            <a:endParaRPr lang="en-US" dirty="0"/>
          </a:p>
          <a:p>
            <a:r>
              <a:rPr lang="en-US" dirty="0"/>
              <a:t>In PHP we have the following conditional statements:</a:t>
            </a:r>
          </a:p>
          <a:p>
            <a:endParaRPr lang="en-US" dirty="0"/>
          </a:p>
          <a:p>
            <a:r>
              <a:rPr lang="en-US" dirty="0"/>
              <a:t>if statement - executes some code if one condition is true</a:t>
            </a:r>
          </a:p>
          <a:p>
            <a:r>
              <a:rPr lang="en-US" dirty="0"/>
              <a:t>if...else statement - executes some code if a condition is true and another code if that condition is false</a:t>
            </a:r>
          </a:p>
          <a:p>
            <a:r>
              <a:rPr lang="en-US" dirty="0"/>
              <a:t>if...</a:t>
            </a:r>
            <a:r>
              <a:rPr lang="en-US" dirty="0" err="1"/>
              <a:t>elseif</a:t>
            </a:r>
            <a:r>
              <a:rPr lang="en-US" dirty="0"/>
              <a:t>....else statement - executes different codes for more than two conditions</a:t>
            </a:r>
          </a:p>
          <a:p>
            <a:r>
              <a:rPr lang="en-US" dirty="0"/>
              <a:t>switch statement - selects one of many blocks of code to be executed</a:t>
            </a:r>
          </a:p>
        </p:txBody>
      </p:sp>
    </p:spTree>
    <p:extLst>
      <p:ext uri="{BB962C8B-B14F-4D97-AF65-F5344CB8AC3E}">
        <p14:creationId xmlns:p14="http://schemas.microsoft.com/office/powerpoint/2010/main" val="331663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- The if Statement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803094" y="1930400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&lt;?</a:t>
            </a:r>
            <a:r>
              <a:rPr lang="en-US" sz="2400" dirty="0" err="1"/>
              <a:t>php</a:t>
            </a:r>
            <a:endParaRPr lang="en-US" sz="2400" dirty="0"/>
          </a:p>
          <a:p>
            <a:r>
              <a:rPr lang="en-US" sz="2400" dirty="0"/>
              <a:t>$t = date("H");</a:t>
            </a:r>
          </a:p>
          <a:p>
            <a:endParaRPr lang="en-US" sz="2400" dirty="0"/>
          </a:p>
          <a:p>
            <a:r>
              <a:rPr lang="en-US" sz="2400" dirty="0"/>
              <a:t>if ($t &lt; "20") {</a:t>
            </a:r>
          </a:p>
          <a:p>
            <a:r>
              <a:rPr lang="en-US" sz="2400" dirty="0"/>
              <a:t>    echo "Have a good day!";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1394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- The if...else Statement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2394726" y="1814884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&lt;?</a:t>
            </a:r>
            <a:r>
              <a:rPr lang="en-US" sz="2800" dirty="0" err="1"/>
              <a:t>php</a:t>
            </a:r>
            <a:endParaRPr lang="en-US" sz="2800" dirty="0"/>
          </a:p>
          <a:p>
            <a:r>
              <a:rPr lang="en-US" sz="2800" dirty="0"/>
              <a:t>$t = date("H");</a:t>
            </a:r>
          </a:p>
          <a:p>
            <a:endParaRPr lang="en-US" sz="2800" dirty="0"/>
          </a:p>
          <a:p>
            <a:r>
              <a:rPr lang="en-US" sz="2800" dirty="0"/>
              <a:t>if ($t &lt; "20") {</a:t>
            </a:r>
          </a:p>
          <a:p>
            <a:r>
              <a:rPr lang="en-US" sz="2800" dirty="0"/>
              <a:t>    echo "Have a good day!";</a:t>
            </a:r>
          </a:p>
          <a:p>
            <a:r>
              <a:rPr lang="en-US" sz="2800" dirty="0"/>
              <a:t>} </a:t>
            </a:r>
            <a:endParaRPr lang="en-US" sz="2800" dirty="0" smtClean="0"/>
          </a:p>
          <a:p>
            <a:r>
              <a:rPr lang="en-US" sz="2800" dirty="0" smtClean="0"/>
              <a:t>else </a:t>
            </a:r>
            <a:r>
              <a:rPr lang="en-US" sz="2800" dirty="0"/>
              <a:t>{</a:t>
            </a:r>
          </a:p>
          <a:p>
            <a:r>
              <a:rPr lang="en-US" sz="2800" dirty="0"/>
              <a:t>    echo "Have a good night!";</a:t>
            </a:r>
          </a:p>
          <a:p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836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- The if...</a:t>
            </a:r>
            <a:r>
              <a:rPr lang="en-US" dirty="0" err="1"/>
              <a:t>elseif</a:t>
            </a:r>
            <a:r>
              <a:rPr lang="en-US" dirty="0"/>
              <a:t>....else Statement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736993" y="1782222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&lt;?</a:t>
            </a:r>
            <a:r>
              <a:rPr lang="en-US" sz="2800" dirty="0" err="1"/>
              <a:t>php</a:t>
            </a:r>
            <a:endParaRPr lang="en-US" sz="2800" dirty="0"/>
          </a:p>
          <a:p>
            <a:r>
              <a:rPr lang="en-US" sz="2800" dirty="0"/>
              <a:t>$t = date("H");</a:t>
            </a:r>
          </a:p>
          <a:p>
            <a:endParaRPr lang="en-US" sz="2800" dirty="0"/>
          </a:p>
          <a:p>
            <a:r>
              <a:rPr lang="en-US" sz="2800" dirty="0"/>
              <a:t>if ($t &lt; "10") {</a:t>
            </a:r>
          </a:p>
          <a:p>
            <a:r>
              <a:rPr lang="en-US" sz="2800" dirty="0"/>
              <a:t>    echo "Have a good morning!";</a:t>
            </a:r>
          </a:p>
          <a:p>
            <a:r>
              <a:rPr lang="en-US" sz="2800" dirty="0"/>
              <a:t>} </a:t>
            </a:r>
            <a:r>
              <a:rPr lang="en-US" sz="2800" dirty="0" err="1" smtClean="0"/>
              <a:t>elseif</a:t>
            </a:r>
            <a:r>
              <a:rPr lang="en-US" sz="2800" dirty="0" smtClean="0"/>
              <a:t> </a:t>
            </a:r>
            <a:r>
              <a:rPr lang="en-US" sz="2800" dirty="0"/>
              <a:t>($t &lt; "20") {</a:t>
            </a:r>
          </a:p>
          <a:p>
            <a:r>
              <a:rPr lang="en-US" sz="2800" dirty="0"/>
              <a:t>    echo "Have a good day!";</a:t>
            </a:r>
          </a:p>
          <a:p>
            <a:r>
              <a:rPr lang="en-US" sz="2800" dirty="0"/>
              <a:t>} </a:t>
            </a:r>
            <a:r>
              <a:rPr lang="en-US" sz="2800" dirty="0" smtClean="0"/>
              <a:t>else {</a:t>
            </a:r>
            <a:endParaRPr lang="en-US" sz="2800" dirty="0"/>
          </a:p>
          <a:p>
            <a:r>
              <a:rPr lang="en-US" sz="2800" dirty="0"/>
              <a:t>    echo "Have a good night!";</a:t>
            </a:r>
          </a:p>
          <a:p>
            <a:r>
              <a:rPr lang="en-US" sz="2800" dirty="0"/>
              <a:t>}</a:t>
            </a:r>
          </a:p>
          <a:p>
            <a:r>
              <a:rPr lang="en-US" sz="28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4168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- The switch Statement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927668" y="1270000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</a:t>
            </a:r>
            <a:r>
              <a:rPr lang="en-US" dirty="0" err="1"/>
              <a:t>favcolor</a:t>
            </a:r>
            <a:r>
              <a:rPr lang="en-US" dirty="0"/>
              <a:t> = "red</a:t>
            </a:r>
            <a:r>
              <a:rPr lang="en-US" dirty="0" smtClean="0"/>
              <a:t>";</a:t>
            </a:r>
          </a:p>
          <a:p>
            <a:endParaRPr lang="en-US" dirty="0" smtClean="0"/>
          </a:p>
          <a:p>
            <a:r>
              <a:rPr lang="en-US" dirty="0" smtClean="0"/>
              <a:t>switch </a:t>
            </a:r>
            <a:r>
              <a:rPr lang="en-US" dirty="0"/>
              <a:t>($</a:t>
            </a:r>
            <a:r>
              <a:rPr lang="en-US" dirty="0" err="1"/>
              <a:t>favcolor</a:t>
            </a:r>
            <a:r>
              <a:rPr lang="en-US" dirty="0"/>
              <a:t>) {</a:t>
            </a:r>
          </a:p>
          <a:p>
            <a:r>
              <a:rPr lang="en-US" dirty="0"/>
              <a:t>    case "red</a:t>
            </a:r>
            <a:r>
              <a:rPr lang="en-US" dirty="0" smtClean="0"/>
              <a:t>":</a:t>
            </a:r>
          </a:p>
          <a:p>
            <a:r>
              <a:rPr lang="en-US" dirty="0" smtClean="0"/>
              <a:t>        echo "Your favorite color is red!";</a:t>
            </a:r>
          </a:p>
          <a:p>
            <a:r>
              <a:rPr lang="en-US" dirty="0" smtClean="0"/>
              <a:t>	break;</a:t>
            </a:r>
          </a:p>
          <a:p>
            <a:r>
              <a:rPr lang="en-US" dirty="0" smtClean="0"/>
              <a:t>    </a:t>
            </a:r>
            <a:r>
              <a:rPr lang="en-US" dirty="0"/>
              <a:t>case </a:t>
            </a:r>
            <a:r>
              <a:rPr lang="en-US" dirty="0" smtClean="0"/>
              <a:t>"blue":</a:t>
            </a:r>
            <a:endParaRPr lang="en-US" dirty="0"/>
          </a:p>
          <a:p>
            <a:r>
              <a:rPr lang="en-US" dirty="0"/>
              <a:t>        echo "Your favorite color is blue</a:t>
            </a:r>
            <a:r>
              <a:rPr lang="en-US" dirty="0" smtClean="0"/>
              <a:t>!";</a:t>
            </a:r>
          </a:p>
          <a:p>
            <a:r>
              <a:rPr lang="en-US" dirty="0" smtClean="0"/>
              <a:t>	break;</a:t>
            </a:r>
          </a:p>
          <a:p>
            <a:r>
              <a:rPr lang="en-US" dirty="0" smtClean="0"/>
              <a:t>    </a:t>
            </a:r>
            <a:r>
              <a:rPr lang="en-US" dirty="0"/>
              <a:t>case "green":</a:t>
            </a:r>
          </a:p>
          <a:p>
            <a:r>
              <a:rPr lang="en-US" dirty="0"/>
              <a:t>        echo "Your favorite color is green</a:t>
            </a:r>
            <a:r>
              <a:rPr lang="en-US" dirty="0" smtClean="0"/>
              <a:t>!";</a:t>
            </a:r>
            <a:endParaRPr lang="en-US" dirty="0"/>
          </a:p>
          <a:p>
            <a:r>
              <a:rPr lang="en-US" dirty="0"/>
              <a:t>    default:</a:t>
            </a:r>
          </a:p>
          <a:p>
            <a:r>
              <a:rPr lang="en-US" dirty="0"/>
              <a:t>        echo "Your favorite color is neither red, blue, nor green!";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77116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Loops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9031" y="1700384"/>
            <a:ext cx="870699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PHP, we have the following looping statements:</a:t>
            </a:r>
          </a:p>
          <a:p>
            <a:endParaRPr lang="en-US" dirty="0"/>
          </a:p>
          <a:p>
            <a:r>
              <a:rPr lang="en-US" dirty="0"/>
              <a:t>while - loops through a block of code as long as the specified condition is true</a:t>
            </a:r>
          </a:p>
          <a:p>
            <a:r>
              <a:rPr lang="en-US" dirty="0"/>
              <a:t>do...while - loops through a block of code once, and then repeats the loop as long as the specified condition is true</a:t>
            </a:r>
          </a:p>
          <a:p>
            <a:r>
              <a:rPr lang="en-US" dirty="0"/>
              <a:t>for - loops through a block of code a specified number of times</a:t>
            </a:r>
          </a:p>
          <a:p>
            <a:r>
              <a:rPr lang="en-US" dirty="0" err="1"/>
              <a:t>foreach</a:t>
            </a:r>
            <a:r>
              <a:rPr lang="en-US" dirty="0"/>
              <a:t> - loops through a block of code for each element in an array</a:t>
            </a:r>
          </a:p>
        </p:txBody>
      </p:sp>
    </p:spTree>
    <p:extLst>
      <p:ext uri="{BB962C8B-B14F-4D97-AF65-F5344CB8AC3E}">
        <p14:creationId xmlns:p14="http://schemas.microsoft.com/office/powerpoint/2010/main" val="55706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PHP while Loop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7668" y="1779079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&lt;?</a:t>
            </a:r>
            <a:r>
              <a:rPr lang="en-US" sz="2400" dirty="0" err="1"/>
              <a:t>php</a:t>
            </a:r>
            <a:r>
              <a:rPr lang="en-US" sz="2400" dirty="0"/>
              <a:t> </a:t>
            </a:r>
          </a:p>
          <a:p>
            <a:r>
              <a:rPr lang="en-US" sz="2400" dirty="0"/>
              <a:t>$x = 1; </a:t>
            </a:r>
          </a:p>
          <a:p>
            <a:endParaRPr lang="en-US" sz="2400" dirty="0"/>
          </a:p>
          <a:p>
            <a:r>
              <a:rPr lang="en-US" sz="2400" dirty="0"/>
              <a:t>while($x &lt;= 5) {</a:t>
            </a:r>
          </a:p>
          <a:p>
            <a:r>
              <a:rPr lang="en-US" sz="2400" dirty="0"/>
              <a:t>    echo "The number is: $x &lt;</a:t>
            </a:r>
            <a:r>
              <a:rPr lang="en-US" sz="2400" dirty="0" err="1"/>
              <a:t>br</a:t>
            </a:r>
            <a:r>
              <a:rPr lang="en-US" sz="2400" dirty="0"/>
              <a:t>&gt;";</a:t>
            </a:r>
          </a:p>
          <a:p>
            <a:r>
              <a:rPr lang="en-US" sz="2400" dirty="0"/>
              <a:t>    $x</a:t>
            </a:r>
            <a:r>
              <a:rPr lang="en-US" sz="2400" dirty="0" smtClean="0"/>
              <a:t>++;</a:t>
            </a:r>
          </a:p>
          <a:p>
            <a:r>
              <a:rPr lang="en-US" sz="2400" dirty="0" smtClean="0"/>
              <a:t>} </a:t>
            </a:r>
            <a:endParaRPr lang="en-US" sz="2400" dirty="0"/>
          </a:p>
          <a:p>
            <a:r>
              <a:rPr lang="en-US" sz="24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7923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PHP?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12370" y="1543654"/>
            <a:ext cx="851262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runs on various platforms (Windows, Linux, Unix, Mac OS X,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is compatible with almost all servers used today (Apache, IIS,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supports a wide range of databases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is free. Download it from the official PHP resource: 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2"/>
              </a:rPr>
              <a:t>www.php.net</a:t>
            </a:r>
            <a:endParaRPr lang="en-US" sz="2000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 is easy to learn and runs efficiently on the server side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022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PHP do...while Loop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5128" y="2219754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&lt;?</a:t>
            </a:r>
            <a:r>
              <a:rPr lang="en-US" sz="2400" dirty="0" err="1"/>
              <a:t>php</a:t>
            </a:r>
            <a:r>
              <a:rPr lang="en-US" sz="2400" dirty="0"/>
              <a:t> </a:t>
            </a:r>
          </a:p>
          <a:p>
            <a:r>
              <a:rPr lang="en-US" sz="2400" dirty="0"/>
              <a:t>$x = 1; </a:t>
            </a:r>
          </a:p>
          <a:p>
            <a:endParaRPr lang="en-US" sz="2400" dirty="0"/>
          </a:p>
          <a:p>
            <a:r>
              <a:rPr lang="en-US" sz="2400" dirty="0"/>
              <a:t>do {</a:t>
            </a:r>
          </a:p>
          <a:p>
            <a:r>
              <a:rPr lang="en-US" sz="2400" dirty="0"/>
              <a:t>    echo "The number is: $x &lt;</a:t>
            </a:r>
            <a:r>
              <a:rPr lang="en-US" sz="2400" dirty="0" err="1"/>
              <a:t>br</a:t>
            </a:r>
            <a:r>
              <a:rPr lang="en-US" sz="2400" dirty="0"/>
              <a:t>&gt;";</a:t>
            </a:r>
          </a:p>
          <a:p>
            <a:r>
              <a:rPr lang="en-US" sz="2400" dirty="0"/>
              <a:t>    $x++;</a:t>
            </a:r>
          </a:p>
          <a:p>
            <a:r>
              <a:rPr lang="en-US" sz="2400" dirty="0"/>
              <a:t>} while ($x &lt;= 5);</a:t>
            </a:r>
          </a:p>
          <a:p>
            <a:r>
              <a:rPr lang="en-US" sz="24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79485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PHP for Loop</a:t>
            </a:r>
          </a:p>
        </p:txBody>
      </p:sp>
      <p:sp>
        <p:nvSpPr>
          <p:cNvPr id="3" name="Rectangle 2"/>
          <p:cNvSpPr/>
          <p:nvPr/>
        </p:nvSpPr>
        <p:spPr>
          <a:xfrm>
            <a:off x="1351403" y="193040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</a:t>
            </a:r>
          </a:p>
          <a:p>
            <a:r>
              <a:rPr lang="en-US" dirty="0"/>
              <a:t>for ($x = 0; $x &lt;= 10; $x++) {</a:t>
            </a:r>
          </a:p>
          <a:p>
            <a:r>
              <a:rPr lang="en-US" dirty="0"/>
              <a:t>    echo "The number is: $x 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} </a:t>
            </a:r>
          </a:p>
          <a:p>
            <a:r>
              <a:rPr lang="en-US" dirty="0"/>
              <a:t>?&gt;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450" y="3585857"/>
            <a:ext cx="2461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PHP </a:t>
            </a:r>
            <a:r>
              <a:rPr lang="en-US" dirty="0" err="1"/>
              <a:t>foreach</a:t>
            </a:r>
            <a:r>
              <a:rPr lang="en-US" dirty="0"/>
              <a:t> Loop</a:t>
            </a:r>
          </a:p>
        </p:txBody>
      </p:sp>
      <p:sp>
        <p:nvSpPr>
          <p:cNvPr id="5" name="Rectangle 4"/>
          <p:cNvSpPr/>
          <p:nvPr/>
        </p:nvSpPr>
        <p:spPr>
          <a:xfrm>
            <a:off x="2552241" y="4047522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</a:t>
            </a:r>
          </a:p>
          <a:p>
            <a:r>
              <a:rPr lang="en-US" dirty="0"/>
              <a:t>$</a:t>
            </a:r>
            <a:r>
              <a:rPr lang="en-US" dirty="0" smtClean="0"/>
              <a:t>colors </a:t>
            </a:r>
            <a:r>
              <a:rPr lang="en-US" dirty="0"/>
              <a:t>= array("red", "green", "blue", "yellow"); </a:t>
            </a:r>
          </a:p>
          <a:p>
            <a:endParaRPr lang="en-US" dirty="0"/>
          </a:p>
          <a:p>
            <a:r>
              <a:rPr lang="en-US" dirty="0" err="1"/>
              <a:t>foreach</a:t>
            </a:r>
            <a:r>
              <a:rPr lang="en-US" dirty="0"/>
              <a:t> ($colors as $value) {</a:t>
            </a:r>
          </a:p>
          <a:p>
            <a:r>
              <a:rPr lang="en-US" dirty="0"/>
              <a:t>    echo "$value 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7312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5 Functions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21743" y="1539851"/>
            <a:ext cx="78476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PHP User Defined Functions</a:t>
            </a:r>
          </a:p>
          <a:p>
            <a:r>
              <a:rPr lang="en-US" dirty="0"/>
              <a:t>Besides the built-in PHP functions, we can create our own functions.</a:t>
            </a:r>
          </a:p>
          <a:p>
            <a:endParaRPr lang="en-US" dirty="0"/>
          </a:p>
          <a:p>
            <a:r>
              <a:rPr lang="en-US" dirty="0"/>
              <a:t>A function is a block of statements that can be used repeatedly in a program.</a:t>
            </a:r>
          </a:p>
          <a:p>
            <a:endParaRPr lang="en-US" dirty="0"/>
          </a:p>
          <a:p>
            <a:r>
              <a:rPr lang="en-US" dirty="0"/>
              <a:t>A function will not execute immediately when a page loads.</a:t>
            </a:r>
          </a:p>
          <a:p>
            <a:endParaRPr lang="en-US" dirty="0"/>
          </a:p>
          <a:p>
            <a:r>
              <a:rPr lang="en-US" dirty="0"/>
              <a:t>A function will be executed by a call to the function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563258" y="427518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function </a:t>
            </a:r>
            <a:r>
              <a:rPr lang="en-US" dirty="0" err="1" smtClean="0"/>
              <a:t>writeMsg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r>
              <a:rPr lang="en-US" dirty="0"/>
              <a:t>    echo "Hello world!";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 err="1"/>
              <a:t>writeMsg</a:t>
            </a:r>
            <a:r>
              <a:rPr lang="en-US" dirty="0"/>
              <a:t>(); // call the function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15586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Function Arguments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833610" y="1782222"/>
            <a:ext cx="3694323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familyName</a:t>
            </a:r>
            <a:r>
              <a:rPr lang="en-US" dirty="0"/>
              <a:t>($</a:t>
            </a:r>
            <a:r>
              <a:rPr lang="en-US" dirty="0" err="1"/>
              <a:t>fname</a:t>
            </a:r>
            <a:r>
              <a:rPr lang="en-US" dirty="0"/>
              <a:t>) {</a:t>
            </a:r>
          </a:p>
          <a:p>
            <a:r>
              <a:rPr lang="en-US" dirty="0"/>
              <a:t>    echo "$</a:t>
            </a:r>
            <a:r>
              <a:rPr lang="en-US" dirty="0" err="1"/>
              <a:t>fname</a:t>
            </a:r>
            <a:r>
              <a:rPr lang="en-US" dirty="0"/>
              <a:t> </a:t>
            </a:r>
            <a:r>
              <a:rPr lang="en-US" dirty="0" err="1"/>
              <a:t>Refsnes</a:t>
            </a:r>
            <a:r>
              <a:rPr lang="en-US" dirty="0"/>
              <a:t>.&lt;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 err="1"/>
              <a:t>familyName</a:t>
            </a:r>
            <a:r>
              <a:rPr lang="en-US" dirty="0"/>
              <a:t>("</a:t>
            </a:r>
            <a:r>
              <a:rPr lang="en-US" dirty="0" err="1" smtClean="0"/>
              <a:t>Ji</a:t>
            </a:r>
            <a:r>
              <a:rPr lang="en-US" dirty="0"/>
              <a:t>");</a:t>
            </a:r>
          </a:p>
          <a:p>
            <a:r>
              <a:rPr lang="en-US" dirty="0" err="1"/>
              <a:t>familyName</a:t>
            </a:r>
            <a:r>
              <a:rPr lang="en-US" dirty="0"/>
              <a:t>("</a:t>
            </a:r>
            <a:r>
              <a:rPr lang="en-US" dirty="0" err="1"/>
              <a:t>Hanege</a:t>
            </a:r>
            <a:r>
              <a:rPr lang="en-US" dirty="0"/>
              <a:t>");</a:t>
            </a:r>
          </a:p>
          <a:p>
            <a:r>
              <a:rPr lang="en-US" dirty="0" err="1"/>
              <a:t>familyName</a:t>
            </a:r>
            <a:r>
              <a:rPr lang="en-US" dirty="0"/>
              <a:t>("Stale");</a:t>
            </a:r>
          </a:p>
          <a:p>
            <a:r>
              <a:rPr lang="en-US" dirty="0" err="1"/>
              <a:t>familyName</a:t>
            </a:r>
            <a:r>
              <a:rPr lang="en-US" dirty="0"/>
              <a:t>("Kai Jim");</a:t>
            </a:r>
          </a:p>
          <a:p>
            <a:r>
              <a:rPr lang="en-US" dirty="0" err="1"/>
              <a:t>familyName</a:t>
            </a:r>
            <a:r>
              <a:rPr lang="en-US" dirty="0"/>
              <a:t>("</a:t>
            </a:r>
            <a:r>
              <a:rPr lang="en-US" dirty="0" err="1"/>
              <a:t>Borge</a:t>
            </a:r>
            <a:r>
              <a:rPr lang="en-US" dirty="0"/>
              <a:t>");</a:t>
            </a:r>
          </a:p>
          <a:p>
            <a:r>
              <a:rPr lang="en-US" dirty="0"/>
              <a:t>?&gt;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5130188" y="1782222"/>
            <a:ext cx="4498554" cy="347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r>
              <a:rPr lang="en-US" sz="2000" dirty="0"/>
              <a:t>function </a:t>
            </a:r>
            <a:r>
              <a:rPr lang="en-US" sz="2000" dirty="0" err="1"/>
              <a:t>familyName</a:t>
            </a:r>
            <a:r>
              <a:rPr lang="en-US" sz="2000" dirty="0"/>
              <a:t>($</a:t>
            </a:r>
            <a:r>
              <a:rPr lang="en-US" sz="2000" dirty="0" err="1"/>
              <a:t>fname</a:t>
            </a:r>
            <a:r>
              <a:rPr lang="en-US" sz="2000" dirty="0"/>
              <a:t>, $year) {</a:t>
            </a:r>
          </a:p>
          <a:p>
            <a:r>
              <a:rPr lang="en-US" sz="2000" dirty="0"/>
              <a:t>    echo "$</a:t>
            </a:r>
            <a:r>
              <a:rPr lang="en-US" sz="2000" dirty="0" err="1"/>
              <a:t>fname</a:t>
            </a:r>
            <a:r>
              <a:rPr lang="en-US" sz="2000" dirty="0"/>
              <a:t> </a:t>
            </a:r>
            <a:r>
              <a:rPr lang="en-US" sz="2000" dirty="0" err="1"/>
              <a:t>Refsnes</a:t>
            </a:r>
            <a:r>
              <a:rPr lang="en-US" sz="2000" dirty="0"/>
              <a:t>. Born in $year &lt;</a:t>
            </a:r>
            <a:r>
              <a:rPr lang="en-US" sz="2000" dirty="0" err="1"/>
              <a:t>br</a:t>
            </a:r>
            <a:r>
              <a:rPr lang="en-US" sz="2000" dirty="0"/>
              <a:t>&gt;";</a:t>
            </a:r>
          </a:p>
          <a:p>
            <a:r>
              <a:rPr lang="en-US" sz="2000" dirty="0"/>
              <a:t>}</a:t>
            </a:r>
          </a:p>
          <a:p>
            <a:endParaRPr lang="en-US" sz="2000" dirty="0"/>
          </a:p>
          <a:p>
            <a:r>
              <a:rPr lang="en-US" sz="2000" dirty="0" err="1"/>
              <a:t>familyName</a:t>
            </a:r>
            <a:r>
              <a:rPr lang="en-US" sz="2000" dirty="0"/>
              <a:t>("</a:t>
            </a:r>
            <a:r>
              <a:rPr lang="en-US" sz="2000" dirty="0" err="1"/>
              <a:t>Hege</a:t>
            </a:r>
            <a:r>
              <a:rPr lang="en-US" sz="2000" dirty="0"/>
              <a:t>", "1975");</a:t>
            </a:r>
          </a:p>
          <a:p>
            <a:r>
              <a:rPr lang="en-US" sz="2000" dirty="0" err="1"/>
              <a:t>familyName</a:t>
            </a:r>
            <a:r>
              <a:rPr lang="en-US" sz="2000" dirty="0"/>
              <a:t>("Stale", "1978");</a:t>
            </a:r>
          </a:p>
          <a:p>
            <a:r>
              <a:rPr lang="en-US" sz="2000" dirty="0" err="1"/>
              <a:t>familyName</a:t>
            </a:r>
            <a:r>
              <a:rPr lang="en-US" sz="2000" dirty="0"/>
              <a:t>("Kai Jim", "1983");</a:t>
            </a:r>
          </a:p>
          <a:p>
            <a:r>
              <a:rPr lang="en-US" sz="20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43491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5 Arrays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2250" y="1775935"/>
            <a:ext cx="7010401" cy="1198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$cars = array("Volvo", "BMW", "Toyota");</a:t>
            </a:r>
          </a:p>
          <a:p>
            <a:r>
              <a:rPr lang="en-US" dirty="0"/>
              <a:t>echo "I like " . $cars[0] . ", " . $cars[1] . " and " . $cars[2] . ".";</a:t>
            </a:r>
          </a:p>
          <a:p>
            <a:r>
              <a:rPr lang="en-US" dirty="0"/>
              <a:t>?&gt;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2250" y="3356059"/>
            <a:ext cx="72383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Indexed arrays - Arrays with a numeric index</a:t>
            </a:r>
          </a:p>
          <a:p>
            <a:r>
              <a:rPr lang="en-US" sz="2400" dirty="0"/>
              <a:t>Associative arrays - Arrays with named keys</a:t>
            </a:r>
          </a:p>
          <a:p>
            <a:r>
              <a:rPr lang="en-US" sz="2400" dirty="0"/>
              <a:t>Multidimensional arrays - Arrays containing one or more arrays</a:t>
            </a:r>
          </a:p>
        </p:txBody>
      </p:sp>
    </p:spTree>
    <p:extLst>
      <p:ext uri="{BB962C8B-B14F-4D97-AF65-F5344CB8AC3E}">
        <p14:creationId xmlns:p14="http://schemas.microsoft.com/office/powerpoint/2010/main" val="391244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Indexed Arrays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9537" y="193040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$cars = array("Volvo", "BMW", "Toyota");</a:t>
            </a:r>
          </a:p>
          <a:p>
            <a:r>
              <a:rPr lang="en-US" dirty="0"/>
              <a:t>echo "I like " . $cars[0] . ", " . $cars[1] . " and " . $cars[2] . ".";</a:t>
            </a:r>
          </a:p>
          <a:p>
            <a:r>
              <a:rPr lang="en-US" dirty="0"/>
              <a:t>?&gt;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773899" y="3585857"/>
            <a:ext cx="5378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Get The Length of an Array - The count() Function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331904" y="460255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$cars = array("Volvo", "BMW", "Toyota");</a:t>
            </a:r>
          </a:p>
          <a:p>
            <a:r>
              <a:rPr lang="en-US" dirty="0"/>
              <a:t>echo count($cars);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5380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Associative Arrays</a:t>
            </a:r>
          </a:p>
        </p:txBody>
      </p:sp>
      <p:sp>
        <p:nvSpPr>
          <p:cNvPr id="3" name="Rectangle 2"/>
          <p:cNvSpPr/>
          <p:nvPr/>
        </p:nvSpPr>
        <p:spPr>
          <a:xfrm>
            <a:off x="1538689" y="193040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$age = array("Peter"=&gt;"35", "Ben"=&gt;"37", "Joe"=&gt;"43");</a:t>
            </a:r>
          </a:p>
          <a:p>
            <a:r>
              <a:rPr lang="en-US" dirty="0"/>
              <a:t>echo "Peter is " . $age['Peter'] . " years old.";</a:t>
            </a:r>
          </a:p>
          <a:p>
            <a:r>
              <a:rPr lang="en-US" dirty="0"/>
              <a:t>?&gt;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2373085" y="4082143"/>
            <a:ext cx="1687286" cy="93617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peter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351314" y="5018314"/>
            <a:ext cx="1894115" cy="6749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9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7334" y="1263360"/>
            <a:ext cx="10003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Helvetica" panose="020B0604020202020204" pitchFamily="34" charset="0"/>
              </a:rPr>
              <a:t>Write a PHP script to get the shortest/longest string length from an array</a:t>
            </a:r>
            <a:r>
              <a:rPr lang="en-US" dirty="0" smtClean="0">
                <a:latin typeface="Helvetica" panose="020B0604020202020204" pitchFamily="34" charset="0"/>
              </a:rPr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>
                <a:latin typeface="Helvetica" panose="020B0604020202020204" pitchFamily="34" charset="0"/>
              </a:rPr>
              <a:t>Sample arrays</a:t>
            </a:r>
            <a:r>
              <a:rPr lang="en-US" dirty="0">
                <a:latin typeface="Helvetica" panose="020B0604020202020204" pitchFamily="34" charset="0"/>
              </a:rPr>
              <a:t> : ("</a:t>
            </a:r>
            <a:r>
              <a:rPr lang="en-US" dirty="0" err="1">
                <a:latin typeface="Helvetica" panose="020B0604020202020204" pitchFamily="34" charset="0"/>
              </a:rPr>
              <a:t>abcd</a:t>
            </a:r>
            <a:r>
              <a:rPr lang="en-US" dirty="0">
                <a:latin typeface="Helvetica" panose="020B0604020202020204" pitchFamily="34" charset="0"/>
              </a:rPr>
              <a:t>","</a:t>
            </a:r>
            <a:r>
              <a:rPr lang="en-US" dirty="0" err="1">
                <a:latin typeface="Helvetica" panose="020B0604020202020204" pitchFamily="34" charset="0"/>
              </a:rPr>
              <a:t>abc</a:t>
            </a:r>
            <a:r>
              <a:rPr lang="en-US" dirty="0">
                <a:latin typeface="Helvetica" panose="020B0604020202020204" pitchFamily="34" charset="0"/>
              </a:rPr>
              <a:t>","de","</a:t>
            </a:r>
            <a:r>
              <a:rPr lang="en-US" dirty="0" err="1">
                <a:latin typeface="Helvetica" panose="020B0604020202020204" pitchFamily="34" charset="0"/>
              </a:rPr>
              <a:t>hjjj</a:t>
            </a:r>
            <a:r>
              <a:rPr lang="en-US" dirty="0">
                <a:latin typeface="Helvetica" panose="020B0604020202020204" pitchFamily="34" charset="0"/>
              </a:rPr>
              <a:t>","g","</a:t>
            </a:r>
            <a:r>
              <a:rPr lang="en-US" dirty="0" err="1">
                <a:latin typeface="Helvetica" panose="020B0604020202020204" pitchFamily="34" charset="0"/>
              </a:rPr>
              <a:t>wer</a:t>
            </a:r>
            <a:r>
              <a:rPr lang="en-US" dirty="0">
                <a:latin typeface="Helvetica" panose="020B0604020202020204" pitchFamily="34" charset="0"/>
              </a:rPr>
              <a:t>")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>
                <a:latin typeface="Helvetica" panose="020B0604020202020204" pitchFamily="34" charset="0"/>
              </a:rPr>
              <a:t>Expected Output</a:t>
            </a:r>
            <a:r>
              <a:rPr lang="en-US" dirty="0">
                <a:latin typeface="Helvetica" panose="020B0604020202020204" pitchFamily="34" charset="0"/>
              </a:rPr>
              <a:t> : The shortest array length is 1. The longest array length is 4</a:t>
            </a:r>
            <a:r>
              <a:rPr lang="en-US" dirty="0" smtClean="0">
                <a:latin typeface="Helvetica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7334" y="2996978"/>
            <a:ext cx="8596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Helvetica" panose="020B0604020202020204" pitchFamily="34" charset="0"/>
              </a:rPr>
              <a:t>Write a PHP program to remove duplicate values from an array which contains only strings or only integers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7334" y="4176597"/>
            <a:ext cx="105240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Write a PHP function that checks whether a passed string is a palindrome or not? </a:t>
            </a:r>
          </a:p>
          <a:p>
            <a:r>
              <a:rPr lang="en-US" dirty="0"/>
              <a:t>A palindrome is a word, phrase, or sequence that reads the same backward as forward, e.g., madam or nurses run.</a:t>
            </a:r>
          </a:p>
        </p:txBody>
      </p:sp>
    </p:spTree>
    <p:extLst>
      <p:ext uri="{BB962C8B-B14F-4D97-AF65-F5344CB8AC3E}">
        <p14:creationId xmlns:p14="http://schemas.microsoft.com/office/powerpoint/2010/main" val="288691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 - What is OOP?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83771" y="1219200"/>
            <a:ext cx="8360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/>
              <a:t>PHP5, you can also write PHP code in an object-oriented style.</a:t>
            </a:r>
          </a:p>
          <a:p>
            <a:endParaRPr lang="en-US" dirty="0"/>
          </a:p>
          <a:p>
            <a:r>
              <a:rPr lang="en-US" dirty="0"/>
              <a:t>Object-Oriented programming is faster and easier to execute.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677334" y="2382798"/>
            <a:ext cx="2630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PHP What is OOP?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4143" y="2844463"/>
            <a:ext cx="104176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OOP stands for Object-Oriented Programming.</a:t>
            </a:r>
          </a:p>
          <a:p>
            <a:endParaRPr lang="en-US" dirty="0"/>
          </a:p>
          <a:p>
            <a:r>
              <a:rPr lang="en-US" dirty="0"/>
              <a:t>Procedural programming is about writing procedures or functions that perform operations on the data, while object-oriented programming is about creating objects that contain both data and functions.</a:t>
            </a:r>
          </a:p>
          <a:p>
            <a:endParaRPr lang="en-US" dirty="0"/>
          </a:p>
          <a:p>
            <a:r>
              <a:rPr lang="en-US" dirty="0"/>
              <a:t>Object-oriented programming has several advantages over procedural programming:</a:t>
            </a:r>
          </a:p>
          <a:p>
            <a:endParaRPr lang="en-US" dirty="0"/>
          </a:p>
          <a:p>
            <a:r>
              <a:rPr lang="en-US" dirty="0"/>
              <a:t>OOP is faster and easier to execute</a:t>
            </a:r>
          </a:p>
          <a:p>
            <a:r>
              <a:rPr lang="en-US" dirty="0"/>
              <a:t>OOP provides a clear structure for the programs</a:t>
            </a:r>
          </a:p>
          <a:p>
            <a:r>
              <a:rPr lang="en-US" dirty="0"/>
              <a:t>OOP helps to keep the PHP code DRY "Don't Repeat Yourself", and makes the code easier to maintain, modify and debug</a:t>
            </a:r>
          </a:p>
          <a:p>
            <a:r>
              <a:rPr lang="en-US" dirty="0"/>
              <a:t>OOP makes it possible to create full reusable applications with less code and shorter development time</a:t>
            </a:r>
          </a:p>
        </p:txBody>
      </p:sp>
    </p:spTree>
    <p:extLst>
      <p:ext uri="{BB962C8B-B14F-4D97-AF65-F5344CB8AC3E}">
        <p14:creationId xmlns:p14="http://schemas.microsoft.com/office/powerpoint/2010/main" val="31755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 OOP - Classes and Objects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27314" y="1607234"/>
            <a:ext cx="8839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A class is a template for objects, and an object is an instance of class.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59886" y="2449677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Define a Class</a:t>
            </a:r>
          </a:p>
        </p:txBody>
      </p:sp>
      <p:sp>
        <p:nvSpPr>
          <p:cNvPr id="6" name="Rectangle 5"/>
          <p:cNvSpPr/>
          <p:nvPr/>
        </p:nvSpPr>
        <p:spPr>
          <a:xfrm>
            <a:off x="827314" y="2941319"/>
            <a:ext cx="9318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class is defined by using the class keyword, followed by the name of the class and a pair of curly braces ({}). All its properties and methods goes inside the braces:</a:t>
            </a:r>
          </a:p>
        </p:txBody>
      </p:sp>
      <p:sp>
        <p:nvSpPr>
          <p:cNvPr id="7" name="Rectangle 6"/>
          <p:cNvSpPr/>
          <p:nvPr/>
        </p:nvSpPr>
        <p:spPr>
          <a:xfrm>
            <a:off x="2198913" y="407282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&lt;?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Fruit {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code goes here...</a:t>
            </a:r>
            <a:b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?&gt;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7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 Need?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32113" y="1740264"/>
            <a:ext cx="88936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To start using PHP, you can: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Find a web host with PHP and MySQL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Install a web server on your own PC, and then install PHP and MySQL</a:t>
            </a:r>
            <a:endParaRPr lang="en-US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25286" y="923836"/>
            <a:ext cx="91331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Below we declare a class named Fruit consisting of two properties ($name and $color) and two methods </a:t>
            </a:r>
            <a:r>
              <a:rPr lang="en-US" dirty="0" err="1">
                <a:solidFill>
                  <a:srgbClr val="000000"/>
                </a:solidFill>
                <a:latin typeface="Verdana" panose="020B0604030504040204" pitchFamily="34" charset="0"/>
              </a:rPr>
              <a:t>set_name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() and </a:t>
            </a:r>
            <a:r>
              <a:rPr lang="en-US" dirty="0" err="1">
                <a:solidFill>
                  <a:srgbClr val="000000"/>
                </a:solidFill>
                <a:latin typeface="Verdana" panose="020B0604030504040204" pitchFamily="34" charset="0"/>
              </a:rPr>
              <a:t>get_name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() for setting and getting the $name property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2110885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&lt;?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Fruit {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Properties</a:t>
            </a:r>
            <a:b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$name;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$color;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Methods</a:t>
            </a:r>
            <a:b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($name) {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$this-&gt;name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$name;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$this-&gt;name;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}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?&gt;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3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Objects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9857" y="1494083"/>
            <a:ext cx="99386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Classes </a:t>
            </a:r>
            <a:r>
              <a:rPr lang="en-US" dirty="0"/>
              <a:t>are nothing without objects! We can create multiple objects from a class. Each object has all the properties and methods defined in the class, but they will have different property values.</a:t>
            </a:r>
          </a:p>
          <a:p>
            <a:endParaRPr lang="en-US" dirty="0"/>
          </a:p>
          <a:p>
            <a:r>
              <a:rPr lang="en-US" dirty="0"/>
              <a:t>Objects of a class is created using the new keyword.</a:t>
            </a:r>
          </a:p>
          <a:p>
            <a:endParaRPr lang="en-US" dirty="0"/>
          </a:p>
          <a:p>
            <a:r>
              <a:rPr lang="en-US" dirty="0"/>
              <a:t>In the example below, $apple and $banana are instances of the class Fruit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$apple = new Fruit();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83229" y="948690"/>
            <a:ext cx="402771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class Fruit {</a:t>
            </a:r>
          </a:p>
          <a:p>
            <a:r>
              <a:rPr lang="en-US" dirty="0"/>
              <a:t>  // Properties</a:t>
            </a:r>
          </a:p>
          <a:p>
            <a:r>
              <a:rPr lang="en-US" dirty="0"/>
              <a:t>  public $name;</a:t>
            </a:r>
          </a:p>
          <a:p>
            <a:r>
              <a:rPr lang="en-US" dirty="0"/>
              <a:t>  public $color;</a:t>
            </a:r>
          </a:p>
          <a:p>
            <a:endParaRPr lang="en-US" dirty="0"/>
          </a:p>
          <a:p>
            <a:r>
              <a:rPr lang="en-US" dirty="0"/>
              <a:t>  // Methods</a:t>
            </a:r>
          </a:p>
          <a:p>
            <a:r>
              <a:rPr lang="en-US" dirty="0"/>
              <a:t>  function </a:t>
            </a:r>
            <a:r>
              <a:rPr lang="en-US" dirty="0" err="1"/>
              <a:t>set_name</a:t>
            </a:r>
            <a:r>
              <a:rPr lang="en-US" dirty="0"/>
              <a:t>($name) {</a:t>
            </a:r>
          </a:p>
          <a:p>
            <a:r>
              <a:rPr lang="en-US" dirty="0"/>
              <a:t>    $this-&gt;name = $name;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function </a:t>
            </a:r>
            <a:r>
              <a:rPr lang="en-US" dirty="0" err="1"/>
              <a:t>get_name</a:t>
            </a:r>
            <a:r>
              <a:rPr lang="en-US" dirty="0"/>
              <a:t>() {</a:t>
            </a:r>
          </a:p>
          <a:p>
            <a:r>
              <a:rPr lang="en-US" dirty="0"/>
              <a:t>    return $this-&gt;name;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function </a:t>
            </a:r>
            <a:r>
              <a:rPr lang="en-US" dirty="0" err="1"/>
              <a:t>set_color</a:t>
            </a:r>
            <a:r>
              <a:rPr lang="en-US" dirty="0"/>
              <a:t>($color) {</a:t>
            </a:r>
          </a:p>
          <a:p>
            <a:r>
              <a:rPr lang="en-US" dirty="0"/>
              <a:t>    $this-&gt;color = $color;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function </a:t>
            </a:r>
            <a:r>
              <a:rPr lang="en-US" dirty="0" err="1"/>
              <a:t>get_color</a:t>
            </a:r>
            <a:r>
              <a:rPr lang="en-US" dirty="0"/>
              <a:t>() {</a:t>
            </a:r>
          </a:p>
          <a:p>
            <a:r>
              <a:rPr lang="en-US" dirty="0"/>
              <a:t>    return $this-&gt;color;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2161124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$apple = new Fruit();</a:t>
            </a:r>
          </a:p>
          <a:p>
            <a:r>
              <a:rPr lang="en-US" dirty="0"/>
              <a:t>$apple-&gt;</a:t>
            </a:r>
            <a:r>
              <a:rPr lang="en-US" dirty="0" err="1"/>
              <a:t>set_name</a:t>
            </a:r>
            <a:r>
              <a:rPr lang="en-US" dirty="0"/>
              <a:t>('Apple');</a:t>
            </a:r>
          </a:p>
          <a:p>
            <a:r>
              <a:rPr lang="en-US" dirty="0"/>
              <a:t>$apple-&gt;</a:t>
            </a:r>
            <a:r>
              <a:rPr lang="en-US" dirty="0" err="1"/>
              <a:t>set_color</a:t>
            </a:r>
            <a:r>
              <a:rPr lang="en-US" dirty="0"/>
              <a:t>('Red');</a:t>
            </a:r>
          </a:p>
          <a:p>
            <a:r>
              <a:rPr lang="en-US" dirty="0"/>
              <a:t>echo "Name: " . $apple-&gt;</a:t>
            </a:r>
            <a:r>
              <a:rPr lang="en-US" dirty="0" err="1"/>
              <a:t>get_name</a:t>
            </a:r>
            <a:r>
              <a:rPr lang="en-US" dirty="0"/>
              <a:t>();</a:t>
            </a:r>
          </a:p>
          <a:p>
            <a:r>
              <a:rPr lang="en-US" dirty="0"/>
              <a:t>echo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"Color: " .  $apple-&gt;</a:t>
            </a:r>
            <a:r>
              <a:rPr lang="en-US" dirty="0" err="1"/>
              <a:t>get_color</a:t>
            </a:r>
            <a:r>
              <a:rPr lang="en-US" dirty="0"/>
              <a:t>();</a:t>
            </a:r>
          </a:p>
          <a:p>
            <a:r>
              <a:rPr lang="en-US" dirty="0" smtClean="0"/>
              <a:t>?&gt;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</a:t>
            </a:r>
            <a:r>
              <a:rPr lang="en-US" dirty="0" smtClean="0"/>
              <a:t>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3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- The __construct Function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7334" y="1408170"/>
            <a:ext cx="114275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constructor allows you to initialize an object's properties upon creation of the object.</a:t>
            </a:r>
          </a:p>
          <a:p>
            <a:endParaRPr lang="en-US" dirty="0"/>
          </a:p>
          <a:p>
            <a:r>
              <a:rPr lang="en-US" dirty="0"/>
              <a:t>If you create a __construct() function, PHP will automatically call this function when you create an object from a class.</a:t>
            </a:r>
          </a:p>
          <a:p>
            <a:endParaRPr lang="en-US" dirty="0"/>
          </a:p>
          <a:p>
            <a:r>
              <a:rPr lang="en-US" dirty="0"/>
              <a:t>Notice that the construct function starts with two underscores (__)!</a:t>
            </a:r>
          </a:p>
          <a:p>
            <a:endParaRPr lang="en-US" dirty="0"/>
          </a:p>
          <a:p>
            <a:r>
              <a:rPr lang="en-US" dirty="0"/>
              <a:t>We see in the example below, that using a constructor saves us from calling the </a:t>
            </a:r>
            <a:r>
              <a:rPr lang="en-US" dirty="0" err="1"/>
              <a:t>set_name</a:t>
            </a:r>
            <a:r>
              <a:rPr lang="en-US" dirty="0"/>
              <a:t>() method which reduces the amount of code:</a:t>
            </a:r>
          </a:p>
        </p:txBody>
      </p:sp>
    </p:spTree>
    <p:extLst>
      <p:ext uri="{BB962C8B-B14F-4D97-AF65-F5344CB8AC3E}">
        <p14:creationId xmlns:p14="http://schemas.microsoft.com/office/powerpoint/2010/main" val="408340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751344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&lt;?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Fruit {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$name;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$color;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__construct($name) {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 $this-&gt;name = $name;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}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$this-&gt;name;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}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$apple =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Fruit(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"Apple"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echo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$apple-&gt;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?&gt;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8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- The __destruct Function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7334" y="1317171"/>
            <a:ext cx="846666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destructor is called when the object is destructed or the script is stopped or exited.</a:t>
            </a:r>
          </a:p>
          <a:p>
            <a:endParaRPr lang="en-US" dirty="0"/>
          </a:p>
          <a:p>
            <a:r>
              <a:rPr lang="en-US" dirty="0"/>
              <a:t>If you create a __destruct() function, PHP will automatically call this function at the end of the script.</a:t>
            </a:r>
          </a:p>
          <a:p>
            <a:endParaRPr lang="en-US" dirty="0"/>
          </a:p>
          <a:p>
            <a:r>
              <a:rPr lang="en-US" dirty="0"/>
              <a:t>Notice that the destruct function starts with two underscores (__)!</a:t>
            </a:r>
          </a:p>
          <a:p>
            <a:endParaRPr lang="en-US" dirty="0"/>
          </a:p>
          <a:p>
            <a:r>
              <a:rPr lang="en-US" dirty="0"/>
              <a:t>The example below has a __construct() function that is automatically called when you create an object from a class, and a __destruct() function that is automatically called at the end of the script:</a:t>
            </a:r>
          </a:p>
        </p:txBody>
      </p:sp>
    </p:spTree>
    <p:extLst>
      <p:ext uri="{BB962C8B-B14F-4D97-AF65-F5344CB8AC3E}">
        <p14:creationId xmlns:p14="http://schemas.microsoft.com/office/powerpoint/2010/main" val="416539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class Fruit {</a:t>
            </a:r>
          </a:p>
          <a:p>
            <a:r>
              <a:rPr lang="en-US" dirty="0"/>
              <a:t>  public $name;</a:t>
            </a:r>
          </a:p>
          <a:p>
            <a:r>
              <a:rPr lang="en-US" dirty="0"/>
              <a:t>  public $color;</a:t>
            </a:r>
          </a:p>
          <a:p>
            <a:endParaRPr lang="en-US" dirty="0"/>
          </a:p>
          <a:p>
            <a:r>
              <a:rPr lang="en-US" dirty="0"/>
              <a:t>  function __construct($name) {</a:t>
            </a:r>
          </a:p>
          <a:p>
            <a:r>
              <a:rPr lang="en-US" dirty="0"/>
              <a:t>    $this-&gt;name = $name;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function __destruct() {</a:t>
            </a:r>
          </a:p>
          <a:p>
            <a:r>
              <a:rPr lang="en-US" dirty="0"/>
              <a:t>    echo "The fruit is {$this-&gt;name}.";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$apple = new Fruit("Apple");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48419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- Access Modifiers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6943" y="1524000"/>
            <a:ext cx="85670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Properties and methods can have access modifiers which control where they can be accessed.</a:t>
            </a:r>
          </a:p>
          <a:p>
            <a:endParaRPr lang="en-US" dirty="0"/>
          </a:p>
          <a:p>
            <a:r>
              <a:rPr lang="en-US" dirty="0"/>
              <a:t>There are three access modifiers:</a:t>
            </a:r>
          </a:p>
          <a:p>
            <a:endParaRPr lang="en-US" dirty="0"/>
          </a:p>
          <a:p>
            <a:r>
              <a:rPr lang="en-US" b="1" dirty="0"/>
              <a:t>public</a:t>
            </a:r>
            <a:r>
              <a:rPr lang="en-US" dirty="0"/>
              <a:t> - the property or method can be accessed from everywhere. This is default</a:t>
            </a:r>
          </a:p>
          <a:p>
            <a:r>
              <a:rPr lang="en-US" b="1" dirty="0"/>
              <a:t>protected </a:t>
            </a:r>
            <a:r>
              <a:rPr lang="en-US" dirty="0"/>
              <a:t>- the property or method can be accessed within the class and by classes derived from that class</a:t>
            </a:r>
          </a:p>
          <a:p>
            <a:r>
              <a:rPr lang="en-US" b="1" dirty="0"/>
              <a:t>private </a:t>
            </a:r>
            <a:r>
              <a:rPr lang="en-US" dirty="0"/>
              <a:t>- the property or method can ONLY be accessed within the class</a:t>
            </a:r>
          </a:p>
        </p:txBody>
      </p:sp>
    </p:spTree>
    <p:extLst>
      <p:ext uri="{BB962C8B-B14F-4D97-AF65-F5344CB8AC3E}">
        <p14:creationId xmlns:p14="http://schemas.microsoft.com/office/powerpoint/2010/main" val="316146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- What is Inheritance?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7334" y="1480458"/>
            <a:ext cx="84666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Inheritance in OOP = When a class derives from another class.</a:t>
            </a:r>
          </a:p>
          <a:p>
            <a:endParaRPr lang="en-US" dirty="0"/>
          </a:p>
          <a:p>
            <a:r>
              <a:rPr lang="en-US" dirty="0"/>
              <a:t>The child class will inherit all the public and protected properties and methods from the parent class. In addition, it can have its own properties and methods.</a:t>
            </a:r>
          </a:p>
          <a:p>
            <a:endParaRPr lang="en-US" dirty="0"/>
          </a:p>
          <a:p>
            <a:r>
              <a:rPr lang="en-US" dirty="0"/>
              <a:t>An inherited class is defined by using the extends keyword.</a:t>
            </a:r>
          </a:p>
          <a:p>
            <a:endParaRPr lang="en-US" dirty="0"/>
          </a:p>
          <a:p>
            <a:r>
              <a:rPr lang="en-US" dirty="0"/>
              <a:t>Let's look at an example:</a:t>
            </a:r>
          </a:p>
        </p:txBody>
      </p:sp>
    </p:spTree>
    <p:extLst>
      <p:ext uri="{BB962C8B-B14F-4D97-AF65-F5344CB8AC3E}">
        <p14:creationId xmlns:p14="http://schemas.microsoft.com/office/powerpoint/2010/main" val="272411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5972" y="117693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class Fruit {</a:t>
            </a:r>
          </a:p>
          <a:p>
            <a:r>
              <a:rPr lang="en-US" dirty="0"/>
              <a:t>  public $name;</a:t>
            </a:r>
          </a:p>
          <a:p>
            <a:r>
              <a:rPr lang="en-US" dirty="0"/>
              <a:t>  public $color;</a:t>
            </a:r>
          </a:p>
          <a:p>
            <a:r>
              <a:rPr lang="en-US" dirty="0"/>
              <a:t>  public function __construct($name, $color) {</a:t>
            </a:r>
          </a:p>
          <a:p>
            <a:r>
              <a:rPr lang="en-US" dirty="0"/>
              <a:t>    $this-&gt;name = $name;</a:t>
            </a:r>
          </a:p>
          <a:p>
            <a:r>
              <a:rPr lang="en-US" dirty="0"/>
              <a:t>    $this-&gt;color = $color;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public function intro() {</a:t>
            </a:r>
          </a:p>
          <a:p>
            <a:r>
              <a:rPr lang="en-US" dirty="0"/>
              <a:t>    echo "The fruit is {$this-&gt;name} and the color is {$this-&gt;color}.";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// Strawberry is inherited from Fruit</a:t>
            </a:r>
          </a:p>
          <a:p>
            <a:r>
              <a:rPr lang="en-US" dirty="0"/>
              <a:t>class Strawberry extends Fruit {</a:t>
            </a:r>
          </a:p>
          <a:p>
            <a:r>
              <a:rPr lang="en-US" dirty="0"/>
              <a:t>  public function message() {</a:t>
            </a:r>
          </a:p>
          <a:p>
            <a:r>
              <a:rPr lang="en-US" dirty="0"/>
              <a:t>    echo "Am I a fruit or a berry? ";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$strawberry = new Strawberry("Strawberry", "red");</a:t>
            </a:r>
          </a:p>
          <a:p>
            <a:r>
              <a:rPr lang="en-US" dirty="0"/>
              <a:t>$strawberry-&gt;message();</a:t>
            </a:r>
          </a:p>
          <a:p>
            <a:r>
              <a:rPr lang="en-US" dirty="0"/>
              <a:t>$strawberry-&gt;intro();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5957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Web Host With PHP Support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47056" y="1652512"/>
            <a:ext cx="83269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If your server has activated support for PHP you do not need to do anything.</a:t>
            </a:r>
          </a:p>
          <a:p>
            <a:endParaRPr lang="en-US" sz="2400" dirty="0" smtClean="0"/>
          </a:p>
          <a:p>
            <a:r>
              <a:rPr lang="en-US" sz="2400" dirty="0" smtClean="0"/>
              <a:t>Just create some .</a:t>
            </a:r>
            <a:r>
              <a:rPr lang="en-US" sz="2400" dirty="0" err="1" smtClean="0"/>
              <a:t>php</a:t>
            </a:r>
            <a:r>
              <a:rPr lang="en-US" sz="2400" dirty="0" smtClean="0"/>
              <a:t> files, place them in your web directory, and the server will automatically parse them for you.</a:t>
            </a:r>
          </a:p>
          <a:p>
            <a:endParaRPr lang="en-US" sz="2400" dirty="0" smtClean="0"/>
          </a:p>
          <a:p>
            <a:r>
              <a:rPr lang="en-US" sz="2400" dirty="0" smtClean="0"/>
              <a:t>You do not need to compile anything or install any extra tools.</a:t>
            </a:r>
          </a:p>
          <a:p>
            <a:endParaRPr lang="en-US" sz="2400" dirty="0" smtClean="0"/>
          </a:p>
          <a:p>
            <a:r>
              <a:rPr lang="en-US" sz="2400" dirty="0" smtClean="0"/>
              <a:t>Because PHP is free, most web hosts offer PHP support.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00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Up PHP on Your Own PC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94656" y="1523724"/>
            <a:ext cx="74349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However, if your server does not support PHP, you must: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install a web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install PHP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install a database, such as MySQL</a:t>
            </a:r>
          </a:p>
          <a:p>
            <a:r>
              <a:rPr lang="en-US" sz="24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official PHP website (PHP.net) has installation instructions for PHP: </a:t>
            </a:r>
            <a:r>
              <a:rPr lang="en-US" sz="24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2"/>
              </a:rPr>
              <a:t>http://php.net/manual/en/install.php</a:t>
            </a:r>
            <a:endParaRPr lang="en-US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2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PHP Syntax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0742" y="1606621"/>
            <a:ext cx="91766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PHP script can be placed anywhere in the document.</a:t>
            </a:r>
          </a:p>
          <a:p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PHP script starts with </a:t>
            </a:r>
            <a:r>
              <a:rPr lang="en-US" sz="2000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&lt;?</a:t>
            </a:r>
            <a:r>
              <a:rPr lang="en-US" sz="2000" b="1" i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and ends with </a:t>
            </a:r>
            <a:r>
              <a:rPr lang="en-US" sz="2000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?&gt;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</a:t>
            </a:r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50028" y="261899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// PHP code goes here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79715" y="3936163"/>
            <a:ext cx="76526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default file extension for PHP files is ".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php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".</a:t>
            </a:r>
          </a:p>
          <a:p>
            <a:r>
              <a:rPr lang="en-US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PHP file normally contains HTML tags, and some PHP scripting code.</a:t>
            </a:r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3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519</TotalTime>
  <Words>4707</Words>
  <Application>Microsoft Office PowerPoint</Application>
  <PresentationFormat>Widescreen</PresentationFormat>
  <Paragraphs>802</Paragraphs>
  <Slides>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6" baseType="lpstr">
      <vt:lpstr>Arial</vt:lpstr>
      <vt:lpstr>Consolas</vt:lpstr>
      <vt:lpstr>Helvetica</vt:lpstr>
      <vt:lpstr>Trebuchet MS</vt:lpstr>
      <vt:lpstr>Verdana</vt:lpstr>
      <vt:lpstr>Wingdings 3</vt:lpstr>
      <vt:lpstr>Facet</vt:lpstr>
      <vt:lpstr>PHP</vt:lpstr>
      <vt:lpstr>What is PHP?</vt:lpstr>
      <vt:lpstr>What is a PHP File? </vt:lpstr>
      <vt:lpstr>What Can PHP Do? </vt:lpstr>
      <vt:lpstr>Why PHP? </vt:lpstr>
      <vt:lpstr>What Do I Need? </vt:lpstr>
      <vt:lpstr>Use a Web Host With PHP Support </vt:lpstr>
      <vt:lpstr>Set Up PHP on Your Own PC </vt:lpstr>
      <vt:lpstr>Basic PHP Syntax </vt:lpstr>
      <vt:lpstr>PowerPoint Presentation</vt:lpstr>
      <vt:lpstr>Comments in PHP</vt:lpstr>
      <vt:lpstr>PHP Case Sensitivity</vt:lpstr>
      <vt:lpstr>PowerPoint Presentation</vt:lpstr>
      <vt:lpstr>Creating (Declaring) PHP Variables</vt:lpstr>
      <vt:lpstr>PHP Variables</vt:lpstr>
      <vt:lpstr>Output Variables</vt:lpstr>
      <vt:lpstr>PHP Variables Scope</vt:lpstr>
      <vt:lpstr>PHP The global Keyword</vt:lpstr>
      <vt:lpstr>PHP The static Keyword </vt:lpstr>
      <vt:lpstr>PHP echo and print Statements </vt:lpstr>
      <vt:lpstr>Display Variables</vt:lpstr>
      <vt:lpstr>The PHP print Statement</vt:lpstr>
      <vt:lpstr>Display Variables</vt:lpstr>
      <vt:lpstr>PHP Data Types </vt:lpstr>
      <vt:lpstr>PHP String </vt:lpstr>
      <vt:lpstr>PHP String Functions </vt:lpstr>
      <vt:lpstr>Count The Number of Words in a String</vt:lpstr>
      <vt:lpstr>Reverse a String The PHP strrev() function reve</vt:lpstr>
      <vt:lpstr>Search For a Specific Text Within a String </vt:lpstr>
      <vt:lpstr>Replace Text Within a String </vt:lpstr>
      <vt:lpstr>PHP Integer </vt:lpstr>
      <vt:lpstr>PHP Constants</vt:lpstr>
      <vt:lpstr>Example:</vt:lpstr>
      <vt:lpstr>Constants are Global</vt:lpstr>
      <vt:lpstr>PHP 5 Operators</vt:lpstr>
      <vt:lpstr>PHP Arithmetic Operators</vt:lpstr>
      <vt:lpstr>PHP Assignment Operators</vt:lpstr>
      <vt:lpstr>PHP Comparison Operators</vt:lpstr>
      <vt:lpstr>PHP Increment / Decrement Operators</vt:lpstr>
      <vt:lpstr>PHP Logical Operators </vt:lpstr>
      <vt:lpstr>PHP String Operators</vt:lpstr>
      <vt:lpstr>PHP Array Operators</vt:lpstr>
      <vt:lpstr>PHP Conditional Statements</vt:lpstr>
      <vt:lpstr>PHP - The if Statement</vt:lpstr>
      <vt:lpstr>PHP - The if...else Statement</vt:lpstr>
      <vt:lpstr>PHP - The if...elseif....else Statement</vt:lpstr>
      <vt:lpstr>PHP - The switch Statement</vt:lpstr>
      <vt:lpstr>PHP Loops</vt:lpstr>
      <vt:lpstr>The PHP while Loop</vt:lpstr>
      <vt:lpstr>The PHP do...while Loop</vt:lpstr>
      <vt:lpstr>The PHP for Loop</vt:lpstr>
      <vt:lpstr>PHP 5 Functions </vt:lpstr>
      <vt:lpstr>PHP Function Arguments</vt:lpstr>
      <vt:lpstr>PHP 5 Arrays</vt:lpstr>
      <vt:lpstr>PHP Indexed Arrays</vt:lpstr>
      <vt:lpstr>PHP Associative Arrays</vt:lpstr>
      <vt:lpstr>Exercise</vt:lpstr>
      <vt:lpstr>PHP - What is OOP? </vt:lpstr>
      <vt:lpstr>PHP OOP - Classes and Objects </vt:lpstr>
      <vt:lpstr>PowerPoint Presentation</vt:lpstr>
      <vt:lpstr>Define Objects </vt:lpstr>
      <vt:lpstr>PowerPoint Presentation</vt:lpstr>
      <vt:lpstr>PHP - The __construct Function </vt:lpstr>
      <vt:lpstr>PowerPoint Presentation</vt:lpstr>
      <vt:lpstr>PHP - The __destruct Function </vt:lpstr>
      <vt:lpstr>PowerPoint Presentation</vt:lpstr>
      <vt:lpstr>PHP - Access Modifiers </vt:lpstr>
      <vt:lpstr>PHP - What is Inheritance?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</dc:title>
  <dc:creator>DON</dc:creator>
  <cp:lastModifiedBy>samreen</cp:lastModifiedBy>
  <cp:revision>33</cp:revision>
  <dcterms:created xsi:type="dcterms:W3CDTF">2018-04-16T16:18:42Z</dcterms:created>
  <dcterms:modified xsi:type="dcterms:W3CDTF">2020-04-20T09:26:06Z</dcterms:modified>
</cp:coreProperties>
</file>