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3" r:id="rId3"/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1C2573C-A85D-734E-AE9D-07856D3BC0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9AA5292-1E35-EB40-8F58-65F22B8C34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9ECD561-909E-0C4D-906B-19912BD53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39EF-2379-4E4B-B68C-3AF2974974FC}" type="datetimeFigureOut">
              <a:rPr lang=""/>
              <a:t>12/11/2020</a:t>
            </a:fld>
            <a:endParaRPr lang="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8E82896-294F-324A-8B98-E4200956F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75537F6-79A2-6D42-B37B-AB03FD2A2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B806-545C-F743-A111-2123EBB31EE3}" type="slidenum">
              <a:rPr lang=""/>
              <a:t>‹#›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2040079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75E51E-5120-1349-B8E2-EC80B5E69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DBE6753-5FD3-D74F-AFE3-4C21887187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0775766-B8DD-2548-89C4-1562C06A0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39EF-2379-4E4B-B68C-3AF2974974FC}" type="datetimeFigureOut">
              <a:rPr lang=""/>
              <a:t>12/11/2020</a:t>
            </a:fld>
            <a:endParaRPr lang="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3911BE4-8D1F-D848-9AFF-3AAC22039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9BE574A-2513-B244-9C9F-6BE941CE8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B806-545C-F743-A111-2123EBB31EE3}" type="slidenum">
              <a:rPr lang=""/>
              <a:t>‹#›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1214049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C8E7BB4-CA52-4A41-B97E-FDA9C672EA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2A0F056-E521-6E48-A9E3-5BAE924034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7F03A46-0639-8A43-8B04-103412DB6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39EF-2379-4E4B-B68C-3AF2974974FC}" type="datetimeFigureOut">
              <a:rPr lang=""/>
              <a:t>12/11/2020</a:t>
            </a:fld>
            <a:endParaRPr lang="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0AA6886-37DD-8F4E-92AE-8FB45CFB3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D8B1176-0B81-7744-81FB-4E18759BF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B806-545C-F743-A111-2123EBB31EE3}" type="slidenum">
              <a:rPr lang=""/>
              <a:t>‹#›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25897966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3965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3427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7637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915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1647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8385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5438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47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EE7F45-F79A-A14C-9239-B383842A6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E490018-43AC-CA41-8942-A0B0AA5BB7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945C5FC-29BF-044E-BAB6-AC587192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39EF-2379-4E4B-B68C-3AF2974974FC}" type="datetimeFigureOut">
              <a:rPr lang=""/>
              <a:t>12/11/2020</a:t>
            </a:fld>
            <a:endParaRPr lang="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AA159F1-99EC-D241-84F5-250463290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A1331A2-1B39-DD40-9F60-D9E410B38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B806-545C-F743-A111-2123EBB31EE3}" type="slidenum">
              <a:rPr lang=""/>
              <a:t>‹#›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37050687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7035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3929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025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C520B4-58CE-324B-A3B6-F405512D3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B84B1C0-FEF1-9343-88FA-171076B303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53ED204-B471-8C4F-8F70-E1C78FB8E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39EF-2379-4E4B-B68C-3AF2974974FC}" type="datetimeFigureOut">
              <a:rPr lang=""/>
              <a:t>12/11/2020</a:t>
            </a:fld>
            <a:endParaRPr lang="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5D7CF9D-45F6-1C4E-8264-4C2CDC6ED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84878ED-5EC3-8F4C-9DD1-29BFA14FA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B806-545C-F743-A111-2123EBB31EE3}" type="slidenum">
              <a:rPr lang=""/>
              <a:t>‹#›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2170478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10BEAD-BF6A-0D40-98AE-D04D9305E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8907C9-B182-7C47-91A7-A6811D0FA7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5984BBB-A3D7-794F-841A-20E01FBEB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C547FDC-62E8-D842-89FD-8D04DA1A9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39EF-2379-4E4B-B68C-3AF2974974FC}" type="datetimeFigureOut">
              <a:rPr lang=""/>
              <a:t>12/11/2020</a:t>
            </a:fld>
            <a:endParaRPr lang="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91E4E8D-D46B-3040-92EE-711DDDA31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75EBD21-D7BB-6C4D-BFC2-D4B81B39F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B806-545C-F743-A111-2123EBB31EE3}" type="slidenum">
              <a:rPr lang=""/>
              <a:t>‹#›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3765220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C74CA55-2C26-F343-AE37-CEF5CD55B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F7C7A13-4B20-7B4F-9BAB-85CBCC427C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28733CA-AFB3-4240-B73E-6629CB92D9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E7ECA97-2A56-BA40-B585-BABC2698BF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03B013CA-E888-B849-BAA6-4835D72952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738F208D-32EA-ED40-A38B-2642E1EB2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39EF-2379-4E4B-B68C-3AF2974974FC}" type="datetimeFigureOut">
              <a:rPr lang=""/>
              <a:t>12/11/2020</a:t>
            </a:fld>
            <a:endParaRPr lang="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237E0525-4F65-244B-B7D1-24099F8BD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D3B28F8-2A9C-D547-A3F5-8DB977C5B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B806-545C-F743-A111-2123EBB31EE3}" type="slidenum">
              <a:rPr lang=""/>
              <a:t>‹#›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3599447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740668-C906-9E46-B11B-0F7FFE5AC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158E822-A623-CB4B-B5F3-859039FB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39EF-2379-4E4B-B68C-3AF2974974FC}" type="datetimeFigureOut">
              <a:rPr lang=""/>
              <a:t>12/11/2020</a:t>
            </a:fld>
            <a:endParaRPr lang="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1CC7AE2-258F-EE4C-AA18-5B65FFE91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EDB2AE2-B658-FC4A-8C0D-F6D116D22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B806-545C-F743-A111-2123EBB31EE3}" type="slidenum">
              <a:rPr lang=""/>
              <a:t>‹#›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2307824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9BDDB4E-D1D4-9C41-B0F4-C4D326F38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39EF-2379-4E4B-B68C-3AF2974974FC}" type="datetimeFigureOut">
              <a:rPr lang=""/>
              <a:t>12/11/2020</a:t>
            </a:fld>
            <a:endParaRPr lang="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DE54B52-0659-1E4F-8000-10D88D84D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9BEC469-C7E2-104A-863A-698D2E392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B806-545C-F743-A111-2123EBB31EE3}" type="slidenum">
              <a:rPr lang=""/>
              <a:t>‹#›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1095247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145C78-A000-BA4B-9AD1-2896AE305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FF01B76-AFA3-0044-A744-36BD91840C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59344DE-47AC-814C-9380-A39F27016F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3F47C0E-5C31-A640-B0CA-DC3389CFB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39EF-2379-4E4B-B68C-3AF2974974FC}" type="datetimeFigureOut">
              <a:rPr lang=""/>
              <a:t>12/11/2020</a:t>
            </a:fld>
            <a:endParaRPr lang="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408F7F7-8044-0F48-8C92-A894E5DC3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B8F7CBE-416A-2347-8C9F-69DD53329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B806-545C-F743-A111-2123EBB31EE3}" type="slidenum">
              <a:rPr lang=""/>
              <a:t>‹#›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4157127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AB037C-C0BB-484B-9EED-40EC16AFB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62A119A-3A5C-8646-B3F5-4D172198C7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35935C9-9911-4E48-A965-ECD23094B3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C8E3C6F-4DDB-124A-BBCC-79D84B5C5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39EF-2379-4E4B-B68C-3AF2974974FC}" type="datetimeFigureOut">
              <a:rPr lang=""/>
              <a:t>12/11/2020</a:t>
            </a:fld>
            <a:endParaRPr lang="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67F2A33-E9A8-FB43-8A35-E62036A01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287C2CE-2768-9A4D-9C82-BC25C4F1D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B806-545C-F743-A111-2123EBB31EE3}" type="slidenum">
              <a:rPr lang=""/>
              <a:t>‹#›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3304920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3C41EE9-2DD0-2B4F-8F02-2BCF3ED5A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C032571-32BA-A849-A62C-94AC9BF2E7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F1ACF78-48E6-3244-8E5E-19420A343C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E39EF-2379-4E4B-B68C-3AF2974974FC}" type="datetimeFigureOut">
              <a:rPr lang=""/>
              <a:t>12/11/2020</a:t>
            </a:fld>
            <a:endParaRPr lang="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F8BA0D8-A5AD-E044-8D4D-6D895853E1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933CAC1-5400-4441-85F5-0F3F027C31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6B806-545C-F743-A111-2123EBB31EE3}" type="slidenum">
              <a:rPr lang=""/>
              <a:t>‹#›</a:t>
            </a:fld>
            <a:endParaRPr lang=""/>
          </a:p>
        </p:txBody>
      </p:sp>
    </p:spTree>
    <p:extLst>
      <p:ext uri="{BB962C8B-B14F-4D97-AF65-F5344CB8AC3E}">
        <p14:creationId xmlns:p14="http://schemas.microsoft.com/office/powerpoint/2010/main" val="986360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154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45366"/>
            <a:ext cx="12192001" cy="23876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Planning of the Full Course</a:t>
            </a:r>
            <a:b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BS Education-V</a:t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Teaching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Mathematics (EDU-511)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8" y="5611089"/>
            <a:ext cx="9144000" cy="93518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Education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Sargodha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3166" y="3047925"/>
            <a:ext cx="2365663" cy="2348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185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7A15BB1-9FC5-8E4F-957A-E49082CCF7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2500" y="533399"/>
            <a:ext cx="9144000" cy="4724401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Arial Black" panose="020B0604020202020204" pitchFamily="34" charset="0"/>
                <a:cs typeface="Arial Black" panose="020B0604020202020204" pitchFamily="34" charset="0"/>
              </a:rPr>
              <a:t>    Presentation </a:t>
            </a:r>
            <a:r>
              <a:rPr lang="en-US" sz="2000" dirty="0" smtClean="0">
                <a:latin typeface="Arial Black" panose="020B0604020202020204" pitchFamily="34" charset="0"/>
                <a:cs typeface="Arial Black" panose="020B0604020202020204" pitchFamily="34" charset="0"/>
              </a:rPr>
              <a:t>topic:</a:t>
            </a:r>
            <a:r>
              <a:rPr lang="en-US" sz="2000" dirty="0">
                <a:latin typeface="Arial Black" panose="020B0604020202020204" pitchFamily="34" charset="0"/>
                <a:cs typeface="Arial Black" panose="020B0604020202020204" pitchFamily="34" charset="0"/>
              </a:rPr>
              <a:t>	</a:t>
            </a:r>
            <a:r>
              <a:rPr lang="en-US" sz="2000" dirty="0" smtClean="0">
                <a:latin typeface="Arial Black" panose="020B0604020202020204" pitchFamily="34" charset="0"/>
                <a:cs typeface="Arial Black" panose="020B0604020202020204" pitchFamily="34" charset="0"/>
              </a:rPr>
              <a:t>Planning </a:t>
            </a:r>
            <a:r>
              <a:rPr lang="en-US" sz="2000" dirty="0">
                <a:latin typeface="Arial Black" panose="020B0604020202020204" pitchFamily="34" charset="0"/>
                <a:cs typeface="Arial Black" panose="020B0604020202020204" pitchFamily="34" charset="0"/>
              </a:rPr>
              <a:t>of the </a:t>
            </a:r>
            <a:r>
              <a:rPr lang="en-US" sz="2000" dirty="0" smtClean="0">
                <a:latin typeface="Arial Black" panose="020B0604020202020204" pitchFamily="34" charset="0"/>
                <a:cs typeface="Arial Black" panose="020B0604020202020204" pitchFamily="34" charset="0"/>
              </a:rPr>
              <a:t>full </a:t>
            </a:r>
            <a:r>
              <a:rPr lang="en-US" sz="2000" dirty="0">
                <a:latin typeface="Arial Black" panose="020B0604020202020204" pitchFamily="34" charset="0"/>
                <a:cs typeface="Arial Black" panose="020B0604020202020204" pitchFamily="34" charset="0"/>
              </a:rPr>
              <a:t>course</a:t>
            </a:r>
            <a:br>
              <a:rPr lang="en-US" sz="2000" dirty="0"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en-US" sz="2000" dirty="0">
                <a:latin typeface="Arial Black" panose="020B0604020202020204" pitchFamily="34" charset="0"/>
                <a:cs typeface="Arial Black" panose="020B0604020202020204" pitchFamily="34" charset="0"/>
              </a:rPr>
              <a:t/>
            </a:r>
            <a:br>
              <a:rPr lang="en-US" sz="2000" dirty="0"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en-US" sz="2000" dirty="0">
                <a:latin typeface="Arial Black" panose="020B0604020202020204" pitchFamily="34" charset="0"/>
                <a:cs typeface="Arial Black" panose="020B0604020202020204" pitchFamily="34" charset="0"/>
              </a:rPr>
              <a:t>Presented </a:t>
            </a:r>
            <a:r>
              <a:rPr lang="en-US" sz="2000" dirty="0" smtClean="0">
                <a:latin typeface="Arial Black" panose="020B0604020202020204" pitchFamily="34" charset="0"/>
                <a:cs typeface="Arial Black" panose="020B0604020202020204" pitchFamily="34" charset="0"/>
              </a:rPr>
              <a:t>by:</a:t>
            </a:r>
            <a:r>
              <a:rPr lang="en-US" sz="2000" dirty="0" smtClean="0">
                <a:latin typeface="Arial Black" panose="020B0604020202020204" pitchFamily="34" charset="0"/>
                <a:cs typeface="Arial Black" panose="020B0604020202020204" pitchFamily="34" charset="0"/>
              </a:rPr>
              <a:t>	</a:t>
            </a:r>
            <a:r>
              <a:rPr lang="en-US" sz="2000" dirty="0" err="1" smtClean="0">
                <a:latin typeface="Arial Black" panose="020B0604020202020204" pitchFamily="34" charset="0"/>
                <a:cs typeface="Arial Black" panose="020B0604020202020204" pitchFamily="34" charset="0"/>
              </a:rPr>
              <a:t>Batool</a:t>
            </a:r>
            <a:r>
              <a:rPr lang="en-US" sz="2000" dirty="0" smtClean="0"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lang="en-US" sz="2000" dirty="0" err="1">
                <a:latin typeface="Arial Black" panose="020B0604020202020204" pitchFamily="34" charset="0"/>
                <a:cs typeface="Arial Black" panose="020B0604020202020204" pitchFamily="34" charset="0"/>
              </a:rPr>
              <a:t>Aman</a:t>
            </a:r>
            <a:r>
              <a:rPr lang="en-US" sz="2000" dirty="0">
                <a:latin typeface="Arial Black" panose="020B0604020202020204" pitchFamily="34" charset="0"/>
                <a:cs typeface="Arial Black" panose="020B0604020202020204" pitchFamily="34" charset="0"/>
              </a:rPr>
              <a:t/>
            </a:r>
            <a:br>
              <a:rPr lang="en-US" sz="2000" dirty="0"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en-US" sz="2000" dirty="0">
                <a:latin typeface="Arial Black" panose="020B0604020202020204" pitchFamily="34" charset="0"/>
                <a:cs typeface="Arial Black" panose="020B0604020202020204" pitchFamily="34" charset="0"/>
              </a:rPr>
              <a:t/>
            </a:r>
            <a:br>
              <a:rPr lang="en-US" sz="2000" dirty="0"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en-US" sz="2000" dirty="0">
                <a:latin typeface="Arial Black" panose="020B0604020202020204" pitchFamily="34" charset="0"/>
                <a:cs typeface="Arial Black" panose="020B0604020202020204" pitchFamily="34" charset="0"/>
              </a:rPr>
              <a:t/>
            </a:r>
            <a:br>
              <a:rPr lang="en-US" sz="2000" dirty="0"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en-US" sz="2000" dirty="0">
                <a:latin typeface="Arial Black" panose="020B0604020202020204" pitchFamily="34" charset="0"/>
                <a:cs typeface="Arial Black" panose="020B0604020202020204" pitchFamily="34" charset="0"/>
              </a:rPr>
              <a:t>               Roll </a:t>
            </a:r>
            <a:r>
              <a:rPr lang="en-US" sz="2000" dirty="0" smtClean="0">
                <a:latin typeface="Arial Black" panose="020B0604020202020204" pitchFamily="34" charset="0"/>
                <a:cs typeface="Arial Black" panose="020B0604020202020204" pitchFamily="34" charset="0"/>
              </a:rPr>
              <a:t>no:	BEUF18M023 </a:t>
            </a:r>
            <a:r>
              <a:rPr lang="en-US" sz="2000" dirty="0">
                <a:latin typeface="Arial Black" panose="020B0604020202020204" pitchFamily="34" charset="0"/>
                <a:cs typeface="Arial Black" panose="020B0604020202020204" pitchFamily="34" charset="0"/>
              </a:rPr>
              <a:t/>
            </a:r>
            <a:br>
              <a:rPr lang="en-US" sz="2000" dirty="0"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en-US" sz="2000" dirty="0">
                <a:latin typeface="Arial Black" panose="020B0604020202020204" pitchFamily="34" charset="0"/>
                <a:cs typeface="Arial Black" panose="020B0604020202020204" pitchFamily="34" charset="0"/>
              </a:rPr>
              <a:t/>
            </a:r>
            <a:br>
              <a:rPr lang="en-US" sz="2000" dirty="0"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en-US" sz="2000" dirty="0">
                <a:latin typeface="Arial Black" panose="020B0604020202020204" pitchFamily="34" charset="0"/>
                <a:cs typeface="Arial Black" panose="020B0604020202020204" pitchFamily="34" charset="0"/>
              </a:rPr>
              <a:t>              </a:t>
            </a:r>
            <a:br>
              <a:rPr lang="en-US" sz="2000" dirty="0"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en-US" sz="2000" dirty="0">
                <a:latin typeface="Arial Black" panose="020B0604020202020204" pitchFamily="34" charset="0"/>
                <a:cs typeface="Arial Black" panose="020B0604020202020204" pitchFamily="34" charset="0"/>
              </a:rPr>
              <a:t>             BS Education (R</a:t>
            </a:r>
            <a:r>
              <a:rPr lang="en-US" sz="2000" dirty="0" smtClean="0">
                <a:latin typeface="Arial Black" panose="020B0604020202020204" pitchFamily="34" charset="0"/>
                <a:cs typeface="Arial Black" panose="020B0604020202020204" pitchFamily="34" charset="0"/>
              </a:rPr>
              <a:t>)</a:t>
            </a:r>
            <a:endParaRPr lang="" sz="2000" dirty="0"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09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75F8A9-9940-274D-8487-699AF7BF2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D8DE3AD-56D0-0640-B4CA-AE9B07010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>
                <a:latin typeface="Arial Black" panose="020B0604020202020204" pitchFamily="34" charset="0"/>
                <a:cs typeface="Arial Black" panose="020B0604020202020204" pitchFamily="34" charset="0"/>
              </a:rPr>
              <a:t>What we are going to discuss?</a:t>
            </a:r>
          </a:p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Developing a course rationale</a:t>
            </a:r>
          </a:p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Preparing the scope and sequence plan</a:t>
            </a:r>
          </a:p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Planning the course content </a:t>
            </a:r>
          </a:p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Sequencing course content </a:t>
            </a:r>
          </a:p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Choosing course content </a:t>
            </a:r>
          </a:p>
          <a:p>
            <a:pPr marL="0" indent="0">
              <a:buNone/>
            </a:pPr>
            <a:r>
              <a:rPr lang="en-US">
                <a:latin typeface="Arial Black" panose="020B0604020202020204" pitchFamily="34" charset="0"/>
                <a:cs typeface="Arial Black" panose="020B0604020202020204" pitchFamily="34" charset="0"/>
              </a:rPr>
              <a:t>The course rationale</a:t>
            </a:r>
          </a:p>
          <a:p>
            <a:pPr marL="0" indent="0">
              <a:buNone/>
            </a:pP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There are some questions should be answered to seek course rationale.</a:t>
            </a:r>
          </a:p>
          <a:p>
            <a:pPr marL="0" indent="0">
              <a:buNone/>
            </a:pPr>
            <a:endParaRPr lang="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1132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8423D4-967F-614C-B8C4-B721A9B12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0DEF77D-ED6A-B649-A217-D369C7362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Who us this course for?</a:t>
            </a:r>
          </a:p>
          <a:p>
            <a:r>
              <a:rPr lang="en-US"/>
              <a:t>What is the course about ?</a:t>
            </a:r>
          </a:p>
          <a:p>
            <a:r>
              <a:rPr lang="en-US"/>
              <a:t>What kind of teaching and learning will take place in the Course?</a:t>
            </a:r>
          </a:p>
          <a:p>
            <a:r>
              <a:rPr lang="en-US">
                <a:latin typeface="Arial Black" panose="020B0604020202020204" pitchFamily="34" charset="0"/>
                <a:cs typeface="Arial Black" panose="020B0604020202020204" pitchFamily="34" charset="0"/>
              </a:rPr>
              <a:t>Course Rationale questions:</a:t>
            </a:r>
          </a:p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Describing the beliefs values and goals that underline the course. </a:t>
            </a:r>
          </a:p>
          <a:p>
            <a:r>
              <a:rPr lang="en-US">
                <a:latin typeface="Arial Black" panose="020B0604020202020204" pitchFamily="34" charset="0"/>
                <a:cs typeface="Arial Black" panose="020B0604020202020204" pitchFamily="34" charset="0"/>
              </a:rPr>
              <a:t>Course Planners should consider some aspects such as:</a:t>
            </a:r>
          </a:p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Goals of the course </a:t>
            </a:r>
          </a:p>
        </p:txBody>
      </p:sp>
    </p:spTree>
    <p:extLst>
      <p:ext uri="{BB962C8B-B14F-4D97-AF65-F5344CB8AC3E}">
        <p14:creationId xmlns:p14="http://schemas.microsoft.com/office/powerpoint/2010/main" val="1960734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BCE807-FBC3-924B-BDD1-D32F9C35D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B43E42F-B118-0845-B69B-73B7BF066C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kind of teaching and learning they want the course to exemplify </a:t>
            </a:r>
          </a:p>
          <a:p>
            <a:r>
              <a:rPr lang="en-US"/>
              <a:t>The role of teachers and learners in the course.</a:t>
            </a:r>
          </a:p>
          <a:p>
            <a:r>
              <a:rPr lang="en-US">
                <a:latin typeface="Arial Black" panose="020B0604020202020204" pitchFamily="34" charset="0"/>
                <a:cs typeface="Arial Black" panose="020B0604020202020204" pitchFamily="34" charset="0"/>
              </a:rPr>
              <a:t>Knowing the entry and exit level:</a:t>
            </a:r>
          </a:p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Knowing student’s level is necessary before designing course .</a:t>
            </a:r>
          </a:p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We also can determine the level of students language skills from special tests such as Towel or IELTS.</a:t>
            </a:r>
          </a:p>
          <a:p>
            <a:r>
              <a:rPr lang="en-US">
                <a:latin typeface="Arial Black" panose="020B0604020202020204" pitchFamily="34" charset="0"/>
                <a:cs typeface="Arial Black" panose="020B0604020202020204" pitchFamily="34" charset="0"/>
              </a:rPr>
              <a:t>Choosing course content;</a:t>
            </a:r>
          </a:p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Course content has to be appropriate with a set of needs and to cover set of objectives .</a:t>
            </a:r>
          </a:p>
        </p:txBody>
      </p:sp>
    </p:spTree>
    <p:extLst>
      <p:ext uri="{BB962C8B-B14F-4D97-AF65-F5344CB8AC3E}">
        <p14:creationId xmlns:p14="http://schemas.microsoft.com/office/powerpoint/2010/main" val="2407872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4739F5-CF4D-8442-8944-ED5AE20A8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5FF14BF-C6CB-9F4E-84AD-90609972EF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 Black" panose="020B0604020202020204" pitchFamily="34" charset="0"/>
                <a:cs typeface="Arial Black" panose="020B0604020202020204" pitchFamily="34" charset="0"/>
              </a:rPr>
              <a:t>Choosing Course content </a:t>
            </a:r>
          </a:p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Available literature on the topic </a:t>
            </a:r>
          </a:p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Published material on the topic </a:t>
            </a:r>
          </a:p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Review of similar course </a:t>
            </a:r>
          </a:p>
          <a:p>
            <a:r>
              <a:rPr lang="en-US">
                <a:latin typeface="Arial Black" panose="020B0604020202020204" pitchFamily="34" charset="0"/>
                <a:cs typeface="Arial Black" panose="020B0604020202020204" pitchFamily="34" charset="0"/>
              </a:rPr>
              <a:t>Steps in designing integrated course </a:t>
            </a:r>
          </a:p>
          <a:p>
            <a:r>
              <a:rPr lang="en-US">
                <a:latin typeface="Arial Black" panose="020B0604020202020204" pitchFamily="34" charset="0"/>
                <a:cs typeface="Arial Black" panose="020B0604020202020204" pitchFamily="34" charset="0"/>
              </a:rPr>
              <a:t>                    design </a:t>
            </a:r>
          </a:p>
          <a:p>
            <a:r>
              <a:rPr lang="en-US">
                <a:latin typeface="Arial Black" panose="020B0604020202020204" pitchFamily="34" charset="0"/>
                <a:cs typeface="Arial Black" panose="020B0604020202020204" pitchFamily="34" charset="0"/>
              </a:rPr>
              <a:t>Step 1. 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Identify important </a:t>
            </a:r>
            <a:r>
              <a:rPr lang="en-US">
                <a:latin typeface="Arial Black" panose="020B0604020202020204" pitchFamily="34" charset="0"/>
                <a:cs typeface="Arial Black" panose="020B0604020202020204" pitchFamily="34" charset="0"/>
              </a:rPr>
              <a:t>situational factors </a:t>
            </a:r>
          </a:p>
          <a:p>
            <a:r>
              <a:rPr lang="en-US">
                <a:latin typeface="Arial Black" panose="020B0604020202020204" pitchFamily="34" charset="0"/>
                <a:cs typeface="Arial Black" panose="020B0604020202020204" pitchFamily="34" charset="0"/>
              </a:rPr>
              <a:t>Step 2. 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Identify important </a:t>
            </a:r>
            <a:r>
              <a:rPr lang="en-US">
                <a:latin typeface="Arial Black" panose="020B0604020202020204" pitchFamily="34" charset="0"/>
                <a:cs typeface="Arial Black" panose="020B0604020202020204" pitchFamily="34" charset="0"/>
              </a:rPr>
              <a:t>learing goals </a:t>
            </a:r>
          </a:p>
          <a:p>
            <a:endParaRPr lang="en-US"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370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F618530-7C02-EE43-8997-3F935E37F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3AFED13-69DC-6A4F-A661-C8A5821B74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Formulate appropriate </a:t>
            </a:r>
            <a:r>
              <a:rPr lang="en-US">
                <a:latin typeface="Arial Black" panose="020B0604020202020204" pitchFamily="34" charset="0"/>
                <a:cs typeface="Arial Black" panose="020B0604020202020204" pitchFamily="34" charset="0"/>
              </a:rPr>
              <a:t>feedback and assessment </a:t>
            </a:r>
          </a:p>
          <a:p>
            <a:pPr marL="0" indent="0">
              <a:buNone/>
            </a:pPr>
            <a:r>
              <a:rPr lang="en-US">
                <a:latin typeface="Arial Black" panose="020B0604020202020204" pitchFamily="34" charset="0"/>
                <a:cs typeface="Arial Black" panose="020B0604020202020204" pitchFamily="34" charset="0"/>
              </a:rPr>
              <a:t>                                  Procedures </a:t>
            </a: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Select effective </a:t>
            </a:r>
            <a:r>
              <a:rPr lang="en-US">
                <a:latin typeface="Arial Black" panose="020B0604020202020204" pitchFamily="34" charset="0"/>
                <a:cs typeface="Arial Black" panose="020B0604020202020204" pitchFamily="34" charset="0"/>
              </a:rPr>
              <a:t>teaching/learning activities </a:t>
            </a:r>
          </a:p>
          <a:p>
            <a:pPr marL="0" indent="0">
              <a:buNone/>
            </a:pPr>
            <a:endParaRPr lang="en-US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marL="0" indent="0">
              <a:buNone/>
            </a:pPr>
            <a:r>
              <a:rPr lang="en-US">
                <a:latin typeface="Arial Black" panose="020B0604020202020204" pitchFamily="34" charset="0"/>
                <a:cs typeface="Arial Black" panose="020B0604020202020204" pitchFamily="34" charset="0"/>
              </a:rPr>
              <a:t> Purpose of the scope and sequence:</a:t>
            </a:r>
          </a:p>
          <a:p>
            <a:pPr marL="0" indent="0">
              <a:buNone/>
            </a:pP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To serve as a guideline for teachers who want to integrate learning strategies instruction into their language and content Curriclum </a:t>
            </a:r>
          </a:p>
        </p:txBody>
      </p:sp>
    </p:spTree>
    <p:extLst>
      <p:ext uri="{BB962C8B-B14F-4D97-AF65-F5344CB8AC3E}">
        <p14:creationId xmlns:p14="http://schemas.microsoft.com/office/powerpoint/2010/main" val="2592973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E6946A-BDFA-B841-8A67-29272B99C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B5218DED-4116-DF46-B8E8-EE06FF6368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6051" y="1825625"/>
            <a:ext cx="3459898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399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263</Words>
  <Application>Microsoft Office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Arial Black</vt:lpstr>
      <vt:lpstr>Calibri</vt:lpstr>
      <vt:lpstr>Calibri Light</vt:lpstr>
      <vt:lpstr>Times New Roman</vt:lpstr>
      <vt:lpstr>Office Theme</vt:lpstr>
      <vt:lpstr>1_Office Theme</vt:lpstr>
      <vt:lpstr>Planning of the Full Course  BS Education-V Teaching Mathematics (EDU-511)</vt:lpstr>
      <vt:lpstr>    Presentation topic: Planning of the full course  Presented by: Batool Aman                  Roll no: BEUF18M023                               BS Education (R)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Presentation topic:                                 Planning of the                                full course  Presented by:                       Batool Aman                      Roll no :BEUF18M023                          BS Education (R) </dc:title>
  <dc:creator>923467556588</dc:creator>
  <cp:lastModifiedBy>ABC</cp:lastModifiedBy>
  <cp:revision>8</cp:revision>
  <dcterms:created xsi:type="dcterms:W3CDTF">2020-10-24T00:39:21Z</dcterms:created>
  <dcterms:modified xsi:type="dcterms:W3CDTF">2020-12-11T17:40:04Z</dcterms:modified>
</cp:coreProperties>
</file>