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127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27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128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28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9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2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2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2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J-E-N-I/functions-of-administration?qid=586e4352-11b3-4e3c-9d79-c5c986d7d119&amp;amp;v&amp;amp;b&amp;amp;from_search=7" TargetMode="External"/><Relationship Id="rId2" Type="http://schemas.openxmlformats.org/officeDocument/2006/relationships/hyperlink" Target="https://www.slideshare.net/search/slideshow?searchfrom=header&amp;amp;q=functions+of+school+administ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charomaynaigan/administration-and-supervision-in-educatio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969" y="1358011"/>
            <a:ext cx="55676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6FC0"/>
                </a:solidFill>
                <a:latin typeface="Cambria"/>
                <a:cs typeface="Cambria"/>
              </a:rPr>
              <a:t>FUNCTIONS </a:t>
            </a:r>
            <a:r>
              <a:rPr sz="4000" spc="-5" dirty="0">
                <a:solidFill>
                  <a:srgbClr val="006FC0"/>
                </a:solidFill>
                <a:latin typeface="Cambria"/>
                <a:cs typeface="Cambria"/>
              </a:rPr>
              <a:t>AND  </a:t>
            </a:r>
            <a:r>
              <a:rPr sz="4000" spc="-10" dirty="0">
                <a:solidFill>
                  <a:srgbClr val="006FC0"/>
                </a:solidFill>
                <a:latin typeface="Cambria"/>
                <a:cs typeface="Cambria"/>
              </a:rPr>
              <a:t>PRINCIPLES </a:t>
            </a:r>
            <a:r>
              <a:rPr sz="4000" spc="-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4000" spc="-10" dirty="0">
                <a:solidFill>
                  <a:srgbClr val="006FC0"/>
                </a:solidFill>
                <a:latin typeface="Cambria"/>
                <a:cs typeface="Cambria"/>
              </a:rPr>
              <a:t>SCHOOL  </a:t>
            </a:r>
            <a:r>
              <a:rPr sz="4000" spc="-5" dirty="0">
                <a:solidFill>
                  <a:srgbClr val="006FC0"/>
                </a:solidFill>
                <a:latin typeface="Cambria"/>
                <a:cs typeface="Cambria"/>
              </a:rPr>
              <a:t>ADMINISTRATION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4776" y="5359095"/>
            <a:ext cx="5049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mbria"/>
                <a:cs typeface="Cambria"/>
              </a:rPr>
              <a:t>COORDINATING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461" y="785876"/>
            <a:ext cx="66294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"/>
                <a:cs typeface="Cambria"/>
              </a:rPr>
              <a:t>Coordination </a:t>
            </a:r>
            <a:r>
              <a:rPr sz="3200" dirty="0">
                <a:latin typeface="Cambria"/>
                <a:cs typeface="Cambria"/>
              </a:rPr>
              <a:t>can </a:t>
            </a:r>
            <a:r>
              <a:rPr sz="3200" spc="-5" dirty="0">
                <a:latin typeface="Cambria"/>
                <a:cs typeface="Cambria"/>
              </a:rPr>
              <a:t>be achieved through  </a:t>
            </a:r>
            <a:r>
              <a:rPr sz="3200" dirty="0">
                <a:latin typeface="Cambria"/>
                <a:cs typeface="Cambria"/>
              </a:rPr>
              <a:t>effective communication </a:t>
            </a:r>
            <a:r>
              <a:rPr sz="3200" spc="-5" dirty="0">
                <a:latin typeface="Cambria"/>
                <a:cs typeface="Cambria"/>
              </a:rPr>
              <a:t>and good  leadership.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31337"/>
            <a:ext cx="3459479" cy="3026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3102" y="5287467"/>
            <a:ext cx="3816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mbria"/>
                <a:cs typeface="Cambria"/>
              </a:rPr>
              <a:t>REPORTING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323" y="929462"/>
            <a:ext cx="78994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"/>
                <a:cs typeface="Cambria"/>
              </a:rPr>
              <a:t>Keeping the </a:t>
            </a:r>
            <a:r>
              <a:rPr sz="3200" dirty="0">
                <a:latin typeface="Cambria"/>
                <a:cs typeface="Cambria"/>
              </a:rPr>
              <a:t>superiors and </a:t>
            </a:r>
            <a:r>
              <a:rPr sz="3200" spc="-5" dirty="0">
                <a:latin typeface="Cambria"/>
                <a:cs typeface="Cambria"/>
              </a:rPr>
              <a:t>stakeholders  </a:t>
            </a:r>
            <a:r>
              <a:rPr sz="3200" dirty="0">
                <a:latin typeface="Cambria"/>
                <a:cs typeface="Cambria"/>
              </a:rPr>
              <a:t>informed </a:t>
            </a:r>
            <a:r>
              <a:rPr sz="3200" spc="-5" dirty="0">
                <a:latin typeface="Cambria"/>
                <a:cs typeface="Cambria"/>
              </a:rPr>
              <a:t>about the </a:t>
            </a:r>
            <a:r>
              <a:rPr sz="3200" dirty="0">
                <a:latin typeface="Cambria"/>
                <a:cs typeface="Cambria"/>
              </a:rPr>
              <a:t>progress </a:t>
            </a:r>
            <a:r>
              <a:rPr sz="3200" spc="-5" dirty="0">
                <a:latin typeface="Cambria"/>
                <a:cs typeface="Cambria"/>
              </a:rPr>
              <a:t>and problems</a:t>
            </a:r>
            <a:r>
              <a:rPr sz="3200" spc="-8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of  </a:t>
            </a:r>
            <a:r>
              <a:rPr sz="3200" spc="-5" dirty="0">
                <a:latin typeface="Cambria"/>
                <a:cs typeface="Cambria"/>
              </a:rPr>
              <a:t>work.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22876"/>
            <a:ext cx="4006596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0" marR="5080" indent="-10229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It </a:t>
            </a:r>
            <a:r>
              <a:rPr dirty="0"/>
              <a:t>is expressed in financial </a:t>
            </a:r>
            <a:r>
              <a:rPr spc="-5" dirty="0"/>
              <a:t>terms and based</a:t>
            </a:r>
            <a:r>
              <a:rPr spc="-90" dirty="0"/>
              <a:t> </a:t>
            </a:r>
            <a:r>
              <a:rPr dirty="0"/>
              <a:t>on  expected income </a:t>
            </a:r>
            <a:r>
              <a:rPr spc="-5" dirty="0"/>
              <a:t>and</a:t>
            </a:r>
            <a:r>
              <a:rPr spc="-50" dirty="0"/>
              <a:t> </a:t>
            </a:r>
            <a:r>
              <a:rPr spc="-5" dirty="0"/>
              <a:t>expenditure.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subTitle" idx="1"/>
          </p:nvPr>
        </p:nvSpPr>
        <p:spPr>
          <a:xfrm>
            <a:off x="1549400" y="4051300"/>
            <a:ext cx="690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9729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BUDGETING</a:t>
            </a:r>
          </a:p>
        </p:txBody>
      </p:sp>
      <p:sp>
        <p:nvSpPr>
          <p:cNvPr id="4" name="object 4"/>
          <p:cNvSpPr/>
          <p:nvPr/>
        </p:nvSpPr>
        <p:spPr>
          <a:xfrm>
            <a:off x="29497" y="3606078"/>
            <a:ext cx="2807207" cy="3241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0480" marR="5080" indent="-128841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ambria"/>
                <a:cs typeface="Cambria"/>
              </a:rPr>
              <a:t>Sample </a:t>
            </a:r>
            <a:r>
              <a:rPr sz="4000" spc="-5" dirty="0">
                <a:solidFill>
                  <a:srgbClr val="000000"/>
                </a:solidFill>
                <a:latin typeface="Cambria"/>
                <a:cs typeface="Cambria"/>
              </a:rPr>
              <a:t>Activities for Functions of  School Administration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819" y="1588389"/>
            <a:ext cx="7713345" cy="447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518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Cambria"/>
              <a:buAutoNum type="arabicPeriod"/>
              <a:tabLst>
                <a:tab pos="349885" algn="l"/>
              </a:tabLst>
            </a:pP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Planning of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school </a:t>
            </a:r>
            <a:r>
              <a:rPr sz="2400" spc="-15" dirty="0">
                <a:solidFill>
                  <a:srgbClr val="0033CC"/>
                </a:solidFill>
                <a:latin typeface="Cambria"/>
                <a:cs typeface="Cambria"/>
              </a:rPr>
              <a:t>programs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activities; budget  </a:t>
            </a: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preparation</a:t>
            </a:r>
            <a:endParaRPr sz="2400">
              <a:latin typeface="Cambria"/>
              <a:cs typeface="Cambria"/>
            </a:endParaRPr>
          </a:p>
          <a:p>
            <a:pPr marL="83820" marR="402590">
              <a:lnSpc>
                <a:spcPct val="100000"/>
              </a:lnSpc>
              <a:spcBef>
                <a:spcPts val="1625"/>
              </a:spcBef>
              <a:buClr>
                <a:srgbClr val="006FC0"/>
              </a:buClr>
              <a:buFont typeface="Cambria"/>
              <a:buAutoNum type="arabicPeriod"/>
              <a:tabLst>
                <a:tab pos="421005" algn="l"/>
              </a:tabLst>
            </a:pP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Directing school </a:t>
            </a:r>
            <a:r>
              <a:rPr sz="2400" spc="-15" dirty="0">
                <a:solidFill>
                  <a:srgbClr val="0033CC"/>
                </a:solidFill>
                <a:latin typeface="Cambria"/>
                <a:cs typeface="Cambria"/>
              </a:rPr>
              <a:t>work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formulating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executing 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educational</a:t>
            </a: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policies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420370" indent="-337185">
              <a:lnSpc>
                <a:spcPct val="100000"/>
              </a:lnSpc>
              <a:buClr>
                <a:srgbClr val="006FC0"/>
              </a:buClr>
              <a:buFont typeface="Cambria"/>
              <a:buAutoNum type="arabicPeriod"/>
              <a:tabLst>
                <a:tab pos="421005" algn="l"/>
              </a:tabLst>
            </a:pP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Coordinating </a:t>
            </a: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administrative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supervisory</a:t>
            </a:r>
            <a:r>
              <a:rPr sz="2400" spc="-8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activities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350">
              <a:latin typeface="Times New Roman"/>
              <a:cs typeface="Times New Roman"/>
            </a:endParaRPr>
          </a:p>
          <a:p>
            <a:pPr marL="849630" indent="-337820">
              <a:lnSpc>
                <a:spcPct val="100000"/>
              </a:lnSpc>
              <a:buClr>
                <a:srgbClr val="006FC0"/>
              </a:buClr>
              <a:buFont typeface="Cambria"/>
              <a:buAutoNum type="arabicPeriod"/>
              <a:tabLst>
                <a:tab pos="850265" algn="l"/>
              </a:tabLst>
            </a:pP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Providing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the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necessary</a:t>
            </a:r>
            <a:r>
              <a:rPr sz="2400" spc="-3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leadership.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350">
              <a:latin typeface="Times New Roman"/>
              <a:cs typeface="Times New Roman"/>
            </a:endParaRPr>
          </a:p>
          <a:p>
            <a:pPr marL="635000" indent="-337820">
              <a:lnSpc>
                <a:spcPct val="100000"/>
              </a:lnSpc>
              <a:buClr>
                <a:srgbClr val="006FC0"/>
              </a:buClr>
              <a:buFont typeface="Cambria"/>
              <a:buAutoNum type="arabicPeriod"/>
              <a:tabLst>
                <a:tab pos="635635" algn="l"/>
              </a:tabLst>
            </a:pPr>
            <a:r>
              <a:rPr sz="2400" spc="-15" dirty="0">
                <a:solidFill>
                  <a:srgbClr val="0033CC"/>
                </a:solidFill>
                <a:latin typeface="Cambria"/>
                <a:cs typeface="Cambria"/>
              </a:rPr>
              <a:t>Evaluating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the teaching personnel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school</a:t>
            </a:r>
            <a:r>
              <a:rPr sz="2400" spc="-25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33CC"/>
                </a:solidFill>
                <a:latin typeface="Cambria"/>
                <a:cs typeface="Cambria"/>
              </a:rPr>
              <a:t>program</a:t>
            </a:r>
            <a:endParaRPr sz="2400">
              <a:latin typeface="Cambria"/>
              <a:cs typeface="Cambria"/>
            </a:endParaRPr>
          </a:p>
          <a:p>
            <a:pPr marL="1238250" indent="-297815">
              <a:lnSpc>
                <a:spcPct val="100000"/>
              </a:lnSpc>
              <a:spcBef>
                <a:spcPts val="2185"/>
              </a:spcBef>
              <a:buAutoNum type="arabicPeriod"/>
              <a:tabLst>
                <a:tab pos="1238885" algn="l"/>
              </a:tabLst>
            </a:pPr>
            <a:r>
              <a:rPr sz="2400" spc="-10" dirty="0">
                <a:solidFill>
                  <a:srgbClr val="0033CC"/>
                </a:solidFill>
                <a:latin typeface="Cambria"/>
                <a:cs typeface="Cambria"/>
              </a:rPr>
              <a:t>Keeping records </a:t>
            </a:r>
            <a:r>
              <a:rPr sz="2400" dirty="0">
                <a:solidFill>
                  <a:srgbClr val="0033CC"/>
                </a:solidFill>
                <a:latin typeface="Cambria"/>
                <a:cs typeface="Cambria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reporting</a:t>
            </a:r>
            <a:r>
              <a:rPr sz="2400" spc="-50" dirty="0">
                <a:solidFill>
                  <a:srgbClr val="0033CC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mbria"/>
                <a:cs typeface="Cambria"/>
              </a:rPr>
              <a:t>results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477" y="463118"/>
            <a:ext cx="7705725" cy="5447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MAJOR FUNCTIONS OF</a:t>
            </a:r>
            <a:r>
              <a:rPr sz="3200" b="1" spc="-8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ADMINISTRATION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191510" indent="-247015">
              <a:lnSpc>
                <a:spcPct val="100000"/>
              </a:lnSpc>
              <a:buChar char="-"/>
              <a:tabLst>
                <a:tab pos="3192145" algn="l"/>
              </a:tabLst>
            </a:pPr>
            <a:r>
              <a:rPr sz="3200" spc="-5" dirty="0">
                <a:latin typeface="Arial"/>
                <a:cs typeface="Arial"/>
              </a:rPr>
              <a:t>Planning</a:t>
            </a:r>
            <a:endParaRPr sz="3200">
              <a:latin typeface="Arial"/>
              <a:cs typeface="Arial"/>
            </a:endParaRPr>
          </a:p>
          <a:p>
            <a:pPr marL="3218180" indent="-247650">
              <a:lnSpc>
                <a:spcPct val="100000"/>
              </a:lnSpc>
              <a:spcBef>
                <a:spcPts val="1345"/>
              </a:spcBef>
              <a:buChar char="-"/>
              <a:tabLst>
                <a:tab pos="3218815" algn="l"/>
              </a:tabLst>
            </a:pPr>
            <a:r>
              <a:rPr sz="3200" dirty="0">
                <a:latin typeface="Arial"/>
                <a:cs typeface="Arial"/>
              </a:rPr>
              <a:t>Organizing</a:t>
            </a:r>
            <a:endParaRPr sz="3200">
              <a:latin typeface="Arial"/>
              <a:cs typeface="Arial"/>
            </a:endParaRPr>
          </a:p>
          <a:p>
            <a:pPr marL="3233420" indent="-247650">
              <a:lnSpc>
                <a:spcPct val="100000"/>
              </a:lnSpc>
              <a:spcBef>
                <a:spcPts val="1555"/>
              </a:spcBef>
              <a:buChar char="-"/>
              <a:tabLst>
                <a:tab pos="3234055" algn="l"/>
              </a:tabLst>
            </a:pPr>
            <a:r>
              <a:rPr sz="3200" spc="-10" dirty="0">
                <a:latin typeface="Arial"/>
                <a:cs typeface="Arial"/>
              </a:rPr>
              <a:t>Staffing</a:t>
            </a:r>
            <a:endParaRPr sz="3200">
              <a:latin typeface="Arial"/>
              <a:cs typeface="Arial"/>
            </a:endParaRPr>
          </a:p>
          <a:p>
            <a:pPr marL="3244215" indent="-247015">
              <a:lnSpc>
                <a:spcPct val="100000"/>
              </a:lnSpc>
              <a:spcBef>
                <a:spcPts val="470"/>
              </a:spcBef>
              <a:buChar char="-"/>
              <a:tabLst>
                <a:tab pos="3244850" algn="l"/>
              </a:tabLst>
            </a:pPr>
            <a:r>
              <a:rPr sz="3200" dirty="0">
                <a:latin typeface="Arial"/>
                <a:cs typeface="Arial"/>
              </a:rPr>
              <a:t>Directing</a:t>
            </a:r>
            <a:endParaRPr sz="3200">
              <a:latin typeface="Arial"/>
              <a:cs typeface="Arial"/>
            </a:endParaRPr>
          </a:p>
          <a:p>
            <a:pPr marL="3259454" indent="-247015">
              <a:lnSpc>
                <a:spcPct val="100000"/>
              </a:lnSpc>
              <a:spcBef>
                <a:spcPts val="1085"/>
              </a:spcBef>
              <a:buChar char="-"/>
              <a:tabLst>
                <a:tab pos="3260090" algn="l"/>
              </a:tabLst>
            </a:pPr>
            <a:r>
              <a:rPr sz="3200" spc="-5" dirty="0">
                <a:latin typeface="Arial"/>
                <a:cs typeface="Arial"/>
              </a:rPr>
              <a:t>Coordinating</a:t>
            </a:r>
            <a:endParaRPr sz="3200">
              <a:latin typeface="Arial"/>
              <a:cs typeface="Arial"/>
            </a:endParaRPr>
          </a:p>
          <a:p>
            <a:pPr marL="3244215" indent="-247015">
              <a:lnSpc>
                <a:spcPct val="100000"/>
              </a:lnSpc>
              <a:spcBef>
                <a:spcPts val="2170"/>
              </a:spcBef>
              <a:buChar char="-"/>
              <a:tabLst>
                <a:tab pos="3244850" algn="l"/>
              </a:tabLst>
            </a:pPr>
            <a:r>
              <a:rPr sz="3200" spc="-5" dirty="0">
                <a:latin typeface="Arial"/>
                <a:cs typeface="Arial"/>
              </a:rPr>
              <a:t>Reporting</a:t>
            </a:r>
            <a:endParaRPr sz="3200">
              <a:latin typeface="Arial"/>
              <a:cs typeface="Arial"/>
            </a:endParaRPr>
          </a:p>
          <a:p>
            <a:pPr marL="3218180" indent="-247650">
              <a:lnSpc>
                <a:spcPct val="100000"/>
              </a:lnSpc>
              <a:spcBef>
                <a:spcPts val="1960"/>
              </a:spcBef>
              <a:buChar char="-"/>
              <a:tabLst>
                <a:tab pos="3218815" algn="l"/>
              </a:tabLst>
            </a:pPr>
            <a:r>
              <a:rPr sz="3200" spc="-5" dirty="0">
                <a:latin typeface="Arial"/>
                <a:cs typeface="Arial"/>
              </a:rPr>
              <a:t>Budgeting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9776" y="1583436"/>
            <a:ext cx="1106424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8188" y="1898904"/>
            <a:ext cx="611124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592" y="1673351"/>
            <a:ext cx="1002792" cy="113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8479" y="1985772"/>
            <a:ext cx="509016" cy="1037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4348" y="2212848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4764" y="2526792"/>
            <a:ext cx="533400" cy="113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6164" y="2302764"/>
            <a:ext cx="1001267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5055" y="2615183"/>
            <a:ext cx="432816" cy="1036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2823" y="4256532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0860" y="4579620"/>
            <a:ext cx="577596" cy="1120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39" y="4346447"/>
            <a:ext cx="1001267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1151" y="4666488"/>
            <a:ext cx="477012" cy="1021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2823" y="5006340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0860" y="5329428"/>
            <a:ext cx="545591" cy="1120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39" y="5096255"/>
            <a:ext cx="1001267" cy="113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1151" y="5416296"/>
            <a:ext cx="445008" cy="1021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8207" y="3762755"/>
            <a:ext cx="437388" cy="516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654" y="3269234"/>
            <a:ext cx="412115" cy="491490"/>
          </a:xfrm>
          <a:custGeom>
            <a:avLst/>
            <a:gdLst/>
            <a:ahLst/>
            <a:cxnLst/>
            <a:rect l="l" t="t" r="r" b="b"/>
            <a:pathLst>
              <a:path w="412114" h="491489">
                <a:moveTo>
                  <a:pt x="181229" y="0"/>
                </a:moveTo>
                <a:lnTo>
                  <a:pt x="0" y="0"/>
                </a:lnTo>
                <a:lnTo>
                  <a:pt x="0" y="490981"/>
                </a:lnTo>
                <a:lnTo>
                  <a:pt x="186562" y="490981"/>
                </a:lnTo>
                <a:lnTo>
                  <a:pt x="212615" y="490319"/>
                </a:lnTo>
                <a:lnTo>
                  <a:pt x="256482" y="485088"/>
                </a:lnTo>
                <a:lnTo>
                  <a:pt x="295106" y="472828"/>
                </a:lnTo>
                <a:lnTo>
                  <a:pt x="329916" y="453207"/>
                </a:lnTo>
                <a:lnTo>
                  <a:pt x="359989" y="423487"/>
                </a:lnTo>
                <a:lnTo>
                  <a:pt x="370600" y="408177"/>
                </a:lnTo>
                <a:lnTo>
                  <a:pt x="99186" y="408177"/>
                </a:lnTo>
                <a:lnTo>
                  <a:pt x="99186" y="83057"/>
                </a:lnTo>
                <a:lnTo>
                  <a:pt x="370636" y="83057"/>
                </a:lnTo>
                <a:lnTo>
                  <a:pt x="363116" y="71782"/>
                </a:lnTo>
                <a:lnTo>
                  <a:pt x="332420" y="39633"/>
                </a:lnTo>
                <a:lnTo>
                  <a:pt x="295411" y="17016"/>
                </a:lnTo>
                <a:lnTo>
                  <a:pt x="256666" y="5304"/>
                </a:lnTo>
                <a:lnTo>
                  <a:pt x="209994" y="593"/>
                </a:lnTo>
                <a:lnTo>
                  <a:pt x="181229" y="0"/>
                </a:lnTo>
                <a:close/>
              </a:path>
              <a:path w="412114" h="491489">
                <a:moveTo>
                  <a:pt x="370636" y="83057"/>
                </a:moveTo>
                <a:lnTo>
                  <a:pt x="143636" y="83057"/>
                </a:lnTo>
                <a:lnTo>
                  <a:pt x="171448" y="83345"/>
                </a:lnTo>
                <a:lnTo>
                  <a:pt x="194294" y="84216"/>
                </a:lnTo>
                <a:lnTo>
                  <a:pt x="238333" y="91475"/>
                </a:lnTo>
                <a:lnTo>
                  <a:pt x="279439" y="120257"/>
                </a:lnTo>
                <a:lnTo>
                  <a:pt x="299084" y="158368"/>
                </a:lnTo>
                <a:lnTo>
                  <a:pt x="308479" y="219037"/>
                </a:lnTo>
                <a:lnTo>
                  <a:pt x="309118" y="245871"/>
                </a:lnTo>
                <a:lnTo>
                  <a:pt x="308479" y="272780"/>
                </a:lnTo>
                <a:lnTo>
                  <a:pt x="303438" y="317738"/>
                </a:lnTo>
                <a:lnTo>
                  <a:pt x="287543" y="364093"/>
                </a:lnTo>
                <a:lnTo>
                  <a:pt x="255143" y="395414"/>
                </a:lnTo>
                <a:lnTo>
                  <a:pt x="208883" y="407019"/>
                </a:lnTo>
                <a:lnTo>
                  <a:pt x="173100" y="408177"/>
                </a:lnTo>
                <a:lnTo>
                  <a:pt x="370600" y="408177"/>
                </a:lnTo>
                <a:lnTo>
                  <a:pt x="396494" y="354710"/>
                </a:lnTo>
                <a:lnTo>
                  <a:pt x="407812" y="306593"/>
                </a:lnTo>
                <a:lnTo>
                  <a:pt x="411606" y="250189"/>
                </a:lnTo>
                <a:lnTo>
                  <a:pt x="410587" y="217068"/>
                </a:lnTo>
                <a:lnTo>
                  <a:pt x="402498" y="159017"/>
                </a:lnTo>
                <a:lnTo>
                  <a:pt x="386548" y="111509"/>
                </a:lnTo>
                <a:lnTo>
                  <a:pt x="375761" y="90741"/>
                </a:lnTo>
                <a:lnTo>
                  <a:pt x="370636" y="8305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9840" y="3352291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20">
                <a:moveTo>
                  <a:pt x="0" y="0"/>
                </a:moveTo>
                <a:lnTo>
                  <a:pt x="0" y="325120"/>
                </a:lnTo>
                <a:lnTo>
                  <a:pt x="73913" y="325120"/>
                </a:lnTo>
                <a:lnTo>
                  <a:pt x="123241" y="322494"/>
                </a:lnTo>
                <a:lnTo>
                  <a:pt x="165433" y="306740"/>
                </a:lnTo>
                <a:lnTo>
                  <a:pt x="194490" y="268043"/>
                </a:lnTo>
                <a:lnTo>
                  <a:pt x="207390" y="213677"/>
                </a:lnTo>
                <a:lnTo>
                  <a:pt x="209931" y="162813"/>
                </a:lnTo>
                <a:lnTo>
                  <a:pt x="209292" y="135979"/>
                </a:lnTo>
                <a:lnTo>
                  <a:pt x="204251" y="92215"/>
                </a:lnTo>
                <a:lnTo>
                  <a:pt x="187801" y="48228"/>
                </a:lnTo>
                <a:lnTo>
                  <a:pt x="162057" y="19950"/>
                </a:lnTo>
                <a:lnTo>
                  <a:pt x="125857" y="4699"/>
                </a:lnTo>
                <a:lnTo>
                  <a:pt x="72261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8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654" y="3269234"/>
            <a:ext cx="412115" cy="491490"/>
          </a:xfrm>
          <a:custGeom>
            <a:avLst/>
            <a:gdLst/>
            <a:ahLst/>
            <a:cxnLst/>
            <a:rect l="l" t="t" r="r" b="b"/>
            <a:pathLst>
              <a:path w="412114" h="491489">
                <a:moveTo>
                  <a:pt x="0" y="0"/>
                </a:moveTo>
                <a:lnTo>
                  <a:pt x="181229" y="0"/>
                </a:lnTo>
                <a:lnTo>
                  <a:pt x="209994" y="593"/>
                </a:lnTo>
                <a:lnTo>
                  <a:pt x="256666" y="5304"/>
                </a:lnTo>
                <a:lnTo>
                  <a:pt x="295411" y="17016"/>
                </a:lnTo>
                <a:lnTo>
                  <a:pt x="332420" y="39633"/>
                </a:lnTo>
                <a:lnTo>
                  <a:pt x="363116" y="71782"/>
                </a:lnTo>
                <a:lnTo>
                  <a:pt x="386548" y="111509"/>
                </a:lnTo>
                <a:lnTo>
                  <a:pt x="402498" y="159017"/>
                </a:lnTo>
                <a:lnTo>
                  <a:pt x="410587" y="217068"/>
                </a:lnTo>
                <a:lnTo>
                  <a:pt x="411606" y="250189"/>
                </a:lnTo>
                <a:lnTo>
                  <a:pt x="410656" y="279433"/>
                </a:lnTo>
                <a:lnTo>
                  <a:pt x="403088" y="331682"/>
                </a:lnTo>
                <a:lnTo>
                  <a:pt x="386278" y="380192"/>
                </a:lnTo>
                <a:lnTo>
                  <a:pt x="359989" y="423487"/>
                </a:lnTo>
                <a:lnTo>
                  <a:pt x="329916" y="453207"/>
                </a:lnTo>
                <a:lnTo>
                  <a:pt x="295106" y="472828"/>
                </a:lnTo>
                <a:lnTo>
                  <a:pt x="256482" y="485088"/>
                </a:lnTo>
                <a:lnTo>
                  <a:pt x="212615" y="490319"/>
                </a:lnTo>
                <a:lnTo>
                  <a:pt x="186562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8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3704" y="3515867"/>
            <a:ext cx="1554480" cy="1237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9004" y="3829811"/>
            <a:ext cx="562356" cy="11384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5520" y="3605784"/>
            <a:ext cx="1450847" cy="1133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9295" y="3918203"/>
            <a:ext cx="461771" cy="1036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0860" y="3774947"/>
            <a:ext cx="696467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5639" y="4020311"/>
            <a:ext cx="408432" cy="7208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2676" y="3864864"/>
            <a:ext cx="592836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5932" y="4107179"/>
            <a:ext cx="307848" cy="621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5289" y="1675891"/>
            <a:ext cx="50196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6FC0"/>
                </a:solidFill>
                <a:latin typeface="Cambria"/>
                <a:cs typeface="Cambria"/>
              </a:rPr>
              <a:t>FUNDAMENTAL  PRINCIPLES OF</a:t>
            </a:r>
            <a:r>
              <a:rPr spc="-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006FC0"/>
                </a:solidFill>
                <a:latin typeface="Cambria"/>
                <a:cs typeface="Cambria"/>
              </a:rPr>
              <a:t>SCHOOL  </a:t>
            </a:r>
            <a:r>
              <a:rPr dirty="0">
                <a:solidFill>
                  <a:srgbClr val="006FC0"/>
                </a:solidFill>
                <a:latin typeface="Cambria"/>
                <a:cs typeface="Cambria"/>
              </a:rPr>
              <a:t>ADMINISTRATION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463" y="1649983"/>
            <a:ext cx="709358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PRINCIPLE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– is considered as a law,</a:t>
            </a:r>
            <a:r>
              <a:rPr sz="3200" b="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 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doctrine,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policy,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or a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deep-seated  belief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which governs the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conduct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of  various types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of human</a:t>
            </a:r>
            <a:r>
              <a:rPr sz="32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activities.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803" y="1288541"/>
            <a:ext cx="6642734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IMPORTANT USES </a:t>
            </a:r>
            <a:r>
              <a:rPr sz="4400" spc="-10" dirty="0">
                <a:solidFill>
                  <a:srgbClr val="000000"/>
                </a:solidFill>
              </a:rPr>
              <a:t>OF  </a:t>
            </a:r>
            <a:r>
              <a:rPr sz="4400" dirty="0">
                <a:solidFill>
                  <a:srgbClr val="000000"/>
                </a:solidFill>
              </a:rPr>
              <a:t>PRINCIPLES IN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SCHOOL  ADMINISTRATION AND  SUPERVISION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385" y="1620977"/>
            <a:ext cx="765683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609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Principles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means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by which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the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administrator and supervisor proceed</a:t>
            </a:r>
            <a:r>
              <a:rPr sz="3200" b="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endParaRPr sz="3200">
              <a:latin typeface="Arial"/>
              <a:cs typeface="Arial"/>
            </a:endParaRPr>
          </a:p>
          <a:p>
            <a:pPr marL="1646555">
              <a:lnSpc>
                <a:spcPct val="100000"/>
              </a:lnSpc>
              <a:spcBef>
                <a:spcPts val="5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one situation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another.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62" y="1620977"/>
            <a:ext cx="75622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8905" marR="5080" indent="-138684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Principles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instrumental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2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improving 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teaching-learning</a:t>
            </a:r>
            <a:r>
              <a:rPr sz="32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process.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4604" y="5087111"/>
            <a:ext cx="7124700" cy="121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566673"/>
            <a:ext cx="99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R</a:t>
            </a:r>
            <a:r>
              <a:rPr sz="2400" spc="5" dirty="0">
                <a:solidFill>
                  <a:srgbClr val="C00000"/>
                </a:solidFill>
                <a:latin typeface="Comic Sans MS"/>
                <a:cs typeface="Comic Sans MS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view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406" y="1551279"/>
            <a:ext cx="7600950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indent="-745490">
              <a:lnSpc>
                <a:spcPct val="105600"/>
              </a:lnSpc>
              <a:spcBef>
                <a:spcPts val="100"/>
              </a:spcBef>
              <a:tabLst>
                <a:tab pos="2543810" algn="l"/>
                <a:tab pos="4401185" algn="l"/>
              </a:tabLst>
            </a:pP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In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an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educational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setting, it is the process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of  </a:t>
            </a:r>
            <a:r>
              <a:rPr sz="3200" b="0" spc="-5" dirty="0">
                <a:latin typeface="Cambria"/>
                <a:cs typeface="Cambria"/>
              </a:rPr>
              <a:t>planning,	</a:t>
            </a:r>
            <a:r>
              <a:rPr sz="3200" b="0" spc="-10" dirty="0">
                <a:latin typeface="Cambria"/>
                <a:cs typeface="Cambria"/>
              </a:rPr>
              <a:t>directing,	organizing,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7616" y="2735656"/>
            <a:ext cx="6976109" cy="319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3205">
              <a:lnSpc>
                <a:spcPts val="367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Cambria"/>
                <a:cs typeface="Cambria"/>
              </a:rPr>
              <a:t>and</a:t>
            </a:r>
            <a:r>
              <a:rPr sz="3200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mbria"/>
                <a:cs typeface="Cambria"/>
              </a:rPr>
              <a:t>controlling</a:t>
            </a:r>
            <a:endParaRPr sz="3200">
              <a:latin typeface="Cambria"/>
              <a:cs typeface="Cambria"/>
            </a:endParaRPr>
          </a:p>
          <a:p>
            <a:pPr marL="390525">
              <a:lnSpc>
                <a:spcPts val="3670"/>
              </a:lnSpc>
              <a:tabLst>
                <a:tab pos="1787525" algn="l"/>
              </a:tabLst>
            </a:pPr>
            <a:r>
              <a:rPr sz="3200" spc="-5" dirty="0">
                <a:solidFill>
                  <a:srgbClr val="006600"/>
                </a:solidFill>
                <a:latin typeface="Cambria"/>
                <a:cs typeface="Cambria"/>
              </a:rPr>
              <a:t>human	</a:t>
            </a:r>
            <a:r>
              <a:rPr sz="3200" dirty="0">
                <a:solidFill>
                  <a:srgbClr val="006600"/>
                </a:solidFill>
                <a:latin typeface="Cambria"/>
                <a:cs typeface="Cambria"/>
              </a:rPr>
              <a:t>or </a:t>
            </a:r>
            <a:r>
              <a:rPr sz="3200" spc="-10" dirty="0">
                <a:solidFill>
                  <a:srgbClr val="006600"/>
                </a:solidFill>
                <a:latin typeface="Cambria"/>
                <a:cs typeface="Cambria"/>
              </a:rPr>
              <a:t>material </a:t>
            </a:r>
            <a:r>
              <a:rPr sz="3200" spc="-15" dirty="0">
                <a:solidFill>
                  <a:srgbClr val="006600"/>
                </a:solidFill>
                <a:latin typeface="Cambria"/>
                <a:cs typeface="Cambria"/>
              </a:rPr>
              <a:t>resources</a:t>
            </a:r>
            <a:endParaRPr sz="3200">
              <a:latin typeface="Cambria"/>
              <a:cs typeface="Cambria"/>
            </a:endParaRPr>
          </a:p>
          <a:p>
            <a:pPr marL="12700" marR="467995">
              <a:lnSpc>
                <a:spcPct val="100000"/>
              </a:lnSpc>
              <a:spcBef>
                <a:spcPts val="700"/>
              </a:spcBef>
            </a:pPr>
            <a:r>
              <a:rPr sz="3200" spc="-10" dirty="0">
                <a:latin typeface="Cambria"/>
                <a:cs typeface="Cambria"/>
              </a:rPr>
              <a:t>efficiently </a:t>
            </a:r>
            <a:r>
              <a:rPr sz="3200" dirty="0">
                <a:latin typeface="Cambria"/>
                <a:cs typeface="Cambria"/>
              </a:rPr>
              <a:t>so </a:t>
            </a:r>
            <a:r>
              <a:rPr sz="3200" spc="-10" dirty="0">
                <a:latin typeface="Cambria"/>
                <a:cs typeface="Cambria"/>
              </a:rPr>
              <a:t>as </a:t>
            </a:r>
            <a:r>
              <a:rPr sz="3200" spc="-20" dirty="0">
                <a:latin typeface="Cambria"/>
                <a:cs typeface="Cambria"/>
              </a:rPr>
              <a:t>to </a:t>
            </a:r>
            <a:r>
              <a:rPr sz="3200" spc="-10" dirty="0">
                <a:latin typeface="Cambria"/>
                <a:cs typeface="Cambria"/>
              </a:rPr>
              <a:t>direct activities  </a:t>
            </a:r>
            <a:r>
              <a:rPr sz="3200" spc="-30" dirty="0">
                <a:latin typeface="Cambria"/>
                <a:cs typeface="Cambria"/>
              </a:rPr>
              <a:t>toward </a:t>
            </a:r>
            <a:r>
              <a:rPr sz="3200" dirty="0">
                <a:latin typeface="Cambria"/>
                <a:cs typeface="Cambria"/>
              </a:rPr>
              <a:t>common </a:t>
            </a:r>
            <a:r>
              <a:rPr sz="3200" spc="-5" dirty="0">
                <a:latin typeface="Cambria"/>
                <a:cs typeface="Cambria"/>
              </a:rPr>
              <a:t>goals and</a:t>
            </a:r>
            <a:r>
              <a:rPr sz="3200" spc="-4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objectives.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650">
              <a:latin typeface="Times New Roman"/>
              <a:cs typeface="Times New Roman"/>
            </a:endParaRPr>
          </a:p>
          <a:p>
            <a:pPr marL="714375">
              <a:lnSpc>
                <a:spcPct val="100000"/>
              </a:lnSpc>
            </a:pP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What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is School</a:t>
            </a:r>
            <a:r>
              <a:rPr sz="3200" b="1" spc="-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Administration?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169" y="1620977"/>
            <a:ext cx="8065134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marR="5080" indent="-9207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3. Principles make for enormous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economy</a:t>
            </a:r>
            <a:r>
              <a:rPr sz="3200"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of 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time and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effort in choosing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techniques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3200"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endParaRPr sz="3200">
              <a:latin typeface="Arial"/>
              <a:cs typeface="Arial"/>
            </a:endParaRPr>
          </a:p>
          <a:p>
            <a:pPr marL="3530600">
              <a:lnSpc>
                <a:spcPct val="100000"/>
              </a:lnSpc>
              <a:spcBef>
                <a:spcPts val="5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used.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029" y="1620977"/>
            <a:ext cx="801941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001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4.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Principles aid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the evaluation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of 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techniques,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they furnish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broader basis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which 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judge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 techniques used in</a:t>
            </a:r>
            <a:r>
              <a:rPr sz="3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school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administration and</a:t>
            </a:r>
            <a:r>
              <a:rPr sz="3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supervision.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1620977"/>
            <a:ext cx="754189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2585">
              <a:lnSpc>
                <a:spcPct val="100000"/>
              </a:lnSpc>
              <a:spcBef>
                <a:spcPts val="105"/>
              </a:spcBef>
              <a:tabLst>
                <a:tab pos="939800" algn="l"/>
              </a:tabLst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5.	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Principles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are used to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evaluate the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success of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administrative and</a:t>
            </a:r>
            <a:r>
              <a:rPr sz="32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supervisory</a:t>
            </a:r>
            <a:endParaRPr sz="3200">
              <a:latin typeface="Arial"/>
              <a:cs typeface="Arial"/>
            </a:endParaRPr>
          </a:p>
          <a:p>
            <a:pPr marL="2854960">
              <a:lnSpc>
                <a:spcPct val="100000"/>
              </a:lnSpc>
              <a:spcBef>
                <a:spcPts val="5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programs.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98" y="1620977"/>
            <a:ext cx="767080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6. Principles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lead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the administrators and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supervisors to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further activities for they</a:t>
            </a:r>
            <a:r>
              <a:rPr sz="3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1758950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dynamic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and not</a:t>
            </a:r>
            <a:r>
              <a:rPr sz="3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static.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9576" y="1620977"/>
            <a:ext cx="52444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9790" marR="5080" indent="-8477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GENERAL PRINCIPLES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  ADMINISTRATION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32735" y="1506093"/>
            <a:ext cx="4192270" cy="3561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6409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…democratic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80000"/>
              </a:lnSpc>
              <a:spcBef>
                <a:spcPts val="5"/>
              </a:spcBef>
            </a:pPr>
            <a:r>
              <a:rPr sz="3200" spc="-3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recognize  individual </a:t>
            </a:r>
            <a:r>
              <a:rPr sz="3200" spc="-10" dirty="0">
                <a:latin typeface="Arial"/>
                <a:cs typeface="Arial"/>
              </a:rPr>
              <a:t>differences,  </a:t>
            </a:r>
            <a:r>
              <a:rPr sz="3200" dirty="0">
                <a:latin typeface="Arial"/>
                <a:cs typeface="Arial"/>
              </a:rPr>
              <a:t>respect </a:t>
            </a:r>
            <a:r>
              <a:rPr sz="3200" spc="-20" dirty="0">
                <a:latin typeface="Arial"/>
                <a:cs typeface="Arial"/>
              </a:rPr>
              <a:t>one’s  </a:t>
            </a:r>
            <a:r>
              <a:rPr sz="3200" spc="-25" dirty="0">
                <a:latin typeface="Arial"/>
                <a:cs typeface="Arial"/>
              </a:rPr>
              <a:t>personality,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extend  consideration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29942" y="1506093"/>
            <a:ext cx="4486275" cy="3561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753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…cooperative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80000"/>
              </a:lnSpc>
              <a:spcBef>
                <a:spcPts val="5"/>
              </a:spcBef>
              <a:tabLst>
                <a:tab pos="1424940" algn="l"/>
              </a:tabLst>
            </a:pPr>
            <a:r>
              <a:rPr sz="3200" spc="-5" dirty="0">
                <a:latin typeface="Arial"/>
                <a:cs typeface="Arial"/>
              </a:rPr>
              <a:t>This implies group  </a:t>
            </a:r>
            <a:r>
              <a:rPr sz="3200" dirty="0">
                <a:latin typeface="Arial"/>
                <a:cs typeface="Arial"/>
              </a:rPr>
              <a:t>action.	</a:t>
            </a: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strength 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cooperation and  progress </a:t>
            </a:r>
            <a:r>
              <a:rPr sz="3200" dirty="0">
                <a:latin typeface="Arial"/>
                <a:cs typeface="Arial"/>
              </a:rPr>
              <a:t>results </a:t>
            </a:r>
            <a:r>
              <a:rPr sz="3200" spc="-5" dirty="0">
                <a:latin typeface="Arial"/>
                <a:cs typeface="Arial"/>
              </a:rPr>
              <a:t>from  </a:t>
            </a:r>
            <a:r>
              <a:rPr sz="3200" dirty="0">
                <a:latin typeface="Arial"/>
                <a:cs typeface="Arial"/>
              </a:rPr>
              <a:t>combined </a:t>
            </a:r>
            <a:r>
              <a:rPr sz="3200" spc="-10" dirty="0">
                <a:latin typeface="Arial"/>
                <a:cs typeface="Arial"/>
              </a:rPr>
              <a:t>efforts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86788" y="1506093"/>
            <a:ext cx="4875530" cy="41222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…scientific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emphasizes that the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dirty="0" smtClean="0">
                <a:latin typeface="Arial"/>
                <a:cs typeface="Arial"/>
              </a:rPr>
              <a:t>scientific </a:t>
            </a:r>
            <a:r>
              <a:rPr sz="3200" spc="-5" dirty="0">
                <a:latin typeface="Arial"/>
                <a:cs typeface="Arial"/>
              </a:rPr>
              <a:t>principle  and that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solution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problems should </a:t>
            </a:r>
            <a:r>
              <a:rPr sz="3200" dirty="0">
                <a:latin typeface="Arial"/>
                <a:cs typeface="Arial"/>
              </a:rPr>
              <a:t>be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based on</a:t>
            </a:r>
            <a:r>
              <a:rPr sz="32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facts.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32101" y="1506093"/>
            <a:ext cx="5080635" cy="3951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1640" marR="5080" indent="23622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based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accepted  educational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philosophy.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170815" indent="-1270" algn="ctr">
              <a:lnSpc>
                <a:spcPct val="80000"/>
              </a:lnSpc>
            </a:pPr>
            <a:r>
              <a:rPr sz="3200" spc="-5" dirty="0">
                <a:latin typeface="Arial"/>
                <a:cs typeface="Arial"/>
              </a:rPr>
              <a:t>educational philosophy  </a:t>
            </a:r>
            <a:r>
              <a:rPr sz="3200" spc="-10" dirty="0">
                <a:latin typeface="Arial"/>
                <a:cs typeface="Arial"/>
              </a:rPr>
              <a:t>affects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thinking and  resultant actions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 leaders who control public  </a:t>
            </a:r>
            <a:r>
              <a:rPr sz="3200" spc="-15" dirty="0">
                <a:latin typeface="Arial"/>
                <a:cs typeface="Arial"/>
              </a:rPr>
              <a:t>school’s </a:t>
            </a:r>
            <a:r>
              <a:rPr sz="3200" spc="-5" dirty="0">
                <a:latin typeface="Arial"/>
                <a:cs typeface="Arial"/>
              </a:rPr>
              <a:t>administration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supervision.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84551" y="1506093"/>
            <a:ext cx="4087495" cy="278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61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…creative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 algn="ctr">
              <a:lnSpc>
                <a:spcPct val="8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creative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administration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supervision  </a:t>
            </a:r>
            <a:r>
              <a:rPr sz="3200" spc="-5" dirty="0">
                <a:latin typeface="Arial"/>
                <a:cs typeface="Arial"/>
              </a:rPr>
              <a:t>encourages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growth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970788"/>
            <a:ext cx="6049010" cy="3657600"/>
          </a:xfrm>
          <a:custGeom>
            <a:avLst/>
            <a:gdLst/>
            <a:ahLst/>
            <a:cxnLst/>
            <a:rect l="l" t="t" r="r" b="b"/>
            <a:pathLst>
              <a:path w="6049009" h="3657600">
                <a:moveTo>
                  <a:pt x="4956937" y="0"/>
                </a:moveTo>
                <a:lnTo>
                  <a:pt x="5008372" y="457200"/>
                </a:lnTo>
                <a:lnTo>
                  <a:pt x="4759352" y="506862"/>
                </a:lnTo>
                <a:lnTo>
                  <a:pt x="4516269" y="559851"/>
                </a:lnTo>
                <a:lnTo>
                  <a:pt x="4279123" y="616166"/>
                </a:lnTo>
                <a:lnTo>
                  <a:pt x="4105160" y="660585"/>
                </a:lnTo>
                <a:lnTo>
                  <a:pt x="3934536" y="706875"/>
                </a:lnTo>
                <a:lnTo>
                  <a:pt x="3767252" y="755036"/>
                </a:lnTo>
                <a:lnTo>
                  <a:pt x="3603307" y="805067"/>
                </a:lnTo>
                <a:lnTo>
                  <a:pt x="3442701" y="856970"/>
                </a:lnTo>
                <a:lnTo>
                  <a:pt x="3285435" y="910743"/>
                </a:lnTo>
                <a:lnTo>
                  <a:pt x="3131508" y="966387"/>
                </a:lnTo>
                <a:lnTo>
                  <a:pt x="3030745" y="1004522"/>
                </a:lnTo>
                <a:lnTo>
                  <a:pt x="2931467" y="1043489"/>
                </a:lnTo>
                <a:lnTo>
                  <a:pt x="2833672" y="1083288"/>
                </a:lnTo>
                <a:lnTo>
                  <a:pt x="2737362" y="1123918"/>
                </a:lnTo>
                <a:lnTo>
                  <a:pt x="2642536" y="1165379"/>
                </a:lnTo>
                <a:lnTo>
                  <a:pt x="2549194" y="1207672"/>
                </a:lnTo>
                <a:lnTo>
                  <a:pt x="2457336" y="1250796"/>
                </a:lnTo>
                <a:lnTo>
                  <a:pt x="2366963" y="1294752"/>
                </a:lnTo>
                <a:lnTo>
                  <a:pt x="2278073" y="1339540"/>
                </a:lnTo>
                <a:lnTo>
                  <a:pt x="2190668" y="1385159"/>
                </a:lnTo>
                <a:lnTo>
                  <a:pt x="2104747" y="1431609"/>
                </a:lnTo>
                <a:lnTo>
                  <a:pt x="2020310" y="1478891"/>
                </a:lnTo>
                <a:lnTo>
                  <a:pt x="1978648" y="1502844"/>
                </a:lnTo>
                <a:lnTo>
                  <a:pt x="1937357" y="1527004"/>
                </a:lnTo>
                <a:lnTo>
                  <a:pt x="1896437" y="1551373"/>
                </a:lnTo>
                <a:lnTo>
                  <a:pt x="1855888" y="1575949"/>
                </a:lnTo>
                <a:lnTo>
                  <a:pt x="1815711" y="1600733"/>
                </a:lnTo>
                <a:lnTo>
                  <a:pt x="1775904" y="1625725"/>
                </a:lnTo>
                <a:lnTo>
                  <a:pt x="1736468" y="1650925"/>
                </a:lnTo>
                <a:lnTo>
                  <a:pt x="1697403" y="1676333"/>
                </a:lnTo>
                <a:lnTo>
                  <a:pt x="1658710" y="1701949"/>
                </a:lnTo>
                <a:lnTo>
                  <a:pt x="1620387" y="1727773"/>
                </a:lnTo>
                <a:lnTo>
                  <a:pt x="1582435" y="1753804"/>
                </a:lnTo>
                <a:lnTo>
                  <a:pt x="1544855" y="1780044"/>
                </a:lnTo>
                <a:lnTo>
                  <a:pt x="1507645" y="1806491"/>
                </a:lnTo>
                <a:lnTo>
                  <a:pt x="1470807" y="1833146"/>
                </a:lnTo>
                <a:lnTo>
                  <a:pt x="1434339" y="1860009"/>
                </a:lnTo>
                <a:lnTo>
                  <a:pt x="1398243" y="1887080"/>
                </a:lnTo>
                <a:lnTo>
                  <a:pt x="1362517" y="1914359"/>
                </a:lnTo>
                <a:lnTo>
                  <a:pt x="1327163" y="1941845"/>
                </a:lnTo>
                <a:lnTo>
                  <a:pt x="1292179" y="1969540"/>
                </a:lnTo>
                <a:lnTo>
                  <a:pt x="1257567" y="1997442"/>
                </a:lnTo>
                <a:lnTo>
                  <a:pt x="1223326" y="2025552"/>
                </a:lnTo>
                <a:lnTo>
                  <a:pt x="1189455" y="2053870"/>
                </a:lnTo>
                <a:lnTo>
                  <a:pt x="1155956" y="2082396"/>
                </a:lnTo>
                <a:lnTo>
                  <a:pt x="1122828" y="2111130"/>
                </a:lnTo>
                <a:lnTo>
                  <a:pt x="1090071" y="2140072"/>
                </a:lnTo>
                <a:lnTo>
                  <a:pt x="1057684" y="2169222"/>
                </a:lnTo>
                <a:lnTo>
                  <a:pt x="1025669" y="2198579"/>
                </a:lnTo>
                <a:lnTo>
                  <a:pt x="994025" y="2228144"/>
                </a:lnTo>
                <a:lnTo>
                  <a:pt x="962752" y="2257918"/>
                </a:lnTo>
                <a:lnTo>
                  <a:pt x="931850" y="2287899"/>
                </a:lnTo>
                <a:lnTo>
                  <a:pt x="901319" y="2318088"/>
                </a:lnTo>
                <a:lnTo>
                  <a:pt x="871159" y="2348485"/>
                </a:lnTo>
                <a:lnTo>
                  <a:pt x="841370" y="2379089"/>
                </a:lnTo>
                <a:lnTo>
                  <a:pt x="811951" y="2409902"/>
                </a:lnTo>
                <a:lnTo>
                  <a:pt x="782904" y="2440922"/>
                </a:lnTo>
                <a:lnTo>
                  <a:pt x="754228" y="2472151"/>
                </a:lnTo>
                <a:lnTo>
                  <a:pt x="725924" y="2503587"/>
                </a:lnTo>
                <a:lnTo>
                  <a:pt x="697990" y="2535231"/>
                </a:lnTo>
                <a:lnTo>
                  <a:pt x="670427" y="2567083"/>
                </a:lnTo>
                <a:lnTo>
                  <a:pt x="643235" y="2599143"/>
                </a:lnTo>
                <a:lnTo>
                  <a:pt x="616414" y="2631411"/>
                </a:lnTo>
                <a:lnTo>
                  <a:pt x="589964" y="2663886"/>
                </a:lnTo>
                <a:lnTo>
                  <a:pt x="563885" y="2696570"/>
                </a:lnTo>
                <a:lnTo>
                  <a:pt x="538177" y="2729461"/>
                </a:lnTo>
                <a:lnTo>
                  <a:pt x="512840" y="2762560"/>
                </a:lnTo>
                <a:lnTo>
                  <a:pt x="487875" y="2795867"/>
                </a:lnTo>
                <a:lnTo>
                  <a:pt x="463280" y="2829382"/>
                </a:lnTo>
                <a:lnTo>
                  <a:pt x="439056" y="2863105"/>
                </a:lnTo>
                <a:lnTo>
                  <a:pt x="415203" y="2897036"/>
                </a:lnTo>
                <a:lnTo>
                  <a:pt x="391722" y="2931174"/>
                </a:lnTo>
                <a:lnTo>
                  <a:pt x="368611" y="2965521"/>
                </a:lnTo>
                <a:lnTo>
                  <a:pt x="345871" y="3000075"/>
                </a:lnTo>
                <a:lnTo>
                  <a:pt x="323502" y="3034837"/>
                </a:lnTo>
                <a:lnTo>
                  <a:pt x="301505" y="3069807"/>
                </a:lnTo>
                <a:lnTo>
                  <a:pt x="279878" y="3104985"/>
                </a:lnTo>
                <a:lnTo>
                  <a:pt x="258622" y="3140371"/>
                </a:lnTo>
                <a:lnTo>
                  <a:pt x="237738" y="3175965"/>
                </a:lnTo>
                <a:lnTo>
                  <a:pt x="217224" y="3211766"/>
                </a:lnTo>
                <a:lnTo>
                  <a:pt x="197082" y="3247776"/>
                </a:lnTo>
                <a:lnTo>
                  <a:pt x="177310" y="3283993"/>
                </a:lnTo>
                <a:lnTo>
                  <a:pt x="157909" y="3320418"/>
                </a:lnTo>
                <a:lnTo>
                  <a:pt x="138880" y="3357051"/>
                </a:lnTo>
                <a:lnTo>
                  <a:pt x="120221" y="3393892"/>
                </a:lnTo>
                <a:lnTo>
                  <a:pt x="101934" y="3430941"/>
                </a:lnTo>
                <a:lnTo>
                  <a:pt x="84017" y="3468198"/>
                </a:lnTo>
                <a:lnTo>
                  <a:pt x="66472" y="3505662"/>
                </a:lnTo>
                <a:lnTo>
                  <a:pt x="49297" y="3543335"/>
                </a:lnTo>
                <a:lnTo>
                  <a:pt x="32494" y="3581215"/>
                </a:lnTo>
                <a:lnTo>
                  <a:pt x="16061" y="3619303"/>
                </a:lnTo>
                <a:lnTo>
                  <a:pt x="0" y="3657600"/>
                </a:lnTo>
                <a:lnTo>
                  <a:pt x="26001" y="3623855"/>
                </a:lnTo>
                <a:lnTo>
                  <a:pt x="52308" y="3590356"/>
                </a:lnTo>
                <a:lnTo>
                  <a:pt x="78920" y="3557102"/>
                </a:lnTo>
                <a:lnTo>
                  <a:pt x="105837" y="3524092"/>
                </a:lnTo>
                <a:lnTo>
                  <a:pt x="133058" y="3491328"/>
                </a:lnTo>
                <a:lnTo>
                  <a:pt x="160585" y="3458808"/>
                </a:lnTo>
                <a:lnTo>
                  <a:pt x="188416" y="3426534"/>
                </a:lnTo>
                <a:lnTo>
                  <a:pt x="216552" y="3394504"/>
                </a:lnTo>
                <a:lnTo>
                  <a:pt x="244994" y="3362719"/>
                </a:lnTo>
                <a:lnTo>
                  <a:pt x="273740" y="3331179"/>
                </a:lnTo>
                <a:lnTo>
                  <a:pt x="302791" y="3299884"/>
                </a:lnTo>
                <a:lnTo>
                  <a:pt x="332147" y="3268834"/>
                </a:lnTo>
                <a:lnTo>
                  <a:pt x="361808" y="3238029"/>
                </a:lnTo>
                <a:lnTo>
                  <a:pt x="391774" y="3207469"/>
                </a:lnTo>
                <a:lnTo>
                  <a:pt x="422045" y="3177154"/>
                </a:lnTo>
                <a:lnTo>
                  <a:pt x="452621" y="3147083"/>
                </a:lnTo>
                <a:lnTo>
                  <a:pt x="483502" y="3117258"/>
                </a:lnTo>
                <a:lnTo>
                  <a:pt x="514688" y="3087678"/>
                </a:lnTo>
                <a:lnTo>
                  <a:pt x="546178" y="3058342"/>
                </a:lnTo>
                <a:lnTo>
                  <a:pt x="577974" y="3029251"/>
                </a:lnTo>
                <a:lnTo>
                  <a:pt x="610074" y="3000406"/>
                </a:lnTo>
                <a:lnTo>
                  <a:pt x="642480" y="2971805"/>
                </a:lnTo>
                <a:lnTo>
                  <a:pt x="675190" y="2943449"/>
                </a:lnTo>
                <a:lnTo>
                  <a:pt x="708206" y="2915338"/>
                </a:lnTo>
                <a:lnTo>
                  <a:pt x="741526" y="2887472"/>
                </a:lnTo>
                <a:lnTo>
                  <a:pt x="775151" y="2859851"/>
                </a:lnTo>
                <a:lnTo>
                  <a:pt x="809081" y="2832475"/>
                </a:lnTo>
                <a:lnTo>
                  <a:pt x="843316" y="2805344"/>
                </a:lnTo>
                <a:lnTo>
                  <a:pt x="877856" y="2778458"/>
                </a:lnTo>
                <a:lnTo>
                  <a:pt x="912701" y="2751816"/>
                </a:lnTo>
                <a:lnTo>
                  <a:pt x="947851" y="2725420"/>
                </a:lnTo>
                <a:lnTo>
                  <a:pt x="983306" y="2699269"/>
                </a:lnTo>
                <a:lnTo>
                  <a:pt x="1019066" y="2673362"/>
                </a:lnTo>
                <a:lnTo>
                  <a:pt x="1055130" y="2647700"/>
                </a:lnTo>
                <a:lnTo>
                  <a:pt x="1091500" y="2622284"/>
                </a:lnTo>
                <a:lnTo>
                  <a:pt x="1128174" y="2597112"/>
                </a:lnTo>
                <a:lnTo>
                  <a:pt x="1165154" y="2572185"/>
                </a:lnTo>
                <a:lnTo>
                  <a:pt x="1202438" y="2547503"/>
                </a:lnTo>
                <a:lnTo>
                  <a:pt x="1240027" y="2523066"/>
                </a:lnTo>
                <a:lnTo>
                  <a:pt x="1277922" y="2498874"/>
                </a:lnTo>
                <a:lnTo>
                  <a:pt x="1316121" y="2474927"/>
                </a:lnTo>
                <a:lnTo>
                  <a:pt x="1354625" y="2451225"/>
                </a:lnTo>
                <a:lnTo>
                  <a:pt x="1393434" y="2427767"/>
                </a:lnTo>
                <a:lnTo>
                  <a:pt x="1432548" y="2404555"/>
                </a:lnTo>
                <a:lnTo>
                  <a:pt x="1471967" y="2381588"/>
                </a:lnTo>
                <a:lnTo>
                  <a:pt x="1511691" y="2358865"/>
                </a:lnTo>
                <a:lnTo>
                  <a:pt x="1551720" y="2336388"/>
                </a:lnTo>
                <a:lnTo>
                  <a:pt x="1592053" y="2314155"/>
                </a:lnTo>
                <a:lnTo>
                  <a:pt x="1632692" y="2292167"/>
                </a:lnTo>
                <a:lnTo>
                  <a:pt x="1714884" y="2248927"/>
                </a:lnTo>
                <a:lnTo>
                  <a:pt x="1798296" y="2206666"/>
                </a:lnTo>
                <a:lnTo>
                  <a:pt x="1882928" y="2165384"/>
                </a:lnTo>
                <a:lnTo>
                  <a:pt x="1968779" y="2125083"/>
                </a:lnTo>
                <a:lnTo>
                  <a:pt x="2055850" y="2085761"/>
                </a:lnTo>
                <a:lnTo>
                  <a:pt x="2144141" y="2047419"/>
                </a:lnTo>
                <a:lnTo>
                  <a:pt x="2233651" y="2010056"/>
                </a:lnTo>
                <a:lnTo>
                  <a:pt x="2324382" y="1973674"/>
                </a:lnTo>
                <a:lnTo>
                  <a:pt x="2416332" y="1938271"/>
                </a:lnTo>
                <a:lnTo>
                  <a:pt x="2509501" y="1903847"/>
                </a:lnTo>
                <a:lnTo>
                  <a:pt x="2603891" y="1870404"/>
                </a:lnTo>
                <a:lnTo>
                  <a:pt x="2699500" y="1837940"/>
                </a:lnTo>
                <a:lnTo>
                  <a:pt x="2796329" y="1806456"/>
                </a:lnTo>
                <a:lnTo>
                  <a:pt x="2894378" y="1775951"/>
                </a:lnTo>
                <a:lnTo>
                  <a:pt x="2993646" y="1746426"/>
                </a:lnTo>
                <a:lnTo>
                  <a:pt x="3144836" y="1703976"/>
                </a:lnTo>
                <a:lnTo>
                  <a:pt x="3298770" y="1663730"/>
                </a:lnTo>
                <a:lnTo>
                  <a:pt x="3455448" y="1625689"/>
                </a:lnTo>
                <a:lnTo>
                  <a:pt x="3614871" y="1589851"/>
                </a:lnTo>
                <a:lnTo>
                  <a:pt x="3777038" y="1556218"/>
                </a:lnTo>
                <a:lnTo>
                  <a:pt x="3941950" y="1524790"/>
                </a:lnTo>
                <a:lnTo>
                  <a:pt x="4109606" y="1495566"/>
                </a:lnTo>
                <a:lnTo>
                  <a:pt x="4280006" y="1468546"/>
                </a:lnTo>
                <a:lnTo>
                  <a:pt x="4511476" y="1435948"/>
                </a:lnTo>
                <a:lnTo>
                  <a:pt x="4747825" y="1407270"/>
                </a:lnTo>
                <a:lnTo>
                  <a:pt x="4989052" y="1382510"/>
                </a:lnTo>
                <a:lnTo>
                  <a:pt x="5111496" y="1371600"/>
                </a:lnTo>
                <a:lnTo>
                  <a:pt x="5532024" y="1371600"/>
                </a:lnTo>
                <a:lnTo>
                  <a:pt x="6048756" y="731520"/>
                </a:lnTo>
                <a:lnTo>
                  <a:pt x="4956937" y="0"/>
                </a:lnTo>
                <a:close/>
              </a:path>
              <a:path w="6049009" h="3657600">
                <a:moveTo>
                  <a:pt x="5532024" y="1371600"/>
                </a:moveTo>
                <a:lnTo>
                  <a:pt x="5111496" y="1371600"/>
                </a:lnTo>
                <a:lnTo>
                  <a:pt x="5162931" y="1828800"/>
                </a:lnTo>
                <a:lnTo>
                  <a:pt x="5532024" y="137160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9991" y="3506559"/>
            <a:ext cx="3010535" cy="113411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b="1" spc="-5" dirty="0">
                <a:latin typeface="Arial"/>
                <a:cs typeface="Arial"/>
              </a:rPr>
              <a:t>INPUTS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1045"/>
              </a:spcBef>
            </a:pPr>
            <a:r>
              <a:rPr sz="1700" b="1" i="1" spc="-5" dirty="0">
                <a:latin typeface="Arial"/>
                <a:cs typeface="Arial"/>
              </a:rPr>
              <a:t>(Men, machine,materials,  </a:t>
            </a:r>
            <a:r>
              <a:rPr sz="1700" b="1" i="1" dirty="0">
                <a:latin typeface="Arial"/>
                <a:cs typeface="Arial"/>
              </a:rPr>
              <a:t>means, money and</a:t>
            </a:r>
            <a:r>
              <a:rPr sz="1700" b="1" i="1" spc="-4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methods)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1700" y="3468623"/>
            <a:ext cx="210312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0282" y="2340101"/>
            <a:ext cx="334010" cy="276225"/>
          </a:xfrm>
          <a:custGeom>
            <a:avLst/>
            <a:gdLst/>
            <a:ahLst/>
            <a:cxnLst/>
            <a:rect l="l" t="t" r="r" b="b"/>
            <a:pathLst>
              <a:path w="334010" h="276225">
                <a:moveTo>
                  <a:pt x="166877" y="0"/>
                </a:moveTo>
                <a:lnTo>
                  <a:pt x="114117" y="7028"/>
                </a:lnTo>
                <a:lnTo>
                  <a:pt x="68305" y="26602"/>
                </a:lnTo>
                <a:lnTo>
                  <a:pt x="32186" y="56455"/>
                </a:lnTo>
                <a:lnTo>
                  <a:pt x="8503" y="94317"/>
                </a:lnTo>
                <a:lnTo>
                  <a:pt x="0" y="137922"/>
                </a:lnTo>
                <a:lnTo>
                  <a:pt x="8503" y="181526"/>
                </a:lnTo>
                <a:lnTo>
                  <a:pt x="32186" y="219388"/>
                </a:lnTo>
                <a:lnTo>
                  <a:pt x="68305" y="249241"/>
                </a:lnTo>
                <a:lnTo>
                  <a:pt x="114117" y="268815"/>
                </a:lnTo>
                <a:lnTo>
                  <a:pt x="166877" y="275844"/>
                </a:lnTo>
                <a:lnTo>
                  <a:pt x="219638" y="268815"/>
                </a:lnTo>
                <a:lnTo>
                  <a:pt x="265450" y="249241"/>
                </a:lnTo>
                <a:lnTo>
                  <a:pt x="301569" y="219388"/>
                </a:lnTo>
                <a:lnTo>
                  <a:pt x="325252" y="181526"/>
                </a:lnTo>
                <a:lnTo>
                  <a:pt x="333755" y="137922"/>
                </a:lnTo>
                <a:lnTo>
                  <a:pt x="325252" y="94317"/>
                </a:lnTo>
                <a:lnTo>
                  <a:pt x="301569" y="56455"/>
                </a:lnTo>
                <a:lnTo>
                  <a:pt x="265450" y="26602"/>
                </a:lnTo>
                <a:lnTo>
                  <a:pt x="219638" y="7028"/>
                </a:lnTo>
                <a:lnTo>
                  <a:pt x="166877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0282" y="2340101"/>
            <a:ext cx="334010" cy="276225"/>
          </a:xfrm>
          <a:custGeom>
            <a:avLst/>
            <a:gdLst/>
            <a:ahLst/>
            <a:cxnLst/>
            <a:rect l="l" t="t" r="r" b="b"/>
            <a:pathLst>
              <a:path w="334010" h="276225">
                <a:moveTo>
                  <a:pt x="0" y="137922"/>
                </a:moveTo>
                <a:lnTo>
                  <a:pt x="8503" y="94317"/>
                </a:lnTo>
                <a:lnTo>
                  <a:pt x="32186" y="56455"/>
                </a:lnTo>
                <a:lnTo>
                  <a:pt x="68305" y="26602"/>
                </a:lnTo>
                <a:lnTo>
                  <a:pt x="114117" y="7028"/>
                </a:lnTo>
                <a:lnTo>
                  <a:pt x="166877" y="0"/>
                </a:lnTo>
                <a:lnTo>
                  <a:pt x="219638" y="7028"/>
                </a:lnTo>
                <a:lnTo>
                  <a:pt x="265450" y="26602"/>
                </a:lnTo>
                <a:lnTo>
                  <a:pt x="301569" y="56455"/>
                </a:lnTo>
                <a:lnTo>
                  <a:pt x="325252" y="94317"/>
                </a:lnTo>
                <a:lnTo>
                  <a:pt x="333755" y="137922"/>
                </a:lnTo>
                <a:lnTo>
                  <a:pt x="325252" y="181526"/>
                </a:lnTo>
                <a:lnTo>
                  <a:pt x="301569" y="219388"/>
                </a:lnTo>
                <a:lnTo>
                  <a:pt x="265450" y="249241"/>
                </a:lnTo>
                <a:lnTo>
                  <a:pt x="219638" y="268815"/>
                </a:lnTo>
                <a:lnTo>
                  <a:pt x="166877" y="275844"/>
                </a:lnTo>
                <a:lnTo>
                  <a:pt x="114117" y="268815"/>
                </a:lnTo>
                <a:lnTo>
                  <a:pt x="68305" y="249241"/>
                </a:lnTo>
                <a:lnTo>
                  <a:pt x="32186" y="219388"/>
                </a:lnTo>
                <a:lnTo>
                  <a:pt x="8503" y="181526"/>
                </a:lnTo>
                <a:lnTo>
                  <a:pt x="0" y="13792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7221" y="2468117"/>
            <a:ext cx="1513840" cy="90424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OCE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i="1" dirty="0">
                <a:latin typeface="Arial"/>
                <a:cs typeface="Arial"/>
              </a:rPr>
              <a:t>(Functions)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2750" y="1555241"/>
            <a:ext cx="460375" cy="381000"/>
          </a:xfrm>
          <a:custGeom>
            <a:avLst/>
            <a:gdLst/>
            <a:ahLst/>
            <a:cxnLst/>
            <a:rect l="l" t="t" r="r" b="b"/>
            <a:pathLst>
              <a:path w="460375" h="381000">
                <a:moveTo>
                  <a:pt x="230124" y="0"/>
                </a:moveTo>
                <a:lnTo>
                  <a:pt x="177348" y="5034"/>
                </a:lnTo>
                <a:lnTo>
                  <a:pt x="128906" y="19372"/>
                </a:lnTo>
                <a:lnTo>
                  <a:pt x="86179" y="41867"/>
                </a:lnTo>
                <a:lnTo>
                  <a:pt x="50545" y="71374"/>
                </a:lnTo>
                <a:lnTo>
                  <a:pt x="23384" y="106746"/>
                </a:lnTo>
                <a:lnTo>
                  <a:pt x="6076" y="146837"/>
                </a:lnTo>
                <a:lnTo>
                  <a:pt x="0" y="190500"/>
                </a:lnTo>
                <a:lnTo>
                  <a:pt x="6076" y="234162"/>
                </a:lnTo>
                <a:lnTo>
                  <a:pt x="23384" y="274253"/>
                </a:lnTo>
                <a:lnTo>
                  <a:pt x="50545" y="309625"/>
                </a:lnTo>
                <a:lnTo>
                  <a:pt x="86179" y="339132"/>
                </a:lnTo>
                <a:lnTo>
                  <a:pt x="128906" y="361627"/>
                </a:lnTo>
                <a:lnTo>
                  <a:pt x="177348" y="375965"/>
                </a:lnTo>
                <a:lnTo>
                  <a:pt x="230124" y="381000"/>
                </a:lnTo>
                <a:lnTo>
                  <a:pt x="282899" y="375965"/>
                </a:lnTo>
                <a:lnTo>
                  <a:pt x="331341" y="361627"/>
                </a:lnTo>
                <a:lnTo>
                  <a:pt x="374068" y="339132"/>
                </a:lnTo>
                <a:lnTo>
                  <a:pt x="409702" y="309625"/>
                </a:lnTo>
                <a:lnTo>
                  <a:pt x="436863" y="274253"/>
                </a:lnTo>
                <a:lnTo>
                  <a:pt x="454171" y="234162"/>
                </a:lnTo>
                <a:lnTo>
                  <a:pt x="460248" y="190500"/>
                </a:lnTo>
                <a:lnTo>
                  <a:pt x="454171" y="146837"/>
                </a:lnTo>
                <a:lnTo>
                  <a:pt x="436863" y="106746"/>
                </a:lnTo>
                <a:lnTo>
                  <a:pt x="409702" y="71374"/>
                </a:lnTo>
                <a:lnTo>
                  <a:pt x="374068" y="41867"/>
                </a:lnTo>
                <a:lnTo>
                  <a:pt x="331341" y="19372"/>
                </a:lnTo>
                <a:lnTo>
                  <a:pt x="282899" y="5034"/>
                </a:lnTo>
                <a:lnTo>
                  <a:pt x="23012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2750" y="1555241"/>
            <a:ext cx="460375" cy="381000"/>
          </a:xfrm>
          <a:custGeom>
            <a:avLst/>
            <a:gdLst/>
            <a:ahLst/>
            <a:cxnLst/>
            <a:rect l="l" t="t" r="r" b="b"/>
            <a:pathLst>
              <a:path w="460375" h="381000">
                <a:moveTo>
                  <a:pt x="0" y="190500"/>
                </a:moveTo>
                <a:lnTo>
                  <a:pt x="6076" y="146837"/>
                </a:lnTo>
                <a:lnTo>
                  <a:pt x="23384" y="106746"/>
                </a:lnTo>
                <a:lnTo>
                  <a:pt x="50545" y="71374"/>
                </a:lnTo>
                <a:lnTo>
                  <a:pt x="86179" y="41867"/>
                </a:lnTo>
                <a:lnTo>
                  <a:pt x="128906" y="19372"/>
                </a:lnTo>
                <a:lnTo>
                  <a:pt x="177348" y="5034"/>
                </a:lnTo>
                <a:lnTo>
                  <a:pt x="230124" y="0"/>
                </a:lnTo>
                <a:lnTo>
                  <a:pt x="282899" y="5034"/>
                </a:lnTo>
                <a:lnTo>
                  <a:pt x="331341" y="19372"/>
                </a:lnTo>
                <a:lnTo>
                  <a:pt x="374068" y="41867"/>
                </a:lnTo>
                <a:lnTo>
                  <a:pt x="409702" y="71374"/>
                </a:lnTo>
                <a:lnTo>
                  <a:pt x="436863" y="106746"/>
                </a:lnTo>
                <a:lnTo>
                  <a:pt x="454171" y="146837"/>
                </a:lnTo>
                <a:lnTo>
                  <a:pt x="460248" y="190500"/>
                </a:lnTo>
                <a:lnTo>
                  <a:pt x="454171" y="234162"/>
                </a:lnTo>
                <a:lnTo>
                  <a:pt x="436863" y="274253"/>
                </a:lnTo>
                <a:lnTo>
                  <a:pt x="409702" y="309625"/>
                </a:lnTo>
                <a:lnTo>
                  <a:pt x="374068" y="339132"/>
                </a:lnTo>
                <a:lnTo>
                  <a:pt x="331341" y="361627"/>
                </a:lnTo>
                <a:lnTo>
                  <a:pt x="282899" y="375965"/>
                </a:lnTo>
                <a:lnTo>
                  <a:pt x="230124" y="381000"/>
                </a:lnTo>
                <a:lnTo>
                  <a:pt x="177348" y="375965"/>
                </a:lnTo>
                <a:lnTo>
                  <a:pt x="128906" y="361627"/>
                </a:lnTo>
                <a:lnTo>
                  <a:pt x="86179" y="339132"/>
                </a:lnTo>
                <a:lnTo>
                  <a:pt x="50545" y="309625"/>
                </a:lnTo>
                <a:lnTo>
                  <a:pt x="23384" y="274253"/>
                </a:lnTo>
                <a:lnTo>
                  <a:pt x="6076" y="234162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23990" y="1997202"/>
            <a:ext cx="148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OUT</a:t>
            </a:r>
            <a:r>
              <a:rPr sz="2400" spc="-15" dirty="0">
                <a:solidFill>
                  <a:srgbClr val="000000"/>
                </a:solidFill>
              </a:rPr>
              <a:t>P</a:t>
            </a:r>
            <a:r>
              <a:rPr sz="2400" spc="-5" dirty="0">
                <a:solidFill>
                  <a:srgbClr val="000000"/>
                </a:solidFill>
              </a:rPr>
              <a:t>U</a:t>
            </a:r>
            <a:r>
              <a:rPr sz="2400" spc="-15" dirty="0">
                <a:solidFill>
                  <a:srgbClr val="000000"/>
                </a:solidFill>
              </a:rPr>
              <a:t>T</a:t>
            </a:r>
            <a:r>
              <a:rPr sz="2400" spc="-5" dirty="0">
                <a:solidFill>
                  <a:srgbClr val="000000"/>
                </a:solidFill>
              </a:rPr>
              <a:t>S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523990" y="2464765"/>
            <a:ext cx="121920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(Results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800" b="1" i="1" spc="-5" dirty="0">
                <a:latin typeface="Arial"/>
                <a:cs typeface="Arial"/>
              </a:rPr>
              <a:t>outcomes)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56931" y="1543811"/>
            <a:ext cx="1350264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9030" y="1570608"/>
            <a:ext cx="1284605" cy="338455"/>
          </a:xfrm>
          <a:custGeom>
            <a:avLst/>
            <a:gdLst/>
            <a:ahLst/>
            <a:cxnLst/>
            <a:rect l="l" t="t" r="r" b="b"/>
            <a:pathLst>
              <a:path w="1284604" h="338455">
                <a:moveTo>
                  <a:pt x="885698" y="5587"/>
                </a:moveTo>
                <a:lnTo>
                  <a:pt x="815721" y="5587"/>
                </a:lnTo>
                <a:lnTo>
                  <a:pt x="688340" y="332866"/>
                </a:lnTo>
                <a:lnTo>
                  <a:pt x="758444" y="332866"/>
                </a:lnTo>
                <a:lnTo>
                  <a:pt x="785368" y="258571"/>
                </a:lnTo>
                <a:lnTo>
                  <a:pt x="986911" y="258571"/>
                </a:lnTo>
                <a:lnTo>
                  <a:pt x="964808" y="203326"/>
                </a:lnTo>
                <a:lnTo>
                  <a:pt x="805688" y="203326"/>
                </a:lnTo>
                <a:lnTo>
                  <a:pt x="849884" y="81914"/>
                </a:lnTo>
                <a:lnTo>
                  <a:pt x="916234" y="81914"/>
                </a:lnTo>
                <a:lnTo>
                  <a:pt x="885698" y="5587"/>
                </a:lnTo>
                <a:close/>
              </a:path>
              <a:path w="1284604" h="338455">
                <a:moveTo>
                  <a:pt x="986911" y="258571"/>
                </a:moveTo>
                <a:lnTo>
                  <a:pt x="916177" y="258571"/>
                </a:lnTo>
                <a:lnTo>
                  <a:pt x="944752" y="332866"/>
                </a:lnTo>
                <a:lnTo>
                  <a:pt x="1016635" y="332866"/>
                </a:lnTo>
                <a:lnTo>
                  <a:pt x="986911" y="258571"/>
                </a:lnTo>
                <a:close/>
              </a:path>
              <a:path w="1284604" h="338455">
                <a:moveTo>
                  <a:pt x="916234" y="81914"/>
                </a:moveTo>
                <a:lnTo>
                  <a:pt x="849884" y="81914"/>
                </a:lnTo>
                <a:lnTo>
                  <a:pt x="894969" y="203326"/>
                </a:lnTo>
                <a:lnTo>
                  <a:pt x="964808" y="203326"/>
                </a:lnTo>
                <a:lnTo>
                  <a:pt x="916234" y="81914"/>
                </a:lnTo>
                <a:close/>
              </a:path>
              <a:path w="1284604" h="338455">
                <a:moveTo>
                  <a:pt x="511301" y="0"/>
                </a:moveTo>
                <a:lnTo>
                  <a:pt x="456670" y="7286"/>
                </a:lnTo>
                <a:lnTo>
                  <a:pt x="418719" y="25114"/>
                </a:lnTo>
                <a:lnTo>
                  <a:pt x="389334" y="52655"/>
                </a:lnTo>
                <a:lnTo>
                  <a:pt x="368046" y="87249"/>
                </a:lnTo>
                <a:lnTo>
                  <a:pt x="356790" y="125269"/>
                </a:lnTo>
                <a:lnTo>
                  <a:pt x="353060" y="171195"/>
                </a:lnTo>
                <a:lnTo>
                  <a:pt x="355750" y="208206"/>
                </a:lnTo>
                <a:lnTo>
                  <a:pt x="377277" y="269511"/>
                </a:lnTo>
                <a:lnTo>
                  <a:pt x="419572" y="313380"/>
                </a:lnTo>
                <a:lnTo>
                  <a:pt x="477587" y="335668"/>
                </a:lnTo>
                <a:lnTo>
                  <a:pt x="512191" y="338454"/>
                </a:lnTo>
                <a:lnTo>
                  <a:pt x="546459" y="335649"/>
                </a:lnTo>
                <a:lnTo>
                  <a:pt x="577072" y="327247"/>
                </a:lnTo>
                <a:lnTo>
                  <a:pt x="604041" y="313273"/>
                </a:lnTo>
                <a:lnTo>
                  <a:pt x="627379" y="293750"/>
                </a:lnTo>
                <a:lnTo>
                  <a:pt x="636477" y="281939"/>
                </a:lnTo>
                <a:lnTo>
                  <a:pt x="512064" y="281939"/>
                </a:lnTo>
                <a:lnTo>
                  <a:pt x="493131" y="280152"/>
                </a:lnTo>
                <a:lnTo>
                  <a:pt x="446786" y="253237"/>
                </a:lnTo>
                <a:lnTo>
                  <a:pt x="427577" y="217900"/>
                </a:lnTo>
                <a:lnTo>
                  <a:pt x="421171" y="169671"/>
                </a:lnTo>
                <a:lnTo>
                  <a:pt x="421184" y="168148"/>
                </a:lnTo>
                <a:lnTo>
                  <a:pt x="427402" y="119649"/>
                </a:lnTo>
                <a:lnTo>
                  <a:pt x="446150" y="84454"/>
                </a:lnTo>
                <a:lnTo>
                  <a:pt x="492585" y="58255"/>
                </a:lnTo>
                <a:lnTo>
                  <a:pt x="512064" y="56514"/>
                </a:lnTo>
                <a:lnTo>
                  <a:pt x="636126" y="56514"/>
                </a:lnTo>
                <a:lnTo>
                  <a:pt x="627126" y="44830"/>
                </a:lnTo>
                <a:lnTo>
                  <a:pt x="603599" y="25235"/>
                </a:lnTo>
                <a:lnTo>
                  <a:pt x="576452" y="11223"/>
                </a:lnTo>
                <a:lnTo>
                  <a:pt x="545687" y="2807"/>
                </a:lnTo>
                <a:lnTo>
                  <a:pt x="511301" y="0"/>
                </a:lnTo>
                <a:close/>
              </a:path>
              <a:path w="1284604" h="338455">
                <a:moveTo>
                  <a:pt x="636126" y="56514"/>
                </a:moveTo>
                <a:lnTo>
                  <a:pt x="512064" y="56514"/>
                </a:lnTo>
                <a:lnTo>
                  <a:pt x="531447" y="58233"/>
                </a:lnTo>
                <a:lnTo>
                  <a:pt x="548830" y="63404"/>
                </a:lnTo>
                <a:lnTo>
                  <a:pt x="588357" y="99800"/>
                </a:lnTo>
                <a:lnTo>
                  <a:pt x="600688" y="141761"/>
                </a:lnTo>
                <a:lnTo>
                  <a:pt x="602234" y="168148"/>
                </a:lnTo>
                <a:lnTo>
                  <a:pt x="600640" y="194841"/>
                </a:lnTo>
                <a:lnTo>
                  <a:pt x="587928" y="237513"/>
                </a:lnTo>
                <a:lnTo>
                  <a:pt x="547973" y="274859"/>
                </a:lnTo>
                <a:lnTo>
                  <a:pt x="512064" y="281939"/>
                </a:lnTo>
                <a:lnTo>
                  <a:pt x="636477" y="281939"/>
                </a:lnTo>
                <a:lnTo>
                  <a:pt x="646289" y="269202"/>
                </a:lnTo>
                <a:lnTo>
                  <a:pt x="659780" y="240331"/>
                </a:lnTo>
                <a:lnTo>
                  <a:pt x="667867" y="207150"/>
                </a:lnTo>
                <a:lnTo>
                  <a:pt x="670450" y="171195"/>
                </a:lnTo>
                <a:lnTo>
                  <a:pt x="670450" y="168148"/>
                </a:lnTo>
                <a:lnTo>
                  <a:pt x="667845" y="131931"/>
                </a:lnTo>
                <a:lnTo>
                  <a:pt x="659701" y="98536"/>
                </a:lnTo>
                <a:lnTo>
                  <a:pt x="646128" y="69498"/>
                </a:lnTo>
                <a:lnTo>
                  <a:pt x="636126" y="56514"/>
                </a:lnTo>
                <a:close/>
              </a:path>
              <a:path w="1284604" h="338455">
                <a:moveTo>
                  <a:pt x="1120140" y="8254"/>
                </a:moveTo>
                <a:lnTo>
                  <a:pt x="1054100" y="8254"/>
                </a:lnTo>
                <a:lnTo>
                  <a:pt x="1054100" y="332866"/>
                </a:lnTo>
                <a:lnTo>
                  <a:pt x="1284477" y="332866"/>
                </a:lnTo>
                <a:lnTo>
                  <a:pt x="1284477" y="277749"/>
                </a:lnTo>
                <a:lnTo>
                  <a:pt x="1120140" y="277749"/>
                </a:lnTo>
                <a:lnTo>
                  <a:pt x="1120140" y="8254"/>
                </a:lnTo>
                <a:close/>
              </a:path>
              <a:path w="1284604" h="338455">
                <a:moveTo>
                  <a:pt x="162560" y="0"/>
                </a:moveTo>
                <a:lnTo>
                  <a:pt x="119475" y="4079"/>
                </a:lnTo>
                <a:lnTo>
                  <a:pt x="64771" y="28066"/>
                </a:lnTo>
                <a:lnTo>
                  <a:pt x="33391" y="58547"/>
                </a:lnTo>
                <a:lnTo>
                  <a:pt x="12055" y="97817"/>
                </a:lnTo>
                <a:lnTo>
                  <a:pt x="1335" y="143259"/>
                </a:lnTo>
                <a:lnTo>
                  <a:pt x="0" y="168148"/>
                </a:lnTo>
                <a:lnTo>
                  <a:pt x="1192" y="191244"/>
                </a:lnTo>
                <a:lnTo>
                  <a:pt x="10769" y="234817"/>
                </a:lnTo>
                <a:lnTo>
                  <a:pt x="29968" y="274181"/>
                </a:lnTo>
                <a:lnTo>
                  <a:pt x="58646" y="304954"/>
                </a:lnTo>
                <a:lnTo>
                  <a:pt x="96464" y="326292"/>
                </a:lnTo>
                <a:lnTo>
                  <a:pt x="141231" y="337099"/>
                </a:lnTo>
                <a:lnTo>
                  <a:pt x="166116" y="338454"/>
                </a:lnTo>
                <a:lnTo>
                  <a:pt x="186239" y="337502"/>
                </a:lnTo>
                <a:lnTo>
                  <a:pt x="226105" y="329882"/>
                </a:lnTo>
                <a:lnTo>
                  <a:pt x="264421" y="315213"/>
                </a:lnTo>
                <a:lnTo>
                  <a:pt x="306070" y="287781"/>
                </a:lnTo>
                <a:lnTo>
                  <a:pt x="306070" y="281939"/>
                </a:lnTo>
                <a:lnTo>
                  <a:pt x="161798" y="281939"/>
                </a:lnTo>
                <a:lnTo>
                  <a:pt x="141843" y="280128"/>
                </a:lnTo>
                <a:lnTo>
                  <a:pt x="93979" y="252856"/>
                </a:lnTo>
                <a:lnTo>
                  <a:pt x="74549" y="216455"/>
                </a:lnTo>
                <a:lnTo>
                  <a:pt x="68072" y="165480"/>
                </a:lnTo>
                <a:lnTo>
                  <a:pt x="69667" y="140096"/>
                </a:lnTo>
                <a:lnTo>
                  <a:pt x="82430" y="99329"/>
                </a:lnTo>
                <a:lnTo>
                  <a:pt x="123602" y="63372"/>
                </a:lnTo>
                <a:lnTo>
                  <a:pt x="162560" y="56514"/>
                </a:lnTo>
                <a:lnTo>
                  <a:pt x="286100" y="56514"/>
                </a:lnTo>
                <a:lnTo>
                  <a:pt x="285861" y="56038"/>
                </a:lnTo>
                <a:lnTo>
                  <a:pt x="257683" y="25526"/>
                </a:lnTo>
                <a:lnTo>
                  <a:pt x="216789" y="6381"/>
                </a:lnTo>
                <a:lnTo>
                  <a:pt x="191353" y="1595"/>
                </a:lnTo>
                <a:lnTo>
                  <a:pt x="162560" y="0"/>
                </a:lnTo>
                <a:close/>
              </a:path>
              <a:path w="1284604" h="338455">
                <a:moveTo>
                  <a:pt x="306070" y="157352"/>
                </a:moveTo>
                <a:lnTo>
                  <a:pt x="163575" y="157352"/>
                </a:lnTo>
                <a:lnTo>
                  <a:pt x="163575" y="212598"/>
                </a:lnTo>
                <a:lnTo>
                  <a:pt x="239268" y="212598"/>
                </a:lnTo>
                <a:lnTo>
                  <a:pt x="239268" y="254126"/>
                </a:lnTo>
                <a:lnTo>
                  <a:pt x="203453" y="273812"/>
                </a:lnTo>
                <a:lnTo>
                  <a:pt x="161798" y="281939"/>
                </a:lnTo>
                <a:lnTo>
                  <a:pt x="306070" y="281939"/>
                </a:lnTo>
                <a:lnTo>
                  <a:pt x="306070" y="157352"/>
                </a:lnTo>
                <a:close/>
              </a:path>
              <a:path w="1284604" h="338455">
                <a:moveTo>
                  <a:pt x="286100" y="56514"/>
                </a:moveTo>
                <a:lnTo>
                  <a:pt x="162560" y="56514"/>
                </a:lnTo>
                <a:lnTo>
                  <a:pt x="176252" y="57376"/>
                </a:lnTo>
                <a:lnTo>
                  <a:pt x="188753" y="59975"/>
                </a:lnTo>
                <a:lnTo>
                  <a:pt x="226202" y="86947"/>
                </a:lnTo>
                <a:lnTo>
                  <a:pt x="236220" y="108457"/>
                </a:lnTo>
                <a:lnTo>
                  <a:pt x="301751" y="96265"/>
                </a:lnTo>
                <a:lnTo>
                  <a:pt x="295348" y="74926"/>
                </a:lnTo>
                <a:lnTo>
                  <a:pt x="286100" y="5651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4718" y="1652523"/>
            <a:ext cx="89535" cy="121920"/>
          </a:xfrm>
          <a:custGeom>
            <a:avLst/>
            <a:gdLst/>
            <a:ahLst/>
            <a:cxnLst/>
            <a:rect l="l" t="t" r="r" b="b"/>
            <a:pathLst>
              <a:path w="89534" h="121919">
                <a:moveTo>
                  <a:pt x="44196" y="0"/>
                </a:moveTo>
                <a:lnTo>
                  <a:pt x="0" y="121412"/>
                </a:lnTo>
                <a:lnTo>
                  <a:pt x="89280" y="121412"/>
                </a:lnTo>
                <a:lnTo>
                  <a:pt x="4419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94066" y="1621027"/>
            <a:ext cx="193294" cy="237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3130" y="1578863"/>
            <a:ext cx="230504" cy="325120"/>
          </a:xfrm>
          <a:custGeom>
            <a:avLst/>
            <a:gdLst/>
            <a:ahLst/>
            <a:cxnLst/>
            <a:rect l="l" t="t" r="r" b="b"/>
            <a:pathLst>
              <a:path w="230504" h="325119">
                <a:moveTo>
                  <a:pt x="0" y="0"/>
                </a:moveTo>
                <a:lnTo>
                  <a:pt x="66040" y="0"/>
                </a:lnTo>
                <a:lnTo>
                  <a:pt x="66040" y="269494"/>
                </a:lnTo>
                <a:lnTo>
                  <a:pt x="230377" y="269494"/>
                </a:lnTo>
                <a:lnTo>
                  <a:pt x="23037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7369" y="1576197"/>
            <a:ext cx="328295" cy="327660"/>
          </a:xfrm>
          <a:custGeom>
            <a:avLst/>
            <a:gdLst/>
            <a:ahLst/>
            <a:cxnLst/>
            <a:rect l="l" t="t" r="r" b="b"/>
            <a:pathLst>
              <a:path w="328295" h="327660">
                <a:moveTo>
                  <a:pt x="127380" y="0"/>
                </a:moveTo>
                <a:lnTo>
                  <a:pt x="197357" y="0"/>
                </a:lnTo>
                <a:lnTo>
                  <a:pt x="328295" y="327278"/>
                </a:lnTo>
                <a:lnTo>
                  <a:pt x="256412" y="327278"/>
                </a:lnTo>
                <a:lnTo>
                  <a:pt x="227837" y="252983"/>
                </a:lnTo>
                <a:lnTo>
                  <a:pt x="97027" y="252983"/>
                </a:lnTo>
                <a:lnTo>
                  <a:pt x="70103" y="327278"/>
                </a:lnTo>
                <a:lnTo>
                  <a:pt x="0" y="327278"/>
                </a:lnTo>
                <a:lnTo>
                  <a:pt x="1273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32090" y="1570608"/>
            <a:ext cx="317500" cy="338455"/>
          </a:xfrm>
          <a:custGeom>
            <a:avLst/>
            <a:gdLst/>
            <a:ahLst/>
            <a:cxnLst/>
            <a:rect l="l" t="t" r="r" b="b"/>
            <a:pathLst>
              <a:path w="317500" h="338455">
                <a:moveTo>
                  <a:pt x="158241" y="0"/>
                </a:moveTo>
                <a:lnTo>
                  <a:pt x="223392" y="11223"/>
                </a:lnTo>
                <a:lnTo>
                  <a:pt x="274065" y="44830"/>
                </a:lnTo>
                <a:lnTo>
                  <a:pt x="306641" y="98536"/>
                </a:lnTo>
                <a:lnTo>
                  <a:pt x="317500" y="169671"/>
                </a:lnTo>
                <a:lnTo>
                  <a:pt x="314807" y="207150"/>
                </a:lnTo>
                <a:lnTo>
                  <a:pt x="293229" y="269202"/>
                </a:lnTo>
                <a:lnTo>
                  <a:pt x="250981" y="313273"/>
                </a:lnTo>
                <a:lnTo>
                  <a:pt x="193399" y="335649"/>
                </a:lnTo>
                <a:lnTo>
                  <a:pt x="159130" y="338454"/>
                </a:lnTo>
                <a:lnTo>
                  <a:pt x="124527" y="335668"/>
                </a:lnTo>
                <a:lnTo>
                  <a:pt x="66512" y="313380"/>
                </a:lnTo>
                <a:lnTo>
                  <a:pt x="24217" y="269511"/>
                </a:lnTo>
                <a:lnTo>
                  <a:pt x="2690" y="208206"/>
                </a:lnTo>
                <a:lnTo>
                  <a:pt x="0" y="171195"/>
                </a:lnTo>
                <a:lnTo>
                  <a:pt x="930" y="147238"/>
                </a:lnTo>
                <a:lnTo>
                  <a:pt x="8411" y="105277"/>
                </a:lnTo>
                <a:lnTo>
                  <a:pt x="28130" y="63547"/>
                </a:lnTo>
                <a:lnTo>
                  <a:pt x="55324" y="33135"/>
                </a:lnTo>
                <a:lnTo>
                  <a:pt x="87756" y="12953"/>
                </a:lnTo>
                <a:lnTo>
                  <a:pt x="138888" y="809"/>
                </a:lnTo>
                <a:lnTo>
                  <a:pt x="15824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9030" y="1570608"/>
            <a:ext cx="306070" cy="338455"/>
          </a:xfrm>
          <a:custGeom>
            <a:avLst/>
            <a:gdLst/>
            <a:ahLst/>
            <a:cxnLst/>
            <a:rect l="l" t="t" r="r" b="b"/>
            <a:pathLst>
              <a:path w="306070" h="338455">
                <a:moveTo>
                  <a:pt x="162560" y="0"/>
                </a:moveTo>
                <a:lnTo>
                  <a:pt x="216789" y="6381"/>
                </a:lnTo>
                <a:lnTo>
                  <a:pt x="257683" y="25526"/>
                </a:lnTo>
                <a:lnTo>
                  <a:pt x="285861" y="56038"/>
                </a:lnTo>
                <a:lnTo>
                  <a:pt x="301751" y="96265"/>
                </a:lnTo>
                <a:lnTo>
                  <a:pt x="236220" y="108457"/>
                </a:lnTo>
                <a:lnTo>
                  <a:pt x="231955" y="97077"/>
                </a:lnTo>
                <a:lnTo>
                  <a:pt x="226202" y="86947"/>
                </a:lnTo>
                <a:lnTo>
                  <a:pt x="188753" y="59975"/>
                </a:lnTo>
                <a:lnTo>
                  <a:pt x="162560" y="56514"/>
                </a:lnTo>
                <a:lnTo>
                  <a:pt x="141962" y="58229"/>
                </a:lnTo>
                <a:lnTo>
                  <a:pt x="93599" y="83946"/>
                </a:lnTo>
                <a:lnTo>
                  <a:pt x="74453" y="118046"/>
                </a:lnTo>
                <a:lnTo>
                  <a:pt x="68072" y="165480"/>
                </a:lnTo>
                <a:lnTo>
                  <a:pt x="69691" y="192795"/>
                </a:lnTo>
                <a:lnTo>
                  <a:pt x="82645" y="236472"/>
                </a:lnTo>
                <a:lnTo>
                  <a:pt x="107934" y="265598"/>
                </a:lnTo>
                <a:lnTo>
                  <a:pt x="161798" y="281939"/>
                </a:lnTo>
                <a:lnTo>
                  <a:pt x="172200" y="281437"/>
                </a:lnTo>
                <a:lnTo>
                  <a:pt x="213550" y="269503"/>
                </a:lnTo>
                <a:lnTo>
                  <a:pt x="239268" y="254126"/>
                </a:lnTo>
                <a:lnTo>
                  <a:pt x="239268" y="212598"/>
                </a:lnTo>
                <a:lnTo>
                  <a:pt x="163575" y="212598"/>
                </a:lnTo>
                <a:lnTo>
                  <a:pt x="163575" y="157352"/>
                </a:lnTo>
                <a:lnTo>
                  <a:pt x="306070" y="157352"/>
                </a:lnTo>
                <a:lnTo>
                  <a:pt x="306070" y="287781"/>
                </a:lnTo>
                <a:lnTo>
                  <a:pt x="264421" y="315213"/>
                </a:lnTo>
                <a:lnTo>
                  <a:pt x="226105" y="329882"/>
                </a:lnTo>
                <a:lnTo>
                  <a:pt x="186239" y="337502"/>
                </a:lnTo>
                <a:lnTo>
                  <a:pt x="166116" y="338454"/>
                </a:lnTo>
                <a:lnTo>
                  <a:pt x="141231" y="337099"/>
                </a:lnTo>
                <a:lnTo>
                  <a:pt x="96464" y="326292"/>
                </a:lnTo>
                <a:lnTo>
                  <a:pt x="58646" y="304954"/>
                </a:lnTo>
                <a:lnTo>
                  <a:pt x="29968" y="274181"/>
                </a:lnTo>
                <a:lnTo>
                  <a:pt x="10769" y="234817"/>
                </a:lnTo>
                <a:lnTo>
                  <a:pt x="1192" y="191244"/>
                </a:lnTo>
                <a:lnTo>
                  <a:pt x="0" y="168148"/>
                </a:lnTo>
                <a:lnTo>
                  <a:pt x="1335" y="143259"/>
                </a:lnTo>
                <a:lnTo>
                  <a:pt x="12055" y="97817"/>
                </a:lnTo>
                <a:lnTo>
                  <a:pt x="33391" y="58547"/>
                </a:lnTo>
                <a:lnTo>
                  <a:pt x="64771" y="28066"/>
                </a:lnTo>
                <a:lnTo>
                  <a:pt x="100873" y="9161"/>
                </a:lnTo>
                <a:lnTo>
                  <a:pt x="140029" y="1021"/>
                </a:lnTo>
                <a:lnTo>
                  <a:pt x="16256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93111" y="1506093"/>
            <a:ext cx="4270375" cy="278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5525" marR="224790" indent="-21526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…evaluate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the  light of</a:t>
            </a:r>
            <a:r>
              <a:rPr sz="32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125095" marR="5080" indent="-113030">
              <a:lnSpc>
                <a:spcPct val="80000"/>
              </a:lnSpc>
            </a:pPr>
            <a:r>
              <a:rPr sz="3200" dirty="0">
                <a:latin typeface="Arial"/>
                <a:cs typeface="Arial"/>
              </a:rPr>
              <a:t>by knowing as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accurate  as </a:t>
            </a:r>
            <a:r>
              <a:rPr sz="3200" spc="-5" dirty="0">
                <a:latin typeface="Arial"/>
                <a:cs typeface="Arial"/>
              </a:rPr>
              <a:t>possible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results</a:t>
            </a:r>
            <a:endParaRPr sz="3200">
              <a:latin typeface="Arial"/>
              <a:cs typeface="Arial"/>
            </a:endParaRPr>
          </a:p>
          <a:p>
            <a:pPr marL="1771650">
              <a:lnSpc>
                <a:spcPts val="3070"/>
              </a:lnSpc>
            </a:pPr>
            <a:r>
              <a:rPr sz="3200" dirty="0">
                <a:latin typeface="Arial"/>
                <a:cs typeface="Arial"/>
              </a:rPr>
              <a:t>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instruction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06217" y="1506093"/>
            <a:ext cx="4446905" cy="2832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80" indent="-127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…run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parallel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throughout the</a:t>
            </a:r>
            <a:r>
              <a:rPr sz="32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>
              <a:latin typeface="Times New Roman"/>
              <a:cs typeface="Times New Roman"/>
            </a:endParaRPr>
          </a:p>
          <a:p>
            <a:pPr marL="56515" marR="5080" indent="3175" algn="ctr">
              <a:lnSpc>
                <a:spcPct val="80000"/>
              </a:lnSpc>
            </a:pPr>
            <a:r>
              <a:rPr sz="3200" dirty="0">
                <a:latin typeface="Arial"/>
                <a:cs typeface="Arial"/>
              </a:rPr>
              <a:t>clear </a:t>
            </a:r>
            <a:r>
              <a:rPr sz="3200" spc="-5" dirty="0">
                <a:latin typeface="Arial"/>
                <a:cs typeface="Arial"/>
              </a:rPr>
              <a:t>cut-lines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duties/responsibilities  and </a:t>
            </a:r>
            <a:r>
              <a:rPr sz="3200" dirty="0">
                <a:latin typeface="Arial"/>
                <a:cs typeface="Arial"/>
              </a:rPr>
              <a:t>respective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functions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04998" y="1506093"/>
            <a:ext cx="4335780" cy="278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2290" marR="535305" indent="6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…preventive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constructive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 algn="ctr">
              <a:lnSpc>
                <a:spcPct val="80000"/>
              </a:lnSpc>
            </a:pPr>
            <a:r>
              <a:rPr sz="3200" dirty="0">
                <a:latin typeface="Arial"/>
                <a:cs typeface="Arial"/>
              </a:rPr>
              <a:t>kind of assistance is  </a:t>
            </a:r>
            <a:r>
              <a:rPr sz="3200" spc="-5" dirty="0">
                <a:latin typeface="Arial"/>
                <a:cs typeface="Arial"/>
              </a:rPr>
              <a:t>valuable </a:t>
            </a:r>
            <a:r>
              <a:rPr sz="3200" dirty="0">
                <a:latin typeface="Arial"/>
                <a:cs typeface="Arial"/>
              </a:rPr>
              <a:t>to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teachers  </a:t>
            </a:r>
            <a:r>
              <a:rPr sz="3200" dirty="0">
                <a:latin typeface="Arial"/>
                <a:cs typeface="Arial"/>
              </a:rPr>
              <a:t>to avoid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mistakes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03475" y="1506093"/>
            <a:ext cx="4834890" cy="3171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marR="5080" indent="51943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…centered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child 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growth and</a:t>
            </a:r>
            <a:r>
              <a:rPr sz="32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69595" indent="-5715" algn="ctr">
              <a:lnSpc>
                <a:spcPct val="80000"/>
              </a:lnSpc>
            </a:pPr>
            <a:r>
              <a:rPr sz="3200" dirty="0">
                <a:latin typeface="Arial"/>
                <a:cs typeface="Arial"/>
              </a:rPr>
              <a:t>provide </a:t>
            </a:r>
            <a:r>
              <a:rPr sz="3200" spc="-5" dirty="0">
                <a:latin typeface="Arial"/>
                <a:cs typeface="Arial"/>
              </a:rPr>
              <a:t>conditions  </a:t>
            </a:r>
            <a:r>
              <a:rPr sz="3200" dirty="0">
                <a:latin typeface="Arial"/>
                <a:cs typeface="Arial"/>
              </a:rPr>
              <a:t>favorable to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growth  and </a:t>
            </a:r>
            <a:r>
              <a:rPr sz="3200" spc="-5" dirty="0">
                <a:latin typeface="Arial"/>
                <a:cs typeface="Arial"/>
              </a:rPr>
              <a:t>development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learners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316" y="501142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School administration must</a:t>
            </a:r>
            <a:r>
              <a:rPr sz="4000" spc="4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93366" y="1506093"/>
            <a:ext cx="4564380" cy="3561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…flexible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 indent="-6985" algn="ctr">
              <a:lnSpc>
                <a:spcPct val="8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is characterized by its  </a:t>
            </a:r>
            <a:r>
              <a:rPr sz="3200" spc="-5" dirty="0">
                <a:latin typeface="Arial"/>
                <a:cs typeface="Arial"/>
              </a:rPr>
              <a:t>being adopted and  </a:t>
            </a:r>
            <a:r>
              <a:rPr sz="3200" dirty="0">
                <a:latin typeface="Arial"/>
                <a:cs typeface="Arial"/>
              </a:rPr>
              <a:t>readily adjust to </a:t>
            </a:r>
            <a:r>
              <a:rPr sz="3200" spc="-5" dirty="0">
                <a:latin typeface="Arial"/>
                <a:cs typeface="Arial"/>
              </a:rPr>
              <a:t>meet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requirement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changing  conditions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340" y="471042"/>
            <a:ext cx="747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General Principles of School</a:t>
            </a:r>
            <a:r>
              <a:rPr sz="2800" spc="8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Administration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38327" y="1072260"/>
            <a:ext cx="7924800" cy="50876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677160" indent="-240665">
              <a:lnSpc>
                <a:spcPct val="100000"/>
              </a:lnSpc>
              <a:spcBef>
                <a:spcPts val="1160"/>
              </a:spcBef>
              <a:buSzPct val="95833"/>
              <a:buFont typeface="Wingdings"/>
              <a:buChar char=""/>
              <a:tabLst>
                <a:tab pos="267779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democratic</a:t>
            </a:r>
            <a:endParaRPr sz="2400">
              <a:latin typeface="Arial"/>
              <a:cs typeface="Arial"/>
            </a:endParaRPr>
          </a:p>
          <a:p>
            <a:pPr marL="1748155" indent="-240665">
              <a:lnSpc>
                <a:spcPct val="100000"/>
              </a:lnSpc>
              <a:spcBef>
                <a:spcPts val="1055"/>
              </a:spcBef>
              <a:buSzPct val="95833"/>
              <a:buFont typeface="Wingdings"/>
              <a:buChar char=""/>
              <a:tabLst>
                <a:tab pos="1748789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cooperative in</a:t>
            </a:r>
            <a:r>
              <a:rPr sz="2400" spc="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character</a:t>
            </a:r>
            <a:endParaRPr sz="2400">
              <a:latin typeface="Arial"/>
              <a:cs typeface="Arial"/>
            </a:endParaRPr>
          </a:p>
          <a:p>
            <a:pPr marL="1605915" indent="-241300">
              <a:lnSpc>
                <a:spcPct val="100000"/>
              </a:lnSpc>
              <a:spcBef>
                <a:spcPts val="1620"/>
              </a:spcBef>
              <a:buSzPct val="95833"/>
              <a:buFont typeface="Wingdings"/>
              <a:buChar char=""/>
              <a:tabLst>
                <a:tab pos="1606550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be effective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… must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be</a:t>
            </a:r>
            <a:r>
              <a:rPr sz="2400" spc="-8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scientific</a:t>
            </a:r>
            <a:endParaRPr sz="2400">
              <a:latin typeface="Arial"/>
              <a:cs typeface="Arial"/>
            </a:endParaRPr>
          </a:p>
          <a:p>
            <a:pPr marL="252729" indent="-240665">
              <a:lnSpc>
                <a:spcPct val="100000"/>
              </a:lnSpc>
              <a:spcBef>
                <a:spcPts val="136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based on accepted educational</a:t>
            </a:r>
            <a:r>
              <a:rPr sz="2400" spc="1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philosophy</a:t>
            </a:r>
            <a:endParaRPr sz="2400">
              <a:latin typeface="Arial"/>
              <a:cs typeface="Arial"/>
            </a:endParaRPr>
          </a:p>
          <a:p>
            <a:pPr marL="2748280" lvl="1" indent="-240665">
              <a:lnSpc>
                <a:spcPct val="100000"/>
              </a:lnSpc>
              <a:spcBef>
                <a:spcPts val="760"/>
              </a:spcBef>
              <a:buSzPct val="95833"/>
              <a:buFont typeface="Wingdings"/>
              <a:buChar char=""/>
              <a:tabLst>
                <a:tab pos="274891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creative</a:t>
            </a:r>
            <a:endParaRPr sz="2400">
              <a:latin typeface="Arial"/>
              <a:cs typeface="Arial"/>
            </a:endParaRPr>
          </a:p>
          <a:p>
            <a:pPr marL="1741170" indent="-240665">
              <a:lnSpc>
                <a:spcPct val="100000"/>
              </a:lnSpc>
              <a:spcBef>
                <a:spcPts val="1090"/>
              </a:spcBef>
              <a:buSzPct val="95833"/>
              <a:buFont typeface="Wingdings"/>
              <a:buChar char=""/>
              <a:tabLst>
                <a:tab pos="174180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evaluate in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light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of</a:t>
            </a:r>
            <a:r>
              <a:rPr sz="24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  <a:p>
            <a:pPr marL="1176655" indent="-240665">
              <a:lnSpc>
                <a:spcPct val="100000"/>
              </a:lnSpc>
              <a:spcBef>
                <a:spcPts val="1025"/>
              </a:spcBef>
              <a:buSzPct val="95833"/>
              <a:buFont typeface="Wingdings"/>
              <a:buChar char=""/>
              <a:tabLst>
                <a:tab pos="1177290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run parallel throughout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307465" lvl="1" indent="-240665">
              <a:lnSpc>
                <a:spcPct val="100000"/>
              </a:lnSpc>
              <a:spcBef>
                <a:spcPts val="1360"/>
              </a:spcBef>
              <a:buSzPct val="95833"/>
              <a:buFont typeface="Wingdings"/>
              <a:buChar char=""/>
              <a:tabLst>
                <a:tab pos="1308100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preventive and</a:t>
            </a:r>
            <a:r>
              <a:rPr sz="24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constructive</a:t>
            </a:r>
            <a:endParaRPr sz="2400">
              <a:latin typeface="Arial"/>
              <a:cs typeface="Arial"/>
            </a:endParaRPr>
          </a:p>
          <a:p>
            <a:pPr marL="1304290" lvl="1" indent="-240665">
              <a:lnSpc>
                <a:spcPct val="100000"/>
              </a:lnSpc>
              <a:spcBef>
                <a:spcPts val="805"/>
              </a:spcBef>
              <a:buSzPct val="95833"/>
              <a:buFont typeface="Wingdings"/>
              <a:buChar char=""/>
              <a:tabLst>
                <a:tab pos="130492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centered on child growth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&amp;</a:t>
            </a:r>
            <a:r>
              <a:rPr sz="2400" spc="1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marL="3041650" lvl="2" indent="-240665">
              <a:lnSpc>
                <a:spcPct val="100000"/>
              </a:lnSpc>
              <a:spcBef>
                <a:spcPts val="919"/>
              </a:spcBef>
              <a:buSzPct val="95833"/>
              <a:buFont typeface="Wingdings"/>
              <a:buChar char=""/>
              <a:tabLst>
                <a:tab pos="3042285" algn="l"/>
              </a:tabLst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0033CC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flexible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3867"/>
            <a:ext cx="9144000" cy="145873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Characteristics </a:t>
            </a:r>
            <a:r>
              <a:rPr dirty="0"/>
              <a:t>of </a:t>
            </a:r>
            <a:r>
              <a:rPr spc="-5" dirty="0" smtClean="0"/>
              <a:t>Autocratic</a:t>
            </a:r>
            <a:r>
              <a:rPr lang="en-US" spc="-110" dirty="0"/>
              <a:t> </a:t>
            </a:r>
            <a:r>
              <a:rPr spc="-10" dirty="0" smtClean="0"/>
              <a:t>and  </a:t>
            </a:r>
            <a:r>
              <a:rPr dirty="0"/>
              <a:t>Democratic</a:t>
            </a:r>
            <a:r>
              <a:rPr spc="-150" dirty="0"/>
              <a:t> </a:t>
            </a:r>
            <a:r>
              <a:rPr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3455035" cy="26581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Thinks he can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sit  by himself and  </a:t>
            </a:r>
            <a:r>
              <a:rPr sz="3600" spc="-5" dirty="0">
                <a:latin typeface="Arial"/>
                <a:cs typeface="Arial"/>
              </a:rPr>
              <a:t>see all </a:t>
            </a:r>
            <a:r>
              <a:rPr sz="3600" dirty="0">
                <a:latin typeface="Arial"/>
                <a:cs typeface="Arial"/>
              </a:rPr>
              <a:t>angles of  problems.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3125470" cy="272605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dirty="0">
                <a:latin typeface="Arial"/>
                <a:cs typeface="Arial"/>
              </a:rPr>
              <a:t>Realizes the  </a:t>
            </a:r>
            <a:r>
              <a:rPr sz="3600" spc="-5" dirty="0">
                <a:latin typeface="Arial"/>
                <a:cs typeface="Arial"/>
              </a:rPr>
              <a:t>potential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power 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thirty </a:t>
            </a:r>
            <a:r>
              <a:rPr sz="3600" spc="-5" dirty="0">
                <a:latin typeface="Arial"/>
                <a:cs typeface="Arial"/>
              </a:rPr>
              <a:t>or </a:t>
            </a:r>
            <a:r>
              <a:rPr sz="3600" dirty="0">
                <a:latin typeface="Arial"/>
                <a:cs typeface="Arial"/>
              </a:rPr>
              <a:t>fifty  brains.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89916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3048000" cy="26581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Does </a:t>
            </a:r>
            <a:r>
              <a:rPr sz="3600" dirty="0">
                <a:latin typeface="Arial"/>
                <a:cs typeface="Arial"/>
              </a:rPr>
              <a:t>not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know  </a:t>
            </a:r>
            <a:r>
              <a:rPr sz="3600" dirty="0">
                <a:latin typeface="Arial"/>
                <a:cs typeface="Arial"/>
              </a:rPr>
              <a:t>how to use the  experience of  </a:t>
            </a:r>
            <a:r>
              <a:rPr sz="3600" spc="-5" dirty="0">
                <a:latin typeface="Arial"/>
                <a:cs typeface="Arial"/>
              </a:rPr>
              <a:t>others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2871470" cy="228663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spc="-5" dirty="0">
                <a:latin typeface="Arial"/>
                <a:cs typeface="Arial"/>
              </a:rPr>
              <a:t>Knows how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  utilize that  power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661236"/>
            <a:ext cx="2037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405384"/>
            <a:ext cx="8424672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416978"/>
            <a:ext cx="89916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1626235"/>
            <a:ext cx="2240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2297048"/>
            <a:ext cx="3810000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dirty="0">
                <a:latin typeface="Arial"/>
                <a:cs typeface="Arial"/>
              </a:rPr>
              <a:t>Cannot </a:t>
            </a:r>
            <a:r>
              <a:rPr sz="3600" spc="-5" dirty="0">
                <a:latin typeface="Arial"/>
                <a:cs typeface="Arial"/>
              </a:rPr>
              <a:t>bear </a:t>
            </a:r>
            <a:r>
              <a:rPr sz="3600" spc="-10" dirty="0">
                <a:latin typeface="Arial"/>
                <a:cs typeface="Arial"/>
              </a:rPr>
              <a:t>to </a:t>
            </a:r>
            <a:r>
              <a:rPr sz="3600" dirty="0">
                <a:latin typeface="Arial"/>
                <a:cs typeface="Arial"/>
              </a:rPr>
              <a:t>let  any of the </a:t>
            </a:r>
            <a:r>
              <a:rPr sz="3600" spc="-5" dirty="0">
                <a:latin typeface="Arial"/>
                <a:cs typeface="Arial"/>
              </a:rPr>
              <a:t>strings  </a:t>
            </a:r>
            <a:r>
              <a:rPr sz="3600" dirty="0">
                <a:latin typeface="Arial"/>
                <a:cs typeface="Arial"/>
              </a:rPr>
              <a:t>of management  </a:t>
            </a:r>
            <a:r>
              <a:rPr sz="3600" spc="-5" dirty="0">
                <a:latin typeface="Arial"/>
                <a:cs typeface="Arial"/>
              </a:rPr>
              <a:t>slip duties </a:t>
            </a:r>
            <a:r>
              <a:rPr sz="3600" dirty="0">
                <a:latin typeface="Arial"/>
                <a:cs typeface="Arial"/>
              </a:rPr>
              <a:t>from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his  fingers.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046" y="2297684"/>
            <a:ext cx="2871470" cy="14522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Knows how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  delegate  </a:t>
            </a:r>
            <a:r>
              <a:rPr sz="3600" spc="-5" dirty="0">
                <a:latin typeface="Arial"/>
                <a:cs typeface="Arial"/>
              </a:rPr>
              <a:t>duties.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40089"/>
            <a:ext cx="8305800" cy="121251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Characteristics </a:t>
            </a:r>
            <a:r>
              <a:rPr sz="3600" dirty="0"/>
              <a:t>of </a:t>
            </a:r>
            <a:r>
              <a:rPr sz="3600" spc="-5" dirty="0"/>
              <a:t>Autocratic</a:t>
            </a:r>
            <a:r>
              <a:rPr sz="3600" spc="-110" dirty="0"/>
              <a:t> </a:t>
            </a:r>
            <a:r>
              <a:rPr sz="3600" spc="-10" dirty="0"/>
              <a:t>and  </a:t>
            </a:r>
            <a:r>
              <a:rPr sz="3600" dirty="0"/>
              <a:t>Democratic</a:t>
            </a:r>
            <a:r>
              <a:rPr sz="3600" spc="-150" dirty="0"/>
              <a:t> </a:t>
            </a:r>
            <a:r>
              <a:rPr sz="3600"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3760470" cy="26581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dirty="0">
                <a:latin typeface="Arial"/>
                <a:cs typeface="Arial"/>
              </a:rPr>
              <a:t>Is </a:t>
            </a:r>
            <a:r>
              <a:rPr sz="3600" spc="-5" dirty="0">
                <a:latin typeface="Arial"/>
                <a:cs typeface="Arial"/>
              </a:rPr>
              <a:t>so tied </a:t>
            </a:r>
            <a:r>
              <a:rPr sz="3600" dirty="0">
                <a:latin typeface="Arial"/>
                <a:cs typeface="Arial"/>
              </a:rPr>
              <a:t>to  routine details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that  </a:t>
            </a:r>
            <a:r>
              <a:rPr sz="3600" spc="-5" dirty="0">
                <a:latin typeface="Arial"/>
                <a:cs typeface="Arial"/>
              </a:rPr>
              <a:t>he </a:t>
            </a:r>
            <a:r>
              <a:rPr sz="3600" dirty="0">
                <a:latin typeface="Arial"/>
                <a:cs typeface="Arial"/>
              </a:rPr>
              <a:t>seldom tackles  </a:t>
            </a:r>
            <a:r>
              <a:rPr sz="3600" spc="-5" dirty="0">
                <a:latin typeface="Arial"/>
                <a:cs typeface="Arial"/>
              </a:rPr>
              <a:t>his </a:t>
            </a:r>
            <a:r>
              <a:rPr sz="3600" dirty="0">
                <a:latin typeface="Arial"/>
                <a:cs typeface="Arial"/>
              </a:rPr>
              <a:t>target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job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3023870" cy="40424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spc="-5" dirty="0">
                <a:latin typeface="Arial"/>
                <a:cs typeface="Arial"/>
              </a:rPr>
              <a:t>Free </a:t>
            </a:r>
            <a:r>
              <a:rPr sz="3600" dirty="0">
                <a:latin typeface="Arial"/>
                <a:cs typeface="Arial"/>
              </a:rPr>
              <a:t>himself  from </a:t>
            </a:r>
            <a:r>
              <a:rPr sz="3600" spc="-5" dirty="0">
                <a:latin typeface="Arial"/>
                <a:cs typeface="Arial"/>
              </a:rPr>
              <a:t>routine  </a:t>
            </a:r>
            <a:r>
              <a:rPr sz="3600" dirty="0">
                <a:latin typeface="Arial"/>
                <a:cs typeface="Arial"/>
              </a:rPr>
              <a:t>details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order  to </a:t>
            </a:r>
            <a:r>
              <a:rPr sz="3600" spc="-5" dirty="0">
                <a:latin typeface="Arial"/>
                <a:cs typeface="Arial"/>
              </a:rPr>
              <a:t>run his  </a:t>
            </a:r>
            <a:r>
              <a:rPr sz="3600" dirty="0">
                <a:latin typeface="Arial"/>
                <a:cs typeface="Arial"/>
              </a:rPr>
              <a:t>energy to  </a:t>
            </a:r>
            <a:r>
              <a:rPr sz="3600" spc="-5" dirty="0">
                <a:latin typeface="Arial"/>
                <a:cs typeface="Arial"/>
              </a:rPr>
              <a:t>creative  </a:t>
            </a:r>
            <a:r>
              <a:rPr sz="3600" dirty="0">
                <a:latin typeface="Arial"/>
                <a:cs typeface="Arial"/>
              </a:rPr>
              <a:t>leadership.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477" y="463118"/>
            <a:ext cx="7705725" cy="5447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MAJOR FUNCTIONS OF</a:t>
            </a:r>
            <a:r>
              <a:rPr sz="3200" b="1" spc="-8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ADMINISTRATION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191510" indent="-247015">
              <a:lnSpc>
                <a:spcPct val="100000"/>
              </a:lnSpc>
              <a:buChar char="-"/>
              <a:tabLst>
                <a:tab pos="3192145" algn="l"/>
              </a:tabLst>
            </a:pPr>
            <a:r>
              <a:rPr sz="3200" spc="-5" dirty="0">
                <a:latin typeface="Arial"/>
                <a:cs typeface="Arial"/>
              </a:rPr>
              <a:t>Planning</a:t>
            </a:r>
            <a:endParaRPr sz="3200">
              <a:latin typeface="Arial"/>
              <a:cs typeface="Arial"/>
            </a:endParaRPr>
          </a:p>
          <a:p>
            <a:pPr marL="3218180" indent="-247650">
              <a:lnSpc>
                <a:spcPct val="100000"/>
              </a:lnSpc>
              <a:spcBef>
                <a:spcPts val="1345"/>
              </a:spcBef>
              <a:buChar char="-"/>
              <a:tabLst>
                <a:tab pos="3218815" algn="l"/>
              </a:tabLst>
            </a:pPr>
            <a:r>
              <a:rPr sz="3200" dirty="0">
                <a:latin typeface="Arial"/>
                <a:cs typeface="Arial"/>
              </a:rPr>
              <a:t>Organizing</a:t>
            </a:r>
            <a:endParaRPr sz="3200">
              <a:latin typeface="Arial"/>
              <a:cs typeface="Arial"/>
            </a:endParaRPr>
          </a:p>
          <a:p>
            <a:pPr marL="3233420" indent="-247650">
              <a:lnSpc>
                <a:spcPct val="100000"/>
              </a:lnSpc>
              <a:spcBef>
                <a:spcPts val="1555"/>
              </a:spcBef>
              <a:buChar char="-"/>
              <a:tabLst>
                <a:tab pos="3234055" algn="l"/>
              </a:tabLst>
            </a:pPr>
            <a:r>
              <a:rPr sz="3200" spc="-10" dirty="0">
                <a:latin typeface="Arial"/>
                <a:cs typeface="Arial"/>
              </a:rPr>
              <a:t>Staffing</a:t>
            </a:r>
            <a:endParaRPr sz="3200">
              <a:latin typeface="Arial"/>
              <a:cs typeface="Arial"/>
            </a:endParaRPr>
          </a:p>
          <a:p>
            <a:pPr marL="3244215" indent="-247015">
              <a:lnSpc>
                <a:spcPct val="100000"/>
              </a:lnSpc>
              <a:spcBef>
                <a:spcPts val="470"/>
              </a:spcBef>
              <a:buChar char="-"/>
              <a:tabLst>
                <a:tab pos="3244850" algn="l"/>
              </a:tabLst>
            </a:pPr>
            <a:r>
              <a:rPr sz="3200" dirty="0">
                <a:latin typeface="Arial"/>
                <a:cs typeface="Arial"/>
              </a:rPr>
              <a:t>Directing</a:t>
            </a:r>
            <a:endParaRPr sz="3200">
              <a:latin typeface="Arial"/>
              <a:cs typeface="Arial"/>
            </a:endParaRPr>
          </a:p>
          <a:p>
            <a:pPr marL="3259454" indent="-247015">
              <a:lnSpc>
                <a:spcPct val="100000"/>
              </a:lnSpc>
              <a:spcBef>
                <a:spcPts val="1085"/>
              </a:spcBef>
              <a:buChar char="-"/>
              <a:tabLst>
                <a:tab pos="3260090" algn="l"/>
              </a:tabLst>
            </a:pPr>
            <a:r>
              <a:rPr sz="3200" spc="-5" dirty="0">
                <a:latin typeface="Arial"/>
                <a:cs typeface="Arial"/>
              </a:rPr>
              <a:t>Coordinating</a:t>
            </a:r>
            <a:endParaRPr sz="3200">
              <a:latin typeface="Arial"/>
              <a:cs typeface="Arial"/>
            </a:endParaRPr>
          </a:p>
          <a:p>
            <a:pPr marL="3244215" indent="-247015">
              <a:lnSpc>
                <a:spcPct val="100000"/>
              </a:lnSpc>
              <a:spcBef>
                <a:spcPts val="2170"/>
              </a:spcBef>
              <a:buChar char="-"/>
              <a:tabLst>
                <a:tab pos="3244850" algn="l"/>
              </a:tabLst>
            </a:pPr>
            <a:r>
              <a:rPr sz="3200" spc="-5" dirty="0">
                <a:latin typeface="Arial"/>
                <a:cs typeface="Arial"/>
              </a:rPr>
              <a:t>Reporting</a:t>
            </a:r>
            <a:endParaRPr sz="3200">
              <a:latin typeface="Arial"/>
              <a:cs typeface="Arial"/>
            </a:endParaRPr>
          </a:p>
          <a:p>
            <a:pPr marL="3218180" indent="-247650">
              <a:lnSpc>
                <a:spcPct val="100000"/>
              </a:lnSpc>
              <a:spcBef>
                <a:spcPts val="1960"/>
              </a:spcBef>
              <a:buChar char="-"/>
              <a:tabLst>
                <a:tab pos="3218815" algn="l"/>
              </a:tabLst>
            </a:pPr>
            <a:r>
              <a:rPr sz="3200" spc="-5" dirty="0">
                <a:latin typeface="Arial"/>
                <a:cs typeface="Arial"/>
              </a:rPr>
              <a:t>Budgeting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9776" y="1583436"/>
            <a:ext cx="1106424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8188" y="1898904"/>
            <a:ext cx="611124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592" y="1673351"/>
            <a:ext cx="1002792" cy="113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8479" y="1985772"/>
            <a:ext cx="509016" cy="1037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4348" y="2212848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4764" y="2526792"/>
            <a:ext cx="533400" cy="113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36164" y="2302764"/>
            <a:ext cx="1001267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5055" y="2615183"/>
            <a:ext cx="432816" cy="1036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2823" y="4256532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0860" y="4579620"/>
            <a:ext cx="577596" cy="1120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4639" y="4346447"/>
            <a:ext cx="1001267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1151" y="4666488"/>
            <a:ext cx="477012" cy="1021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2823" y="5006340"/>
            <a:ext cx="1104900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0860" y="5329428"/>
            <a:ext cx="545591" cy="1120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39" y="5096255"/>
            <a:ext cx="1001267" cy="113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1151" y="5416296"/>
            <a:ext cx="445008" cy="10210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8207" y="3762755"/>
            <a:ext cx="437388" cy="516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654" y="3269234"/>
            <a:ext cx="412115" cy="491490"/>
          </a:xfrm>
          <a:custGeom>
            <a:avLst/>
            <a:gdLst/>
            <a:ahLst/>
            <a:cxnLst/>
            <a:rect l="l" t="t" r="r" b="b"/>
            <a:pathLst>
              <a:path w="412114" h="491489">
                <a:moveTo>
                  <a:pt x="181229" y="0"/>
                </a:moveTo>
                <a:lnTo>
                  <a:pt x="0" y="0"/>
                </a:lnTo>
                <a:lnTo>
                  <a:pt x="0" y="490981"/>
                </a:lnTo>
                <a:lnTo>
                  <a:pt x="186562" y="490981"/>
                </a:lnTo>
                <a:lnTo>
                  <a:pt x="212615" y="490319"/>
                </a:lnTo>
                <a:lnTo>
                  <a:pt x="256482" y="485088"/>
                </a:lnTo>
                <a:lnTo>
                  <a:pt x="295106" y="472828"/>
                </a:lnTo>
                <a:lnTo>
                  <a:pt x="329916" y="453207"/>
                </a:lnTo>
                <a:lnTo>
                  <a:pt x="359989" y="423487"/>
                </a:lnTo>
                <a:lnTo>
                  <a:pt x="370600" y="408177"/>
                </a:lnTo>
                <a:lnTo>
                  <a:pt x="99186" y="408177"/>
                </a:lnTo>
                <a:lnTo>
                  <a:pt x="99186" y="83057"/>
                </a:lnTo>
                <a:lnTo>
                  <a:pt x="370636" y="83057"/>
                </a:lnTo>
                <a:lnTo>
                  <a:pt x="363116" y="71782"/>
                </a:lnTo>
                <a:lnTo>
                  <a:pt x="332420" y="39633"/>
                </a:lnTo>
                <a:lnTo>
                  <a:pt x="295411" y="17016"/>
                </a:lnTo>
                <a:lnTo>
                  <a:pt x="256666" y="5304"/>
                </a:lnTo>
                <a:lnTo>
                  <a:pt x="209994" y="593"/>
                </a:lnTo>
                <a:lnTo>
                  <a:pt x="181229" y="0"/>
                </a:lnTo>
                <a:close/>
              </a:path>
              <a:path w="412114" h="491489">
                <a:moveTo>
                  <a:pt x="370636" y="83057"/>
                </a:moveTo>
                <a:lnTo>
                  <a:pt x="143636" y="83057"/>
                </a:lnTo>
                <a:lnTo>
                  <a:pt x="171448" y="83345"/>
                </a:lnTo>
                <a:lnTo>
                  <a:pt x="194294" y="84216"/>
                </a:lnTo>
                <a:lnTo>
                  <a:pt x="238333" y="91475"/>
                </a:lnTo>
                <a:lnTo>
                  <a:pt x="279439" y="120257"/>
                </a:lnTo>
                <a:lnTo>
                  <a:pt x="299084" y="158368"/>
                </a:lnTo>
                <a:lnTo>
                  <a:pt x="308479" y="219037"/>
                </a:lnTo>
                <a:lnTo>
                  <a:pt x="309118" y="245871"/>
                </a:lnTo>
                <a:lnTo>
                  <a:pt x="308479" y="272780"/>
                </a:lnTo>
                <a:lnTo>
                  <a:pt x="303438" y="317738"/>
                </a:lnTo>
                <a:lnTo>
                  <a:pt x="287543" y="364093"/>
                </a:lnTo>
                <a:lnTo>
                  <a:pt x="255143" y="395414"/>
                </a:lnTo>
                <a:lnTo>
                  <a:pt x="208883" y="407019"/>
                </a:lnTo>
                <a:lnTo>
                  <a:pt x="173100" y="408177"/>
                </a:lnTo>
                <a:lnTo>
                  <a:pt x="370600" y="408177"/>
                </a:lnTo>
                <a:lnTo>
                  <a:pt x="396494" y="354710"/>
                </a:lnTo>
                <a:lnTo>
                  <a:pt x="407812" y="306593"/>
                </a:lnTo>
                <a:lnTo>
                  <a:pt x="411606" y="250189"/>
                </a:lnTo>
                <a:lnTo>
                  <a:pt x="410587" y="217068"/>
                </a:lnTo>
                <a:lnTo>
                  <a:pt x="402498" y="159017"/>
                </a:lnTo>
                <a:lnTo>
                  <a:pt x="386548" y="111509"/>
                </a:lnTo>
                <a:lnTo>
                  <a:pt x="375761" y="90741"/>
                </a:lnTo>
                <a:lnTo>
                  <a:pt x="370636" y="8305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9840" y="3352291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20">
                <a:moveTo>
                  <a:pt x="0" y="0"/>
                </a:moveTo>
                <a:lnTo>
                  <a:pt x="0" y="325120"/>
                </a:lnTo>
                <a:lnTo>
                  <a:pt x="73913" y="325120"/>
                </a:lnTo>
                <a:lnTo>
                  <a:pt x="123241" y="322494"/>
                </a:lnTo>
                <a:lnTo>
                  <a:pt x="165433" y="306740"/>
                </a:lnTo>
                <a:lnTo>
                  <a:pt x="194490" y="268043"/>
                </a:lnTo>
                <a:lnTo>
                  <a:pt x="207390" y="213677"/>
                </a:lnTo>
                <a:lnTo>
                  <a:pt x="209931" y="162813"/>
                </a:lnTo>
                <a:lnTo>
                  <a:pt x="209292" y="135979"/>
                </a:lnTo>
                <a:lnTo>
                  <a:pt x="204251" y="92215"/>
                </a:lnTo>
                <a:lnTo>
                  <a:pt x="187801" y="48228"/>
                </a:lnTo>
                <a:lnTo>
                  <a:pt x="162057" y="19950"/>
                </a:lnTo>
                <a:lnTo>
                  <a:pt x="125857" y="4699"/>
                </a:lnTo>
                <a:lnTo>
                  <a:pt x="72261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8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654" y="3269234"/>
            <a:ext cx="412115" cy="491490"/>
          </a:xfrm>
          <a:custGeom>
            <a:avLst/>
            <a:gdLst/>
            <a:ahLst/>
            <a:cxnLst/>
            <a:rect l="l" t="t" r="r" b="b"/>
            <a:pathLst>
              <a:path w="412114" h="491489">
                <a:moveTo>
                  <a:pt x="0" y="0"/>
                </a:moveTo>
                <a:lnTo>
                  <a:pt x="181229" y="0"/>
                </a:lnTo>
                <a:lnTo>
                  <a:pt x="209994" y="593"/>
                </a:lnTo>
                <a:lnTo>
                  <a:pt x="256666" y="5304"/>
                </a:lnTo>
                <a:lnTo>
                  <a:pt x="295411" y="17016"/>
                </a:lnTo>
                <a:lnTo>
                  <a:pt x="332420" y="39633"/>
                </a:lnTo>
                <a:lnTo>
                  <a:pt x="363116" y="71782"/>
                </a:lnTo>
                <a:lnTo>
                  <a:pt x="386548" y="111509"/>
                </a:lnTo>
                <a:lnTo>
                  <a:pt x="402498" y="159017"/>
                </a:lnTo>
                <a:lnTo>
                  <a:pt x="410587" y="217068"/>
                </a:lnTo>
                <a:lnTo>
                  <a:pt x="411606" y="250189"/>
                </a:lnTo>
                <a:lnTo>
                  <a:pt x="410656" y="279433"/>
                </a:lnTo>
                <a:lnTo>
                  <a:pt x="403088" y="331682"/>
                </a:lnTo>
                <a:lnTo>
                  <a:pt x="386278" y="380192"/>
                </a:lnTo>
                <a:lnTo>
                  <a:pt x="359989" y="423487"/>
                </a:lnTo>
                <a:lnTo>
                  <a:pt x="329916" y="453207"/>
                </a:lnTo>
                <a:lnTo>
                  <a:pt x="295106" y="472828"/>
                </a:lnTo>
                <a:lnTo>
                  <a:pt x="256482" y="485088"/>
                </a:lnTo>
                <a:lnTo>
                  <a:pt x="212615" y="490319"/>
                </a:lnTo>
                <a:lnTo>
                  <a:pt x="186562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8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3704" y="3515867"/>
            <a:ext cx="1554480" cy="1237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99004" y="3829811"/>
            <a:ext cx="562356" cy="11384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5520" y="3605784"/>
            <a:ext cx="1450847" cy="1133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9295" y="3918203"/>
            <a:ext cx="461771" cy="1036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0860" y="3774947"/>
            <a:ext cx="696467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5639" y="4020311"/>
            <a:ext cx="408432" cy="7208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2676" y="3864864"/>
            <a:ext cx="592836" cy="795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5932" y="4107179"/>
            <a:ext cx="307848" cy="621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661236"/>
            <a:ext cx="2037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405384"/>
            <a:ext cx="8424672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93867"/>
            <a:ext cx="9144000" cy="145873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Characteristics </a:t>
            </a:r>
            <a:r>
              <a:rPr dirty="0"/>
              <a:t>of </a:t>
            </a:r>
            <a:r>
              <a:rPr spc="-5" dirty="0"/>
              <a:t>Autocratic</a:t>
            </a:r>
            <a:r>
              <a:rPr spc="-110" dirty="0"/>
              <a:t> </a:t>
            </a:r>
            <a:r>
              <a:rPr spc="-10" dirty="0"/>
              <a:t>and  </a:t>
            </a:r>
            <a:r>
              <a:rPr dirty="0"/>
              <a:t>Democratic</a:t>
            </a:r>
            <a:r>
              <a:rPr spc="-150" dirty="0"/>
              <a:t> </a:t>
            </a:r>
            <a:r>
              <a:rPr spc="-5" dirty="0"/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1626235"/>
            <a:ext cx="2240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2297048"/>
            <a:ext cx="3810635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dirty="0">
                <a:latin typeface="Arial"/>
                <a:cs typeface="Arial"/>
              </a:rPr>
              <a:t>Is jealous of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ideas;  </a:t>
            </a:r>
            <a:r>
              <a:rPr sz="3600" dirty="0">
                <a:latin typeface="Arial"/>
                <a:cs typeface="Arial"/>
              </a:rPr>
              <a:t>reacts in one of  that </a:t>
            </a:r>
            <a:r>
              <a:rPr sz="3600" spc="-5" dirty="0">
                <a:latin typeface="Arial"/>
                <a:cs typeface="Arial"/>
              </a:rPr>
              <a:t>several ways  when someone  makes a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proposal.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046" y="2297684"/>
            <a:ext cx="2896235" cy="276923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dirty="0">
                <a:latin typeface="Arial"/>
                <a:cs typeface="Arial"/>
              </a:rPr>
              <a:t>Is quick to  recognize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and  </a:t>
            </a:r>
            <a:r>
              <a:rPr sz="3600" dirty="0">
                <a:latin typeface="Arial"/>
                <a:cs typeface="Arial"/>
              </a:rPr>
              <a:t>praise </a:t>
            </a:r>
            <a:r>
              <a:rPr sz="3600" spc="-5" dirty="0">
                <a:latin typeface="Arial"/>
                <a:cs typeface="Arial"/>
              </a:rPr>
              <a:t>an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idea  comes </a:t>
            </a:r>
            <a:r>
              <a:rPr sz="3600" dirty="0">
                <a:latin typeface="Arial"/>
                <a:cs typeface="Arial"/>
              </a:rPr>
              <a:t>from  </a:t>
            </a:r>
            <a:r>
              <a:rPr sz="3600" spc="-5" dirty="0">
                <a:latin typeface="Arial"/>
                <a:cs typeface="Arial"/>
              </a:rPr>
              <a:t>someone else  or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others.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661236"/>
            <a:ext cx="2037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405384"/>
            <a:ext cx="8424672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0678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1626235"/>
            <a:ext cx="2240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2297048"/>
            <a:ext cx="3683635" cy="189166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Makes </a:t>
            </a:r>
            <a:r>
              <a:rPr sz="3600" dirty="0">
                <a:latin typeface="Arial"/>
                <a:cs typeface="Arial"/>
              </a:rPr>
              <a:t>decisions  that should have  </a:t>
            </a:r>
            <a:r>
              <a:rPr sz="3600" spc="-5" dirty="0">
                <a:latin typeface="Arial"/>
                <a:cs typeface="Arial"/>
              </a:rPr>
              <a:t>been made by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 group.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046" y="2297684"/>
            <a:ext cx="2641600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Refers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the  </a:t>
            </a:r>
            <a:r>
              <a:rPr sz="3600" spc="-5" dirty="0">
                <a:latin typeface="Arial"/>
                <a:cs typeface="Arial"/>
              </a:rPr>
              <a:t>group all  </a:t>
            </a:r>
            <a:r>
              <a:rPr sz="3600" dirty="0">
                <a:latin typeface="Arial"/>
                <a:cs typeface="Arial"/>
              </a:rPr>
              <a:t>matters </a:t>
            </a:r>
            <a:r>
              <a:rPr sz="3600" spc="-5" dirty="0">
                <a:latin typeface="Arial"/>
                <a:cs typeface="Arial"/>
              </a:rPr>
              <a:t>that  concern  </a:t>
            </a:r>
            <a:r>
              <a:rPr sz="3600" dirty="0">
                <a:latin typeface="Arial"/>
                <a:cs typeface="Arial"/>
              </a:rPr>
              <a:t>decisions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2885440" cy="22193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  <a:p>
            <a:pPr marL="12700" marR="423545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Adopts  </a:t>
            </a:r>
            <a:r>
              <a:rPr sz="3600" dirty="0">
                <a:latin typeface="Arial"/>
                <a:cs typeface="Arial"/>
              </a:rPr>
              <a:t>paternalistic  </a:t>
            </a:r>
            <a:r>
              <a:rPr sz="3600" spc="-5" dirty="0">
                <a:latin typeface="Arial"/>
                <a:cs typeface="Arial"/>
              </a:rPr>
              <a:t>attitude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3150870" cy="360362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dirty="0">
                <a:latin typeface="Arial"/>
                <a:cs typeface="Arial"/>
              </a:rPr>
              <a:t>Maintains the  </a:t>
            </a:r>
            <a:r>
              <a:rPr sz="3600" spc="-5" dirty="0">
                <a:latin typeface="Arial"/>
                <a:cs typeface="Arial"/>
              </a:rPr>
              <a:t>position “I”  </a:t>
            </a:r>
            <a:r>
              <a:rPr sz="3600" dirty="0">
                <a:latin typeface="Arial"/>
                <a:cs typeface="Arial"/>
              </a:rPr>
              <a:t>adviser </a:t>
            </a:r>
            <a:r>
              <a:rPr sz="3600" spc="-5" dirty="0">
                <a:latin typeface="Arial"/>
                <a:cs typeface="Arial"/>
              </a:rPr>
              <a:t>both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on  </a:t>
            </a:r>
            <a:r>
              <a:rPr sz="3600" dirty="0">
                <a:latin typeface="Arial"/>
                <a:cs typeface="Arial"/>
              </a:rPr>
              <a:t>personal </a:t>
            </a:r>
            <a:r>
              <a:rPr sz="3600" spc="-5" dirty="0">
                <a:latin typeface="Arial"/>
                <a:cs typeface="Arial"/>
              </a:rPr>
              <a:t>and  </a:t>
            </a:r>
            <a:r>
              <a:rPr sz="3600" dirty="0">
                <a:latin typeface="Arial"/>
                <a:cs typeface="Arial"/>
              </a:rPr>
              <a:t>professional  matters.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661236"/>
            <a:ext cx="2037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405384"/>
            <a:ext cx="8424672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1626235"/>
            <a:ext cx="2240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2297048"/>
            <a:ext cx="2846705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Expects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hero-  worship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046" y="2297684"/>
            <a:ext cx="3174365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Wishes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be  respected as  an </a:t>
            </a:r>
            <a:r>
              <a:rPr sz="3600" dirty="0">
                <a:latin typeface="Arial"/>
                <a:cs typeface="Arial"/>
              </a:rPr>
              <a:t>individual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as  he </a:t>
            </a:r>
            <a:r>
              <a:rPr sz="3600" dirty="0">
                <a:latin typeface="Arial"/>
                <a:cs typeface="Arial"/>
              </a:rPr>
              <a:t>respects  others.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3100705" cy="26581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Does </a:t>
            </a:r>
            <a:r>
              <a:rPr sz="3600" dirty="0">
                <a:latin typeface="Arial"/>
                <a:cs typeface="Arial"/>
              </a:rPr>
              <a:t>not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admit  even to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himself  that </a:t>
            </a:r>
            <a:r>
              <a:rPr sz="3600" spc="-5" dirty="0">
                <a:latin typeface="Arial"/>
                <a:cs typeface="Arial"/>
              </a:rPr>
              <a:t>he is  autocratic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2616200" cy="272605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  <a:p>
            <a:pPr marL="12700" marR="129539">
              <a:lnSpc>
                <a:spcPct val="80000"/>
              </a:lnSpc>
              <a:spcBef>
                <a:spcPts val="2310"/>
              </a:spcBef>
            </a:pPr>
            <a:r>
              <a:rPr sz="3600" spc="-5" dirty="0">
                <a:latin typeface="Arial"/>
                <a:cs typeface="Arial"/>
              </a:rPr>
              <a:t>Consc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ously  practices  </a:t>
            </a:r>
            <a:r>
              <a:rPr sz="3600" dirty="0">
                <a:latin typeface="Arial"/>
                <a:cs typeface="Arial"/>
              </a:rPr>
              <a:t>democratic  practices.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32" y="1530167"/>
            <a:ext cx="3761740" cy="309753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Sacrifices  </a:t>
            </a:r>
            <a:r>
              <a:rPr sz="3600" dirty="0">
                <a:latin typeface="Arial"/>
                <a:cs typeface="Arial"/>
              </a:rPr>
              <a:t>everything  </a:t>
            </a:r>
            <a:r>
              <a:rPr sz="3600" spc="-5" dirty="0">
                <a:latin typeface="Arial"/>
                <a:cs typeface="Arial"/>
              </a:rPr>
              <a:t>teachers,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students  </a:t>
            </a:r>
            <a:r>
              <a:rPr sz="3600" dirty="0">
                <a:latin typeface="Arial"/>
                <a:cs typeface="Arial"/>
              </a:rPr>
              <a:t>involved </a:t>
            </a:r>
            <a:r>
              <a:rPr sz="3600" spc="-5" dirty="0">
                <a:latin typeface="Arial"/>
                <a:cs typeface="Arial"/>
              </a:rPr>
              <a:t>than with  freedom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system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046" y="1463222"/>
            <a:ext cx="3098800" cy="316484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385"/>
              </a:spcBef>
            </a:pPr>
            <a:r>
              <a:rPr sz="3200" b="1" dirty="0">
                <a:latin typeface="Arial"/>
                <a:cs typeface="Arial"/>
              </a:rPr>
              <a:t>Democratic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dirty="0">
                <a:latin typeface="Arial"/>
                <a:cs typeface="Arial"/>
              </a:rPr>
              <a:t>Is </a:t>
            </a:r>
            <a:r>
              <a:rPr sz="3600" spc="-5" dirty="0">
                <a:latin typeface="Arial"/>
                <a:cs typeface="Arial"/>
              </a:rPr>
              <a:t>more  </a:t>
            </a:r>
            <a:r>
              <a:rPr sz="3600" dirty="0">
                <a:latin typeface="Arial"/>
                <a:cs typeface="Arial"/>
              </a:rPr>
              <a:t>concerned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with  the growth or  </a:t>
            </a:r>
            <a:r>
              <a:rPr sz="3600" dirty="0">
                <a:latin typeface="Arial"/>
                <a:cs typeface="Arial"/>
              </a:rPr>
              <a:t>progress of  individuals.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indent="375920">
              <a:lnSpc>
                <a:spcPct val="100000"/>
              </a:lnSpc>
              <a:spcBef>
                <a:spcPts val="1385"/>
              </a:spcBef>
            </a:pPr>
            <a:r>
              <a:rPr dirty="0"/>
              <a:t>Democratic</a:t>
            </a:r>
          </a:p>
          <a:p>
            <a:pPr marL="12700" marR="5080">
              <a:lnSpc>
                <a:spcPct val="80000"/>
              </a:lnSpc>
              <a:spcBef>
                <a:spcPts val="2310"/>
              </a:spcBef>
            </a:pPr>
            <a:r>
              <a:rPr sz="3600" b="0" dirty="0">
                <a:latin typeface="Arial"/>
                <a:cs typeface="Arial"/>
              </a:rPr>
              <a:t>Believes that  </a:t>
            </a:r>
            <a:r>
              <a:rPr sz="3600" b="0" spc="-5" dirty="0">
                <a:latin typeface="Arial"/>
                <a:cs typeface="Arial"/>
              </a:rPr>
              <a:t>every one  </a:t>
            </a:r>
            <a:r>
              <a:rPr sz="3600" b="0" dirty="0">
                <a:latin typeface="Arial"/>
                <a:cs typeface="Arial"/>
              </a:rPr>
              <a:t>should take  </a:t>
            </a:r>
            <a:r>
              <a:rPr sz="3600" b="0" spc="-5" dirty="0">
                <a:latin typeface="Arial"/>
                <a:cs typeface="Arial"/>
              </a:rPr>
              <a:t>respo</a:t>
            </a:r>
            <a:r>
              <a:rPr sz="3600" b="0" dirty="0">
                <a:latin typeface="Arial"/>
                <a:cs typeface="Arial"/>
              </a:rPr>
              <a:t>n</a:t>
            </a:r>
            <a:r>
              <a:rPr sz="3600" b="0" spc="-5" dirty="0">
                <a:latin typeface="Arial"/>
                <a:cs typeface="Arial"/>
              </a:rPr>
              <a:t>sib</a:t>
            </a:r>
            <a:r>
              <a:rPr sz="3600" b="0" dirty="0">
                <a:latin typeface="Arial"/>
                <a:cs typeface="Arial"/>
              </a:rPr>
              <a:t>i</a:t>
            </a:r>
            <a:r>
              <a:rPr sz="3600" b="0" spc="-5" dirty="0">
                <a:latin typeface="Arial"/>
                <a:cs typeface="Arial"/>
              </a:rPr>
              <a:t>lity  and exercise  </a:t>
            </a:r>
            <a:r>
              <a:rPr sz="3600" b="0" dirty="0">
                <a:latin typeface="Arial"/>
                <a:cs typeface="Arial"/>
              </a:rPr>
              <a:t>leadership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3000" y="2529903"/>
            <a:ext cx="3430270" cy="26581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135"/>
              </a:spcBef>
            </a:pPr>
            <a:r>
              <a:rPr sz="3200" b="1" dirty="0">
                <a:latin typeface="Arial"/>
                <a:cs typeface="Arial"/>
              </a:rPr>
              <a:t>Autocratic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025"/>
              </a:spcBef>
            </a:pPr>
            <a:r>
              <a:rPr sz="3600" spc="-5" dirty="0">
                <a:latin typeface="Arial"/>
                <a:cs typeface="Arial"/>
              </a:rPr>
              <a:t>Gives others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few  </a:t>
            </a:r>
            <a:r>
              <a:rPr sz="3600" dirty="0">
                <a:latin typeface="Arial"/>
                <a:cs typeface="Arial"/>
              </a:rPr>
              <a:t>opportunities for  leadership </a:t>
            </a:r>
            <a:r>
              <a:rPr sz="3600" spc="-5" dirty="0">
                <a:latin typeface="Arial"/>
                <a:cs typeface="Arial"/>
              </a:rPr>
              <a:t>as  </a:t>
            </a:r>
            <a:r>
              <a:rPr sz="3600" dirty="0">
                <a:latin typeface="Arial"/>
                <a:cs typeface="Arial"/>
              </a:rPr>
              <a:t>possible</a:t>
            </a:r>
          </a:p>
        </p:txBody>
      </p:sp>
      <p:sp>
        <p:nvSpPr>
          <p:cNvPr id="7" name="object 7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1661236"/>
            <a:ext cx="203771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Auto</a:t>
            </a:r>
            <a:r>
              <a:rPr sz="3200" b="1" spc="-15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ratic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405384"/>
            <a:ext cx="8424672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6978"/>
            <a:ext cx="9144000" cy="13356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13155" marR="5080" indent="-78676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Characteristics </a:t>
            </a:r>
            <a:r>
              <a:rPr sz="4000" dirty="0"/>
              <a:t>of </a:t>
            </a:r>
            <a:r>
              <a:rPr sz="4000" spc="-5" dirty="0"/>
              <a:t>Autocratic</a:t>
            </a:r>
            <a:r>
              <a:rPr sz="4000" spc="-110" dirty="0"/>
              <a:t> </a:t>
            </a:r>
            <a:r>
              <a:rPr sz="4000" spc="-10" dirty="0"/>
              <a:t>and  </a:t>
            </a:r>
            <a:r>
              <a:rPr sz="4000" dirty="0"/>
              <a:t>Democratic</a:t>
            </a:r>
            <a:r>
              <a:rPr sz="4000" spc="-150" dirty="0"/>
              <a:t> </a:t>
            </a:r>
            <a:r>
              <a:rPr sz="4000" spc="-5" dirty="0"/>
              <a:t>Administrator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473" y="1626235"/>
            <a:ext cx="2240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Democr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188975" y="3930396"/>
                </a:moveTo>
                <a:lnTo>
                  <a:pt x="0" y="3930396"/>
                </a:lnTo>
                <a:lnTo>
                  <a:pt x="94487" y="4024884"/>
                </a:lnTo>
                <a:lnTo>
                  <a:pt x="188975" y="3930396"/>
                </a:lnTo>
                <a:close/>
              </a:path>
              <a:path w="189229" h="4025265">
                <a:moveTo>
                  <a:pt x="141732" y="0"/>
                </a:moveTo>
                <a:lnTo>
                  <a:pt x="47244" y="0"/>
                </a:lnTo>
                <a:lnTo>
                  <a:pt x="47244" y="3930396"/>
                </a:lnTo>
                <a:lnTo>
                  <a:pt x="141732" y="3930396"/>
                </a:lnTo>
                <a:lnTo>
                  <a:pt x="141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041" y="1846326"/>
            <a:ext cx="189230" cy="4025265"/>
          </a:xfrm>
          <a:custGeom>
            <a:avLst/>
            <a:gdLst/>
            <a:ahLst/>
            <a:cxnLst/>
            <a:rect l="l" t="t" r="r" b="b"/>
            <a:pathLst>
              <a:path w="189229" h="4025265">
                <a:moveTo>
                  <a:pt x="0" y="3930396"/>
                </a:moveTo>
                <a:lnTo>
                  <a:pt x="47244" y="3930396"/>
                </a:lnTo>
                <a:lnTo>
                  <a:pt x="47244" y="0"/>
                </a:lnTo>
                <a:lnTo>
                  <a:pt x="141732" y="0"/>
                </a:lnTo>
                <a:lnTo>
                  <a:pt x="141732" y="3930396"/>
                </a:lnTo>
                <a:lnTo>
                  <a:pt x="188975" y="3930396"/>
                </a:lnTo>
                <a:lnTo>
                  <a:pt x="94487" y="4024884"/>
                </a:lnTo>
                <a:lnTo>
                  <a:pt x="0" y="3930396"/>
                </a:lnTo>
                <a:close/>
              </a:path>
            </a:pathLst>
          </a:custGeom>
          <a:ln w="44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932" y="2297048"/>
            <a:ext cx="2566035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dirty="0">
                <a:latin typeface="Arial"/>
                <a:cs typeface="Arial"/>
              </a:rPr>
              <a:t>Is greedy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for  publicity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7046" y="2297684"/>
            <a:ext cx="2947035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5" dirty="0">
                <a:latin typeface="Arial"/>
                <a:cs typeface="Arial"/>
              </a:rPr>
              <a:t>Pushes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others  into </a:t>
            </a:r>
            <a:r>
              <a:rPr sz="3600" dirty="0">
                <a:latin typeface="Arial"/>
                <a:cs typeface="Arial"/>
              </a:rPr>
              <a:t>the  foreground </a:t>
            </a:r>
            <a:r>
              <a:rPr sz="3600" spc="-5" dirty="0">
                <a:latin typeface="Arial"/>
                <a:cs typeface="Arial"/>
              </a:rPr>
              <a:t>so  they become  successful.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887" y="2240279"/>
            <a:ext cx="7599680" cy="0"/>
          </a:xfrm>
          <a:custGeom>
            <a:avLst/>
            <a:gdLst/>
            <a:ahLst/>
            <a:cxnLst/>
            <a:rect l="l" t="t" r="r" b="b"/>
            <a:pathLst>
              <a:path w="7599680">
                <a:moveTo>
                  <a:pt x="0" y="0"/>
                </a:moveTo>
                <a:lnTo>
                  <a:pt x="7599680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2046" y="469138"/>
            <a:ext cx="2885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33" y="1378427"/>
            <a:ext cx="6710680" cy="44761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Arial"/>
                <a:cs typeface="Arial"/>
              </a:rPr>
              <a:t>Snowden, </a:t>
            </a:r>
            <a:r>
              <a:rPr sz="2000" spc="-5" dirty="0">
                <a:latin typeface="Arial"/>
                <a:cs typeface="Arial"/>
              </a:rPr>
              <a:t>P.E. </a:t>
            </a:r>
            <a:r>
              <a:rPr sz="2000" dirty="0">
                <a:latin typeface="Arial"/>
                <a:cs typeface="Arial"/>
              </a:rPr>
              <a:t>&amp; Gorton, R.A. (2002). </a:t>
            </a:r>
            <a:r>
              <a:rPr sz="2000" i="1" dirty="0">
                <a:latin typeface="Arial"/>
                <a:cs typeface="Arial"/>
              </a:rPr>
              <a:t>School Leadership</a:t>
            </a:r>
            <a:r>
              <a:rPr sz="2000" i="1" spc="-1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R="68580" algn="r">
              <a:lnSpc>
                <a:spcPct val="100000"/>
              </a:lnSpc>
              <a:spcBef>
                <a:spcPts val="480"/>
              </a:spcBef>
            </a:pPr>
            <a:r>
              <a:rPr sz="2000" i="1" dirty="0">
                <a:latin typeface="Arial"/>
                <a:cs typeface="Arial"/>
              </a:rPr>
              <a:t>Administration: Important Concepts, Case Studies</a:t>
            </a:r>
            <a:r>
              <a:rPr sz="2000" i="1" spc="-1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Arial"/>
                <a:cs typeface="Arial"/>
              </a:rPr>
              <a:t>Simulations </a:t>
            </a:r>
            <a:r>
              <a:rPr sz="2000" i="1" dirty="0">
                <a:latin typeface="Arial"/>
                <a:cs typeface="Arial"/>
              </a:rPr>
              <a:t>Edition 6. </a:t>
            </a:r>
            <a:r>
              <a:rPr sz="2000" dirty="0">
                <a:latin typeface="Arial"/>
                <a:cs typeface="Arial"/>
              </a:rPr>
              <a:t>USA: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McGraw-Hill.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https://www.slideshare.net/search/slideshow?searchfrom=h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eader&amp;q=functions+of+school+administration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325880">
              <a:lnSpc>
                <a:spcPct val="100000"/>
              </a:lnSpc>
            </a:pP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https://www.slideshare.net/J-E-N-I/functions-of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admini</a:t>
            </a:r>
            <a:r>
              <a:rPr sz="20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tration?qi</a:t>
            </a:r>
            <a:r>
              <a:rPr sz="20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=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5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8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6e435</a:t>
            </a: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b3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4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3</a:t>
            </a: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20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9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d7</a:t>
            </a: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9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- 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c5c986d7d119&amp;v=&amp;b=&amp;from_search=7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8100">
              <a:lnSpc>
                <a:spcPct val="100000"/>
              </a:lnSpc>
            </a:pP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https://www.slideshare.net/charomaynaigan/administration-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and-supervision-in-education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584" y="623443"/>
            <a:ext cx="2282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33CC"/>
                </a:solidFill>
                <a:latin typeface="Comic Sans MS"/>
                <a:cs typeface="Comic Sans MS"/>
              </a:rPr>
              <a:t>Do</a:t>
            </a:r>
            <a:r>
              <a:rPr sz="4400" b="0" spc="-8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4400" b="0" spc="-5" dirty="0">
                <a:solidFill>
                  <a:srgbClr val="0033CC"/>
                </a:solidFill>
                <a:latin typeface="Comic Sans MS"/>
                <a:cs typeface="Comic Sans MS"/>
              </a:rPr>
              <a:t>Right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819" y="1652356"/>
            <a:ext cx="7044690" cy="38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1403985" indent="642620">
              <a:lnSpc>
                <a:spcPct val="117900"/>
              </a:lnSpc>
              <a:spcBef>
                <a:spcPts val="100"/>
              </a:spcBef>
            </a:pP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From the very start  </a:t>
            </a:r>
            <a:r>
              <a:rPr sz="2800" spc="-10" dirty="0">
                <a:solidFill>
                  <a:srgbClr val="0033CC"/>
                </a:solidFill>
                <a:latin typeface="Comic Sans MS"/>
                <a:cs typeface="Comic Sans MS"/>
              </a:rPr>
              <a:t>Have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purpose in your</a:t>
            </a:r>
            <a:r>
              <a:rPr sz="2800" spc="2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mic Sans MS"/>
                <a:cs typeface="Comic Sans MS"/>
              </a:rPr>
              <a:t>heart</a:t>
            </a:r>
            <a:endParaRPr sz="2800">
              <a:latin typeface="Comic Sans MS"/>
              <a:cs typeface="Comic Sans MS"/>
            </a:endParaRPr>
          </a:p>
          <a:p>
            <a:pPr marL="1655445" marR="5080" indent="-1643380">
              <a:lnSpc>
                <a:spcPct val="117200"/>
              </a:lnSpc>
              <a:spcBef>
                <a:spcPts val="565"/>
              </a:spcBef>
            </a:pP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To do </a:t>
            </a:r>
            <a:r>
              <a:rPr sz="2800" spc="-10" dirty="0">
                <a:solidFill>
                  <a:srgbClr val="0033CC"/>
                </a:solidFill>
                <a:latin typeface="Comic Sans MS"/>
                <a:cs typeface="Comic Sans MS"/>
              </a:rPr>
              <a:t>what's right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and </a:t>
            </a:r>
            <a:r>
              <a:rPr sz="2800" spc="-10" dirty="0">
                <a:solidFill>
                  <a:srgbClr val="0033CC"/>
                </a:solidFill>
                <a:latin typeface="Comic Sans MS"/>
                <a:cs typeface="Comic Sans MS"/>
              </a:rPr>
              <a:t>never question why 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Never count </a:t>
            </a:r>
            <a:r>
              <a:rPr sz="2800" spc="-10" dirty="0">
                <a:solidFill>
                  <a:srgbClr val="0033CC"/>
                </a:solidFill>
                <a:latin typeface="Comic Sans MS"/>
                <a:cs typeface="Comic Sans MS"/>
              </a:rPr>
              <a:t>the</a:t>
            </a:r>
            <a:r>
              <a:rPr sz="2800" spc="3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cost</a:t>
            </a:r>
            <a:endParaRPr sz="2800">
              <a:latin typeface="Comic Sans MS"/>
              <a:cs typeface="Comic Sans MS"/>
            </a:endParaRPr>
          </a:p>
          <a:p>
            <a:pPr marL="869950">
              <a:lnSpc>
                <a:spcPct val="100000"/>
              </a:lnSpc>
              <a:spcBef>
                <a:spcPts val="1140"/>
              </a:spcBef>
            </a:pP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Though everything seems</a:t>
            </a:r>
            <a:r>
              <a:rPr sz="2800" spc="4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lost</a:t>
            </a:r>
            <a:endParaRPr sz="2800">
              <a:latin typeface="Comic Sans MS"/>
              <a:cs typeface="Comic Sans MS"/>
            </a:endParaRPr>
          </a:p>
          <a:p>
            <a:pPr marL="2148840" marR="1592580" indent="-850900">
              <a:lnSpc>
                <a:spcPct val="100000"/>
              </a:lnSpc>
              <a:spcBef>
                <a:spcPts val="2240"/>
              </a:spcBef>
            </a:pP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The price </a:t>
            </a:r>
            <a:r>
              <a:rPr sz="2800" spc="-10" dirty="0">
                <a:solidFill>
                  <a:srgbClr val="0033CC"/>
                </a:solidFill>
                <a:latin typeface="Comic Sans MS"/>
                <a:cs typeface="Comic Sans MS"/>
              </a:rPr>
              <a:t>for doing right 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is sometimes</a:t>
            </a:r>
            <a:r>
              <a:rPr sz="2800" spc="5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Comic Sans MS"/>
                <a:cs typeface="Comic Sans MS"/>
              </a:rPr>
              <a:t>high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538" y="1131569"/>
            <a:ext cx="76619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If you are planning for one </a:t>
            </a:r>
            <a:r>
              <a:rPr sz="2800" i="1" dirty="0">
                <a:latin typeface="Arial"/>
                <a:cs typeface="Arial"/>
              </a:rPr>
              <a:t>year, </a:t>
            </a:r>
            <a:r>
              <a:rPr sz="2800" i="1" spc="-5" dirty="0">
                <a:latin typeface="Arial"/>
                <a:cs typeface="Arial"/>
              </a:rPr>
              <a:t>grow </a:t>
            </a:r>
            <a:r>
              <a:rPr sz="2800" i="1" dirty="0">
                <a:latin typeface="Arial"/>
                <a:cs typeface="Arial"/>
              </a:rPr>
              <a:t>rice. </a:t>
            </a:r>
            <a:r>
              <a:rPr sz="2800" i="1" spc="-5" dirty="0">
                <a:latin typeface="Arial"/>
                <a:cs typeface="Arial"/>
              </a:rPr>
              <a:t>If you  are </a:t>
            </a:r>
            <a:r>
              <a:rPr sz="2800" i="1" dirty="0">
                <a:latin typeface="Arial"/>
                <a:cs typeface="Arial"/>
              </a:rPr>
              <a:t>planning </a:t>
            </a:r>
            <a:r>
              <a:rPr sz="2800" i="1" spc="-5" dirty="0">
                <a:latin typeface="Arial"/>
                <a:cs typeface="Arial"/>
              </a:rPr>
              <a:t>for 20 </a:t>
            </a:r>
            <a:r>
              <a:rPr sz="2800" i="1" dirty="0">
                <a:latin typeface="Arial"/>
                <a:cs typeface="Arial"/>
              </a:rPr>
              <a:t>years, </a:t>
            </a:r>
            <a:r>
              <a:rPr sz="2800" i="1" spc="-5" dirty="0">
                <a:latin typeface="Arial"/>
                <a:cs typeface="Arial"/>
              </a:rPr>
              <a:t>grow </a:t>
            </a:r>
            <a:r>
              <a:rPr sz="2800" i="1" dirty="0">
                <a:latin typeface="Arial"/>
                <a:cs typeface="Arial"/>
              </a:rPr>
              <a:t>trees. </a:t>
            </a:r>
            <a:r>
              <a:rPr sz="2800" i="1" spc="-5" dirty="0">
                <a:latin typeface="Arial"/>
                <a:cs typeface="Arial"/>
              </a:rPr>
              <a:t>If you </a:t>
            </a:r>
            <a:r>
              <a:rPr sz="2800" i="1" dirty="0">
                <a:latin typeface="Arial"/>
                <a:cs typeface="Arial"/>
              </a:rPr>
              <a:t>are  </a:t>
            </a:r>
            <a:r>
              <a:rPr sz="2800" i="1" spc="-5" dirty="0">
                <a:latin typeface="Arial"/>
                <a:cs typeface="Arial"/>
              </a:rPr>
              <a:t>planning for </a:t>
            </a:r>
            <a:r>
              <a:rPr sz="2800" i="1" dirty="0">
                <a:latin typeface="Arial"/>
                <a:cs typeface="Arial"/>
              </a:rPr>
              <a:t>centuries, </a:t>
            </a:r>
            <a:r>
              <a:rPr sz="2800" i="1" spc="-5" dirty="0">
                <a:latin typeface="Arial"/>
                <a:cs typeface="Arial"/>
              </a:rPr>
              <a:t>grow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men!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5084" y="2405888"/>
            <a:ext cx="4191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Chinese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Proverb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321" y="5048808"/>
            <a:ext cx="33547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mbria"/>
                <a:cs typeface="Cambria"/>
              </a:rPr>
              <a:t>PLANNING</a:t>
            </a:r>
            <a:endParaRPr sz="5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6" y="623443"/>
            <a:ext cx="2258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33CC"/>
                </a:solidFill>
                <a:latin typeface="Comic Sans MS"/>
                <a:cs typeface="Comic Sans MS"/>
              </a:rPr>
              <a:t>Do</a:t>
            </a:r>
            <a:r>
              <a:rPr sz="4400" b="0" spc="-75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4400" b="0" spc="-5" dirty="0">
                <a:solidFill>
                  <a:srgbClr val="0033CC"/>
                </a:solidFill>
                <a:latin typeface="Comic Sans MS"/>
                <a:cs typeface="Comic Sans MS"/>
              </a:rPr>
              <a:t>Righ</a:t>
            </a:r>
            <a:r>
              <a:rPr sz="4000" b="0" spc="-5" dirty="0">
                <a:solidFill>
                  <a:srgbClr val="0033CC"/>
                </a:solidFill>
                <a:latin typeface="Comic Sans MS"/>
                <a:cs typeface="Comic Sans MS"/>
              </a:rPr>
              <a:t>t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1241298"/>
            <a:ext cx="5661660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075" marR="1253490" indent="785495">
              <a:lnSpc>
                <a:spcPct val="1562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Right is always</a:t>
            </a:r>
            <a:r>
              <a:rPr sz="2400" spc="-95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right 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wrong is always</a:t>
            </a:r>
            <a:r>
              <a:rPr sz="2400" spc="-9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wrong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we must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learn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to separate the</a:t>
            </a:r>
            <a:r>
              <a:rPr sz="2400" spc="-9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omic Sans MS"/>
                <a:cs typeface="Comic Sans MS"/>
              </a:rPr>
              <a:t>two</a:t>
            </a:r>
            <a:endParaRPr sz="2400">
              <a:latin typeface="Comic Sans MS"/>
              <a:cs typeface="Comic Sans MS"/>
            </a:endParaRPr>
          </a:p>
          <a:p>
            <a:pPr marL="941705" marR="901065" indent="714375">
              <a:lnSpc>
                <a:spcPct val="156300"/>
              </a:lnSpc>
            </a:pP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If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you love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the right 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The Lord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will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give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you</a:t>
            </a:r>
            <a:r>
              <a:rPr sz="2400" spc="-9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light</a:t>
            </a:r>
            <a:endParaRPr sz="2400">
              <a:latin typeface="Comic Sans MS"/>
              <a:cs typeface="Comic Sans MS"/>
            </a:endParaRPr>
          </a:p>
          <a:p>
            <a:pPr marL="227329">
              <a:lnSpc>
                <a:spcPct val="100000"/>
              </a:lnSpc>
              <a:spcBef>
                <a:spcPts val="2185"/>
              </a:spcBef>
            </a:pP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To seek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the right in </a:t>
            </a:r>
            <a:r>
              <a:rPr sz="2400" dirty="0">
                <a:solidFill>
                  <a:srgbClr val="0033CC"/>
                </a:solidFill>
                <a:latin typeface="Comic Sans MS"/>
                <a:cs typeface="Comic Sans MS"/>
              </a:rPr>
              <a:t>everything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you</a:t>
            </a:r>
            <a:r>
              <a:rPr sz="2400" spc="-125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omic Sans MS"/>
                <a:cs typeface="Comic Sans MS"/>
              </a:rPr>
              <a:t>do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584" y="623443"/>
            <a:ext cx="2282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33CC"/>
                </a:solidFill>
                <a:latin typeface="Comic Sans MS"/>
                <a:cs typeface="Comic Sans MS"/>
              </a:rPr>
              <a:t>Do</a:t>
            </a:r>
            <a:r>
              <a:rPr sz="4400" b="0" spc="-80" dirty="0">
                <a:solidFill>
                  <a:srgbClr val="0033CC"/>
                </a:solidFill>
                <a:latin typeface="Comic Sans MS"/>
                <a:cs typeface="Comic Sans MS"/>
              </a:rPr>
              <a:t> </a:t>
            </a:r>
            <a:r>
              <a:rPr sz="4400" b="0" spc="-5" dirty="0">
                <a:solidFill>
                  <a:srgbClr val="0033CC"/>
                </a:solidFill>
                <a:latin typeface="Comic Sans MS"/>
                <a:cs typeface="Comic Sans MS"/>
              </a:rPr>
              <a:t>Right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85800" y="1828800"/>
            <a:ext cx="7696200" cy="473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0" marR="1665605" algn="ctr">
              <a:lnSpc>
                <a:spcPct val="156200"/>
              </a:lnSpc>
              <a:spcBef>
                <a:spcPts val="100"/>
              </a:spcBef>
            </a:pPr>
            <a:r>
              <a:rPr sz="2400" dirty="0"/>
              <a:t>Do </a:t>
            </a:r>
            <a:r>
              <a:rPr sz="2400" spc="-5" dirty="0"/>
              <a:t>right 'til the stars</a:t>
            </a:r>
            <a:r>
              <a:rPr sz="2400" spc="-120" dirty="0"/>
              <a:t> </a:t>
            </a:r>
            <a:r>
              <a:rPr sz="2400" spc="-5" dirty="0"/>
              <a:t>fall  </a:t>
            </a:r>
            <a:r>
              <a:rPr sz="2400" dirty="0"/>
              <a:t>Do </a:t>
            </a:r>
            <a:r>
              <a:rPr sz="2400" spc="-5" dirty="0"/>
              <a:t>right 'til the last</a:t>
            </a:r>
            <a:r>
              <a:rPr sz="2400" spc="-90" dirty="0"/>
              <a:t> </a:t>
            </a:r>
            <a:r>
              <a:rPr sz="2400" dirty="0"/>
              <a:t>call</a:t>
            </a:r>
          </a:p>
          <a:p>
            <a:pPr algn="ctr">
              <a:lnSpc>
                <a:spcPct val="100000"/>
              </a:lnSpc>
              <a:spcBef>
                <a:spcPts val="1620"/>
              </a:spcBef>
            </a:pPr>
            <a:r>
              <a:rPr sz="2400" dirty="0"/>
              <a:t>Do </a:t>
            </a:r>
            <a:r>
              <a:rPr sz="2400" spc="-5" dirty="0"/>
              <a:t>right when there's no </a:t>
            </a:r>
            <a:r>
              <a:rPr sz="2400" dirty="0"/>
              <a:t>one else </a:t>
            </a:r>
            <a:r>
              <a:rPr sz="2400" spc="-5" dirty="0"/>
              <a:t>to stand by</a:t>
            </a:r>
            <a:r>
              <a:rPr sz="2400" spc="-100" dirty="0"/>
              <a:t> </a:t>
            </a:r>
            <a:r>
              <a:rPr sz="2400" dirty="0"/>
              <a:t>you</a:t>
            </a:r>
          </a:p>
          <a:p>
            <a:pPr marL="1226820" marR="1189355" indent="356870">
              <a:lnSpc>
                <a:spcPct val="156300"/>
              </a:lnSpc>
            </a:pPr>
            <a:r>
              <a:rPr sz="2400" dirty="0"/>
              <a:t>Do </a:t>
            </a:r>
            <a:r>
              <a:rPr sz="2400" spc="-5" dirty="0"/>
              <a:t>right when you're </a:t>
            </a:r>
            <a:r>
              <a:rPr sz="2400" dirty="0"/>
              <a:t>all alone  </a:t>
            </a:r>
            <a:r>
              <a:rPr sz="2400" dirty="0" smtClean="0"/>
              <a:t>Do </a:t>
            </a:r>
            <a:r>
              <a:rPr sz="2400" spc="-5" dirty="0" smtClean="0"/>
              <a:t>right though it's never</a:t>
            </a:r>
            <a:r>
              <a:rPr sz="2400" spc="-114" dirty="0" smtClean="0"/>
              <a:t> </a:t>
            </a:r>
            <a:r>
              <a:rPr sz="2400" spc="-5" dirty="0"/>
              <a:t>known</a:t>
            </a:r>
          </a:p>
          <a:p>
            <a:pPr marL="1226820">
              <a:lnSpc>
                <a:spcPct val="100000"/>
              </a:lnSpc>
              <a:spcBef>
                <a:spcPts val="2185"/>
              </a:spcBef>
            </a:pPr>
            <a:r>
              <a:rPr sz="2400" dirty="0"/>
              <a:t>Do </a:t>
            </a:r>
            <a:r>
              <a:rPr sz="2400" spc="-5" dirty="0"/>
              <a:t>right </a:t>
            </a:r>
            <a:r>
              <a:rPr sz="2400" dirty="0"/>
              <a:t>since you love </a:t>
            </a:r>
            <a:r>
              <a:rPr sz="2400" spc="-5" dirty="0"/>
              <a:t>the</a:t>
            </a:r>
            <a:r>
              <a:rPr sz="2400" spc="-55" dirty="0"/>
              <a:t> </a:t>
            </a:r>
            <a:r>
              <a:rPr sz="2400" dirty="0"/>
              <a:t>Lord</a:t>
            </a:r>
          </a:p>
          <a:p>
            <a:pPr marL="3084830" marR="2730500">
              <a:lnSpc>
                <a:spcPct val="136800"/>
              </a:lnSpc>
              <a:spcBef>
                <a:spcPts val="560"/>
              </a:spcBef>
            </a:pPr>
            <a:r>
              <a:rPr sz="2400" dirty="0"/>
              <a:t>Do</a:t>
            </a:r>
            <a:r>
              <a:rPr sz="2400" spc="-105" dirty="0"/>
              <a:t> </a:t>
            </a:r>
            <a:r>
              <a:rPr sz="2400" spc="-5" dirty="0"/>
              <a:t>right!  </a:t>
            </a:r>
            <a:endParaRPr lang="en-US" sz="2400" spc="-5" dirty="0" smtClean="0"/>
          </a:p>
          <a:p>
            <a:pPr marL="3084830" marR="2730500">
              <a:lnSpc>
                <a:spcPct val="136800"/>
              </a:lnSpc>
              <a:spcBef>
                <a:spcPts val="560"/>
              </a:spcBef>
            </a:pPr>
            <a:r>
              <a:rPr sz="2400" dirty="0" smtClean="0"/>
              <a:t>Do</a:t>
            </a:r>
            <a:r>
              <a:rPr sz="2400" spc="-105" dirty="0" smtClean="0"/>
              <a:t> </a:t>
            </a:r>
            <a:r>
              <a:rPr sz="2400" spc="-5" dirty="0"/>
              <a:t>right!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2553" y="806322"/>
            <a:ext cx="4605020" cy="33223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80"/>
              </a:spcBef>
            </a:pPr>
            <a:r>
              <a:rPr sz="7200" dirty="0">
                <a:solidFill>
                  <a:srgbClr val="660066"/>
                </a:solidFill>
                <a:latin typeface="Comic Sans MS"/>
                <a:cs typeface="Comic Sans MS"/>
              </a:rPr>
              <a:t>Thank</a:t>
            </a:r>
            <a:r>
              <a:rPr sz="7200" spc="-95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sz="7200" spc="-5" dirty="0">
                <a:solidFill>
                  <a:srgbClr val="660066"/>
                </a:solidFill>
                <a:latin typeface="Comic Sans MS"/>
                <a:cs typeface="Comic Sans MS"/>
              </a:rPr>
              <a:t>You  </a:t>
            </a:r>
            <a:r>
              <a:rPr sz="7200" dirty="0">
                <a:solidFill>
                  <a:srgbClr val="660066"/>
                </a:solidFill>
                <a:latin typeface="Comic Sans MS"/>
                <a:cs typeface="Comic Sans MS"/>
              </a:rPr>
              <a:t>and God  </a:t>
            </a:r>
            <a:r>
              <a:rPr sz="7200" spc="-5" dirty="0">
                <a:solidFill>
                  <a:srgbClr val="660066"/>
                </a:solidFill>
                <a:latin typeface="Comic Sans MS"/>
                <a:cs typeface="Comic Sans MS"/>
              </a:rPr>
              <a:t>bless!</a:t>
            </a:r>
            <a:endParaRPr sz="7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4328" y="5287467"/>
            <a:ext cx="3353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mbria"/>
                <a:cs typeface="Cambria"/>
              </a:rPr>
              <a:t>PLANNING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983" y="785876"/>
            <a:ext cx="800608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Planning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means to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decide in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advance what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is 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to be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done.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It charts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a course of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actions 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for 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the  future.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420" y="2636520"/>
            <a:ext cx="6408420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75" y="785876"/>
            <a:ext cx="72180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"/>
                <a:cs typeface="Cambria"/>
              </a:rPr>
              <a:t>It </a:t>
            </a:r>
            <a:r>
              <a:rPr sz="3200" dirty="0">
                <a:latin typeface="Cambria"/>
                <a:cs typeface="Cambria"/>
              </a:rPr>
              <a:t>is </a:t>
            </a:r>
            <a:r>
              <a:rPr sz="3200" spc="-5" dirty="0">
                <a:latin typeface="Cambria"/>
                <a:cs typeface="Cambria"/>
              </a:rPr>
              <a:t>defining </a:t>
            </a:r>
            <a:r>
              <a:rPr sz="3200" dirty="0">
                <a:latin typeface="Cambria"/>
                <a:cs typeface="Cambria"/>
              </a:rPr>
              <a:t>roles, responsibilities </a:t>
            </a:r>
            <a:r>
              <a:rPr sz="3200" spc="-5" dirty="0">
                <a:latin typeface="Cambria"/>
                <a:cs typeface="Cambria"/>
              </a:rPr>
              <a:t>and  arranging and </a:t>
            </a:r>
            <a:r>
              <a:rPr sz="3200" dirty="0">
                <a:latin typeface="Cambria"/>
                <a:cs typeface="Cambria"/>
              </a:rPr>
              <a:t>coordinating </a:t>
            </a:r>
            <a:r>
              <a:rPr sz="3200" spc="-5" dirty="0">
                <a:latin typeface="Cambria"/>
                <a:cs typeface="Cambria"/>
              </a:rPr>
              <a:t>the resources  </a:t>
            </a:r>
            <a:r>
              <a:rPr sz="3200" dirty="0">
                <a:latin typeface="Cambria"/>
                <a:cs typeface="Cambria"/>
              </a:rPr>
              <a:t>needed to successfully </a:t>
            </a:r>
            <a:r>
              <a:rPr sz="3200" spc="-5" dirty="0">
                <a:latin typeface="Cambria"/>
                <a:cs typeface="Cambria"/>
              </a:rPr>
              <a:t>carry </a:t>
            </a:r>
            <a:r>
              <a:rPr sz="3200" dirty="0">
                <a:latin typeface="Cambria"/>
                <a:cs typeface="Cambria"/>
              </a:rPr>
              <a:t>out</a:t>
            </a:r>
            <a:r>
              <a:rPr sz="3200" spc="-7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plans.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944269"/>
            <a:ext cx="4104132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15941" y="5135067"/>
            <a:ext cx="4087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mbria"/>
                <a:cs typeface="Cambria"/>
              </a:rPr>
              <a:t>ORGANIZING</a:t>
            </a:r>
            <a:endParaRPr sz="5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090" y="688339"/>
            <a:ext cx="7439659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"/>
                <a:cs typeface="Cambria"/>
              </a:rPr>
              <a:t>“Putting right people </a:t>
            </a:r>
            <a:r>
              <a:rPr sz="3200" dirty="0">
                <a:latin typeface="Cambria"/>
                <a:cs typeface="Cambria"/>
              </a:rPr>
              <a:t>in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dirty="0">
                <a:latin typeface="Cambria"/>
                <a:cs typeface="Cambria"/>
              </a:rPr>
              <a:t>right position”  </a:t>
            </a:r>
            <a:r>
              <a:rPr sz="3200" spc="-5" dirty="0">
                <a:latin typeface="Cambria"/>
                <a:cs typeface="Cambria"/>
              </a:rPr>
              <a:t>to </a:t>
            </a:r>
            <a:r>
              <a:rPr sz="3200" dirty="0">
                <a:latin typeface="Cambria"/>
                <a:cs typeface="Cambria"/>
              </a:rPr>
              <a:t>insure </a:t>
            </a:r>
            <a:r>
              <a:rPr sz="3200" spc="-5" dirty="0">
                <a:latin typeface="Cambria"/>
                <a:cs typeface="Cambria"/>
              </a:rPr>
              <a:t>maximum </a:t>
            </a:r>
            <a:r>
              <a:rPr sz="3200" dirty="0">
                <a:latin typeface="Cambria"/>
                <a:cs typeface="Cambria"/>
              </a:rPr>
              <a:t>effectiveness </a:t>
            </a:r>
            <a:r>
              <a:rPr sz="3200" spc="-5" dirty="0">
                <a:latin typeface="Cambria"/>
                <a:cs typeface="Cambria"/>
              </a:rPr>
              <a:t>and  </a:t>
            </a:r>
            <a:r>
              <a:rPr sz="3200" dirty="0">
                <a:latin typeface="Cambria"/>
                <a:cs typeface="Cambria"/>
              </a:rPr>
              <a:t>efficiency </a:t>
            </a:r>
            <a:r>
              <a:rPr sz="3200" spc="-5" dirty="0">
                <a:latin typeface="Cambria"/>
                <a:cs typeface="Cambria"/>
              </a:rPr>
              <a:t>in the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organization.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30402"/>
            <a:ext cx="5687568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0049" y="3276600"/>
            <a:ext cx="3166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mbria"/>
                <a:cs typeface="Cambria"/>
              </a:rPr>
              <a:t>STAFFING</a:t>
            </a:r>
            <a:endParaRPr sz="5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0028" y="5287467"/>
            <a:ext cx="3581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mbria"/>
                <a:cs typeface="Cambria"/>
              </a:rPr>
              <a:t>DIRECTING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785876"/>
            <a:ext cx="80727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mbria"/>
                <a:cs typeface="Cambria"/>
              </a:rPr>
              <a:t>Leading people </a:t>
            </a:r>
            <a:r>
              <a:rPr sz="3200" spc="-10" dirty="0">
                <a:latin typeface="Cambria"/>
                <a:cs typeface="Cambria"/>
              </a:rPr>
              <a:t>in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5" dirty="0">
                <a:latin typeface="Cambria"/>
                <a:cs typeface="Cambria"/>
              </a:rPr>
              <a:t>manner that achieves the  goals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dirty="0">
                <a:latin typeface="Cambria"/>
                <a:cs typeface="Cambria"/>
              </a:rPr>
              <a:t>organization. </a:t>
            </a:r>
            <a:r>
              <a:rPr sz="3200" spc="-5" dirty="0">
                <a:latin typeface="Cambria"/>
                <a:cs typeface="Cambria"/>
              </a:rPr>
              <a:t>This </a:t>
            </a:r>
            <a:r>
              <a:rPr sz="3200" dirty="0">
                <a:latin typeface="Cambria"/>
                <a:cs typeface="Cambria"/>
              </a:rPr>
              <a:t>involves</a:t>
            </a:r>
            <a:r>
              <a:rPr sz="3200" spc="114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proper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760931"/>
            <a:ext cx="8073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7555" algn="l"/>
                <a:tab pos="2672080" algn="l"/>
                <a:tab pos="4679315" algn="l"/>
                <a:tab pos="5633720" algn="l"/>
                <a:tab pos="7635240" algn="l"/>
              </a:tabLst>
            </a:pP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allocat</a:t>
            </a:r>
            <a:r>
              <a:rPr sz="3200" b="0" spc="-15" dirty="0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sz="3200" b="0" spc="10" dirty="0">
                <a:solidFill>
                  <a:srgbClr val="000000"/>
                </a:solidFill>
                <a:latin typeface="Cambria"/>
                <a:cs typeface="Cambria"/>
              </a:rPr>
              <a:t>o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n	of	r</a:t>
            </a:r>
            <a:r>
              <a:rPr sz="3200" b="0" spc="-15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sou</a:t>
            </a:r>
            <a:r>
              <a:rPr sz="3200" b="0" spc="-10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ces	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an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d	</a:t>
            </a:r>
            <a:r>
              <a:rPr sz="3200" b="0" spc="-5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sz="3200" b="0" spc="-15" dirty="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sz="3200" b="0" dirty="0">
                <a:solidFill>
                  <a:srgbClr val="000000"/>
                </a:solidFill>
                <a:latin typeface="Cambria"/>
                <a:cs typeface="Cambria"/>
              </a:rPr>
              <a:t>oviding	</a:t>
            </a:r>
            <a:r>
              <a:rPr sz="3200" b="0" spc="-10" dirty="0">
                <a:solidFill>
                  <a:srgbClr val="000000"/>
                </a:solidFill>
                <a:latin typeface="Cambria"/>
                <a:cs typeface="Cambria"/>
              </a:rPr>
              <a:t>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249170"/>
            <a:ext cx="4366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mbria"/>
                <a:cs typeface="Cambria"/>
              </a:rPr>
              <a:t>effective support</a:t>
            </a:r>
            <a:r>
              <a:rPr sz="3200" spc="-11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system.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2492" y="3140964"/>
            <a:ext cx="2590800" cy="2953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7920" y="3136392"/>
            <a:ext cx="2600325" cy="2962910"/>
          </a:xfrm>
          <a:custGeom>
            <a:avLst/>
            <a:gdLst/>
            <a:ahLst/>
            <a:cxnLst/>
            <a:rect l="l" t="t" r="r" b="b"/>
            <a:pathLst>
              <a:path w="2600325" h="2962910">
                <a:moveTo>
                  <a:pt x="0" y="2962656"/>
                </a:moveTo>
                <a:lnTo>
                  <a:pt x="2599944" y="2962656"/>
                </a:lnTo>
                <a:lnTo>
                  <a:pt x="2599944" y="0"/>
                </a:lnTo>
                <a:lnTo>
                  <a:pt x="0" y="0"/>
                </a:lnTo>
                <a:lnTo>
                  <a:pt x="0" y="2962656"/>
                </a:lnTo>
                <a:close/>
              </a:path>
            </a:pathLst>
          </a:custGeom>
          <a:ln w="9144">
            <a:solidFill>
              <a:srgbClr val="F56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132</TotalTime>
  <Words>1206</Words>
  <Application>Microsoft Office PowerPoint</Application>
  <PresentationFormat>On-screen Show (4:3)</PresentationFormat>
  <Paragraphs>222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Theme1</vt:lpstr>
      <vt:lpstr>FUNCTIONS AND  PRINCIPLES OF SCHOOL  ADMINISTRATION</vt:lpstr>
      <vt:lpstr>In an educational setting, it is the process of  planning, directing, organizing,</vt:lpstr>
      <vt:lpstr>OUTPUTS</vt:lpstr>
      <vt:lpstr>PowerPoint Presentation</vt:lpstr>
      <vt:lpstr>Chinese Proverb</vt:lpstr>
      <vt:lpstr>Planning means to decide in advance what is  to be done. It charts a course of actions for the  future.</vt:lpstr>
      <vt:lpstr>PowerPoint Presentation</vt:lpstr>
      <vt:lpstr>PowerPoint Presentation</vt:lpstr>
      <vt:lpstr>allocation of resources and providing an</vt:lpstr>
      <vt:lpstr>PowerPoint Presentation</vt:lpstr>
      <vt:lpstr>PowerPoint Presentation</vt:lpstr>
      <vt:lpstr>It is expressed in financial terms and based on  expected income and expenditure.</vt:lpstr>
      <vt:lpstr>Sample Activities for Functions of  School Administration</vt:lpstr>
      <vt:lpstr>PowerPoint Presentation</vt:lpstr>
      <vt:lpstr>FUNDAMENTAL  PRINCIPLES OF SCHOOL  ADMINISTRATION</vt:lpstr>
      <vt:lpstr>PRINCIPLE – is considered as a law, a  doctrine, a policy, or a deep-seated  belief which governs the conduct of  various types of human activities.</vt:lpstr>
      <vt:lpstr>IMPORTANT USES OF  PRINCIPLES IN SCHOOL  ADMINISTRATION AND  SUPERVISION</vt:lpstr>
      <vt:lpstr>1. Principles are means by which the  administrator and supervisor proceed from one situation to another.</vt:lpstr>
      <vt:lpstr>2. Principles are instrumental in improving  teaching-learning process.</vt:lpstr>
      <vt:lpstr>3. Principles make for enormous economy of  time and effort in choosing techniques to be used.</vt:lpstr>
      <vt:lpstr>4. Principles aid in the evaluation of  techniques, for they furnish a broader basis  by which to judge the techniques used in the school administration and supervision.</vt:lpstr>
      <vt:lpstr>5. Principles are used to evaluate the  success of administrative and supervisory programs.</vt:lpstr>
      <vt:lpstr>6. Principles lead the administrators and  supervisors to further activities for they are dynamic and not static.</vt:lpstr>
      <vt:lpstr>GENERAL PRINCIPLES OF  ADMINISTRATION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School administration must be…</vt:lpstr>
      <vt:lpstr>General Principles of School Administration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Characteristics of Autocratic and  Democratic Administrator</vt:lpstr>
      <vt:lpstr>References</vt:lpstr>
      <vt:lpstr>Do Right</vt:lpstr>
      <vt:lpstr>Do Right</vt:lpstr>
      <vt:lpstr>Do Right</vt:lpstr>
      <vt:lpstr>Thank You  and God  bless!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 PRINCIPLES OF SCHOOL  ADMINISTRATION</dc:title>
  <dc:creator>Dr Riffat un Nisa</dc:creator>
  <cp:lastModifiedBy>Dr Riffat un Nisa</cp:lastModifiedBy>
  <cp:revision>17</cp:revision>
  <dcterms:created xsi:type="dcterms:W3CDTF">2020-03-04T04:41:05Z</dcterms:created>
  <dcterms:modified xsi:type="dcterms:W3CDTF">2020-03-25T11:56:05Z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2020-03-04T00:00:00Z</vt:filetime>
  </property>
</Properties>
</file>