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0" r:id="rId11"/>
    <p:sldId id="271" r:id="rId12"/>
    <p:sldId id="267" r:id="rId13"/>
    <p:sldId id="266" r:id="rId14"/>
    <p:sldId id="268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15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342583-4566-4015-BF37-AED4B80ED0A6}" type="datetimeFigureOut">
              <a:rPr lang="en-US" smtClean="0"/>
              <a:pPr/>
              <a:t>7/26/2010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4473F-80B2-4EB2-B396-0FA3A6B8BCB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DIABETES    IN  PREGNANCY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INCIDENCE     3—4/1000  PREGNANCY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WHO  GTT</a:t>
            </a:r>
          </a:p>
          <a:p>
            <a:r>
              <a:rPr lang="en-GB" dirty="0" smtClean="0"/>
              <a:t>Fasting   </a:t>
            </a:r>
            <a:r>
              <a:rPr lang="en-GB" dirty="0" err="1" smtClean="0"/>
              <a:t>Bsl</a:t>
            </a:r>
            <a:endParaRPr lang="en-GB" dirty="0" smtClean="0"/>
          </a:p>
          <a:p>
            <a:r>
              <a:rPr lang="en-GB" dirty="0" smtClean="0"/>
              <a:t>75g   Of   Glucose  In  250ml   Of  Water</a:t>
            </a:r>
          </a:p>
          <a:p>
            <a:r>
              <a:rPr lang="en-GB" dirty="0" err="1" smtClean="0"/>
              <a:t>Bsl</a:t>
            </a:r>
            <a:r>
              <a:rPr lang="en-GB" dirty="0" smtClean="0"/>
              <a:t>   After    2hr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954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 GTT  INTERPRETATION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14282" y="1192376"/>
          <a:ext cx="8515353" cy="635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077"/>
                <a:gridCol w="2814638"/>
                <a:gridCol w="2814638"/>
              </a:tblGrid>
              <a:tr h="128041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FASTING  BLOOD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&lt;6mm/l</a:t>
                      </a:r>
                    </a:p>
                    <a:p>
                      <a:endParaRPr lang="en-GB" sz="2400" dirty="0" smtClean="0"/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DIABETES</a:t>
                      </a:r>
                      <a:r>
                        <a:rPr lang="en-GB" sz="2400" baseline="0" dirty="0" smtClean="0"/>
                        <a:t>   USUALLY</a:t>
                      </a:r>
                    </a:p>
                    <a:p>
                      <a:r>
                        <a:rPr lang="en-GB" sz="2400" dirty="0" smtClean="0"/>
                        <a:t>EXCLUDED</a:t>
                      </a:r>
                      <a:endParaRPr lang="en-GB" sz="2400" dirty="0"/>
                    </a:p>
                  </a:txBody>
                  <a:tcPr/>
                </a:tc>
              </a:tr>
              <a:tr h="96812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6-</a:t>
                      </a:r>
                      <a:r>
                        <a:rPr lang="en-GB" sz="2800" baseline="0" dirty="0" smtClean="0"/>
                        <a:t> &lt;7.8mmol/l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Impaired</a:t>
                      </a:r>
                      <a:r>
                        <a:rPr lang="en-GB" sz="2800" baseline="0" dirty="0" smtClean="0"/>
                        <a:t>  glucose tolerance</a:t>
                      </a:r>
                      <a:endParaRPr lang="en-GB" sz="2800" dirty="0"/>
                    </a:p>
                  </a:txBody>
                  <a:tcPr/>
                </a:tc>
              </a:tr>
              <a:tr h="6587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 7.8mm/l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frank   </a:t>
                      </a:r>
                      <a:r>
                        <a:rPr lang="en-GB" sz="2400" baseline="0" dirty="0" smtClean="0"/>
                        <a:t>diabetes</a:t>
                      </a:r>
                      <a:endParaRPr lang="en-GB" sz="2400" dirty="0"/>
                    </a:p>
                  </a:txBody>
                  <a:tcPr/>
                </a:tc>
              </a:tr>
              <a:tr h="84320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 </a:t>
                      </a:r>
                      <a:r>
                        <a:rPr lang="en-GB" sz="2400" baseline="0" dirty="0" smtClean="0"/>
                        <a:t>  HOURS  AFTER  GLUCOSE   LOAD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&lt;  7.8mmol/l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diabetes</a:t>
                      </a:r>
                      <a:r>
                        <a:rPr lang="en-GB" sz="2400" baseline="0" dirty="0" smtClean="0"/>
                        <a:t>  excluded</a:t>
                      </a:r>
                      <a:endParaRPr lang="en-GB" sz="2400" dirty="0"/>
                    </a:p>
                  </a:txBody>
                  <a:tcPr/>
                </a:tc>
              </a:tr>
              <a:tr h="8432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&gt;7.8mmol/l                &lt; 11mmol/l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Impaired  </a:t>
                      </a:r>
                      <a:r>
                        <a:rPr lang="en-GB" sz="2400" baseline="0" dirty="0" smtClean="0"/>
                        <a:t>  glucose  tolerance</a:t>
                      </a:r>
                      <a:endParaRPr lang="en-GB" sz="2400" dirty="0"/>
                    </a:p>
                  </a:txBody>
                  <a:tcPr/>
                </a:tc>
              </a:tr>
              <a:tr h="9224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&gt;11mmol 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Frank    diabetes</a:t>
                      </a:r>
                      <a:endParaRPr lang="en-GB" sz="2400" dirty="0"/>
                    </a:p>
                  </a:txBody>
                  <a:tcPr/>
                </a:tc>
              </a:tr>
              <a:tr h="43529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 OF  DIABETES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MEDICAL    MANAGEMENT</a:t>
            </a:r>
          </a:p>
          <a:p>
            <a:r>
              <a:rPr lang="en-GB" dirty="0" smtClean="0"/>
              <a:t>OBSTETRICAL  MANAGEMENT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A.  MEDICAL 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829196"/>
          </a:xfrm>
        </p:spPr>
        <p:txBody>
          <a:bodyPr>
            <a:normAutofit/>
          </a:bodyPr>
          <a:lstStyle/>
          <a:p>
            <a:r>
              <a:rPr lang="en-GB" dirty="0" smtClean="0"/>
              <a:t>Combined   Care</a:t>
            </a:r>
          </a:p>
          <a:p>
            <a:r>
              <a:rPr lang="en-GB" dirty="0" smtClean="0"/>
              <a:t>Stop   oral  </a:t>
            </a:r>
            <a:r>
              <a:rPr lang="en-GB" dirty="0" err="1" smtClean="0"/>
              <a:t>hypoglycemic</a:t>
            </a:r>
            <a:endParaRPr lang="en-GB" dirty="0" smtClean="0"/>
          </a:p>
          <a:p>
            <a:r>
              <a:rPr lang="en-GB" dirty="0" smtClean="0"/>
              <a:t>Treatment(   Diet,    Insulin   Therapy)</a:t>
            </a:r>
          </a:p>
          <a:p>
            <a:r>
              <a:rPr lang="en-GB" dirty="0" smtClean="0"/>
              <a:t>Diet(1800 ---2000  Kcal  Daily)  .BSL  &gt;6mmol</a:t>
            </a:r>
          </a:p>
          <a:p>
            <a:r>
              <a:rPr lang="en-GB" u="sng" dirty="0" smtClean="0"/>
              <a:t>INSULIN    THERAPY(does   not   cross  placenta)</a:t>
            </a:r>
          </a:p>
          <a:p>
            <a:r>
              <a:rPr lang="en-GB" dirty="0" smtClean="0"/>
              <a:t> Insulin  Regimens </a:t>
            </a:r>
          </a:p>
          <a:p>
            <a:r>
              <a:rPr lang="en-GB" dirty="0" smtClean="0"/>
              <a:t>           Four   times   daily</a:t>
            </a:r>
          </a:p>
          <a:p>
            <a:r>
              <a:rPr lang="en-GB" dirty="0" smtClean="0"/>
              <a:t>             Biphasic   Regimens                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Four   times   daily(short  ,long  acting)</a:t>
            </a:r>
          </a:p>
          <a:p>
            <a:r>
              <a:rPr lang="en-GB" dirty="0" smtClean="0"/>
              <a:t>                                (6u )        (  10  u)</a:t>
            </a:r>
          </a:p>
          <a:p>
            <a:r>
              <a:rPr lang="en-GB" dirty="0" smtClean="0"/>
              <a:t> Biphasic   Regimens(2/3   morning  ,1/3  evening) </a:t>
            </a:r>
          </a:p>
          <a:p>
            <a:r>
              <a:rPr lang="en-GB" dirty="0" smtClean="0"/>
              <a:t>MONITORING</a:t>
            </a:r>
          </a:p>
          <a:p>
            <a:r>
              <a:rPr lang="en-GB" dirty="0" smtClean="0"/>
              <a:t>(BSL,   HbA1c  )</a:t>
            </a:r>
          </a:p>
          <a:p>
            <a:r>
              <a:rPr lang="en-GB" dirty="0" err="1" smtClean="0"/>
              <a:t>Glycosuria</a:t>
            </a:r>
            <a:endParaRPr lang="en-GB" dirty="0" smtClean="0"/>
          </a:p>
          <a:p>
            <a:r>
              <a:rPr lang="en-GB" dirty="0" err="1" smtClean="0"/>
              <a:t>Hypoglycemic</a:t>
            </a:r>
            <a:r>
              <a:rPr lang="en-GB" dirty="0" smtClean="0"/>
              <a:t>   symptoms      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OBSTETRICAL  MX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ANTENATAL   CARE</a:t>
            </a:r>
          </a:p>
          <a:p>
            <a:r>
              <a:rPr lang="en-GB" dirty="0" smtClean="0"/>
              <a:t>DELIVERY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ANTENATAL   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A  .  FIRST    TRIMESTER</a:t>
            </a:r>
          </a:p>
          <a:p>
            <a:r>
              <a:rPr lang="en-GB" sz="2400" dirty="0" smtClean="0"/>
              <a:t>SECOND    TRIMESTER</a:t>
            </a:r>
          </a:p>
          <a:p>
            <a:r>
              <a:rPr lang="en-GB" sz="2400" dirty="0" smtClean="0"/>
              <a:t>                      USS    18   20    WKS</a:t>
            </a:r>
          </a:p>
          <a:p>
            <a:r>
              <a:rPr lang="en-GB" sz="2400" dirty="0" smtClean="0"/>
              <a:t>                       ECHO    20       22WKS</a:t>
            </a:r>
          </a:p>
          <a:p>
            <a:r>
              <a:rPr lang="en-GB" sz="2400" dirty="0" smtClean="0"/>
              <a:t>                       MATERNAL   ALPHA  FETOPROTIEN</a:t>
            </a:r>
          </a:p>
          <a:p>
            <a:r>
              <a:rPr lang="en-GB" sz="2400" dirty="0" smtClean="0"/>
              <a:t>                        SCREENING     FOR   DOWN  SYNDROM</a:t>
            </a:r>
          </a:p>
          <a:p>
            <a:r>
              <a:rPr lang="en-GB" sz="2400" dirty="0" smtClean="0"/>
              <a:t>THIRD   TRIMESTER</a:t>
            </a:r>
          </a:p>
          <a:p>
            <a:r>
              <a:rPr lang="en-GB" sz="2400" dirty="0" smtClean="0"/>
              <a:t>B.     FRE QUENCY   OF  VISITS</a:t>
            </a:r>
          </a:p>
          <a:p>
            <a:r>
              <a:rPr lang="en-GB" sz="2400" dirty="0" smtClean="0"/>
              <a:t>C.    FETAL     MONITORING</a:t>
            </a:r>
          </a:p>
          <a:p>
            <a:r>
              <a:rPr lang="en-GB" sz="2400" dirty="0" smtClean="0"/>
              <a:t>       1.   USS</a:t>
            </a:r>
          </a:p>
          <a:p>
            <a:r>
              <a:rPr lang="en-GB" sz="2400" dirty="0" smtClean="0"/>
              <a:t>        2.CTG</a:t>
            </a:r>
          </a:p>
          <a:p>
            <a:r>
              <a:rPr lang="en-GB" sz="2400" dirty="0" smtClean="0"/>
              <a:t>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 .PREGNANCY    COMPLICATION</a:t>
            </a:r>
          </a:p>
          <a:p>
            <a:r>
              <a:rPr lang="en-GB" dirty="0" smtClean="0"/>
              <a:t>      POLYHYDRAMNIOS</a:t>
            </a:r>
          </a:p>
          <a:p>
            <a:r>
              <a:rPr lang="en-GB" dirty="0" smtClean="0"/>
              <a:t>       PIH</a:t>
            </a:r>
          </a:p>
          <a:p>
            <a:r>
              <a:rPr lang="en-GB" dirty="0" smtClean="0"/>
              <a:t>        PRETERM   LABOUR</a:t>
            </a:r>
          </a:p>
          <a:p>
            <a:r>
              <a:rPr lang="en-GB" dirty="0" smtClean="0"/>
              <a:t>         HOSPITAL   ADMISSION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  OF  DELIVERY(  38—39 wks)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   MODE   OF   DELIVERY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            INDICATION     FOR   INDUCTION  OF  LABOUR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Uncomplicated   diabetes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Developing   </a:t>
            </a:r>
            <a:r>
              <a:rPr lang="en-GB" dirty="0" err="1" smtClean="0"/>
              <a:t>macrosomia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Pih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Diabetic  complication                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INDICATION   FOR    CAESAREAN   SECTION</a:t>
            </a:r>
          </a:p>
          <a:p>
            <a:r>
              <a:rPr lang="en-GB" dirty="0" smtClean="0"/>
              <a:t>        </a:t>
            </a:r>
            <a:r>
              <a:rPr lang="en-GB" dirty="0" err="1" smtClean="0"/>
              <a:t>previou</a:t>
            </a:r>
            <a:r>
              <a:rPr lang="en-GB" dirty="0" smtClean="0"/>
              <a:t>    c/s</a:t>
            </a:r>
          </a:p>
          <a:p>
            <a:r>
              <a:rPr lang="en-GB" dirty="0" err="1" smtClean="0"/>
              <a:t>Malpresentation</a:t>
            </a:r>
            <a:endParaRPr lang="en-GB" dirty="0" smtClean="0"/>
          </a:p>
          <a:p>
            <a:r>
              <a:rPr lang="en-GB" dirty="0" err="1" smtClean="0"/>
              <a:t>Cpd</a:t>
            </a:r>
            <a:endParaRPr lang="en-GB" dirty="0" smtClean="0"/>
          </a:p>
          <a:p>
            <a:r>
              <a:rPr lang="en-GB" dirty="0" smtClean="0"/>
              <a:t>Severe  </a:t>
            </a:r>
            <a:r>
              <a:rPr lang="en-GB" dirty="0" err="1" smtClean="0"/>
              <a:t>pih</a:t>
            </a:r>
            <a:endParaRPr lang="en-GB" dirty="0" smtClean="0"/>
          </a:p>
          <a:p>
            <a:r>
              <a:rPr lang="en-GB" dirty="0" smtClean="0"/>
              <a:t>Elderly    </a:t>
            </a:r>
            <a:r>
              <a:rPr lang="en-GB" dirty="0" err="1" smtClean="0"/>
              <a:t>primigravida</a:t>
            </a:r>
            <a:endParaRPr lang="en-GB" dirty="0" smtClean="0"/>
          </a:p>
          <a:p>
            <a:r>
              <a:rPr lang="en-GB" dirty="0" smtClean="0"/>
              <a:t>Infertility</a:t>
            </a:r>
          </a:p>
          <a:p>
            <a:r>
              <a:rPr lang="en-GB" dirty="0" smtClean="0"/>
              <a:t>Diabetic   complication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CARBOHYDRATE  METABOLISM</a:t>
            </a:r>
            <a:br>
              <a:rPr lang="en-GB" dirty="0" smtClean="0"/>
            </a:br>
            <a:r>
              <a:rPr lang="en-GB" dirty="0" smtClean="0"/>
              <a:t>IN  PREGNANCY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4—4.5 </a:t>
            </a:r>
            <a:r>
              <a:rPr lang="en-GB" dirty="0" err="1" smtClean="0"/>
              <a:t>mmol</a:t>
            </a:r>
            <a:r>
              <a:rPr lang="en-GB" dirty="0" smtClean="0"/>
              <a:t>/l</a:t>
            </a:r>
          </a:p>
          <a:p>
            <a:r>
              <a:rPr lang="en-GB" dirty="0" smtClean="0"/>
              <a:t>Increased  insulin  resistance   -  human  placental   </a:t>
            </a:r>
            <a:r>
              <a:rPr lang="en-GB" dirty="0" err="1" smtClean="0"/>
              <a:t>lactogen</a:t>
            </a:r>
            <a:r>
              <a:rPr lang="en-GB" dirty="0" smtClean="0"/>
              <a:t>  ,free </a:t>
            </a:r>
            <a:r>
              <a:rPr lang="en-GB" dirty="0" err="1" smtClean="0"/>
              <a:t>cortisol</a:t>
            </a:r>
            <a:r>
              <a:rPr lang="en-GB" dirty="0" smtClean="0"/>
              <a:t>  &amp;  other  pregnancy  hormones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INSULIN  THERAPY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        INDUCTION/     C/S</a:t>
            </a:r>
          </a:p>
          <a:p>
            <a:r>
              <a:rPr lang="en-GB" dirty="0" smtClean="0"/>
              <a:t>         INSULIN   THERAPY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OBSTETRICAL   MX</a:t>
            </a:r>
          </a:p>
          <a:p>
            <a:r>
              <a:rPr lang="en-GB" dirty="0" smtClean="0"/>
              <a:t>                  FIRST    STAGE</a:t>
            </a:r>
          </a:p>
          <a:p>
            <a:r>
              <a:rPr lang="en-GB" dirty="0" smtClean="0"/>
              <a:t>                  SECOND    STAGE</a:t>
            </a:r>
          </a:p>
          <a:p>
            <a:r>
              <a:rPr lang="en-GB" dirty="0" smtClean="0"/>
              <a:t>                  THIRD    STAGE 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   OF   NEW  BORN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BIRTH    ASPHYXIA</a:t>
            </a:r>
          </a:p>
          <a:p>
            <a:r>
              <a:rPr lang="en-GB" dirty="0" smtClean="0"/>
              <a:t>HYPOGLYCEMIA</a:t>
            </a:r>
          </a:p>
          <a:p>
            <a:r>
              <a:rPr lang="en-GB" dirty="0" smtClean="0"/>
              <a:t>RDS</a:t>
            </a:r>
          </a:p>
          <a:p>
            <a:r>
              <a:rPr lang="en-GB" dirty="0" smtClean="0"/>
              <a:t>HYPOCALCEMIA</a:t>
            </a:r>
          </a:p>
          <a:p>
            <a:r>
              <a:rPr lang="en-GB" dirty="0" smtClean="0"/>
              <a:t>POLYCYTHEMIA</a:t>
            </a:r>
          </a:p>
          <a:p>
            <a:r>
              <a:rPr lang="en-GB" dirty="0" smtClean="0"/>
              <a:t>JAUNDICE</a:t>
            </a:r>
          </a:p>
          <a:p>
            <a:r>
              <a:rPr lang="en-GB" dirty="0" smtClean="0"/>
              <a:t>BIRTH    TRAUMA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  PARTUM  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INSULIN  THERAPY</a:t>
            </a:r>
          </a:p>
          <a:p>
            <a:r>
              <a:rPr lang="en-GB" dirty="0" smtClean="0"/>
              <a:t>BREAST  FEEDING</a:t>
            </a:r>
          </a:p>
          <a:p>
            <a:r>
              <a:rPr lang="en-GB" dirty="0" smtClean="0"/>
              <a:t>GTT    6—12WKS</a:t>
            </a:r>
          </a:p>
          <a:p>
            <a:r>
              <a:rPr lang="en-GB" dirty="0" smtClean="0"/>
              <a:t>DIABETIC   NEPHROPATHY</a:t>
            </a:r>
          </a:p>
          <a:p>
            <a:r>
              <a:rPr lang="en-GB" dirty="0" smtClean="0"/>
              <a:t>DIABETIC     RETINOPATHY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GB" dirty="0" smtClean="0"/>
              <a:t>WHO  GTT  INTERPRETATION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1" y="939760"/>
          <a:ext cx="8443914" cy="6354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4638"/>
                <a:gridCol w="2814638"/>
                <a:gridCol w="2814638"/>
              </a:tblGrid>
              <a:tr h="128041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FASTING  BLOOD  LEVEL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&lt;6mm/l</a:t>
                      </a:r>
                    </a:p>
                    <a:p>
                      <a:endParaRPr lang="en-GB" sz="2400" dirty="0" smtClean="0"/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DIABETES</a:t>
                      </a:r>
                      <a:r>
                        <a:rPr lang="en-GB" sz="2400" baseline="0" dirty="0" smtClean="0"/>
                        <a:t>   USUALLY</a:t>
                      </a:r>
                    </a:p>
                    <a:p>
                      <a:r>
                        <a:rPr lang="en-GB" sz="2400" dirty="0" smtClean="0"/>
                        <a:t>EXCLUDED</a:t>
                      </a:r>
                      <a:endParaRPr lang="en-GB" sz="2400" dirty="0"/>
                    </a:p>
                  </a:txBody>
                  <a:tcPr/>
                </a:tc>
              </a:tr>
              <a:tr h="96812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6-</a:t>
                      </a:r>
                      <a:r>
                        <a:rPr lang="en-GB" sz="2800" baseline="0" dirty="0" smtClean="0"/>
                        <a:t> &lt;7.8mmol/l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Impaired</a:t>
                      </a:r>
                      <a:r>
                        <a:rPr lang="en-GB" sz="2800" baseline="0" dirty="0" smtClean="0"/>
                        <a:t>  glucose tolerance</a:t>
                      </a:r>
                      <a:endParaRPr lang="en-GB" sz="2800" dirty="0"/>
                    </a:p>
                  </a:txBody>
                  <a:tcPr/>
                </a:tc>
              </a:tr>
              <a:tr h="6587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 7.8mm/l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 frank   </a:t>
                      </a:r>
                      <a:r>
                        <a:rPr lang="en-GB" sz="2400" baseline="0" dirty="0" smtClean="0"/>
                        <a:t>diabetes</a:t>
                      </a:r>
                      <a:endParaRPr lang="en-GB" sz="2400" dirty="0"/>
                    </a:p>
                  </a:txBody>
                  <a:tcPr/>
                </a:tc>
              </a:tr>
              <a:tr h="84320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 </a:t>
                      </a:r>
                      <a:r>
                        <a:rPr lang="en-GB" sz="2400" baseline="0" dirty="0" smtClean="0"/>
                        <a:t>  HOURS  AFTER  GLUCOSE   LOAD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&lt;  7.8mmol/l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diabetes</a:t>
                      </a:r>
                      <a:r>
                        <a:rPr lang="en-GB" sz="2400" baseline="0" dirty="0" smtClean="0"/>
                        <a:t>  excluded</a:t>
                      </a:r>
                      <a:endParaRPr lang="en-GB" sz="2400" dirty="0"/>
                    </a:p>
                  </a:txBody>
                  <a:tcPr/>
                </a:tc>
              </a:tr>
              <a:tr h="8432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&gt;7.8mmol/l                &lt; 11mmol/l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Impaired  </a:t>
                      </a:r>
                      <a:r>
                        <a:rPr lang="en-GB" sz="2400" baseline="0" dirty="0" smtClean="0"/>
                        <a:t>  glucose  tolerance</a:t>
                      </a:r>
                      <a:endParaRPr lang="en-GB" sz="2400" dirty="0"/>
                    </a:p>
                  </a:txBody>
                  <a:tcPr/>
                </a:tc>
              </a:tr>
              <a:tr h="9224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&gt;11mmol /l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Frank    diabetes</a:t>
                      </a:r>
                      <a:endParaRPr lang="en-GB" sz="2400" dirty="0"/>
                    </a:p>
                  </a:txBody>
                  <a:tcPr/>
                </a:tc>
              </a:tr>
              <a:tr h="43529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Effects  Of   Diabetes  In   Pregnancy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u="sng" dirty="0" err="1" smtClean="0"/>
              <a:t>Fetal</a:t>
            </a:r>
            <a:r>
              <a:rPr lang="en-GB" sz="3600" u="sng" dirty="0" smtClean="0"/>
              <a:t>   Complications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Congenital   Malformation</a:t>
            </a:r>
          </a:p>
          <a:p>
            <a:r>
              <a:rPr lang="en-GB" dirty="0" smtClean="0"/>
              <a:t>          </a:t>
            </a:r>
            <a:r>
              <a:rPr lang="en-GB" dirty="0" err="1" smtClean="0"/>
              <a:t>Cvs</a:t>
            </a:r>
            <a:r>
              <a:rPr lang="en-GB" dirty="0" smtClean="0"/>
              <a:t>,   </a:t>
            </a:r>
            <a:r>
              <a:rPr lang="en-GB" dirty="0" err="1" smtClean="0"/>
              <a:t>Cns</a:t>
            </a:r>
            <a:r>
              <a:rPr lang="en-GB" dirty="0" smtClean="0"/>
              <a:t>,  Git,  Skeletal</a:t>
            </a:r>
          </a:p>
          <a:p>
            <a:r>
              <a:rPr lang="en-GB" dirty="0" smtClean="0"/>
              <a:t>         Caudal    Regression   </a:t>
            </a:r>
            <a:r>
              <a:rPr lang="en-GB" dirty="0" err="1" smtClean="0"/>
              <a:t>Syndrom</a:t>
            </a:r>
            <a:endParaRPr lang="en-GB" dirty="0" smtClean="0"/>
          </a:p>
          <a:p>
            <a:r>
              <a:rPr lang="en-GB" dirty="0" smtClean="0"/>
              <a:t> Spontaneous   Abortion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Fetal</a:t>
            </a:r>
            <a:r>
              <a:rPr lang="en-GB" dirty="0" smtClean="0"/>
              <a:t>  </a:t>
            </a:r>
            <a:r>
              <a:rPr lang="en-GB" dirty="0" err="1" smtClean="0"/>
              <a:t>Macrosomia</a:t>
            </a:r>
            <a:r>
              <a:rPr lang="en-GB" dirty="0" smtClean="0"/>
              <a:t>     </a:t>
            </a:r>
          </a:p>
          <a:p>
            <a:r>
              <a:rPr lang="en-GB" dirty="0" smtClean="0"/>
              <a:t>IUGR</a:t>
            </a:r>
          </a:p>
          <a:p>
            <a:r>
              <a:rPr lang="en-GB" dirty="0" smtClean="0"/>
              <a:t>IUD    ,</a:t>
            </a:r>
            <a:r>
              <a:rPr lang="en-GB" dirty="0" err="1" smtClean="0"/>
              <a:t>Perinatal</a:t>
            </a:r>
            <a:r>
              <a:rPr lang="en-GB" dirty="0" smtClean="0"/>
              <a:t>   Mortality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Maternal  </a:t>
            </a:r>
            <a:r>
              <a:rPr lang="en-GB" dirty="0" err="1" smtClean="0"/>
              <a:t>Comlication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Complication  Of   Diabetes</a:t>
            </a:r>
          </a:p>
          <a:p>
            <a:r>
              <a:rPr lang="en-GB" dirty="0" smtClean="0"/>
              <a:t>Infertility</a:t>
            </a:r>
          </a:p>
          <a:p>
            <a:r>
              <a:rPr lang="en-GB" dirty="0" smtClean="0"/>
              <a:t>UTI  ,     Genital   Tract  Infection  (</a:t>
            </a:r>
            <a:r>
              <a:rPr lang="en-GB" dirty="0" err="1" smtClean="0"/>
              <a:t>Candidal</a:t>
            </a:r>
            <a:r>
              <a:rPr lang="en-GB" dirty="0" smtClean="0"/>
              <a:t>    Infection)</a:t>
            </a:r>
          </a:p>
          <a:p>
            <a:r>
              <a:rPr lang="en-GB" dirty="0" err="1" smtClean="0"/>
              <a:t>Polyhydramnios</a:t>
            </a:r>
            <a:endParaRPr lang="en-GB" dirty="0" smtClean="0"/>
          </a:p>
          <a:p>
            <a:r>
              <a:rPr lang="en-GB" dirty="0" smtClean="0"/>
              <a:t>PIH</a:t>
            </a:r>
          </a:p>
          <a:p>
            <a:r>
              <a:rPr lang="en-GB" dirty="0" smtClean="0"/>
              <a:t>Pre   Term   Labour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MANAGEMENT</a:t>
            </a:r>
            <a:br>
              <a:rPr lang="en-GB" dirty="0" smtClean="0"/>
            </a:br>
            <a:r>
              <a:rPr lang="en-GB" dirty="0" smtClean="0"/>
              <a:t>INITIAL  MX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u="sng" dirty="0" smtClean="0"/>
              <a:t>KNOWN    DIABETIC </a:t>
            </a:r>
          </a:p>
          <a:p>
            <a:r>
              <a:rPr lang="en-GB" dirty="0" smtClean="0"/>
              <a:t>      </a:t>
            </a:r>
            <a:r>
              <a:rPr lang="en-GB" dirty="0" err="1" smtClean="0"/>
              <a:t>prepregnancy</a:t>
            </a:r>
            <a:r>
              <a:rPr lang="en-GB" dirty="0" smtClean="0"/>
              <a:t>   care</a:t>
            </a:r>
          </a:p>
          <a:p>
            <a:r>
              <a:rPr lang="en-GB" dirty="0" smtClean="0"/>
              <a:t>           Control    of    diabetes</a:t>
            </a:r>
          </a:p>
          <a:p>
            <a:r>
              <a:rPr lang="en-GB" dirty="0" smtClean="0"/>
              <a:t>            Record  of    LMP,            B.P,       wt,</a:t>
            </a:r>
          </a:p>
          <a:p>
            <a:r>
              <a:rPr lang="en-GB" dirty="0" smtClean="0"/>
              <a:t>           </a:t>
            </a:r>
            <a:r>
              <a:rPr lang="en-GB" dirty="0" err="1" smtClean="0"/>
              <a:t>Treament</a:t>
            </a:r>
            <a:r>
              <a:rPr lang="en-GB" dirty="0" smtClean="0"/>
              <a:t>   of  complication</a:t>
            </a:r>
          </a:p>
          <a:p>
            <a:r>
              <a:rPr lang="en-GB" dirty="0" smtClean="0"/>
              <a:t>           Early   booking</a:t>
            </a:r>
          </a:p>
          <a:p>
            <a:r>
              <a:rPr lang="en-GB" dirty="0" smtClean="0"/>
              <a:t>     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GESTATIONAL  DIABETES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1.   </a:t>
            </a:r>
            <a:r>
              <a:rPr lang="en-GB" u="sng" dirty="0" smtClean="0"/>
              <a:t>SCREENING</a:t>
            </a:r>
          </a:p>
          <a:p>
            <a:pPr>
              <a:buNone/>
            </a:pPr>
            <a:r>
              <a:rPr lang="en-GB" dirty="0" smtClean="0"/>
              <a:t>a </a:t>
            </a:r>
            <a:r>
              <a:rPr lang="en-GB" dirty="0" smtClean="0">
                <a:solidFill>
                  <a:srgbClr val="FF0000"/>
                </a:solidFill>
              </a:rPr>
              <a:t>.      clinical    feature</a:t>
            </a:r>
          </a:p>
          <a:p>
            <a:pPr>
              <a:buNone/>
            </a:pPr>
            <a:r>
              <a:rPr lang="en-GB" dirty="0" smtClean="0"/>
              <a:t>           1.Diabetes  In First   Degree  Relative </a:t>
            </a:r>
          </a:p>
          <a:p>
            <a:pPr>
              <a:buNone/>
            </a:pPr>
            <a:r>
              <a:rPr lang="en-GB" dirty="0" smtClean="0"/>
              <a:t>            2.Meternal  Diabetes</a:t>
            </a:r>
          </a:p>
          <a:p>
            <a:pPr>
              <a:buNone/>
            </a:pPr>
            <a:r>
              <a:rPr lang="en-GB" dirty="0" smtClean="0"/>
              <a:t>             3.Persistant </a:t>
            </a:r>
            <a:r>
              <a:rPr lang="en-GB" dirty="0" err="1" smtClean="0"/>
              <a:t>Glycosuria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  4.Large  Baby  &gt;  4kg</a:t>
            </a:r>
          </a:p>
          <a:p>
            <a:pPr>
              <a:buNone/>
            </a:pPr>
            <a:r>
              <a:rPr lang="en-GB" dirty="0" smtClean="0"/>
              <a:t>               5.  Previous    Unexplained  IUD,   congenital                                 </a:t>
            </a:r>
          </a:p>
          <a:p>
            <a:pPr>
              <a:buNone/>
            </a:pPr>
            <a:r>
              <a:rPr lang="en-GB" dirty="0" smtClean="0"/>
              <a:t>                      anomaly</a:t>
            </a:r>
          </a:p>
          <a:p>
            <a:pPr>
              <a:buNone/>
            </a:pPr>
            <a:r>
              <a:rPr lang="en-GB" dirty="0" smtClean="0"/>
              <a:t>                 6.Polyhydramnio ,</a:t>
            </a:r>
            <a:r>
              <a:rPr lang="en-GB" dirty="0" err="1" smtClean="0"/>
              <a:t>Fetal</a:t>
            </a:r>
            <a:r>
              <a:rPr lang="en-GB" dirty="0" smtClean="0"/>
              <a:t>   </a:t>
            </a:r>
            <a:r>
              <a:rPr lang="en-GB" dirty="0" err="1" smtClean="0"/>
              <a:t>macrosomia</a:t>
            </a:r>
            <a:r>
              <a:rPr lang="en-GB" dirty="0" smtClean="0"/>
              <a:t>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B.     Random     Glucose      Test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C.     Fasting   Glucose   Test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D.      Glucose   Challenge   Test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(50 G    Glucose   Drink    Is    Given   &amp; </a:t>
            </a:r>
            <a:r>
              <a:rPr lang="en-GB" dirty="0" err="1" smtClean="0">
                <a:solidFill>
                  <a:srgbClr val="FF0000"/>
                </a:solidFill>
              </a:rPr>
              <a:t>Bsl</a:t>
            </a:r>
            <a:r>
              <a:rPr lang="en-GB" dirty="0" smtClean="0">
                <a:solidFill>
                  <a:srgbClr val="FF0000"/>
                </a:solidFill>
              </a:rPr>
              <a:t>   Is   Taken  </a:t>
            </a:r>
          </a:p>
          <a:p>
            <a:r>
              <a:rPr lang="en-GB" smtClean="0">
                <a:solidFill>
                  <a:srgbClr val="FF0000"/>
                </a:solidFill>
              </a:rPr>
              <a:t>   </a:t>
            </a:r>
            <a:r>
              <a:rPr lang="en-GB" dirty="0" smtClean="0">
                <a:solidFill>
                  <a:srgbClr val="FF0000"/>
                </a:solidFill>
              </a:rPr>
              <a:t>One    Hr    </a:t>
            </a:r>
            <a:r>
              <a:rPr lang="en-GB" dirty="0" err="1" smtClean="0">
                <a:solidFill>
                  <a:srgbClr val="FF0000"/>
                </a:solidFill>
              </a:rPr>
              <a:t>Bsl</a:t>
            </a:r>
            <a:r>
              <a:rPr lang="en-GB" dirty="0" smtClean="0">
                <a:solidFill>
                  <a:srgbClr val="FF0000"/>
                </a:solidFill>
              </a:rPr>
              <a:t>&gt;  7.8mmol/L __   GTT   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Diagnostic      Tests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        ORAL    GLUCOSE   TOLERANCE   Test(gold    Standard)         </a:t>
            </a:r>
            <a:r>
              <a:rPr lang="en-GB" dirty="0" err="1" smtClean="0">
                <a:solidFill>
                  <a:srgbClr val="FF0000"/>
                </a:solidFill>
              </a:rPr>
              <a:t>O,sullivan</a:t>
            </a:r>
            <a:r>
              <a:rPr lang="en-GB" dirty="0" smtClean="0">
                <a:solidFill>
                  <a:srgbClr val="FF0000"/>
                </a:solidFill>
              </a:rPr>
              <a:t>   </a:t>
            </a:r>
            <a:r>
              <a:rPr lang="en-GB" dirty="0" err="1" smtClean="0">
                <a:solidFill>
                  <a:srgbClr val="FF0000"/>
                </a:solidFill>
              </a:rPr>
              <a:t>Gtt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Fast    Over  Night     Fasting   </a:t>
            </a:r>
            <a:r>
              <a:rPr lang="en-GB" dirty="0" err="1" smtClean="0">
                <a:solidFill>
                  <a:srgbClr val="FF0000"/>
                </a:solidFill>
              </a:rPr>
              <a:t>Bsl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100g    Of   Glucose__1/2  </a:t>
            </a:r>
            <a:r>
              <a:rPr lang="en-GB" dirty="0" err="1" smtClean="0">
                <a:solidFill>
                  <a:srgbClr val="FF0000"/>
                </a:solidFill>
              </a:rPr>
              <a:t>Hrly</a:t>
            </a:r>
            <a:r>
              <a:rPr lang="en-GB" dirty="0" smtClean="0">
                <a:solidFill>
                  <a:srgbClr val="FF0000"/>
                </a:solidFill>
              </a:rPr>
              <a:t>    </a:t>
            </a:r>
            <a:r>
              <a:rPr lang="en-GB" dirty="0" err="1" smtClean="0">
                <a:solidFill>
                  <a:srgbClr val="FF0000"/>
                </a:solidFill>
              </a:rPr>
              <a:t>Bsl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Fasting    &gt;5mmol/L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1hr   9.2mmol/L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2hr    8  </a:t>
            </a:r>
            <a:r>
              <a:rPr lang="en-GB" dirty="0" err="1" smtClean="0">
                <a:solidFill>
                  <a:srgbClr val="FF0000"/>
                </a:solidFill>
              </a:rPr>
              <a:t>Mmol</a:t>
            </a:r>
            <a:r>
              <a:rPr lang="en-GB" dirty="0" smtClean="0">
                <a:solidFill>
                  <a:srgbClr val="FF0000"/>
                </a:solidFill>
              </a:rPr>
              <a:t>/L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3hr     6.9mmol/L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547</Words>
  <Application>Microsoft Office PowerPoint</Application>
  <PresentationFormat>On-screen Show (4:3)</PresentationFormat>
  <Paragraphs>169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DIABETES    IN  PREGNANCY</vt:lpstr>
      <vt:lpstr>CARBOHYDRATE  METABOLISM IN  PREGNANCY</vt:lpstr>
      <vt:lpstr>WHO  GTT  INTERPRETATION</vt:lpstr>
      <vt:lpstr>Effects  Of   Diabetes  In   Pregnancy</vt:lpstr>
      <vt:lpstr>Maternal  Comlication</vt:lpstr>
      <vt:lpstr>MANAGEMENT INITIAL  MX</vt:lpstr>
      <vt:lpstr>GESTATIONAL  DIABETES </vt:lpstr>
      <vt:lpstr>Slide 8</vt:lpstr>
      <vt:lpstr>Slide 9</vt:lpstr>
      <vt:lpstr>Slide 10</vt:lpstr>
      <vt:lpstr>Slide 11</vt:lpstr>
      <vt:lpstr>MANAGEMENT  OF  DIABETES</vt:lpstr>
      <vt:lpstr>A.  MEDICAL  MANAGEMENT</vt:lpstr>
      <vt:lpstr>Slide 14</vt:lpstr>
      <vt:lpstr>OBSTETRICAL  MX</vt:lpstr>
      <vt:lpstr>ANTENATAL    CARE</vt:lpstr>
      <vt:lpstr>Slide 17</vt:lpstr>
      <vt:lpstr>DELIVERY</vt:lpstr>
      <vt:lpstr>Slide 19</vt:lpstr>
      <vt:lpstr>LABOUR</vt:lpstr>
      <vt:lpstr>Slide 21</vt:lpstr>
      <vt:lpstr>CARE   OF   NEW  BORN</vt:lpstr>
      <vt:lpstr>POST   PARTUM   CARE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 IN  PREGNANCY</dc:title>
  <dc:creator>humaira</dc:creator>
  <cp:lastModifiedBy>humaira</cp:lastModifiedBy>
  <cp:revision>48</cp:revision>
  <dcterms:created xsi:type="dcterms:W3CDTF">2010-07-17T05:23:05Z</dcterms:created>
  <dcterms:modified xsi:type="dcterms:W3CDTF">2010-07-26T05:36:00Z</dcterms:modified>
</cp:coreProperties>
</file>