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8" r:id="rId2"/>
    <p:sldId id="360" r:id="rId3"/>
    <p:sldId id="361" r:id="rId4"/>
    <p:sldId id="362" r:id="rId5"/>
    <p:sldId id="359" r:id="rId6"/>
    <p:sldId id="335" r:id="rId7"/>
    <p:sldId id="336" r:id="rId8"/>
    <p:sldId id="337" r:id="rId9"/>
    <p:sldId id="338" r:id="rId10"/>
    <p:sldId id="344" r:id="rId11"/>
    <p:sldId id="347" r:id="rId12"/>
    <p:sldId id="258" r:id="rId13"/>
    <p:sldId id="287" r:id="rId14"/>
    <p:sldId id="354" r:id="rId15"/>
    <p:sldId id="288" r:id="rId16"/>
    <p:sldId id="343" r:id="rId17"/>
    <p:sldId id="260" r:id="rId18"/>
    <p:sldId id="345" r:id="rId19"/>
    <p:sldId id="346" r:id="rId20"/>
    <p:sldId id="261" r:id="rId21"/>
    <p:sldId id="291" r:id="rId22"/>
    <p:sldId id="292" r:id="rId23"/>
    <p:sldId id="293" r:id="rId24"/>
    <p:sldId id="294" r:id="rId25"/>
    <p:sldId id="295" r:id="rId26"/>
    <p:sldId id="262" r:id="rId27"/>
    <p:sldId id="263" r:id="rId28"/>
    <p:sldId id="264" r:id="rId29"/>
    <p:sldId id="265" r:id="rId30"/>
    <p:sldId id="348" r:id="rId31"/>
    <p:sldId id="349" r:id="rId32"/>
    <p:sldId id="350" r:id="rId33"/>
    <p:sldId id="302" r:id="rId34"/>
    <p:sldId id="303" r:id="rId35"/>
    <p:sldId id="305" r:id="rId36"/>
    <p:sldId id="307" r:id="rId37"/>
    <p:sldId id="308" r:id="rId38"/>
    <p:sldId id="351" r:id="rId39"/>
    <p:sldId id="310" r:id="rId40"/>
    <p:sldId id="311" r:id="rId41"/>
    <p:sldId id="313" r:id="rId42"/>
    <p:sldId id="355" r:id="rId43"/>
    <p:sldId id="269" r:id="rId44"/>
    <p:sldId id="272" r:id="rId45"/>
    <p:sldId id="273" r:id="rId46"/>
    <p:sldId id="318" r:id="rId47"/>
    <p:sldId id="316" r:id="rId48"/>
    <p:sldId id="317"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274" r:id="rId65"/>
    <p:sldId id="357" r:id="rId66"/>
    <p:sldId id="275" r:id="rId67"/>
    <p:sldId id="276" r:id="rId68"/>
    <p:sldId id="277" r:id="rId69"/>
    <p:sldId id="278" r:id="rId70"/>
    <p:sldId id="339" r:id="rId71"/>
    <p:sldId id="340" r:id="rId72"/>
    <p:sldId id="334" r:id="rId73"/>
    <p:sldId id="342" r:id="rId74"/>
    <p:sldId id="341" r:id="rId75"/>
    <p:sldId id="356" r:id="rId76"/>
    <p:sldId id="281" r:id="rId77"/>
    <p:sldId id="282" r:id="rId78"/>
    <p:sldId id="283" r:id="rId79"/>
    <p:sldId id="284" r:id="rId80"/>
    <p:sldId id="306"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86380" autoAdjust="0"/>
  </p:normalViewPr>
  <p:slideViewPr>
    <p:cSldViewPr>
      <p:cViewPr>
        <p:scale>
          <a:sx n="66" d="100"/>
          <a:sy n="66" d="100"/>
        </p:scale>
        <p:origin x="-1260" y="-30"/>
      </p:cViewPr>
      <p:guideLst>
        <p:guide orient="horz" pos="2160"/>
        <p:guide pos="2880"/>
      </p:guideLst>
    </p:cSldViewPr>
  </p:slideViewPr>
  <p:outlineViewPr>
    <p:cViewPr>
      <p:scale>
        <a:sx n="33" d="100"/>
        <a:sy n="33" d="100"/>
      </p:scale>
      <p:origin x="258" y="17334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6178CA7-D440-44D4-AFCF-9D12BDCBED8E}" type="datetimeFigureOut">
              <a:rPr lang="en-US" smtClean="0"/>
              <a:pPr/>
              <a:t>2/20/2020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6178CA7-D440-44D4-AFCF-9D12BDCBED8E}" type="datetimeFigureOut">
              <a:rPr lang="en-US" smtClean="0"/>
              <a:pPr/>
              <a:t>2/20/2020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6178CA7-D440-44D4-AFCF-9D12BDCBED8E}" type="datetimeFigureOut">
              <a:rPr lang="en-US" smtClean="0"/>
              <a:pPr/>
              <a:t>2/20/2020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6178CA7-D440-44D4-AFCF-9D12BDCBED8E}" type="datetimeFigureOut">
              <a:rPr lang="en-US" smtClean="0"/>
              <a:pPr/>
              <a:t>2/20/2020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178CA7-D440-44D4-AFCF-9D12BDCBED8E}" type="datetimeFigureOut">
              <a:rPr lang="en-US" smtClean="0"/>
              <a:pPr/>
              <a:t>2/20/2020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6178CA7-D440-44D4-AFCF-9D12BDCBED8E}" type="datetimeFigureOut">
              <a:rPr lang="en-US" smtClean="0"/>
              <a:pPr/>
              <a:t>2/20/2020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6178CA7-D440-44D4-AFCF-9D12BDCBED8E}" type="datetimeFigureOut">
              <a:rPr lang="en-US" smtClean="0"/>
              <a:pPr/>
              <a:t>2/20/2020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6178CA7-D440-44D4-AFCF-9D12BDCBED8E}" type="datetimeFigureOut">
              <a:rPr lang="en-US" smtClean="0"/>
              <a:pPr/>
              <a:t>2/20/2020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178CA7-D440-44D4-AFCF-9D12BDCBED8E}" type="datetimeFigureOut">
              <a:rPr lang="en-US" smtClean="0"/>
              <a:pPr/>
              <a:t>2/20/2020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178CA7-D440-44D4-AFCF-9D12BDCBED8E}" type="datetimeFigureOut">
              <a:rPr lang="en-US" smtClean="0"/>
              <a:pPr/>
              <a:t>2/20/2020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178CA7-D440-44D4-AFCF-9D12BDCBED8E}" type="datetimeFigureOut">
              <a:rPr lang="en-US" smtClean="0"/>
              <a:pPr/>
              <a:t>2/20/2020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E8477A9-9EAD-42FF-85C9-71752A16380C}"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78CA7-D440-44D4-AFCF-9D12BDCBED8E}" type="datetimeFigureOut">
              <a:rPr lang="en-US" smtClean="0"/>
              <a:pPr/>
              <a:t>2/20/2020</a:t>
            </a:fld>
            <a:endParaRPr lang="en-IN"/>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477A9-9EAD-42FF-85C9-71752A16380C}"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0" y="0"/>
            <a:ext cx="9144000" cy="2643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SLEEVE OR MUFF COUPLING</a:t>
            </a:r>
            <a:endParaRPr lang="en-IN" dirty="0"/>
          </a:p>
        </p:txBody>
      </p:sp>
      <p:sp>
        <p:nvSpPr>
          <p:cNvPr id="3" name="Content Placeholder 2"/>
          <p:cNvSpPr>
            <a:spLocks noGrp="1"/>
          </p:cNvSpPr>
          <p:nvPr>
            <p:ph idx="1"/>
          </p:nvPr>
        </p:nvSpPr>
        <p:spPr/>
        <p:txBody>
          <a:bodyPr/>
          <a:lstStyle/>
          <a:p>
            <a:endParaRPr lang="en-IN" dirty="0"/>
          </a:p>
        </p:txBody>
      </p:sp>
      <p:pic>
        <p:nvPicPr>
          <p:cNvPr id="1026" name="Picture 2"/>
          <p:cNvPicPr>
            <a:picLocks noChangeAspect="1" noChangeArrowheads="1"/>
          </p:cNvPicPr>
          <p:nvPr/>
        </p:nvPicPr>
        <p:blipFill>
          <a:blip r:embed="rId2"/>
          <a:srcRect/>
          <a:stretch>
            <a:fillRect/>
          </a:stretch>
        </p:blipFill>
        <p:spPr bwMode="auto">
          <a:xfrm>
            <a:off x="1" y="1357299"/>
            <a:ext cx="4357687" cy="250033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 y="3857628"/>
            <a:ext cx="3571868" cy="3000372"/>
          </a:xfrm>
          <a:prstGeom prst="rect">
            <a:avLst/>
          </a:prstGeom>
          <a:noFill/>
          <a:ln w="9525">
            <a:noFill/>
            <a:miter lim="800000"/>
            <a:headEnd/>
            <a:tailEnd/>
          </a:ln>
          <a:effectLst/>
        </p:spPr>
      </p:pic>
      <p:pic>
        <p:nvPicPr>
          <p:cNvPr id="80898" name="Picture 2" descr="https://i2.wp.com/mechstuff.com/wp-content/uploads/2018/09/Sleeve-coupling1.png?resize=600%2C403"/>
          <p:cNvPicPr>
            <a:picLocks noChangeAspect="1" noChangeArrowheads="1"/>
          </p:cNvPicPr>
          <p:nvPr/>
        </p:nvPicPr>
        <p:blipFill>
          <a:blip r:embed="rId4"/>
          <a:srcRect/>
          <a:stretch>
            <a:fillRect/>
          </a:stretch>
        </p:blipFill>
        <p:spPr bwMode="auto">
          <a:xfrm>
            <a:off x="4357686" y="2428869"/>
            <a:ext cx="4357719" cy="383857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srcRect/>
          <a:stretch>
            <a:fillRect/>
          </a:stretch>
        </p:blipFill>
        <p:spPr bwMode="auto">
          <a:xfrm>
            <a:off x="714348" y="571480"/>
            <a:ext cx="8143932"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5" name="Picture 3"/>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699760"/>
          </a:xfrm>
        </p:spPr>
        <p:txBody>
          <a:bodyPr>
            <a:normAutofit lnSpcReduction="10000"/>
          </a:bodyPr>
          <a:lstStyle/>
          <a:p>
            <a:r>
              <a:rPr lang="en-US" sz="4400" b="1" dirty="0" smtClean="0">
                <a:latin typeface="Arial Black" pitchFamily="34" charset="0"/>
              </a:rPr>
              <a:t>SHAFT  -   (d, T)</a:t>
            </a:r>
          </a:p>
          <a:p>
            <a:pPr>
              <a:buNone/>
            </a:pPr>
            <a:r>
              <a:rPr lang="en-US" sz="3200" b="1" dirty="0" smtClean="0">
                <a:latin typeface="Arial Black" pitchFamily="34" charset="0"/>
              </a:rPr>
              <a:t>d = diameter of the shaft ,   T= torque</a:t>
            </a:r>
          </a:p>
          <a:p>
            <a:pPr>
              <a:buNone/>
            </a:pPr>
            <a:endParaRPr lang="en-US" sz="3200" dirty="0" smtClean="0">
              <a:latin typeface="Arial Black" pitchFamily="34" charset="0"/>
            </a:endParaRPr>
          </a:p>
          <a:p>
            <a:r>
              <a:rPr lang="en-US" sz="4400" b="1" dirty="0" smtClean="0">
                <a:latin typeface="Arial Black" pitchFamily="34" charset="0"/>
              </a:rPr>
              <a:t>SLEEVE –  </a:t>
            </a:r>
            <a:r>
              <a:rPr lang="en-US" sz="4400" b="1" u="sng" dirty="0" smtClean="0">
                <a:latin typeface="Arial Black" pitchFamily="34" charset="0"/>
              </a:rPr>
              <a:t>(D, L)</a:t>
            </a:r>
          </a:p>
          <a:p>
            <a:pPr>
              <a:buNone/>
            </a:pPr>
            <a:r>
              <a:rPr lang="en-US" sz="4400" dirty="0" smtClean="0">
                <a:latin typeface="Arial Black" pitchFamily="34" charset="0"/>
              </a:rPr>
              <a:t> </a:t>
            </a:r>
            <a:r>
              <a:rPr lang="en-US" sz="3200" b="1" dirty="0" smtClean="0">
                <a:latin typeface="Arial Black" pitchFamily="34" charset="0"/>
              </a:rPr>
              <a:t>D= Outer diameter of the sleeve</a:t>
            </a:r>
          </a:p>
          <a:p>
            <a:pPr>
              <a:buNone/>
            </a:pPr>
            <a:endParaRPr lang="en-US" sz="3200" b="1" dirty="0" smtClean="0">
              <a:latin typeface="Arial Black" pitchFamily="34" charset="0"/>
            </a:endParaRPr>
          </a:p>
          <a:p>
            <a:r>
              <a:rPr lang="en-US" sz="4400" b="1" dirty="0" smtClean="0">
                <a:latin typeface="Arial Black" pitchFamily="34" charset="0"/>
              </a:rPr>
              <a:t>KEY-</a:t>
            </a:r>
            <a:endParaRPr lang="en-US" sz="4400" b="1" u="sng" dirty="0" smtClean="0">
              <a:latin typeface="Arial Black" pitchFamily="34" charset="0"/>
            </a:endParaRPr>
          </a:p>
          <a:p>
            <a:r>
              <a:rPr lang="en-US" sz="3200" b="1" dirty="0" smtClean="0">
                <a:latin typeface="Arial Black" pitchFamily="34" charset="0"/>
              </a:rPr>
              <a:t>l= length, w= width, t=thickness</a:t>
            </a:r>
          </a:p>
          <a:p>
            <a:pPr>
              <a:buNone/>
            </a:pPr>
            <a:endParaRPr lang="en-US" sz="4400" u="sng" dirty="0" smtClean="0">
              <a:solidFill>
                <a:srgbClr val="FF0000"/>
              </a:solidFill>
            </a:endParaRPr>
          </a:p>
          <a:p>
            <a:pPr>
              <a:buNone/>
            </a:pPr>
            <a:endParaRPr lang="en-US" sz="4400" u="sng"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a:srcRect/>
          <a:stretch>
            <a:fillRect/>
          </a:stretch>
        </p:blipFill>
        <p:spPr bwMode="auto">
          <a:xfrm>
            <a:off x="1" y="1"/>
            <a:ext cx="873283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0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0" y="0"/>
            <a:ext cx="9144000" cy="207167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0" y="2214555"/>
            <a:ext cx="9144000" cy="46434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srcRect/>
          <a:stretch>
            <a:fillRect/>
          </a:stretch>
        </p:blipFill>
        <p:spPr bwMode="auto">
          <a:xfrm>
            <a:off x="214282" y="0"/>
            <a:ext cx="8643998" cy="6305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122" name="Picture 2"/>
          <p:cNvPicPr>
            <a:picLocks noChangeAspect="1" noChangeArrowheads="1"/>
          </p:cNvPicPr>
          <p:nvPr/>
        </p:nvPicPr>
        <p:blipFill>
          <a:blip r:embed="rId2"/>
          <a:srcRect/>
          <a:stretch>
            <a:fillRect/>
          </a:stretch>
        </p:blipFill>
        <p:spPr bwMode="auto">
          <a:xfrm>
            <a:off x="0" y="1"/>
            <a:ext cx="9144000" cy="6500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endParaRPr lang="en-IN"/>
          </a:p>
        </p:txBody>
      </p:sp>
      <p:pic>
        <p:nvPicPr>
          <p:cNvPr id="7171" name="Picture 3"/>
          <p:cNvPicPr>
            <a:picLocks noChangeAspect="1" noChangeArrowheads="1"/>
          </p:cNvPicPr>
          <p:nvPr/>
        </p:nvPicPr>
        <p:blipFill>
          <a:blip r:embed="rId2"/>
          <a:srcRect/>
          <a:stretch>
            <a:fillRect/>
          </a:stretch>
        </p:blipFill>
        <p:spPr bwMode="auto">
          <a:xfrm>
            <a:off x="1" y="0"/>
            <a:ext cx="9501223"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8194" name="Picture 2"/>
          <p:cNvPicPr>
            <a:picLocks noChangeAspect="1" noChangeArrowheads="1"/>
          </p:cNvPicPr>
          <p:nvPr/>
        </p:nvPicPr>
        <p:blipFill>
          <a:blip r:embed="rId2"/>
          <a:srcRect/>
          <a:stretch>
            <a:fillRect/>
          </a:stretch>
        </p:blipFill>
        <p:spPr bwMode="auto">
          <a:xfrm>
            <a:off x="2" y="1"/>
            <a:ext cx="9143999"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9218" name="Picture 2"/>
          <p:cNvPicPr>
            <a:picLocks noChangeAspect="1" noChangeArrowheads="1"/>
          </p:cNvPicPr>
          <p:nvPr/>
        </p:nvPicPr>
        <p:blipFill>
          <a:blip r:embed="rId2"/>
          <a:srcRect/>
          <a:stretch>
            <a:fillRect/>
          </a:stretch>
        </p:blipFill>
        <p:spPr bwMode="auto">
          <a:xfrm>
            <a:off x="2" y="2"/>
            <a:ext cx="9143999"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4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2"/>
          <a:srcRect/>
          <a:stretch>
            <a:fillRect/>
          </a:stretch>
        </p:blipFill>
        <p:spPr bwMode="auto">
          <a:xfrm>
            <a:off x="2"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6146" name="Picture 2"/>
          <p:cNvPicPr>
            <a:picLocks noChangeAspect="1" noChangeArrowheads="1"/>
          </p:cNvPicPr>
          <p:nvPr/>
        </p:nvPicPr>
        <p:blipFill>
          <a:blip r:embed="rId2"/>
          <a:srcRect/>
          <a:stretch>
            <a:fillRect/>
          </a:stretch>
        </p:blipFill>
        <p:spPr bwMode="auto">
          <a:xfrm>
            <a:off x="214282" y="0"/>
            <a:ext cx="8929719" cy="6429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7170" name="Picture 2"/>
          <p:cNvPicPr>
            <a:picLocks noChangeAspect="1" noChangeArrowheads="1"/>
          </p:cNvPicPr>
          <p:nvPr/>
        </p:nvPicPr>
        <p:blipFill>
          <a:blip r:embed="rId2"/>
          <a:srcRect/>
          <a:stretch>
            <a:fillRect/>
          </a:stretch>
        </p:blipFill>
        <p:spPr bwMode="auto">
          <a:xfrm>
            <a:off x="1" y="0"/>
            <a:ext cx="892971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8194" name="Picture 2"/>
          <p:cNvPicPr>
            <a:picLocks noChangeAspect="1" noChangeArrowheads="1"/>
          </p:cNvPicPr>
          <p:nvPr/>
        </p:nvPicPr>
        <p:blipFill>
          <a:blip r:embed="rId2"/>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9218" name="Picture 2"/>
          <p:cNvPicPr>
            <a:picLocks noChangeAspect="1" noChangeArrowheads="1"/>
          </p:cNvPicPr>
          <p:nvPr/>
        </p:nvPicPr>
        <p:blipFill>
          <a:blip r:embed="rId2"/>
          <a:srcRect/>
          <a:stretch>
            <a:fillRect/>
          </a:stretch>
        </p:blipFill>
        <p:spPr bwMode="auto">
          <a:xfrm>
            <a:off x="0" y="0"/>
            <a:ext cx="9144000" cy="1214422"/>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0" y="1285860"/>
            <a:ext cx="9144000" cy="4857784"/>
          </a:xfrm>
          <a:prstGeom prst="rect">
            <a:avLst/>
          </a:prstGeom>
          <a:noFill/>
          <a:ln w="9525">
            <a:noFill/>
            <a:miter lim="800000"/>
            <a:headEnd/>
            <a:tailEnd/>
          </a:ln>
          <a:effectLst/>
        </p:spPr>
      </p:pic>
      <p:sp>
        <p:nvSpPr>
          <p:cNvPr id="6" name="TextBox 5"/>
          <p:cNvSpPr txBox="1"/>
          <p:nvPr/>
        </p:nvSpPr>
        <p:spPr>
          <a:xfrm>
            <a:off x="785788" y="6429396"/>
            <a:ext cx="256169" cy="369332"/>
          </a:xfrm>
          <a:prstGeom prst="rect">
            <a:avLst/>
          </a:prstGeom>
          <a:noFill/>
        </p:spPr>
        <p:txBody>
          <a:bodyPr wrap="square" rtlCol="0">
            <a:spAutoFit/>
          </a:bodyPr>
          <a:lstStyle/>
          <a:p>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0" y="0"/>
            <a:ext cx="9144000" cy="3733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3667125"/>
            <a:ext cx="9144000" cy="3190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1266" name="Picture 2"/>
          <p:cNvPicPr>
            <a:picLocks noChangeAspect="1" noChangeArrowheads="1"/>
          </p:cNvPicPr>
          <p:nvPr/>
        </p:nvPicPr>
        <p:blipFill>
          <a:blip r:embed="rId2"/>
          <a:srcRect/>
          <a:stretch>
            <a:fillRect/>
          </a:stretch>
        </p:blipFill>
        <p:spPr bwMode="auto">
          <a:xfrm>
            <a:off x="0" y="142901"/>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2290" name="Picture 2"/>
          <p:cNvPicPr>
            <a:picLocks noChangeAspect="1" noChangeArrowheads="1"/>
          </p:cNvPicPr>
          <p:nvPr/>
        </p:nvPicPr>
        <p:blipFill>
          <a:blip r:embed="rId2"/>
          <a:srcRect/>
          <a:stretch>
            <a:fillRect/>
          </a:stretch>
        </p:blipFill>
        <p:spPr bwMode="auto">
          <a:xfrm>
            <a:off x="1" y="0"/>
            <a:ext cx="9001156"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843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19458" name="Picture 2"/>
          <p:cNvPicPr>
            <a:picLocks noGrp="1" noChangeAspect="1" noChangeArrowheads="1"/>
          </p:cNvPicPr>
          <p:nvPr>
            <p:ph idx="1"/>
          </p:nvPr>
        </p:nvPicPr>
        <p:blipFill>
          <a:blip r:embed="rId2"/>
          <a:srcRect/>
          <a:stretch>
            <a:fillRect/>
          </a:stretch>
        </p:blipFill>
        <p:spPr bwMode="auto">
          <a:xfrm>
            <a:off x="-32" y="24"/>
            <a:ext cx="885828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1506" name="Picture 2"/>
          <p:cNvPicPr>
            <a:picLocks noGrp="1" noChangeAspect="1" noChangeArrowheads="1"/>
          </p:cNvPicPr>
          <p:nvPr>
            <p:ph idx="1"/>
          </p:nvPr>
        </p:nvPicPr>
        <p:blipFill>
          <a:blip r:embed="rId2"/>
          <a:srcRect/>
          <a:stretch>
            <a:fillRect/>
          </a:stretch>
        </p:blipFill>
        <p:spPr bwMode="auto">
          <a:xfrm>
            <a:off x="-714412" y="1"/>
            <a:ext cx="10644262" cy="6500834"/>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4500562" y="285728"/>
            <a:ext cx="4643438" cy="40005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2530" name="Picture 2"/>
          <p:cNvPicPr>
            <a:picLocks noGrp="1" noChangeAspect="1" noChangeArrowheads="1"/>
          </p:cNvPicPr>
          <p:nvPr>
            <p:ph idx="1"/>
          </p:nvPr>
        </p:nvPicPr>
        <p:blipFill>
          <a:blip r:embed="rId2"/>
          <a:srcRect/>
          <a:stretch>
            <a:fillRect/>
          </a:stretch>
        </p:blipFill>
        <p:spPr bwMode="auto">
          <a:xfrm>
            <a:off x="2"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355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srcRect/>
          <a:stretch>
            <a:fillRect/>
          </a:stretch>
        </p:blipFill>
        <p:spPr bwMode="auto">
          <a:xfrm>
            <a:off x="0" y="142852"/>
            <a:ext cx="9144000" cy="4786346"/>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0" y="4786322"/>
            <a:ext cx="8929718" cy="1285884"/>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0" y="5929330"/>
            <a:ext cx="9144000" cy="9286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5603" name="Picture 3"/>
          <p:cNvPicPr>
            <a:picLocks noGrp="1" noChangeAspect="1" noChangeArrowheads="1"/>
          </p:cNvPicPr>
          <p:nvPr>
            <p:ph idx="1"/>
          </p:nvPr>
        </p:nvPicPr>
        <p:blipFill>
          <a:blip r:embed="rId2"/>
          <a:srcRect/>
          <a:stretch>
            <a:fillRect/>
          </a:stretch>
        </p:blipFill>
        <p:spPr bwMode="auto">
          <a:xfrm>
            <a:off x="0" y="-24"/>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0" y="0"/>
            <a:ext cx="9144000" cy="36957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0" y="3929066"/>
            <a:ext cx="8786842" cy="29289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6626" name="Picture 2"/>
          <p:cNvPicPr>
            <a:picLocks noGrp="1" noChangeAspect="1" noChangeArrowheads="1"/>
          </p:cNvPicPr>
          <p:nvPr>
            <p:ph idx="1"/>
          </p:nvPr>
        </p:nvPicPr>
        <p:blipFill>
          <a:blip r:embed="rId2"/>
          <a:srcRect/>
          <a:stretch>
            <a:fillRect/>
          </a:stretch>
        </p:blipFill>
        <p:spPr bwMode="auto">
          <a:xfrm>
            <a:off x="0" y="0"/>
            <a:ext cx="8858280" cy="685800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3"/>
          <a:srcRect/>
          <a:stretch>
            <a:fillRect/>
          </a:stretch>
        </p:blipFill>
        <p:spPr bwMode="auto">
          <a:xfrm>
            <a:off x="0" y="4500570"/>
            <a:ext cx="5954713" cy="500066"/>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a:srcRect/>
          <a:stretch>
            <a:fillRect/>
          </a:stretch>
        </p:blipFill>
        <p:spPr bwMode="auto">
          <a:xfrm>
            <a:off x="0" y="6264275"/>
            <a:ext cx="6929454" cy="593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8674" name="Picture 2"/>
          <p:cNvPicPr>
            <a:picLocks noGrp="1" noChangeAspect="1" noChangeArrowheads="1"/>
          </p:cNvPicPr>
          <p:nvPr>
            <p:ph idx="1"/>
          </p:nvPr>
        </p:nvPicPr>
        <p:blipFill>
          <a:blip r:embed="rId2"/>
          <a:srcRect/>
          <a:stretch>
            <a:fillRect/>
          </a:stretch>
        </p:blipFill>
        <p:spPr bwMode="auto">
          <a:xfrm>
            <a:off x="0" y="0"/>
            <a:ext cx="8858280" cy="685800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a:srcRect/>
          <a:stretch>
            <a:fillRect/>
          </a:stretch>
        </p:blipFill>
        <p:spPr bwMode="auto">
          <a:xfrm>
            <a:off x="1" y="4572009"/>
            <a:ext cx="6215074" cy="2285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3314" name="Picture 2"/>
          <p:cNvPicPr>
            <a:picLocks noChangeAspect="1" noChangeArrowheads="1"/>
          </p:cNvPicPr>
          <p:nvPr/>
        </p:nvPicPr>
        <p:blipFill>
          <a:blip r:embed="rId2"/>
          <a:srcRect/>
          <a:stretch>
            <a:fillRect/>
          </a:stretch>
        </p:blipFill>
        <p:spPr bwMode="auto">
          <a:xfrm>
            <a:off x="0" y="1"/>
            <a:ext cx="9144000" cy="6715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6386" name="Picture 2"/>
          <p:cNvPicPr>
            <a:picLocks noChangeAspect="1" noChangeArrowheads="1"/>
          </p:cNvPicPr>
          <p:nvPr/>
        </p:nvPicPr>
        <p:blipFill>
          <a:blip r:embed="rId2"/>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741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379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174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2770" name="Picture 2"/>
          <p:cNvPicPr>
            <a:picLocks noGrp="1" noChangeAspect="1" noChangeArrowheads="1"/>
          </p:cNvPicPr>
          <p:nvPr>
            <p:ph idx="1"/>
          </p:nvPr>
        </p:nvPicPr>
        <p:blipFill>
          <a:blip r:embed="rId2"/>
          <a:srcRect/>
          <a:stretch>
            <a:fillRect/>
          </a:stretch>
        </p:blipFill>
        <p:spPr bwMode="auto">
          <a:xfrm>
            <a:off x="2"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4818"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28934"/>
            <a:ext cx="7772400" cy="1285884"/>
          </a:xfrm>
        </p:spPr>
        <p:txBody>
          <a:bodyPr>
            <a:normAutofit/>
          </a:bodyPr>
          <a:lstStyle/>
          <a:p>
            <a:r>
              <a:rPr lang="en-IN" smtClean="0"/>
              <a:t> </a:t>
            </a:r>
            <a:r>
              <a:rPr lang="en-IN" sz="4800" smtClean="0">
                <a:latin typeface="Arial Black" pitchFamily="34" charset="0"/>
              </a:rPr>
              <a:t>Coupling</a:t>
            </a:r>
            <a:endParaRPr lang="en-IN" sz="4800" dirty="0">
              <a:latin typeface="Arial Black" pitchFamily="34" charset="0"/>
            </a:endParaRPr>
          </a:p>
        </p:txBody>
      </p:sp>
      <p:sp>
        <p:nvSpPr>
          <p:cNvPr id="3" name="Subtitle 2"/>
          <p:cNvSpPr>
            <a:spLocks noGrp="1"/>
          </p:cNvSpPr>
          <p:nvPr>
            <p:ph type="subTitle" idx="1"/>
          </p:nvPr>
        </p:nvSpPr>
        <p:spPr/>
        <p:txBody>
          <a:bodyPr>
            <a:noAutofit/>
          </a:bodyPr>
          <a:lstStyle/>
          <a:p>
            <a:pPr algn="just"/>
            <a:r>
              <a:rPr lang="en-IN" sz="2400" smtClean="0">
                <a:solidFill>
                  <a:schemeClr val="tx1"/>
                </a:solidFill>
                <a:latin typeface="Arial Black" pitchFamily="34" charset="0"/>
              </a:rPr>
              <a:t>In mechanical system coupling can be defined as kind of linkage between two rotating shafts which joins driving and driven shafts together.</a:t>
            </a:r>
          </a:p>
          <a:p>
            <a:pPr algn="just"/>
            <a:r>
              <a:rPr lang="en-IN" sz="2400" smtClean="0">
                <a:solidFill>
                  <a:schemeClr val="tx1"/>
                </a:solidFill>
                <a:latin typeface="Arial Black" pitchFamily="34" charset="0"/>
              </a:rPr>
              <a:t>The joint between two shafts may be permanent or temporary</a:t>
            </a:r>
            <a:endParaRPr lang="en-IN" sz="2400" dirty="0">
              <a:solidFill>
                <a:schemeClr val="tx1"/>
              </a:solidFill>
              <a:latin typeface="Arial Black" pitchFamily="34" charset="0"/>
            </a:endParaRPr>
          </a:p>
        </p:txBody>
      </p:sp>
      <p:pic>
        <p:nvPicPr>
          <p:cNvPr id="4" name="Picture 2" descr="Image result for what is coupling animations"/>
          <p:cNvPicPr>
            <a:picLocks noChangeAspect="1" noChangeArrowheads="1"/>
          </p:cNvPicPr>
          <p:nvPr/>
        </p:nvPicPr>
        <p:blipFill>
          <a:blip r:embed="rId2"/>
          <a:srcRect/>
          <a:stretch>
            <a:fillRect/>
          </a:stretch>
        </p:blipFill>
        <p:spPr bwMode="auto">
          <a:xfrm>
            <a:off x="1285852" y="428604"/>
            <a:ext cx="6572296" cy="278608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5843" name="Picture 3"/>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6866" name="Picture 2"/>
          <p:cNvPicPr>
            <a:picLocks noChangeAspect="1" noChangeArrowheads="1"/>
          </p:cNvPicPr>
          <p:nvPr/>
        </p:nvPicPr>
        <p:blipFill>
          <a:blip r:embed="rId2"/>
          <a:srcRect/>
          <a:stretch>
            <a:fillRect/>
          </a:stretch>
        </p:blipFill>
        <p:spPr bwMode="auto">
          <a:xfrm>
            <a:off x="1" y="128588"/>
            <a:ext cx="9144000" cy="6600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7890" name="Picture 2"/>
          <p:cNvPicPr>
            <a:picLocks noChangeAspect="1" noChangeArrowheads="1"/>
          </p:cNvPicPr>
          <p:nvPr/>
        </p:nvPicPr>
        <p:blipFill>
          <a:blip r:embed="rId2"/>
          <a:srcRect/>
          <a:stretch>
            <a:fillRect/>
          </a:stretch>
        </p:blipFill>
        <p:spPr bwMode="auto">
          <a:xfrm>
            <a:off x="1" y="138113"/>
            <a:ext cx="9144000" cy="6581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891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9938" name="Picture 2"/>
          <p:cNvPicPr>
            <a:picLocks noChangeAspect="1" noChangeArrowheads="1"/>
          </p:cNvPicPr>
          <p:nvPr/>
        </p:nvPicPr>
        <p:blipFill>
          <a:blip r:embed="rId2"/>
          <a:srcRect/>
          <a:stretch>
            <a:fillRect/>
          </a:stretch>
        </p:blipFill>
        <p:spPr bwMode="auto">
          <a:xfrm>
            <a:off x="2" y="33338"/>
            <a:ext cx="9143999" cy="6791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0962" name="Picture 2"/>
          <p:cNvPicPr>
            <a:picLocks noChangeAspect="1" noChangeArrowheads="1"/>
          </p:cNvPicPr>
          <p:nvPr/>
        </p:nvPicPr>
        <p:blipFill>
          <a:blip r:embed="rId2"/>
          <a:srcRect/>
          <a:stretch>
            <a:fillRect/>
          </a:stretch>
        </p:blipFill>
        <p:spPr bwMode="auto">
          <a:xfrm>
            <a:off x="1" y="80963"/>
            <a:ext cx="9144000" cy="6696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1986" name="Picture 2"/>
          <p:cNvPicPr>
            <a:picLocks noChangeAspect="1" noChangeArrowheads="1"/>
          </p:cNvPicPr>
          <p:nvPr/>
        </p:nvPicPr>
        <p:blipFill>
          <a:blip r:embed="rId2"/>
          <a:srcRect/>
          <a:stretch>
            <a:fillRect/>
          </a:stretch>
        </p:blipFill>
        <p:spPr bwMode="auto">
          <a:xfrm>
            <a:off x="1" y="185738"/>
            <a:ext cx="9144000" cy="6486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3010" name="Picture 2"/>
          <p:cNvPicPr>
            <a:picLocks noChangeAspect="1" noChangeArrowheads="1"/>
          </p:cNvPicPr>
          <p:nvPr/>
        </p:nvPicPr>
        <p:blipFill>
          <a:blip r:embed="rId2"/>
          <a:srcRect/>
          <a:stretch>
            <a:fillRect/>
          </a:stretch>
        </p:blipFill>
        <p:spPr bwMode="auto">
          <a:xfrm>
            <a:off x="1" y="290513"/>
            <a:ext cx="9144000" cy="6276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4034" name="Picture 2"/>
          <p:cNvPicPr>
            <a:picLocks noGrp="1" noChangeAspect="1" noChangeArrowheads="1"/>
          </p:cNvPicPr>
          <p:nvPr>
            <p:ph idx="1"/>
          </p:nvPr>
        </p:nvPicPr>
        <p:blipFill>
          <a:blip r:embed="rId2"/>
          <a:srcRect/>
          <a:stretch>
            <a:fillRect/>
          </a:stretch>
        </p:blipFill>
        <p:spPr bwMode="auto">
          <a:xfrm>
            <a:off x="2"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5058" name="Picture 2"/>
          <p:cNvPicPr>
            <a:picLocks noChangeAspect="1" noChangeArrowheads="1"/>
          </p:cNvPicPr>
          <p:nvPr/>
        </p:nvPicPr>
        <p:blipFill>
          <a:blip r:embed="rId2"/>
          <a:srcRect/>
          <a:stretch>
            <a:fillRect/>
          </a:stretch>
        </p:blipFill>
        <p:spPr bwMode="auto">
          <a:xfrm>
            <a:off x="1" y="109538"/>
            <a:ext cx="9144000" cy="6638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Coupling?</a:t>
            </a:r>
            <a:endParaRPr lang="en-US" dirty="0"/>
          </a:p>
        </p:txBody>
      </p:sp>
      <p:sp>
        <p:nvSpPr>
          <p:cNvPr id="3" name="Content Placeholder 2"/>
          <p:cNvSpPr>
            <a:spLocks noGrp="1"/>
          </p:cNvSpPr>
          <p:nvPr>
            <p:ph idx="1"/>
          </p:nvPr>
        </p:nvSpPr>
        <p:spPr>
          <a:xfrm>
            <a:off x="457200" y="1600201"/>
            <a:ext cx="8229600" cy="2400303"/>
          </a:xfrm>
        </p:spPr>
        <p:txBody>
          <a:bodyPr>
            <a:normAutofit fontScale="92500" lnSpcReduction="20000"/>
          </a:bodyPr>
          <a:lstStyle/>
          <a:p>
            <a:pPr algn="just"/>
            <a:r>
              <a:rPr lang="en-US" sz="2800" dirty="0" smtClean="0">
                <a:latin typeface="Arial Black" pitchFamily="34" charset="0"/>
              </a:rPr>
              <a:t>In simple words we can say that coupling is used to join input and output shafts in any power transmissions system such as machine tools gear box shaft is connected to the input engine shat by means of coupling, engine shaft with pump or compressor shafts etc</a:t>
            </a:r>
            <a:endParaRPr lang="en-US" sz="2800" dirty="0">
              <a:latin typeface="Arial Black" pitchFamily="34" charset="0"/>
            </a:endParaRPr>
          </a:p>
        </p:txBody>
      </p:sp>
      <p:pic>
        <p:nvPicPr>
          <p:cNvPr id="5123" name="Picture 3"/>
          <p:cNvPicPr>
            <a:picLocks noChangeAspect="1" noChangeArrowheads="1"/>
          </p:cNvPicPr>
          <p:nvPr/>
        </p:nvPicPr>
        <p:blipFill>
          <a:blip r:embed="rId2"/>
          <a:srcRect/>
          <a:stretch>
            <a:fillRect/>
          </a:stretch>
        </p:blipFill>
        <p:spPr bwMode="auto">
          <a:xfrm>
            <a:off x="0" y="4000504"/>
            <a:ext cx="9144000" cy="28574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6082" name="Picture 2"/>
          <p:cNvPicPr>
            <a:picLocks noChangeAspect="1" noChangeArrowheads="1"/>
          </p:cNvPicPr>
          <p:nvPr/>
        </p:nvPicPr>
        <p:blipFill>
          <a:blip r:embed="rId2"/>
          <a:srcRect/>
          <a:stretch>
            <a:fillRect/>
          </a:stretch>
        </p:blipFill>
        <p:spPr bwMode="auto">
          <a:xfrm>
            <a:off x="1" y="119063"/>
            <a:ext cx="9144000" cy="6619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7106" name="Picture 2"/>
          <p:cNvPicPr>
            <a:picLocks noChangeAspect="1" noChangeArrowheads="1"/>
          </p:cNvPicPr>
          <p:nvPr/>
        </p:nvPicPr>
        <p:blipFill>
          <a:blip r:embed="rId2"/>
          <a:srcRect/>
          <a:stretch>
            <a:fillRect/>
          </a:stretch>
        </p:blipFill>
        <p:spPr bwMode="auto">
          <a:xfrm>
            <a:off x="2" y="23813"/>
            <a:ext cx="9143999" cy="6810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8130" name="Picture 2"/>
          <p:cNvPicPr>
            <a:picLocks noChangeAspect="1" noChangeArrowheads="1"/>
          </p:cNvPicPr>
          <p:nvPr/>
        </p:nvPicPr>
        <p:blipFill>
          <a:blip r:embed="rId2"/>
          <a:srcRect/>
          <a:stretch>
            <a:fillRect/>
          </a:stretch>
        </p:blipFill>
        <p:spPr bwMode="auto">
          <a:xfrm>
            <a:off x="1" y="61913"/>
            <a:ext cx="9144000" cy="6734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9154" name="Picture 2"/>
          <p:cNvPicPr>
            <a:picLocks noChangeAspect="1" noChangeArrowheads="1"/>
          </p:cNvPicPr>
          <p:nvPr/>
        </p:nvPicPr>
        <p:blipFill>
          <a:blip r:embed="rId2"/>
          <a:srcRect/>
          <a:stretch>
            <a:fillRect/>
          </a:stretch>
        </p:blipFill>
        <p:spPr bwMode="auto">
          <a:xfrm>
            <a:off x="1" y="119063"/>
            <a:ext cx="9144000" cy="6619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843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Bushed-pin Flexible Coupling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this coupling bushes are used for absorbing the shocks &amp; vibrations. The bushes are made up of flexible elements. The construction of Bush pin coupling is same as flange coupling. The bushes are mounted between flanges &amp; shaft. Bushes are no able to compensate the eccentricity between two mating shafts as well as provide connection between flange &amp; </a:t>
            </a:r>
            <a:r>
              <a:rPr lang="en-US" dirty="0" err="1" smtClean="0"/>
              <a:t>shaft.It</a:t>
            </a:r>
            <a:r>
              <a:rPr lang="en-US" dirty="0" smtClean="0"/>
              <a:t> is used for high torque transmission.0.1-0.5mm distance is easily adjusted.</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6385" name="Picture 1"/>
          <p:cNvPicPr>
            <a:picLocks noChangeAspect="1" noChangeArrowheads="1"/>
          </p:cNvPicPr>
          <p:nvPr/>
        </p:nvPicPr>
        <p:blipFill>
          <a:blip r:embed="rId2"/>
          <a:srcRect/>
          <a:stretch>
            <a:fillRect/>
          </a:stretch>
        </p:blipFill>
        <p:spPr bwMode="auto">
          <a:xfrm>
            <a:off x="0" y="0"/>
            <a:ext cx="9144000" cy="7143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482" name="Picture 2"/>
          <p:cNvPicPr>
            <a:picLocks noChangeAspect="1" noChangeArrowheads="1"/>
          </p:cNvPicPr>
          <p:nvPr/>
        </p:nvPicPr>
        <p:blipFill>
          <a:blip r:embed="rId2"/>
          <a:srcRect/>
          <a:stretch>
            <a:fillRect/>
          </a:stretch>
        </p:blipFill>
        <p:spPr bwMode="auto">
          <a:xfrm>
            <a:off x="0" y="0"/>
            <a:ext cx="9144000" cy="6643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1506" name="Picture 2"/>
          <p:cNvPicPr>
            <a:picLocks noChangeAspect="1" noChangeArrowheads="1"/>
          </p:cNvPicPr>
          <p:nvPr/>
        </p:nvPicPr>
        <p:blipFill>
          <a:blip r:embed="rId2"/>
          <a:srcRect/>
          <a:stretch>
            <a:fillRect/>
          </a:stretch>
        </p:blipFill>
        <p:spPr bwMode="auto">
          <a:xfrm>
            <a:off x="0" y="0"/>
            <a:ext cx="9144000" cy="6429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2530" name="Picture 2"/>
          <p:cNvPicPr>
            <a:picLocks noChangeAspect="1" noChangeArrowheads="1"/>
          </p:cNvPicPr>
          <p:nvPr/>
        </p:nvPicPr>
        <p:blipFill>
          <a:blip r:embed="rId2"/>
          <a:srcRect/>
          <a:stretch>
            <a:fillRect/>
          </a:stretch>
        </p:blipFill>
        <p:spPr bwMode="auto">
          <a:xfrm>
            <a:off x="0" y="285729"/>
            <a:ext cx="9144000" cy="6143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5" y="571480"/>
            <a:ext cx="8229600" cy="1143000"/>
          </a:xfrm>
        </p:spPr>
        <p:txBody>
          <a:bodyPr>
            <a:normAutofit fontScale="90000"/>
          </a:bodyPr>
          <a:lstStyle/>
          <a:p>
            <a:r>
              <a:rPr lang="en-US" dirty="0" smtClean="0">
                <a:latin typeface="Arial Black" pitchFamily="34" charset="0"/>
              </a:rPr>
              <a:t>Requirements of a </a:t>
            </a:r>
            <a:r>
              <a:rPr lang="en-US" u="sng" dirty="0" smtClean="0">
                <a:latin typeface="Arial Black" pitchFamily="34" charset="0"/>
              </a:rPr>
              <a:t>Good Shaft </a:t>
            </a:r>
            <a:r>
              <a:rPr lang="en-US" dirty="0" smtClean="0">
                <a:latin typeface="Arial Black" pitchFamily="34" charset="0"/>
              </a:rPr>
              <a:t>Coupling</a:t>
            </a:r>
            <a:r>
              <a:rPr lang="en-US" dirty="0" smtClean="0">
                <a:solidFill>
                  <a:srgbClr val="002060"/>
                </a:solidFill>
              </a:rPr>
              <a:t/>
            </a:r>
            <a:br>
              <a:rPr lang="en-US" dirty="0" smtClean="0">
                <a:solidFill>
                  <a:srgbClr val="002060"/>
                </a:solidFill>
              </a:rPr>
            </a:br>
            <a:endParaRPr lang="en-US" dirty="0"/>
          </a:p>
        </p:txBody>
      </p:sp>
      <p:sp>
        <p:nvSpPr>
          <p:cNvPr id="3" name="Content Placeholder 2"/>
          <p:cNvSpPr>
            <a:spLocks noGrp="1"/>
          </p:cNvSpPr>
          <p:nvPr>
            <p:ph idx="1"/>
          </p:nvPr>
        </p:nvSpPr>
        <p:spPr/>
        <p:txBody>
          <a:bodyPr>
            <a:normAutofit fontScale="62500" lnSpcReduction="20000"/>
          </a:bodyPr>
          <a:lstStyle/>
          <a:p>
            <a:pPr algn="just">
              <a:buNone/>
            </a:pPr>
            <a:endParaRPr lang="en-US" sz="3400" dirty="0" smtClean="0">
              <a:latin typeface="Arial Black" pitchFamily="34" charset="0"/>
            </a:endParaRPr>
          </a:p>
          <a:p>
            <a:pPr algn="just"/>
            <a:r>
              <a:rPr lang="en-US" sz="3400" dirty="0" smtClean="0">
                <a:latin typeface="Arial Black" pitchFamily="34" charset="0"/>
              </a:rPr>
              <a:t>1.Easy to assemble &amp; disengage: It should be easy to connect or disconnect.</a:t>
            </a:r>
          </a:p>
          <a:p>
            <a:pPr algn="just"/>
            <a:endParaRPr lang="en-US" sz="3400" dirty="0" smtClean="0">
              <a:latin typeface="Arial Black" pitchFamily="34" charset="0"/>
            </a:endParaRPr>
          </a:p>
          <a:p>
            <a:pPr algn="just"/>
            <a:r>
              <a:rPr lang="en-US" sz="3400" dirty="0" smtClean="0">
                <a:latin typeface="Arial Black" pitchFamily="34" charset="0"/>
              </a:rPr>
              <a:t>2. Power Transmission: It should transmit the full    power from one shaft to the other shaft without    losses.</a:t>
            </a:r>
          </a:p>
          <a:p>
            <a:pPr algn="just"/>
            <a:endParaRPr lang="en-US" sz="3400" dirty="0" smtClean="0">
              <a:latin typeface="Arial Black" pitchFamily="34" charset="0"/>
            </a:endParaRPr>
          </a:p>
          <a:p>
            <a:pPr algn="just"/>
            <a:r>
              <a:rPr lang="en-US" sz="3400" dirty="0" smtClean="0">
                <a:latin typeface="Arial Black" pitchFamily="34" charset="0"/>
              </a:rPr>
              <a:t>3.Join Misaligned Shaft: It should hold the shafts in perfect alignment.</a:t>
            </a:r>
          </a:p>
          <a:p>
            <a:pPr algn="just"/>
            <a:endParaRPr lang="en-US" sz="3400" dirty="0" smtClean="0">
              <a:latin typeface="Arial Black" pitchFamily="34" charset="0"/>
            </a:endParaRPr>
          </a:p>
          <a:p>
            <a:pPr algn="just"/>
            <a:r>
              <a:rPr lang="en-US" sz="3400" dirty="0" smtClean="0">
                <a:latin typeface="Arial Black" pitchFamily="34" charset="0"/>
              </a:rPr>
              <a:t>4.Reduce Shocks &amp; vibration(power transmitting from one shaft to other but time gap): It should reduce the transmission of shock loads from one shaft to another shaft.</a:t>
            </a:r>
          </a:p>
          <a:p>
            <a:endParaRPr lang="en-US" sz="3400" dirty="0" smtClean="0">
              <a:latin typeface="Arial Black" pitchFamily="34" charset="0"/>
            </a:endParaRP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US" dirty="0" smtClean="0"/>
              <a:t>Oldham Coupling</a:t>
            </a:r>
            <a:endParaRPr lang="en-US" dirty="0"/>
          </a:p>
        </p:txBody>
      </p:sp>
      <p:sp>
        <p:nvSpPr>
          <p:cNvPr id="3" name="Content Placeholder 2"/>
          <p:cNvSpPr>
            <a:spLocks noGrp="1"/>
          </p:cNvSpPr>
          <p:nvPr>
            <p:ph idx="1"/>
          </p:nvPr>
        </p:nvSpPr>
        <p:spPr>
          <a:xfrm>
            <a:off x="0" y="1142985"/>
            <a:ext cx="8929718" cy="2786081"/>
          </a:xfrm>
        </p:spPr>
        <p:txBody>
          <a:bodyPr>
            <a:normAutofit fontScale="85000" lnSpcReduction="10000"/>
          </a:bodyPr>
          <a:lstStyle/>
          <a:p>
            <a:pPr algn="just"/>
            <a:r>
              <a:rPr lang="en-US" dirty="0" smtClean="0"/>
              <a:t>It is used to connect the two parallel shafts when some eccentricity is present between two rotating shafts. In this two misaligned shafts have disc shape flanges with rectangular slot at the middle. Both the flanges have slot cut which is  at right angle to each  Other. The middle disc rotates about it centre but both misaligned shafts rotate their own by means of sliding tongue.</a:t>
            </a:r>
            <a:endParaRPr lang="en-US" dirty="0"/>
          </a:p>
        </p:txBody>
      </p:sp>
      <p:pic>
        <p:nvPicPr>
          <p:cNvPr id="97282" name="Picture 2" descr="Related image"/>
          <p:cNvPicPr>
            <a:picLocks noChangeAspect="1" noChangeArrowheads="1"/>
          </p:cNvPicPr>
          <p:nvPr/>
        </p:nvPicPr>
        <p:blipFill>
          <a:blip r:embed="rId2"/>
          <a:srcRect/>
          <a:stretch>
            <a:fillRect/>
          </a:stretch>
        </p:blipFill>
        <p:spPr bwMode="auto">
          <a:xfrm>
            <a:off x="4572000" y="4214818"/>
            <a:ext cx="4572000" cy="2643182"/>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0" y="3929066"/>
            <a:ext cx="4314825" cy="29289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291"/>
            <a:ext cx="8229600" cy="4525963"/>
          </a:xfrm>
        </p:spPr>
        <p:txBody>
          <a:bodyPr>
            <a:normAutofit fontScale="85000" lnSpcReduction="20000"/>
          </a:bodyPr>
          <a:lstStyle/>
          <a:p>
            <a:pPr algn="just"/>
            <a:r>
              <a:rPr lang="en-US" dirty="0" smtClean="0"/>
              <a:t>It is used to join two shafts which have lateral misalignment. It consists of two flanges </a:t>
            </a:r>
            <a:r>
              <a:rPr lang="en-US" i="1" dirty="0" smtClean="0"/>
              <a:t>A and B </a:t>
            </a:r>
            <a:r>
              <a:rPr lang="en-US" dirty="0" smtClean="0"/>
              <a:t>with slots and a central floating part </a:t>
            </a:r>
            <a:r>
              <a:rPr lang="en-US" i="1" dirty="0" smtClean="0"/>
              <a:t>E with two tongues T1 and T2 at right angles as shown in </a:t>
            </a:r>
            <a:r>
              <a:rPr lang="en-US" dirty="0" smtClean="0"/>
              <a:t>Fig. 13.17. The central floating part is held by means of a pin passing through the flanges and the floating part. The tongue </a:t>
            </a:r>
            <a:r>
              <a:rPr lang="en-US" i="1" dirty="0" smtClean="0"/>
              <a:t>T1 fits into the slot of flange A and allows for ‘to and fro’ relative motion of the </a:t>
            </a:r>
            <a:r>
              <a:rPr lang="en-US" dirty="0" smtClean="0"/>
              <a:t>shafts, while the tongue </a:t>
            </a:r>
            <a:r>
              <a:rPr lang="en-US" i="1" dirty="0" smtClean="0"/>
              <a:t>T2 fits into the slot of the flange B and allows for vertical relative motion of </a:t>
            </a:r>
            <a:r>
              <a:rPr lang="en-US" dirty="0" smtClean="0"/>
              <a:t>the parts. The resultant of these two components of motion will accommodate lateral misalignment of the shaft as they rotate.</a:t>
            </a:r>
            <a:endParaRPr lang="en-US" dirty="0"/>
          </a:p>
        </p:txBody>
      </p:sp>
      <p:pic>
        <p:nvPicPr>
          <p:cNvPr id="98306" name="Picture 2" descr="Image result for oldham coupling flanges tonge"/>
          <p:cNvPicPr>
            <a:picLocks noChangeAspect="1" noChangeArrowheads="1"/>
          </p:cNvPicPr>
          <p:nvPr/>
        </p:nvPicPr>
        <p:blipFill>
          <a:blip r:embed="rId2"/>
          <a:srcRect/>
          <a:stretch>
            <a:fillRect/>
          </a:stretch>
        </p:blipFill>
        <p:spPr bwMode="auto">
          <a:xfrm>
            <a:off x="4214810" y="4614856"/>
            <a:ext cx="4929191" cy="2243145"/>
          </a:xfrm>
          <a:prstGeom prst="rect">
            <a:avLst/>
          </a:prstGeom>
          <a:noFill/>
        </p:spPr>
      </p:pic>
      <p:sp>
        <p:nvSpPr>
          <p:cNvPr id="98308" name="AutoShape 4" descr="Image result for oldham coupl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Oldham coupling</a:t>
            </a:r>
            <a:endParaRPr lang="en-IN"/>
          </a:p>
        </p:txBody>
      </p:sp>
      <p:pic>
        <p:nvPicPr>
          <p:cNvPr id="4" name="Picture 2"/>
          <p:cNvPicPr>
            <a:picLocks noGrp="1" noChangeAspect="1" noChangeArrowheads="1"/>
          </p:cNvPicPr>
          <p:nvPr>
            <p:ph idx="1"/>
          </p:nvPr>
        </p:nvPicPr>
        <p:blipFill>
          <a:blip r:embed="rId2"/>
          <a:srcRect/>
          <a:stretch>
            <a:fillRect/>
          </a:stretch>
        </p:blipFill>
        <p:spPr bwMode="auto">
          <a:xfrm>
            <a:off x="357158" y="1500174"/>
            <a:ext cx="8358247" cy="4857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Black" pitchFamily="34" charset="0"/>
              </a:rPr>
              <a:t>universal or Hooke’s coupling</a:t>
            </a:r>
            <a:endParaRPr lang="en-US" dirty="0"/>
          </a:p>
        </p:txBody>
      </p:sp>
      <p:sp>
        <p:nvSpPr>
          <p:cNvPr id="3" name="Content Placeholder 2"/>
          <p:cNvSpPr>
            <a:spLocks noGrp="1"/>
          </p:cNvSpPr>
          <p:nvPr>
            <p:ph idx="1"/>
          </p:nvPr>
        </p:nvSpPr>
        <p:spPr>
          <a:xfrm>
            <a:off x="457201" y="1600202"/>
            <a:ext cx="7901015" cy="1828799"/>
          </a:xfrm>
        </p:spPr>
        <p:txBody>
          <a:bodyPr>
            <a:normAutofit fontScale="85000" lnSpcReduction="20000"/>
          </a:bodyPr>
          <a:lstStyle/>
          <a:p>
            <a:r>
              <a:rPr lang="en-US" dirty="0" smtClean="0">
                <a:latin typeface="Arial Black" pitchFamily="34" charset="0"/>
              </a:rPr>
              <a:t>A universal or Hooke’s coupling is used to connect two shafts  having intersecting axes. It is used to joint two non-parallel &amp; intersecting shafts which has some angular misalignment. </a:t>
            </a:r>
            <a:endParaRPr lang="en-US" dirty="0"/>
          </a:p>
        </p:txBody>
      </p:sp>
      <p:pic>
        <p:nvPicPr>
          <p:cNvPr id="4" name="Picture 2" descr="Universal joint, the most widely and versatile coupling."/>
          <p:cNvPicPr>
            <a:picLocks noChangeAspect="1" noChangeArrowheads="1" noCrop="1"/>
          </p:cNvPicPr>
          <p:nvPr/>
        </p:nvPicPr>
        <p:blipFill>
          <a:blip r:embed="rId2"/>
          <a:srcRect/>
          <a:stretch>
            <a:fillRect/>
          </a:stretch>
        </p:blipFill>
        <p:spPr bwMode="auto">
          <a:xfrm>
            <a:off x="4572001" y="3429000"/>
            <a:ext cx="4357719" cy="3429000"/>
          </a:xfrm>
          <a:prstGeom prst="rect">
            <a:avLst/>
          </a:prstGeom>
          <a:noFill/>
        </p:spPr>
      </p:pic>
      <p:cxnSp>
        <p:nvCxnSpPr>
          <p:cNvPr id="6" name="Straight Arrow Connector 5"/>
          <p:cNvCxnSpPr/>
          <p:nvPr/>
        </p:nvCxnSpPr>
        <p:spPr>
          <a:xfrm rot="10800000">
            <a:off x="3286117" y="4357695"/>
            <a:ext cx="350046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10800000">
            <a:off x="4357687" y="3643314"/>
            <a:ext cx="1714512" cy="4286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4357687" y="3571876"/>
            <a:ext cx="3143272"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43176" y="3500438"/>
            <a:ext cx="1617751" cy="369332"/>
          </a:xfrm>
          <a:prstGeom prst="rect">
            <a:avLst/>
          </a:prstGeom>
          <a:noFill/>
        </p:spPr>
        <p:txBody>
          <a:bodyPr wrap="none" rtlCol="0">
            <a:spAutoFit/>
          </a:bodyPr>
          <a:lstStyle/>
          <a:p>
            <a:r>
              <a:rPr lang="en-US" dirty="0" smtClean="0"/>
              <a:t>Yokes or </a:t>
            </a:r>
            <a:r>
              <a:rPr lang="en-US" dirty="0" err="1" smtClean="0"/>
              <a:t>Forkes</a:t>
            </a:r>
            <a:endParaRPr lang="en-US" dirty="0"/>
          </a:p>
        </p:txBody>
      </p:sp>
      <p:sp>
        <p:nvSpPr>
          <p:cNvPr id="12" name="TextBox 11"/>
          <p:cNvSpPr txBox="1"/>
          <p:nvPr/>
        </p:nvSpPr>
        <p:spPr>
          <a:xfrm>
            <a:off x="2643175" y="4143380"/>
            <a:ext cx="685893" cy="369332"/>
          </a:xfrm>
          <a:prstGeom prst="rect">
            <a:avLst/>
          </a:prstGeom>
          <a:noFill/>
        </p:spPr>
        <p:txBody>
          <a:bodyPr wrap="none" rtlCol="0">
            <a:spAutoFit/>
          </a:bodyPr>
          <a:lstStyle/>
          <a:p>
            <a:r>
              <a:rPr lang="en-US" dirty="0" smtClean="0"/>
              <a:t>Cross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14291"/>
            <a:ext cx="8229600" cy="6215105"/>
          </a:xfrm>
        </p:spPr>
        <p:txBody>
          <a:bodyPr>
            <a:noAutofit/>
          </a:bodyPr>
          <a:lstStyle/>
          <a:p>
            <a:r>
              <a:rPr lang="en-US" sz="1800" dirty="0" smtClean="0">
                <a:latin typeface="Arial Black" pitchFamily="34" charset="0"/>
              </a:rPr>
              <a:t>The input and output shafts are connected using hook’s joint. The input driving shaft rotates at a uniform angular speed while the driven shaft rotates with varying angular speed i.e. both shafts have different angular speed. Both the shafts rotate in fixed bearing and have a fork at the end. Each fork has four ends and sides which are connected by center piece. </a:t>
            </a:r>
          </a:p>
          <a:p>
            <a:r>
              <a:rPr lang="en-US" sz="1800" dirty="0" smtClean="0">
                <a:latin typeface="Arial Black" pitchFamily="34" charset="0"/>
              </a:rPr>
              <a:t>In designing a universal coupling, the shaft diameter and the pin diameter is obtained as discussed below. The other dimensions of the coupling are fixed by proportions as shown in Fig. 13.18.</a:t>
            </a:r>
          </a:p>
          <a:p>
            <a:r>
              <a:rPr lang="en-US" sz="1800" dirty="0" smtClean="0">
                <a:latin typeface="Arial Black" pitchFamily="34" charset="0"/>
              </a:rPr>
              <a:t>Let </a:t>
            </a:r>
            <a:r>
              <a:rPr lang="en-US" sz="1800" i="1" dirty="0" smtClean="0">
                <a:latin typeface="Arial Black" pitchFamily="34" charset="0"/>
              </a:rPr>
              <a:t>d = Diameter of shaft,</a:t>
            </a:r>
          </a:p>
          <a:p>
            <a:r>
              <a:rPr lang="en-US" sz="1800" i="1" dirty="0" err="1" smtClean="0">
                <a:latin typeface="Arial Black" pitchFamily="34" charset="0"/>
              </a:rPr>
              <a:t>dp</a:t>
            </a:r>
            <a:r>
              <a:rPr lang="en-US" sz="1800" i="1" dirty="0" smtClean="0">
                <a:latin typeface="Arial Black" pitchFamily="34" charset="0"/>
              </a:rPr>
              <a:t> = Diameter of pin, and</a:t>
            </a:r>
          </a:p>
          <a:p>
            <a:pPr>
              <a:buNone/>
            </a:pPr>
            <a:r>
              <a:rPr lang="en-US" sz="1800" dirty="0" smtClean="0">
                <a:latin typeface="Arial Black" pitchFamily="34" charset="0"/>
              </a:rPr>
              <a:t>τ and τ1 = Allowable shear stress for the material of the shaft and pin respectively.</a:t>
            </a:r>
            <a:endParaRPr lang="en-US" sz="1800" dirty="0">
              <a:latin typeface="Arial Black"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571480"/>
            <a:ext cx="8229600" cy="4525963"/>
          </a:xfrm>
        </p:spPr>
        <p:txBody>
          <a:bodyPr>
            <a:normAutofit fontScale="85000" lnSpcReduction="20000"/>
          </a:bodyPr>
          <a:lstStyle/>
          <a:p>
            <a:pPr algn="just"/>
            <a:r>
              <a:rPr lang="en-US" dirty="0" smtClean="0">
                <a:latin typeface="Arial Black" pitchFamily="34" charset="0"/>
              </a:rPr>
              <a:t>The main application of the universal or Hooke’s coupling is found in the transmission from the gear box to the differential or back axle of the automobiles. In such a case, we use two Hooke’s coupling, one at each end of the propeller shaft, connecting the gear box at one end and the differential on the other end. A Hooke’s coupling is also used for transmission of power to different spindles of multiple drilling machine.</a:t>
            </a:r>
            <a:endParaRPr lang="en-US" dirty="0"/>
          </a:p>
        </p:txBody>
      </p:sp>
      <p:pic>
        <p:nvPicPr>
          <p:cNvPr id="3074" name="Picture 2" descr="Image result for hooke's law coupling joint in cars"/>
          <p:cNvPicPr>
            <a:picLocks noChangeAspect="1" noChangeArrowheads="1"/>
          </p:cNvPicPr>
          <p:nvPr/>
        </p:nvPicPr>
        <p:blipFill>
          <a:blip r:embed="rId2"/>
          <a:srcRect/>
          <a:stretch>
            <a:fillRect/>
          </a:stretch>
        </p:blipFill>
        <p:spPr bwMode="auto">
          <a:xfrm>
            <a:off x="3428992" y="5072074"/>
            <a:ext cx="4786326" cy="1785926"/>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9219" name="Picture 3"/>
          <p:cNvPicPr>
            <a:picLocks noChangeAspect="1" noChangeArrowheads="1"/>
          </p:cNvPicPr>
          <p:nvPr/>
        </p:nvPicPr>
        <p:blipFill>
          <a:blip r:embed="rId2"/>
          <a:srcRect/>
          <a:stretch>
            <a:fillRect/>
          </a:stretch>
        </p:blipFill>
        <p:spPr bwMode="auto">
          <a:xfrm>
            <a:off x="0" y="0"/>
            <a:ext cx="9144000" cy="2143116"/>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a:srcRect/>
          <a:stretch>
            <a:fillRect/>
          </a:stretch>
        </p:blipFill>
        <p:spPr bwMode="auto">
          <a:xfrm>
            <a:off x="1000102" y="2500306"/>
            <a:ext cx="6962775"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6626" name="Picture 2"/>
          <p:cNvPicPr>
            <a:picLocks noChangeAspect="1" noChangeArrowheads="1"/>
          </p:cNvPicPr>
          <p:nvPr/>
        </p:nvPicPr>
        <p:blipFill>
          <a:blip r:embed="rId2"/>
          <a:srcRect/>
          <a:stretch>
            <a:fillRect/>
          </a:stretch>
        </p:blipFill>
        <p:spPr bwMode="auto">
          <a:xfrm>
            <a:off x="0" y="0"/>
            <a:ext cx="9144000" cy="6000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7650" name="Picture 2"/>
          <p:cNvPicPr>
            <a:picLocks noChangeAspect="1" noChangeArrowheads="1"/>
          </p:cNvPicPr>
          <p:nvPr/>
        </p:nvPicPr>
        <p:blipFill>
          <a:blip r:embed="rId2"/>
          <a:srcRect/>
          <a:stretch>
            <a:fillRect/>
          </a:stretch>
        </p:blipFill>
        <p:spPr bwMode="auto">
          <a:xfrm>
            <a:off x="214282" y="142852"/>
            <a:ext cx="8929719" cy="6715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pPr>
              <a:buNone/>
            </a:pPr>
            <a:endParaRPr lang="en-IN" dirty="0"/>
          </a:p>
        </p:txBody>
      </p:sp>
      <p:pic>
        <p:nvPicPr>
          <p:cNvPr id="28674" name="Picture 2"/>
          <p:cNvPicPr>
            <a:picLocks noChangeAspect="1" noChangeArrowheads="1"/>
          </p:cNvPicPr>
          <p:nvPr/>
        </p:nvPicPr>
        <p:blipFill>
          <a:blip r:embed="rId2"/>
          <a:srcRect/>
          <a:stretch>
            <a:fillRect/>
          </a:stretch>
        </p:blipFill>
        <p:spPr bwMode="auto">
          <a:xfrm>
            <a:off x="0" y="0"/>
            <a:ext cx="9144000" cy="2357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itchFamily="34" charset="0"/>
              </a:rPr>
              <a:t>Types of Shafts Couplings</a:t>
            </a:r>
          </a:p>
        </p:txBody>
      </p:sp>
      <p:sp>
        <p:nvSpPr>
          <p:cNvPr id="3" name="Content Placeholder 2"/>
          <p:cNvSpPr>
            <a:spLocks noGrp="1"/>
          </p:cNvSpPr>
          <p:nvPr>
            <p:ph idx="1"/>
          </p:nvPr>
        </p:nvSpPr>
        <p:spPr/>
        <p:txBody>
          <a:bodyPr>
            <a:normAutofit fontScale="85000" lnSpcReduction="20000"/>
          </a:bodyPr>
          <a:lstStyle/>
          <a:p>
            <a:r>
              <a:rPr lang="en-US" dirty="0">
                <a:latin typeface="Arial Black" pitchFamily="34" charset="0"/>
              </a:rPr>
              <a:t>1</a:t>
            </a:r>
            <a:r>
              <a:rPr lang="en-US" dirty="0" smtClean="0">
                <a:latin typeface="Arial Black" pitchFamily="34" charset="0"/>
              </a:rPr>
              <a:t>.</a:t>
            </a:r>
            <a:r>
              <a:rPr lang="en-US" dirty="0">
                <a:latin typeface="Arial Black" pitchFamily="34" charset="0"/>
              </a:rPr>
              <a:t> Rigid </a:t>
            </a:r>
            <a:r>
              <a:rPr lang="en-US" dirty="0" smtClean="0">
                <a:latin typeface="Arial Black" pitchFamily="34" charset="0"/>
              </a:rPr>
              <a:t>coupling          2</a:t>
            </a:r>
            <a:r>
              <a:rPr lang="en-US" dirty="0">
                <a:latin typeface="Arial Black" pitchFamily="34" charset="0"/>
              </a:rPr>
              <a:t>.</a:t>
            </a:r>
            <a:r>
              <a:rPr lang="en-US" dirty="0" smtClean="0">
                <a:latin typeface="Arial Black" pitchFamily="34" charset="0"/>
              </a:rPr>
              <a:t> </a:t>
            </a:r>
            <a:r>
              <a:rPr lang="en-US" dirty="0">
                <a:latin typeface="Arial Black" pitchFamily="34" charset="0"/>
              </a:rPr>
              <a:t> Flexible coupling</a:t>
            </a:r>
            <a:r>
              <a:rPr lang="en-US" dirty="0" smtClean="0">
                <a:latin typeface="Arial Black" pitchFamily="34" charset="0"/>
              </a:rPr>
              <a:t> </a:t>
            </a:r>
          </a:p>
          <a:p>
            <a:endParaRPr lang="en-US" dirty="0" smtClean="0">
              <a:latin typeface="Arial Black" pitchFamily="34" charset="0"/>
            </a:endParaRPr>
          </a:p>
          <a:p>
            <a:pPr>
              <a:buNone/>
            </a:pPr>
            <a:r>
              <a:rPr lang="en-US" dirty="0" smtClean="0">
                <a:latin typeface="Arial Black" pitchFamily="34" charset="0"/>
              </a:rPr>
              <a:t>1. Rigid coupling :</a:t>
            </a:r>
            <a:r>
              <a:rPr lang="en-US" dirty="0">
                <a:latin typeface="Arial Black" pitchFamily="34" charset="0"/>
              </a:rPr>
              <a:t>  </a:t>
            </a:r>
            <a:r>
              <a:rPr lang="en-US" dirty="0" smtClean="0">
                <a:latin typeface="Arial Black" pitchFamily="34" charset="0"/>
              </a:rPr>
              <a:t>It </a:t>
            </a:r>
            <a:r>
              <a:rPr lang="en-US" dirty="0">
                <a:latin typeface="Arial Black" pitchFamily="34" charset="0"/>
              </a:rPr>
              <a:t>is used to connect two shafts </a:t>
            </a:r>
            <a:r>
              <a:rPr lang="en-US" dirty="0" smtClean="0">
                <a:latin typeface="Arial Black" pitchFamily="34" charset="0"/>
              </a:rPr>
              <a:t>which are </a:t>
            </a:r>
            <a:r>
              <a:rPr lang="en-US" dirty="0">
                <a:latin typeface="Arial Black" pitchFamily="34" charset="0"/>
              </a:rPr>
              <a:t>perfectly </a:t>
            </a:r>
            <a:r>
              <a:rPr lang="en-US" dirty="0" smtClean="0">
                <a:latin typeface="Arial Black" pitchFamily="34" charset="0"/>
              </a:rPr>
              <a:t>aligned. It is simple &amp; less costly. It cannot tolerate any kind of Misalignment.</a:t>
            </a:r>
          </a:p>
          <a:p>
            <a:r>
              <a:rPr lang="en-US" sz="3200" dirty="0" smtClean="0">
                <a:latin typeface="Arial Black" pitchFamily="34" charset="0"/>
              </a:rPr>
              <a:t>a)Sleeve </a:t>
            </a:r>
            <a:r>
              <a:rPr lang="en-US" sz="3200" dirty="0">
                <a:latin typeface="Arial Black" pitchFamily="34" charset="0"/>
              </a:rPr>
              <a:t>or muff coupling.</a:t>
            </a:r>
            <a:endParaRPr lang="en-US" sz="3200" dirty="0" smtClean="0">
              <a:latin typeface="Arial Black" pitchFamily="34" charset="0"/>
            </a:endParaRPr>
          </a:p>
          <a:p>
            <a:r>
              <a:rPr lang="en-US" sz="3200" dirty="0" smtClean="0">
                <a:latin typeface="Arial Black" pitchFamily="34" charset="0"/>
              </a:rPr>
              <a:t>b)Clamp </a:t>
            </a:r>
            <a:r>
              <a:rPr lang="en-US" sz="3200" dirty="0">
                <a:latin typeface="Arial Black" pitchFamily="34" charset="0"/>
              </a:rPr>
              <a:t>or split-muff or compression coupling, </a:t>
            </a:r>
            <a:endParaRPr lang="en-US" sz="3200" dirty="0" smtClean="0">
              <a:latin typeface="Arial Black" pitchFamily="34" charset="0"/>
            </a:endParaRPr>
          </a:p>
          <a:p>
            <a:r>
              <a:rPr lang="en-US" sz="3200" dirty="0" smtClean="0">
                <a:latin typeface="Arial Black" pitchFamily="34" charset="0"/>
              </a:rPr>
              <a:t>c)Flange </a:t>
            </a:r>
            <a:r>
              <a:rPr lang="en-US" sz="3200" dirty="0">
                <a:latin typeface="Arial Black" pitchFamily="34" charset="0"/>
              </a:rPr>
              <a:t>coupling</a:t>
            </a:r>
            <a:endParaRPr lang="en-US" sz="3200" dirty="0" smtClean="0">
              <a:latin typeface="Arial Black" pitchFamily="34" charset="0"/>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Referencess</a:t>
            </a:r>
            <a:endParaRPr lang="en-IN" dirty="0"/>
          </a:p>
        </p:txBody>
      </p:sp>
      <p:sp>
        <p:nvSpPr>
          <p:cNvPr id="3" name="Content Placeholder 2"/>
          <p:cNvSpPr>
            <a:spLocks noGrp="1"/>
          </p:cNvSpPr>
          <p:nvPr>
            <p:ph idx="1"/>
          </p:nvPr>
        </p:nvSpPr>
        <p:spPr/>
        <p:txBody>
          <a:bodyPr/>
          <a:lstStyle/>
          <a:p>
            <a:r>
              <a:rPr lang="en-IN" dirty="0" smtClean="0"/>
              <a:t>https://www.youtube.com/watch?v=3JbU114al10</a:t>
            </a:r>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1"/>
            <a:ext cx="8229600" cy="4768865"/>
          </a:xfrm>
        </p:spPr>
        <p:txBody>
          <a:bodyPr>
            <a:normAutofit lnSpcReduction="10000"/>
          </a:bodyPr>
          <a:lstStyle/>
          <a:p>
            <a:r>
              <a:rPr lang="en-US" dirty="0" smtClean="0">
                <a:latin typeface="Arial Black" pitchFamily="34" charset="0"/>
              </a:rPr>
              <a:t>2.Flexible coupling : It is used to connect two shafts having both lateral and angular misalignment.</a:t>
            </a:r>
          </a:p>
          <a:p>
            <a:endParaRPr lang="en-US" dirty="0" smtClean="0">
              <a:latin typeface="Arial Black" pitchFamily="34" charset="0"/>
            </a:endParaRPr>
          </a:p>
          <a:p>
            <a:r>
              <a:rPr lang="en-US" dirty="0" smtClean="0">
                <a:latin typeface="Arial Black" pitchFamily="34" charset="0"/>
              </a:rPr>
              <a:t>Types of </a:t>
            </a:r>
            <a:r>
              <a:rPr lang="en-US" u="sng" dirty="0" smtClean="0">
                <a:latin typeface="Arial Black" pitchFamily="34" charset="0"/>
              </a:rPr>
              <a:t>flexible coupling </a:t>
            </a:r>
            <a:r>
              <a:rPr lang="en-US" dirty="0" smtClean="0">
                <a:latin typeface="Arial Black" pitchFamily="34" charset="0"/>
              </a:rPr>
              <a:t>are</a:t>
            </a:r>
          </a:p>
          <a:p>
            <a:pPr>
              <a:buNone/>
            </a:pPr>
            <a:endParaRPr lang="en-US" dirty="0" smtClean="0">
              <a:latin typeface="Arial Black" pitchFamily="34" charset="0"/>
            </a:endParaRPr>
          </a:p>
          <a:p>
            <a:r>
              <a:rPr lang="en-US" dirty="0" smtClean="0">
                <a:latin typeface="Arial Black" pitchFamily="34" charset="0"/>
              </a:rPr>
              <a:t> a)Bushed pin type coupling,</a:t>
            </a:r>
          </a:p>
          <a:p>
            <a:r>
              <a:rPr lang="en-US" dirty="0" smtClean="0">
                <a:latin typeface="Arial Black" pitchFamily="34" charset="0"/>
              </a:rPr>
              <a:t> b)Universal coupling, and</a:t>
            </a:r>
          </a:p>
          <a:p>
            <a:r>
              <a:rPr lang="en-US" dirty="0" smtClean="0">
                <a:latin typeface="Arial Black" pitchFamily="34" charset="0"/>
              </a:rPr>
              <a:t> c)Oldham coupling</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681</TotalTime>
  <Words>732</Words>
  <Application>Microsoft Office PowerPoint</Application>
  <PresentationFormat>On-screen Show (4:3)</PresentationFormat>
  <Paragraphs>56</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Slide 1</vt:lpstr>
      <vt:lpstr>Slide 2</vt:lpstr>
      <vt:lpstr>Slide 3</vt:lpstr>
      <vt:lpstr>Slide 4</vt:lpstr>
      <vt:lpstr> Coupling</vt:lpstr>
      <vt:lpstr>What  is Coupling?</vt:lpstr>
      <vt:lpstr>Requirements of a Good Shaft Coupling </vt:lpstr>
      <vt:lpstr>Types of Shafts Couplings</vt:lpstr>
      <vt:lpstr>Slide 9</vt:lpstr>
      <vt:lpstr>SLEEVE OR MUFF COUPLING</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Bushed-pin Flexible Coupling</vt:lpstr>
      <vt:lpstr>Slide 66</vt:lpstr>
      <vt:lpstr>Slide 67</vt:lpstr>
      <vt:lpstr>Slide 68</vt:lpstr>
      <vt:lpstr>Slide 69</vt:lpstr>
      <vt:lpstr>Oldham Coupling</vt:lpstr>
      <vt:lpstr>Slide 71</vt:lpstr>
      <vt:lpstr>Oldham coupling</vt:lpstr>
      <vt:lpstr>universal or Hooke’s coupling</vt:lpstr>
      <vt:lpstr>Slide 74</vt:lpstr>
      <vt:lpstr>Slide 75</vt:lpstr>
      <vt:lpstr>Slide 76</vt:lpstr>
      <vt:lpstr>Slide 77</vt:lpstr>
      <vt:lpstr>Slide 78</vt:lpstr>
      <vt:lpstr>Slide 79</vt:lpstr>
      <vt:lpstr>Referencess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Microsoft</dc:creator>
  <cp:lastModifiedBy>Malik</cp:lastModifiedBy>
  <cp:revision>115</cp:revision>
  <dcterms:created xsi:type="dcterms:W3CDTF">2017-03-09T19:35:52Z</dcterms:created>
  <dcterms:modified xsi:type="dcterms:W3CDTF">2020-02-20T17:02:24Z</dcterms:modified>
</cp:coreProperties>
</file>