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2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19" r:id="rId28"/>
    <p:sldId id="302" r:id="rId29"/>
    <p:sldId id="320" r:id="rId30"/>
    <p:sldId id="303" r:id="rId31"/>
    <p:sldId id="304" r:id="rId32"/>
    <p:sldId id="270" r:id="rId33"/>
    <p:sldId id="279" r:id="rId34"/>
    <p:sldId id="278" r:id="rId35"/>
    <p:sldId id="271" r:id="rId36"/>
    <p:sldId id="277" r:id="rId37"/>
    <p:sldId id="276" r:id="rId38"/>
    <p:sldId id="275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7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73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2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55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96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95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73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8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1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DD329-180C-480E-B5CE-691C18BD5373}" type="datetimeFigureOut">
              <a:rPr lang="en-US" smtClean="0"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2F285-88C6-4B5D-8B28-5ED6C297B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45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o-q&amp;term=ovate#ovate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p-r&amp;term=pinnatifid#pinnatifid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plantnet.rbgsyd.nsw.gov.au/cgi-bin/NSWfl.pl?page=nswfl&amp;glossary=yes&amp;alpha=b-d&amp;term=basal#basal" TargetMode="External"/><Relationship Id="rId4" Type="http://schemas.openxmlformats.org/officeDocument/2006/relationships/hyperlink" Target="http://plantnet.rbgsyd.nsw.gov.au/cgi-bin/NSWfl.pl?page=nswfl&amp;glossary=yes&amp;alpha=p-r&amp;term=pinnatisect#pinnatisec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glossary=yes&amp;alpha=f-h&amp;term=frond#frond" TargetMode="External"/><Relationship Id="rId3" Type="http://schemas.openxmlformats.org/officeDocument/2006/relationships/hyperlink" Target="http://plantnet.rbgsyd.nsw.gov.au/cgi-bin/NSWfl.pl?page=nswfl&amp;glossary=yes&amp;alpha=s-u&amp;term=simple#simple" TargetMode="External"/><Relationship Id="rId7" Type="http://schemas.openxmlformats.org/officeDocument/2006/relationships/hyperlink" Target="http://plantnet.rbgsyd.nsw.gov.au/cgi-bin/NSWfl.pl?page=nswfl&amp;glossary=yes&amp;alpha=c-e&amp;term=confluent#confluen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antnet.rbgsyd.nsw.gov.au/cgi-bin/NSWfl.pl?page=nswfl&amp;glossary=yes&amp;alpha=m-o&amp;term=midrib#midrib" TargetMode="External"/><Relationship Id="rId5" Type="http://schemas.openxmlformats.org/officeDocument/2006/relationships/hyperlink" Target="http://plantnet.rbgsyd.nsw.gov.au/cgi-bin/NSWfl.pl?page=nswfl&amp;glossary=yes&amp;alpha=l-n&amp;term=lamina#lamina" TargetMode="External"/><Relationship Id="rId10" Type="http://schemas.openxmlformats.org/officeDocument/2006/relationships/hyperlink" Target="http://plantnet.rbgsyd.nsw.gov.au/cgi-bin/NSWfl.pl?page=nswfl&amp;glossary=yes&amp;alpha=p-r&amp;term=palmate#palmate" TargetMode="External"/><Relationship Id="rId4" Type="http://schemas.openxmlformats.org/officeDocument/2006/relationships/hyperlink" Target="http://plantnet.rbgsyd.nsw.gov.au/cgi-bin/NSWfl.pl?page=nswfl&amp;glossary=yes&amp;alpha=l-n&amp;term=leaflet#leaflet" TargetMode="External"/><Relationship Id="rId9" Type="http://schemas.openxmlformats.org/officeDocument/2006/relationships/hyperlink" Target="http://plantnet.rbgsyd.nsw.gov.au/cgi-bin/NSWfl.pl?page=nswfl&amp;glossary=yes&amp;alpha=p-r&amp;term=pinnatifid#pinnatifid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a-c&amp;term=awn#aw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lantnet.rbgsyd.nsw.gov.au/cgi-bin/NSWfl.pl?page=nswfl&amp;glossary=yes&amp;alpha=l-n&amp;term=lamina#lamina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b-d&amp;term=basal#basal" TargetMode="External"/><Relationship Id="rId7" Type="http://schemas.openxmlformats.org/officeDocument/2006/relationships/hyperlink" Target="http://plantnet.rbgsyd.nsw.gov.au/cgi-bin/NSWfl.pl?page=nswfl&amp;glossary=yes&amp;alpha=p-r&amp;term=petiole#petiol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lantnet.rbgsyd.nsw.gov.au/cgi-bin/NSWfl.pl?page=nswfl&amp;glossary=yes&amp;alpha=l-n&amp;term=lamina#lamina" TargetMode="External"/><Relationship Id="rId5" Type="http://schemas.openxmlformats.org/officeDocument/2006/relationships/hyperlink" Target="http://plantnet.rbgsyd.nsw.gov.au/cgi-bin/NSWfl.pl?page=nswfl&amp;glossary=yes&amp;alpha=r-t&amp;term=retrorse#retrorse" TargetMode="External"/><Relationship Id="rId4" Type="http://schemas.openxmlformats.org/officeDocument/2006/relationships/hyperlink" Target="http://plantnet.rbgsyd.nsw.gov.au/cgi-bin/NSWfl.pl?page=nswfl&amp;glossary=yes&amp;alpha=a-c&amp;term=acute#acut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plantnet.rbgsyd.nsw.gov.au/cgi-bin/NSWfl.pl?page=nswfl&amp;glossary=yes&amp;alpha=d-f&amp;term=dissected#dissected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l-n&amp;term=lamina#lamina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plantnet.rbgsyd.nsw.gov.au/cgi-bin/NSWfl.pl?page=nswfl&amp;glossary=yes&amp;alpha=v-z&amp;term=vein#vein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antnet.rbgsyd.nsw.gov.au/cgi-bin/NSWfl.pl?page=nswfl&amp;lvl=fm&amp;name=Lauraceae" TargetMode="External"/><Relationship Id="rId5" Type="http://schemas.openxmlformats.org/officeDocument/2006/relationships/hyperlink" Target="http://plantnet.rbgsyd.nsw.gov.au/cgi-bin/NSWfl.pl?page=nswfl&amp;glossary=yes&amp;alpha=v-z&amp;term=venation#venation" TargetMode="External"/><Relationship Id="rId4" Type="http://schemas.openxmlformats.org/officeDocument/2006/relationships/hyperlink" Target="http://plantnet.rbgsyd.nsw.gov.au/cgi-bin/NSWfl.pl?page=nswfl&amp;glossary=yes&amp;alpha=g-i&amp;term=grass#gras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plantnet.rbgsyd.nsw.gov.au/cgi-bin/NSWfl.pl?page=nswfl&amp;glossary=yes&amp;alpha=k-m&amp;term=keel#keel" TargetMode="External"/><Relationship Id="rId7" Type="http://schemas.openxmlformats.org/officeDocument/2006/relationships/hyperlink" Target="http://plantnet.rbgsyd.nsw.gov.au/cgi-bin/NSWfl.pl?page=nswfl&amp;glossary=yes&amp;alpha=a-c&amp;term=aestivation#aestivation" TargetMode="External"/><Relationship Id="rId2" Type="http://schemas.openxmlformats.org/officeDocument/2006/relationships/hyperlink" Target="http://plantnet.rbgsyd.nsw.gov.au/cgi-bin/NSWfl.pl?page=nswfl&amp;glossary=yes&amp;alpha=f-h&amp;term=frond#fron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antnet.rbgsyd.nsw.gov.au/cgi-bin/NSWfl.pl?page=nswfl&amp;glossary=yes&amp;alpha=i-l&amp;term=imbricate#imbricate" TargetMode="External"/><Relationship Id="rId5" Type="http://schemas.openxmlformats.org/officeDocument/2006/relationships/hyperlink" Target="http://plantnet.rbgsyd.nsw.gov.au/cgi-bin/NSWfl.pl?page=nswfl&amp;lvl=gn&amp;name=Iris" TargetMode="External"/><Relationship Id="rId4" Type="http://schemas.openxmlformats.org/officeDocument/2006/relationships/hyperlink" Target="http://plantnet.rbgsyd.nsw.gov.au/cgi-bin/NSWfl.pl?page=nswfl&amp;glossary=yes&amp;alpha=l-n&amp;term=lamina#lamina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a-c&amp;term=aestivation#aestivation" TargetMode="External"/><Relationship Id="rId2" Type="http://schemas.openxmlformats.org/officeDocument/2006/relationships/hyperlink" Target="http://plantnet.rbgsyd.nsw.gov.au/cgi-bin/NSWfl.pl?page=nswfl&amp;glossary=yes&amp;alpha=p-r&amp;term=perianth#perianth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o-q&amp;term=ovary#ovary" TargetMode="External"/><Relationship Id="rId7" Type="http://schemas.openxmlformats.org/officeDocument/2006/relationships/image" Target="../media/image21.png"/><Relationship Id="rId2" Type="http://schemas.openxmlformats.org/officeDocument/2006/relationships/hyperlink" Target="http://plantnet.rbgsyd.nsw.gov.au/cgi-bin/NSWfl.pl?page=nswfl&amp;glossary=yes&amp;alpha=i-l&amp;term=inserted#inserte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antnet.rbgsyd.nsw.gov.au/cgi-bin/NSWfl.pl?page=nswfl&amp;glossary=yes&amp;alpha=s-u&amp;term=stamen#stamen" TargetMode="External"/><Relationship Id="rId5" Type="http://schemas.openxmlformats.org/officeDocument/2006/relationships/hyperlink" Target="http://plantnet.rbgsyd.nsw.gov.au/cgi-bin/NSWfl.pl?page=nswfl&amp;glossary=yes&amp;alpha=p-r&amp;term=petal#petal" TargetMode="External"/><Relationship Id="rId4" Type="http://schemas.openxmlformats.org/officeDocument/2006/relationships/hyperlink" Target="http://plantnet.rbgsyd.nsw.gov.au/cgi-bin/NSWfl.pl?page=nswfl&amp;glossary=yes&amp;alpha=s-u&amp;term=sepal#sepa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glossary=yes&amp;alpha=c-e&amp;term=compound#compound" TargetMode="External"/><Relationship Id="rId3" Type="http://schemas.openxmlformats.org/officeDocument/2006/relationships/hyperlink" Target="http://plantnet.rbgsyd.nsw.gov.au/cgi-bin/NSWfl.pl?page=nswfl&amp;glossary=yes&amp;alpha=p-r&amp;term=placenta#placenta" TargetMode="External"/><Relationship Id="rId7" Type="http://schemas.openxmlformats.org/officeDocument/2006/relationships/hyperlink" Target="http://plantnet.rbgsyd.nsw.gov.au/cgi-bin/NSWfl.pl?page=nswfl&amp;glossary=yes&amp;alpha=u-z&amp;term=unilocular#unilocular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antnet.rbgsyd.nsw.gov.au/cgi-bin/NSWfl.pl?page=nswfl&amp;glossary=yes&amp;alpha=l-n&amp;term=legume#legume" TargetMode="External"/><Relationship Id="rId5" Type="http://schemas.openxmlformats.org/officeDocument/2006/relationships/hyperlink" Target="http://plantnet.rbgsyd.nsw.gov.au/cgi-bin/NSWfl.pl?page=nswfl&amp;glossary=yes&amp;alpha=o-q&amp;term=ovary#ovary" TargetMode="External"/><Relationship Id="rId4" Type="http://schemas.openxmlformats.org/officeDocument/2006/relationships/hyperlink" Target="http://plantnet.rbgsyd.nsw.gov.au/cgi-bin/NSWfl.pl?page=nswfl&amp;glossary=yes&amp;alpha=s-u&amp;term=simple#simple" TargetMode="External"/><Relationship Id="rId9" Type="http://schemas.openxmlformats.org/officeDocument/2006/relationships/hyperlink" Target="http://plantnet.rbgsyd.nsw.gov.au/cgi-bin/NSWfl.pl?page=nswfl&amp;glossary=yes&amp;alpha=o-q&amp;term=ovule#ovule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c-e&amp;term=compound#compound" TargetMode="External"/><Relationship Id="rId2" Type="http://schemas.openxmlformats.org/officeDocument/2006/relationships/hyperlink" Target="http://plantnet.rbgsyd.nsw.gov.au/cgi-bin/NSWfl.pl?page=nswfl&amp;glossary=yes&amp;alpha=p-r&amp;term=placenta#placent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hyperlink" Target="http://plantnet.rbgsyd.nsw.gov.au/cgi-bin/NSWfl.pl?page=nswfl&amp;glossary=yes&amp;alpha=o-q&amp;term=ovule#ovule" TargetMode="External"/><Relationship Id="rId4" Type="http://schemas.openxmlformats.org/officeDocument/2006/relationships/hyperlink" Target="http://plantnet.rbgsyd.nsw.gov.au/cgi-bin/NSWfl.pl?page=nswfl&amp;glossary=yes&amp;alpha=o-q&amp;term=ovary#ovary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plantnet.rbgsyd.nsw.gov.au/cgi-bin/NSWfl.pl?page=nswfl&amp;glossary=yes&amp;alpha=a-c&amp;term=appressed#appressed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lantnet.rbgsyd.nsw.gov.au/cgi-bin/NSWfl.pl?page=nswfl&amp;glossary=yes&amp;alpha=p-r&amp;term=processes#processes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c-e&amp;term=cell#cell" TargetMode="External"/><Relationship Id="rId2" Type="http://schemas.openxmlformats.org/officeDocument/2006/relationships/hyperlink" Target="http://plantnet.rbgsyd.nsw.gov.au/cgi-bin/NSWfl.pl?page=nswfl&amp;glossary=yes&amp;alpha=a-c&amp;term=appressed#appressed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hyperlink" Target="http://plantnet.rbgsyd.nsw.gov.au/cgi-bin/NSWfl.pl?page=nswfl&amp;glossary=yes&amp;alpha=v-z&amp;term=vascular%20tissue#vascular%20tissu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n-p&amp;term=node#node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lvl=fm&amp;name=Urticaceae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lantnet.rbgsyd.nsw.gov.au/cgi-bin/NSWfl.pl?page=nswfl&amp;glossary=yes&amp;alpha=c-e&amp;term=crown#crown" TargetMode="External"/><Relationship Id="rId5" Type="http://schemas.openxmlformats.org/officeDocument/2006/relationships/hyperlink" Target="http://plantnet.rbgsyd.nsw.gov.au/cgi-bin/NSWfl.pl?page=nswfl&amp;lvl=fm&amp;name=Acanthaceae" TargetMode="External"/><Relationship Id="rId4" Type="http://schemas.openxmlformats.org/officeDocument/2006/relationships/hyperlink" Target="http://plantnet.rbgsyd.nsw.gov.au/cgi-bin/NSWfl.pl?page=nswfl&amp;lvl=fm&amp;name=Cannabacea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a-c&amp;term=awn#awn" TargetMode="External"/><Relationship Id="rId2" Type="http://schemas.openxmlformats.org/officeDocument/2006/relationships/hyperlink" Target="http://plantnet.rbgsyd.nsw.gov.au/cgi-bin/NSWfl.pl?page=nswfl&amp;glossary=yes&amp;alpha=b-d&amp;term=bristle#bristl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i-l&amp;term=inflorescence#inflorescence" TargetMode="External"/><Relationship Id="rId7" Type="http://schemas.openxmlformats.org/officeDocument/2006/relationships/image" Target="../media/image29.emf"/><Relationship Id="rId2" Type="http://schemas.openxmlformats.org/officeDocument/2006/relationships/hyperlink" Target="http://plantnet.rbgsyd.nsw.gov.au/cgi-bin/NSWfl.pl?page=nswfl&amp;glossary=yes&amp;alpha=c-e&amp;term=compound#compoun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c-e&amp;term=cyme#cyme" TargetMode="External"/><Relationship Id="rId5" Type="http://schemas.openxmlformats.org/officeDocument/2006/relationships/hyperlink" Target="http://plantnet.rbgsyd.nsw.gov.au/cgi-bin/NSWfl.pl?page=nswfl&amp;glossary=yes&amp;alpha=t-w&amp;term=thyrse#thyrse" TargetMode="External"/><Relationship Id="rId4" Type="http://schemas.openxmlformats.org/officeDocument/2006/relationships/hyperlink" Target="http://plantnet.rbgsyd.nsw.gov.au/cgi-bin/NSWfl.pl?page=nswfl&amp;glossary=yes&amp;alpha=r-t&amp;term=raceme-like#raceme-like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glossary=yes&amp;alpha=s-u&amp;term=sessile#sessile" TargetMode="External"/><Relationship Id="rId3" Type="http://schemas.openxmlformats.org/officeDocument/2006/relationships/hyperlink" Target="http://plantnet.rbgsyd.nsw.gov.au/cgi-bin/NSWfl.pl?page=nswfl&amp;glossary=yes&amp;alpha=c-e&amp;term=cyme#cyme" TargetMode="External"/><Relationship Id="rId7" Type="http://schemas.openxmlformats.org/officeDocument/2006/relationships/hyperlink" Target="http://plantnet.rbgsyd.nsw.gov.au/cgi-bin/NSWfl.pl?page=nswfl&amp;glossary=yes&amp;alpha=i-l&amp;term=indeterminate#indeterminate" TargetMode="External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s-u&amp;term=simple#simple" TargetMode="External"/><Relationship Id="rId5" Type="http://schemas.openxmlformats.org/officeDocument/2006/relationships/hyperlink" Target="http://plantnet.rbgsyd.nsw.gov.au/cgi-bin/NSWfl.pl?page=nswfl&amp;glossary=yes&amp;alpha=c-e&amp;term=compound#compound" TargetMode="External"/><Relationship Id="rId4" Type="http://schemas.openxmlformats.org/officeDocument/2006/relationships/hyperlink" Target="http://plantnet.rbgsyd.nsw.gov.au/cgi-bin/NSWfl.pl?page=nswfl&amp;glossary=yes&amp;alpha=i-l&amp;term=inflorescence#inflorescence" TargetMode="Externa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lvl=fm&amp;name=Poaceae" TargetMode="External"/><Relationship Id="rId13" Type="http://schemas.openxmlformats.org/officeDocument/2006/relationships/hyperlink" Target="http://plantnet.rbgsyd.nsw.gov.au/cgi-bin/NSWfl.pl?page=nswfl&amp;glossary=yes&amp;alpha=s-u&amp;term=spathe#spathe" TargetMode="External"/><Relationship Id="rId3" Type="http://schemas.openxmlformats.org/officeDocument/2006/relationships/hyperlink" Target="http://plantnet.rbgsyd.nsw.gov.au/cgi-bin/NSWfl.pl?page=nswfl&amp;glossary=yes&amp;alpha=i-l&amp;term=indeterminate#indeterminate" TargetMode="External"/><Relationship Id="rId7" Type="http://schemas.openxmlformats.org/officeDocument/2006/relationships/hyperlink" Target="http://plantnet.rbgsyd.nsw.gov.au/cgi-bin/NSWfl.pl?page=nswfl&amp;glossary=yes&amp;alpha=p-r&amp;term=partial%20inflorescence#partial%20inflorescence" TargetMode="External"/><Relationship Id="rId12" Type="http://schemas.openxmlformats.org/officeDocument/2006/relationships/hyperlink" Target="http://plantnet.rbgsyd.nsw.gov.au/cgi-bin/NSWfl.pl?page=nswfl&amp;glossary=yes&amp;alpha=s-u&amp;term=spicate#spicate" TargetMode="External"/><Relationship Id="rId17" Type="http://schemas.openxmlformats.org/officeDocument/2006/relationships/image" Target="../media/image29.emf"/><Relationship Id="rId2" Type="http://schemas.openxmlformats.org/officeDocument/2006/relationships/hyperlink" Target="http://plantnet.rbgsyd.nsw.gov.au/cgi-bin/NSWfl.pl?page=nswfl&amp;glossary=yes&amp;alpha=i-l&amp;term=inflorescence#inflorescence" TargetMode="External"/><Relationship Id="rId16" Type="http://schemas.openxmlformats.org/officeDocument/2006/relationships/hyperlink" Target="http://plantnet.rbgsyd.nsw.gov.au/cgi-bin/NSWfl.pl?page=nswfl&amp;lvl=gn&amp;name=Euphorbi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r-t&amp;term=radical#radical" TargetMode="External"/><Relationship Id="rId11" Type="http://schemas.openxmlformats.org/officeDocument/2006/relationships/hyperlink" Target="http://plantnet.rbgsyd.nsw.gov.au/cgi-bin/NSWfl.pl?page=nswfl&amp;glossary=yes&amp;alpha=g-i&amp;term=glume#glume" TargetMode="External"/><Relationship Id="rId5" Type="http://schemas.openxmlformats.org/officeDocument/2006/relationships/hyperlink" Target="http://plantnet.rbgsyd.nsw.gov.au/cgi-bin/NSWfl.pl?page=nswfl&amp;glossary=yes&amp;alpha=p-r&amp;term=pedicel#pedicel" TargetMode="External"/><Relationship Id="rId15" Type="http://schemas.openxmlformats.org/officeDocument/2006/relationships/hyperlink" Target="http://plantnet.rbgsyd.nsw.gov.au/cgi-bin/NSWfl.pl?page=nswfl&amp;glossary=yes&amp;alpha=b-d&amp;term=bract#bract" TargetMode="External"/><Relationship Id="rId10" Type="http://schemas.openxmlformats.org/officeDocument/2006/relationships/hyperlink" Target="http://plantnet.rbgsyd.nsw.gov.au/cgi-bin/NSWfl.pl?page=nswfl&amp;lvl=fm&amp;name=Restionaceae" TargetMode="External"/><Relationship Id="rId4" Type="http://schemas.openxmlformats.org/officeDocument/2006/relationships/hyperlink" Target="http://plantnet.rbgsyd.nsw.gov.au/cgi-bin/NSWfl.pl?page=nswfl&amp;glossary=yes&amp;alpha=p-r&amp;term=peduncle#peduncle" TargetMode="External"/><Relationship Id="rId9" Type="http://schemas.openxmlformats.org/officeDocument/2006/relationships/hyperlink" Target="http://plantnet.rbgsyd.nsw.gov.au/cgi-bin/NSWfl.pl?page=nswfl&amp;lvl=fm&amp;name=Cyperaceae" TargetMode="External"/><Relationship Id="rId14" Type="http://schemas.openxmlformats.org/officeDocument/2006/relationships/hyperlink" Target="http://plantnet.rbgsyd.nsw.gov.au/cgi-bin/NSWfl.pl?page=nswfl&amp;glossary=yes&amp;alpha=u-z&amp;term=unisexual#unisexua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glossary=yes&amp;alpha=s-u&amp;term=superior#superior" TargetMode="External"/><Relationship Id="rId3" Type="http://schemas.openxmlformats.org/officeDocument/2006/relationships/hyperlink" Target="http://plantnet.rbgsyd.nsw.gov.au/cgi-bin/NSWfl.pl?page=nswfl&amp;glossary=yes&amp;alpha=c-e&amp;term=carpel#carpel" TargetMode="External"/><Relationship Id="rId7" Type="http://schemas.openxmlformats.org/officeDocument/2006/relationships/hyperlink" Target="http://plantnet.rbgsyd.nsw.gov.au/cgi-bin/NSWfl.pl?page=nswfl&amp;lvl=fm&amp;name=Malaceae" TargetMode="External"/><Relationship Id="rId2" Type="http://schemas.openxmlformats.org/officeDocument/2006/relationships/hyperlink" Target="http://plantnet.rbgsyd.nsw.gov.au/cgi-bin/NSWfl.pl?page=nswfl&amp;glossary=yes&amp;alpha=i-l&amp;term=indehiscent#indehisc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h-j&amp;term=hypanthium#hypanthium" TargetMode="External"/><Relationship Id="rId5" Type="http://schemas.openxmlformats.org/officeDocument/2006/relationships/hyperlink" Target="http://plantnet.rbgsyd.nsw.gov.au/cgi-bin/NSWfl.pl?page=nswfl&amp;glossary=yes&amp;alpha=i-l&amp;term=inferior%20ovary#inferior%20ovary" TargetMode="External"/><Relationship Id="rId10" Type="http://schemas.openxmlformats.org/officeDocument/2006/relationships/image" Target="../media/image30.emf"/><Relationship Id="rId4" Type="http://schemas.openxmlformats.org/officeDocument/2006/relationships/hyperlink" Target="http://plantnet.rbgsyd.nsw.gov.au/cgi-bin/NSWfl.pl?page=nswfl&amp;glossary=yes&amp;alpha=p-r&amp;term=pericarp#pericarp" TargetMode="External"/><Relationship Id="rId9" Type="http://schemas.openxmlformats.org/officeDocument/2006/relationships/hyperlink" Target="http://plantnet.rbgsyd.nsw.gov.au/cgi-bin/NSWfl.pl?page=nswfl&amp;glossary=yes&amp;alpha=s-u&amp;term=suture#suture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glossary=yes&amp;alpha=s-u&amp;term=superior#superior" TargetMode="External"/><Relationship Id="rId13" Type="http://schemas.openxmlformats.org/officeDocument/2006/relationships/hyperlink" Target="http://plantnet.rbgsyd.nsw.gov.au/cgi-bin/NSWfl.pl?page=nswfl&amp;lvl=fm&amp;name=Brassicaceae" TargetMode="External"/><Relationship Id="rId3" Type="http://schemas.openxmlformats.org/officeDocument/2006/relationships/hyperlink" Target="http://plantnet.rbgsyd.nsw.gov.au/cgi-bin/NSWfl.pl?page=nswfl&amp;glossary=yes&amp;alpha=d-f&amp;term=dehiscent#dehiscent" TargetMode="External"/><Relationship Id="rId7" Type="http://schemas.openxmlformats.org/officeDocument/2006/relationships/hyperlink" Target="http://plantnet.rbgsyd.nsw.gov.au/cgi-bin/NSWfl.pl?page=nswfl&amp;glossary=yes&amp;alpha=a-c&amp;term=article#article" TargetMode="External"/><Relationship Id="rId12" Type="http://schemas.openxmlformats.org/officeDocument/2006/relationships/hyperlink" Target="http://plantnet.rbgsyd.nsw.gov.au/cgi-bin/NSWfl.pl?page=nswfl&amp;glossary=yes&amp;alpha=s-u&amp;term=septum#septum" TargetMode="External"/><Relationship Id="rId2" Type="http://schemas.openxmlformats.org/officeDocument/2006/relationships/hyperlink" Target="http://plantnet.rbgsyd.nsw.gov.au/cgi-bin/NSWfl.pl?page=nswfl&amp;glossary=yes&amp;alpha=p-r&amp;term=pod#p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i-l&amp;term=indehiscent#indehiscent" TargetMode="External"/><Relationship Id="rId11" Type="http://schemas.openxmlformats.org/officeDocument/2006/relationships/hyperlink" Target="http://plantnet.rbgsyd.nsw.gov.au/cgi-bin/NSWfl.pl?page=nswfl&amp;glossary=yes&amp;alpha=p-r&amp;term=placenta#placenta" TargetMode="External"/><Relationship Id="rId5" Type="http://schemas.openxmlformats.org/officeDocument/2006/relationships/hyperlink" Target="http://plantnet.rbgsyd.nsw.gov.au/cgi-bin/NSWfl.pl?page=nswfl&amp;glossary=yes&amp;alpha=l-n&amp;term=legume#legume" TargetMode="External"/><Relationship Id="rId10" Type="http://schemas.openxmlformats.org/officeDocument/2006/relationships/hyperlink" Target="http://plantnet.rbgsyd.nsw.gov.au/cgi-bin/NSWfl.pl?page=nswfl&amp;glossary=yes&amp;alpha=p-r&amp;term=parietal#parietal" TargetMode="External"/><Relationship Id="rId4" Type="http://schemas.openxmlformats.org/officeDocument/2006/relationships/hyperlink" Target="http://plantnet.rbgsyd.nsw.gov.au/cgi-bin/NSWfl.pl?page=nswfl&amp;glossary=yes&amp;alpha=c-e&amp;term=carpel#carpel" TargetMode="External"/><Relationship Id="rId9" Type="http://schemas.openxmlformats.org/officeDocument/2006/relationships/hyperlink" Target="http://plantnet.rbgsyd.nsw.gov.au/cgi-bin/NSWfl.pl?page=nswfl&amp;glossary=yes&amp;alpha=o-q&amp;term=ovary#ovary" TargetMode="External"/><Relationship Id="rId14" Type="http://schemas.openxmlformats.org/officeDocument/2006/relationships/image" Target="../media/image30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lvl=fm&amp;name=Poaceae" TargetMode="External"/><Relationship Id="rId2" Type="http://schemas.openxmlformats.org/officeDocument/2006/relationships/hyperlink" Target="http://plantnet.rbgsyd.nsw.gov.au/cgi-bin/NSWfl.pl?page=nswfl&amp;glossary=yes&amp;alpha=i-l&amp;term=indehiscent#indehisce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hyperlink" Target="http://plantnet.rbgsyd.nsw.gov.au/cgi-bin/NSWfl.pl?page=nswfl&amp;glossary=yes&amp;alpha=w-z&amp;term=wing#wing" TargetMode="External"/><Relationship Id="rId4" Type="http://schemas.openxmlformats.org/officeDocument/2006/relationships/hyperlink" Target="http://plantnet.rbgsyd.nsw.gov.au/cgi-bin/NSWfl.pl?page=nswfl&amp;glossary=yes&amp;alpha=c-e&amp;term=carpel#carpel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glossary=yes&amp;alpha=f-h&amp;term=free#free" TargetMode="External"/><Relationship Id="rId3" Type="http://schemas.openxmlformats.org/officeDocument/2006/relationships/hyperlink" Target="http://plantnet.rbgsyd.nsw.gov.au/cgi-bin/NSWfl.pl?page=nswfl&amp;glossary=yes&amp;alpha=m-o&amp;term=multiple%20fruit#multiple%20fruit" TargetMode="External"/><Relationship Id="rId7" Type="http://schemas.openxmlformats.org/officeDocument/2006/relationships/hyperlink" Target="http://plantnet.rbgsyd.nsw.gov.au/cgi-bin/NSWfl.pl?page=nswfl&amp;glossary=yes&amp;alpha=u-z&amp;term=united#united" TargetMode="External"/><Relationship Id="rId2" Type="http://schemas.openxmlformats.org/officeDocument/2006/relationships/hyperlink" Target="http://plantnet.rbgsyd.nsw.gov.au/cgi-bin/NSWfl.pl?page=nswfl&amp;lvl=gn&amp;name=Ros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i-l&amp;term=inflorescence#inflorescence" TargetMode="External"/><Relationship Id="rId5" Type="http://schemas.openxmlformats.org/officeDocument/2006/relationships/hyperlink" Target="http://plantnet.rbgsyd.nsw.gov.au/cgi-bin/NSWfl.pl?page=nswfl&amp;glossary=yes&amp;alpha=i-l&amp;term=invagination#invagination" TargetMode="External"/><Relationship Id="rId10" Type="http://schemas.openxmlformats.org/officeDocument/2006/relationships/image" Target="../media/image30.emf"/><Relationship Id="rId4" Type="http://schemas.openxmlformats.org/officeDocument/2006/relationships/hyperlink" Target="http://plantnet.rbgsyd.nsw.gov.au/cgi-bin/NSWfl.pl?page=nswfl&amp;lvl=gn&amp;name=Ficus" TargetMode="External"/><Relationship Id="rId9" Type="http://schemas.openxmlformats.org/officeDocument/2006/relationships/hyperlink" Target="http://plantnet.rbgsyd.nsw.gov.au/cgi-bin/NSWfl.pl?page=nswfl&amp;glossary=yes&amp;alpha=c-e&amp;term=carpel#carpe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i-l&amp;term=inserted#inserte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ntnet.rbgsyd.nsw.gov.au/cgi-bin/NSWfl.pl?page=nswfl&amp;glossary=yes&amp;alpha=r-t&amp;term=rosette#rosette" TargetMode="External"/><Relationship Id="rId4" Type="http://schemas.openxmlformats.org/officeDocument/2006/relationships/hyperlink" Target="http://plantnet.rbgsyd.nsw.gov.au/cgi-bin/NSWfl.pl?page=nswfl&amp;glossary=yes&amp;alpha=b-d&amp;term=bract#brac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c-e&amp;term=compound#compound" TargetMode="External"/><Relationship Id="rId7" Type="http://schemas.openxmlformats.org/officeDocument/2006/relationships/hyperlink" Target="http://plantnet.rbgsyd.nsw.gov.au/cgi-bin/NSWfl.pl?page=nswfl&amp;glossary=yes&amp;alpha=l-n&amp;term=leaflet#leaflet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p-r&amp;term=pinnate#pinnate" TargetMode="External"/><Relationship Id="rId5" Type="http://schemas.openxmlformats.org/officeDocument/2006/relationships/hyperlink" Target="http://plantnet.rbgsyd.nsw.gov.au/cgi-bin/NSWfl.pl?page=nswfl&amp;glossary=yes&amp;alpha=p-r&amp;term=pinnule#pinnule" TargetMode="External"/><Relationship Id="rId4" Type="http://schemas.openxmlformats.org/officeDocument/2006/relationships/hyperlink" Target="http://plantnet.rbgsyd.nsw.gov.au/cgi-bin/NSWfl.pl?page=nswfl&amp;glossary=yes&amp;alpha=l-n&amp;term=lamina#lamina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plantnet.rbgsyd.nsw.gov.au/cgi-bin/NSWfl.pl?page=nswfl&amp;glossary=yes&amp;alpha=p-r&amp;term=pinnule#pinnule" TargetMode="External"/><Relationship Id="rId3" Type="http://schemas.openxmlformats.org/officeDocument/2006/relationships/hyperlink" Target="http://plantnet.rbgsyd.nsw.gov.au/cgi-bin/NSWfl.pl?page=nswfl&amp;glossary=yes&amp;alpha=s-u&amp;term=scarious#scarious" TargetMode="External"/><Relationship Id="rId7" Type="http://schemas.openxmlformats.org/officeDocument/2006/relationships/hyperlink" Target="http://plantnet.rbgsyd.nsw.gov.au/cgi-bin/NSWfl.pl?page=nswfl&amp;glossary=yes&amp;alpha=t-w&amp;term=ternate#ternat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l-n&amp;term=leaflet#leaflet" TargetMode="External"/><Relationship Id="rId5" Type="http://schemas.openxmlformats.org/officeDocument/2006/relationships/hyperlink" Target="http://plantnet.rbgsyd.nsw.gov.au/cgi-bin/NSWfl.pl?page=nswfl&amp;glossary=yes&amp;alpha=l-n&amp;term=lamina#lamina" TargetMode="External"/><Relationship Id="rId4" Type="http://schemas.openxmlformats.org/officeDocument/2006/relationships/hyperlink" Target="http://plantnet.rbgsyd.nsw.gov.au/cgi-bin/NSWfl.pl?page=nswfl&amp;glossary=yes&amp;alpha=r-t&amp;term=rudimentary#rudimentar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p-r&amp;term=petiole#petiole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lantnet.rbgsyd.nsw.gov.au/cgi-bin/NSWfl.pl?page=nswfl&amp;glossary=yes&amp;alpha=b-d&amp;term=bract#bract" TargetMode="External"/><Relationship Id="rId4" Type="http://schemas.openxmlformats.org/officeDocument/2006/relationships/hyperlink" Target="http://plantnet.rbgsyd.nsw.gov.au/cgi-bin/NSWfl.pl?page=nswfl&amp;glossary=yes&amp;alpha=s-u&amp;term=sessile#sessi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c-e&amp;term=clasping#clasping" TargetMode="External"/><Relationship Id="rId7" Type="http://schemas.openxmlformats.org/officeDocument/2006/relationships/hyperlink" Target="http://plantnet.rbgsyd.nsw.gov.au/cgi-bin/NSWfl.pl?page=nswfl&amp;lvl=fm&amp;name=Polygonacea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lantnet.rbgsyd.nsw.gov.au/cgi-bin/NSWfl.pl?page=nswfl&amp;glossary=yes&amp;alpha=n-p&amp;term=node#node" TargetMode="External"/><Relationship Id="rId5" Type="http://schemas.openxmlformats.org/officeDocument/2006/relationships/hyperlink" Target="http://plantnet.rbgsyd.nsw.gov.au/cgi-bin/NSWfl.pl?page=nswfl&amp;glossary=yes&amp;alpha=s-u&amp;term=stipule#stipule" TargetMode="External"/><Relationship Id="rId4" Type="http://schemas.openxmlformats.org/officeDocument/2006/relationships/hyperlink" Target="http://plantnet.rbgsyd.nsw.gov.au/cgi-bin/NSWfl.pl?page=nswfl&amp;glossary=yes&amp;alpha=s-u&amp;term=sheath#sheath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net.rbgsyd.nsw.gov.au/cgi-bin/NSWfl.pl?page=nswfl&amp;glossary=yes&amp;alpha=p-r&amp;term=parallel#paralle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Glossary of </a:t>
            </a:r>
            <a:r>
              <a:rPr lang="en-US" smtClean="0"/>
              <a:t>Taxonomic terminology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15470" cy="2800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143104"/>
            <a:ext cx="12192000" cy="3714896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reniform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kidney-shaped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rhombic: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form of a 2-dimensional diamond-shaped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lanceolate: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lance-shaped; 3-6 times as long as broad and broadest below the middle and tapering to the apex.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ovate: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2-dimensional shape, with the length 1–3 times the breadth, and broadest below the middle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triangular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2-dimensional shape, 3-angled and 3-sided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oblanceolate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2-dimensional shape, lanceolate but broadest in the upper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third;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obovate: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2-dimensional shape,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ovate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broadest above the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middle.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5.</a:t>
            </a:r>
            <a:r>
              <a:rPr lang="en-US" dirty="0"/>
              <a:t> </a:t>
            </a:r>
            <a:r>
              <a:rPr lang="en-US" b="1" dirty="0"/>
              <a:t>Lamina Shapes.</a:t>
            </a:r>
          </a:p>
        </p:txBody>
      </p:sp>
    </p:spTree>
    <p:extLst>
      <p:ext uri="{BB962C8B-B14F-4D97-AF65-F5344CB8AC3E}">
        <p14:creationId xmlns:p14="http://schemas.microsoft.com/office/powerpoint/2010/main" val="245432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66"/>
            <a:ext cx="7886700" cy="31778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70400"/>
            <a:ext cx="12192000" cy="2387600"/>
          </a:xfrm>
        </p:spPr>
        <p:txBody>
          <a:bodyPr>
            <a:no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falcate: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sickle-shaped, e.g. of a leaf.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spathulate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spoon-shaped, e.g. of a leaf.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lyrate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lyre-shaped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pinnatifid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pinnatisect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leaves with the terminal lobes much larger than the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basal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ones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5.</a:t>
            </a:r>
            <a:r>
              <a:rPr lang="en-US" dirty="0"/>
              <a:t> </a:t>
            </a:r>
            <a:r>
              <a:rPr lang="en-US" b="1" dirty="0"/>
              <a:t>Lamina Shapes.</a:t>
            </a:r>
          </a:p>
        </p:txBody>
      </p:sp>
    </p:spTree>
    <p:extLst>
      <p:ext uri="{BB962C8B-B14F-4D97-AF65-F5344CB8AC3E}">
        <p14:creationId xmlns:p14="http://schemas.microsoft.com/office/powerpoint/2010/main" val="3999738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184666"/>
            <a:ext cx="7802880" cy="31318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pinnatisect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simple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leaves or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leaflets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of the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lamina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cut down almost to the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midrib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 having the segments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confluent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it. e.g. as in the ultimate segments of some fern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fronds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bipinnatifid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simple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leaf, with the primary lobes cut into smaller lobes (i.e. lobes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pinnatifid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palmatifid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leaf cut into lobes to less than halfway in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palmate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palmatisect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leaf cut into lobes to more than halfway in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palmate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5.</a:t>
            </a:r>
            <a:r>
              <a:rPr lang="en-US" dirty="0"/>
              <a:t> </a:t>
            </a:r>
            <a:r>
              <a:rPr lang="en-US" b="1" dirty="0"/>
              <a:t>Lamina Shapes.</a:t>
            </a:r>
          </a:p>
        </p:txBody>
      </p:sp>
    </p:spTree>
    <p:extLst>
      <p:ext uri="{BB962C8B-B14F-4D97-AF65-F5344CB8AC3E}">
        <p14:creationId xmlns:p14="http://schemas.microsoft.com/office/powerpoint/2010/main" val="1281502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09360" cy="3223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20460"/>
            <a:ext cx="12192000" cy="363754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subulate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 and gradually tapering to a fine apex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aristate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stiff, bristle-like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awn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tip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acuminate: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gradually tapering to a point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acute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pointed, having a short sharp apex, the converging edges forming an angle of less than 900.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obtuse: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blunt or broadly rounded, the converging edges separated by an angle greater than 900, e.g. of an lamina apex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of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lamina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truncate: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abruptly transverse edge as if cut off, e.g. of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lamina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apex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87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6.</a:t>
            </a:r>
            <a:r>
              <a:rPr lang="en-US" dirty="0"/>
              <a:t> </a:t>
            </a:r>
            <a:r>
              <a:rPr lang="en-US" b="1" dirty="0"/>
              <a:t>Leaf Apices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069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583680" cy="360426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402138"/>
            <a:ext cx="12192000" cy="2924492"/>
          </a:xfrm>
        </p:spPr>
        <p:txBody>
          <a:bodyPr/>
          <a:lstStyle/>
          <a:p>
            <a:pPr algn="just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just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8746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6.</a:t>
            </a:r>
            <a:r>
              <a:rPr lang="en-US" dirty="0"/>
              <a:t> </a:t>
            </a:r>
            <a:r>
              <a:rPr lang="en-US" b="1" dirty="0"/>
              <a:t>Leaf Apices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90146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emarginate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broad shallow notch at the apex.;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retuse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apex rounded and with a small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notch;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obcordate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heart-shaped but attached at the pointed end, e.g. of leaf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hooked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mucronate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a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mucro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0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033260" cy="32080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02038"/>
            <a:ext cx="12192000" cy="3255962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attenuate: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narrowing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gradually;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cuneate: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wedge-shaped, e.g. of a leaf or leaf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obtuse: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blunt or broadly rounded, the converging edges separated by an angle greater than 900, e.g. of an lamina apex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truncate: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an abruptly transverse edge as if cut off, e.g. of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lamina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apex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base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leaf, leaf base or other organ, having the sides unequal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7.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682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"/>
            <a:ext cx="8496300" cy="309372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60370"/>
            <a:ext cx="12192000" cy="3897630"/>
          </a:xfrm>
        </p:spPr>
        <p:txBody>
          <a:bodyPr>
            <a:norm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cordate: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leaf or leaf base, heart-shaped with a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basal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notch;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auriculate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an ear-shaped lobe at the base of a leaf or other organ. </a:t>
            </a:r>
            <a:r>
              <a:rPr lang="en-US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auriculate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sagittate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shaped like an arrow-head, with the two lobes at the base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acute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retrorse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lamina or sometimes applied to the base of a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lamina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hastate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spear-shaped; of a leaf, with a narrow, pointed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lamina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two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basal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lobes spreading more or less at right angles to the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petiole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7.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5964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87139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entire: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margin, neither 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dissected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nor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toothed;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crenate: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margin, with shallow, rounded teeth.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toothed: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toothed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doubly toothed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erose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margins, irregular as if nibbled.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lacerate: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if torn; irregularly cut or cleft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0"/>
            <a:ext cx="7383780" cy="31927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2858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8.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Margins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5805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97944" y="3939540"/>
            <a:ext cx="12175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undulate: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wavy, i.e. not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6" y="0"/>
            <a:ext cx="8184731" cy="372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71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318570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parallel: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veins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lamina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all running in the same direction and equally distant from one another, as in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grass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leaves;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dichotomous: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divided into two equal forks, e.g. of the branching pattern of stems or </a:t>
            </a:r>
            <a:r>
              <a:rPr lang="en-US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veins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reticulate: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forming a network or reticulum; e.g. of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veins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areolate: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surface pattern or venation, divided into many angular or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squarish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spaces, e.g. the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venation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surface pattern in dried specimens in many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Lauraceae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7756421" cy="331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68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3" y="3809"/>
            <a:ext cx="12009120" cy="2522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26029"/>
            <a:ext cx="12175766" cy="4331971"/>
          </a:xfrm>
        </p:spPr>
        <p:txBody>
          <a:bodyPr>
            <a:no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Erect: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upright, e.g. of a shrub,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perpendicular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surface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Ascending: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first spreading horizontally and then becoming erect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Suckers: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vegetative shoot of underground origin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Lignotuber: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woody swelling, partly or wholly underground, at the base of certain plants and containing numerous cortical buds, as in many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eucalypts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234" y="-2"/>
            <a:ext cx="404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Habits and Growth Forms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0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252888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Circinate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spirally coiled with the tip innermost as in the young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fronds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many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ferns;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equitant: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leaves, folded longitudinally with the two inner surfaces (representing the upper leaf surface) fused except towards the base where it clasps another leaf on the opposite side of the stem; one margin represents the leaf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keel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lamina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vertically orientated; as in 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Iris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conduplicate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folded flat together lengthwise, e.g. as in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aestivation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convolute: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rolled with margins overlapping.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contorted: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twisted; a form of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imbricate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aestivation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which each segment has one edge overlapping the next segment.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89536"/>
            <a:ext cx="8531823" cy="23431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993" y="69334"/>
            <a:ext cx="5210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Fig. 11.</a:t>
            </a:r>
            <a:r>
              <a:rPr lang="en-US" sz="2800" dirty="0"/>
              <a:t> </a:t>
            </a:r>
            <a:r>
              <a:rPr lang="en-US" sz="2800" b="1" dirty="0"/>
              <a:t>Vernation and </a:t>
            </a:r>
            <a:r>
              <a:rPr lang="en-US" sz="2800" b="1" dirty="0" smtClean="0"/>
              <a:t>Aestivation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984269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imbricate: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of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perianth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parts, having their edges overlapping in the bud, see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aestivation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of leaves, closely packed and overlapping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valvate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floral parts, with the edges touching but not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overlapping</a:t>
            </a:r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771525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53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160520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Ovary superior, floral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parts,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hypogynous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inserted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below the level of 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ovary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e.g. of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sepals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petals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stamens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8589" y="261610"/>
            <a:ext cx="6603807" cy="37833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3685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12.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Ovary position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0635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41064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ovary inferior, floral parts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epigynous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ovary half-inferior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ovary superior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floral parts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perigynous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hypanthium cup-shaped.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707"/>
          <a:stretch/>
        </p:blipFill>
        <p:spPr>
          <a:xfrm>
            <a:off x="0" y="0"/>
            <a:ext cx="9720530" cy="44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1212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137"/>
            <a:ext cx="5524500" cy="34632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463290"/>
            <a:ext cx="1219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marginal: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placenta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the margin of a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simple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ovary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in many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legumes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parietal: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placentas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the wall or intruding partitions of a </a:t>
            </a:r>
            <a:r>
              <a:rPr lang="en-US" sz="36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unilocular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compound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ovary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axile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placentas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ovules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the central axis of the ovary in a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compound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ovary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septa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ovary with 2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loculi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axile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ovary with 3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loculi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490" y="93137"/>
            <a:ext cx="43829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13.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Ovary Placentation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5524500" y="485150"/>
            <a:ext cx="5670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Ovaries in cross section above ovaries in longitudinal section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0746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73726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free-central: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placenta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along the central axis in a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compound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ovary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without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septa;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free-central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apical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apex or attached at the apex or top, e.g. ‘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ovules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attached to an apical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placenta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placenta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base of the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ovary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5760720" cy="35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11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771900"/>
            <a:ext cx="121828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velvety: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densely covered with fine short soft erect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pubescent: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somewhat dense covering of short, weak, soft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silky: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covered with fine soft more or less straight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appressed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hairs aligned in the same direction, with a lustrous sheen and satin-like to the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touch;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felted: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matted with very short interlocked hairs, having the appearance or texture of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felt.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50463"/>
          <a:stretch/>
        </p:blipFill>
        <p:spPr>
          <a:xfrm>
            <a:off x="-1" y="0"/>
            <a:ext cx="7630512" cy="3771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0"/>
            <a:ext cx="796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Fig. 14.</a:t>
            </a:r>
            <a:r>
              <a:rPr lang="en-US" sz="2800" dirty="0"/>
              <a:t> </a:t>
            </a:r>
            <a:r>
              <a:rPr lang="en-US" sz="2800" b="1" dirty="0"/>
              <a:t>Indumentum Types and Surface Appendages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82725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256"/>
          <a:stretch/>
        </p:blipFill>
        <p:spPr>
          <a:xfrm>
            <a:off x="-1" y="0"/>
            <a:ext cx="9150733" cy="44157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75" y="4415790"/>
            <a:ext cx="121828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tomentose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covered with dense intertwined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woolly: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densely covered with matted long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villous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covered with long shaggy hairs, not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matted;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pilose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hairy with long soft weak hairs which are clearly separated but not sparse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57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01729"/>
            <a:ext cx="1219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ciliate: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margin fringed with hairs, resembling an eyelash.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fimbriate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margin fringed with long hair-like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processes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scabrous: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 to the touch; having the surface rough with minute hard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processes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very short rigid hairs.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hirsute: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bearing coarse, moderately stiff, longish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7724"/>
          <a:stretch/>
        </p:blipFill>
        <p:spPr>
          <a:xfrm>
            <a:off x="95250" y="87629"/>
            <a:ext cx="8540484" cy="341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08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793069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strigose: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covered with sharp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appressed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rigid bristly hairs that are often swollen at the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bristles: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more or less straight stiff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hair;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prickles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 hard, pointed outgrowth from the surface of a plant, involving several layers of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cells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not containing a vascular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system;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spines: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stiff process with a sharp point, formed by a modification of a plant organ that contains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vascular </a:t>
            </a:r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tissue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52051"/>
          <a:stretch/>
        </p:blipFill>
        <p:spPr>
          <a:xfrm>
            <a:off x="102869" y="-1"/>
            <a:ext cx="6408637" cy="279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664"/>
            <a:ext cx="12131040" cy="262128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234" y="3352562"/>
            <a:ext cx="12175766" cy="25717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Epiphytes: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plant perched, but not parasitic, on another plant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J, Decumbent: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spreading horizontally with the ends growing upwards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K, Procumbent: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stems trailing or spreading over the ground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L, Prostrate: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lying flat on the ground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M, Stoloniferous: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more or less horizontal stem growing above ground and rooting at the </a:t>
            </a:r>
            <a:r>
              <a:rPr lang="en-US" sz="28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nodes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N, Rhizomatous: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underground stem, usually growing horizontally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O, Pendent: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drooping, hanging downwards; e.g. of a shrub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234" y="-2"/>
            <a:ext cx="4040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Fig. 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 Habits and Growth Forms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52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02"/>
            <a:ext cx="10945050" cy="32113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3333095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simple hairs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tubercle-based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mineral concretions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usually of calcium carbonate on a cellulose stalk, chiefly occurring in specialized hairs in some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Urticaceae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Cannabaceae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in </a:t>
            </a:r>
            <a:r>
              <a:rPr lang="en-US" sz="32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Acanthaceae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glandular hairs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vesicular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vesicular hairs often collapse and form a silvery layer on the surface of the organ on which they are formed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moniliform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constricted , so as to resemble a necklace of beads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dendritic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branched, like the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crown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23302"/>
            <a:ext cx="38422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Fig. 15.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Trichome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Types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01547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3177331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stellate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hairs: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star-shaped; e.g. of hairs with radiating branches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peltate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describing an organ with a stalk or point of attachment on its lower surface away from the margin, often umbrella-like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elongate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scales: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lengthened; stretched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barbed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bristles: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describing a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bristle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awn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terminal or lateral backward pointing projections, each projection being a barb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plumose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hair: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feather-like, with a central axis and fine hairs arising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936553" cy="285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9499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3657600"/>
            <a:ext cx="12192000" cy="3200400"/>
          </a:xfrm>
        </p:spPr>
        <p:txBody>
          <a:bodyPr>
            <a:normAutofit/>
          </a:bodyPr>
          <a:lstStyle/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(Circle – flower bud; arrow – vegetative bud). A, Panicle: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compound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inflorescence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 main axis and lateral branches which are further branched, and in which each axis ends in a flower or flower bud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B,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Thyrsoid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compound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inflorescence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which ends in a flower and in which the main axis is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raceme-like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lateral ones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cymose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 similar to a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thyrse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except for the terminal flower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C,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Thyrse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compound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inflorescence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ending in a vegetative (non-floral) bud and with mixed types of branching, the main axis bearing several or many lateral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cymes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D, Dichasium: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cyme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which branches appear in regular opposite pairs.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lum bright="-20000" contrast="40000"/>
          </a:blip>
          <a:srcRect r="49625" b="44720"/>
          <a:stretch/>
        </p:blipFill>
        <p:spPr>
          <a:xfrm>
            <a:off x="-2" y="0"/>
            <a:ext cx="7921911" cy="3657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278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17.</a:t>
            </a:r>
            <a:r>
              <a:rPr lang="en-US" dirty="0"/>
              <a:t> </a:t>
            </a:r>
            <a:r>
              <a:rPr lang="en-US" b="1" dirty="0"/>
              <a:t>Inflorescence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18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49603" b="44720"/>
          <a:stretch/>
        </p:blipFill>
        <p:spPr>
          <a:xfrm>
            <a:off x="-102871" y="0"/>
            <a:ext cx="7380457" cy="34061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3611880"/>
            <a:ext cx="12192000" cy="3246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Monochasium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cyme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the branches arising singly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F, Triad: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three-flowered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inflorescence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dichasial form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G, Panicle-like: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compound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inflorescence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 a main axis and lateral branches which are further branched, and in which each axis ends in a flower or flower bud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H, Raceme: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simple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inflorescence ending in a non-floral bud and in which the flowers are stalked, i.e. an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indeterminate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inflorescence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I, Spike: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simple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inflorescence, terminating in a non-floral bud, in which the flowers are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sessile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 a type of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indeterminate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inflorescence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108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81764"/>
            <a:ext cx="12192000" cy="42762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</a:rPr>
              <a:t>J, </a:t>
            </a:r>
            <a:r>
              <a:rPr lang="en-US" b="1" dirty="0" smtClean="0">
                <a:solidFill>
                  <a:srgbClr val="FF0000"/>
                </a:solidFill>
              </a:rPr>
              <a:t>Umbel: </a:t>
            </a:r>
            <a:r>
              <a:rPr lang="en-US" dirty="0">
                <a:solidFill>
                  <a:srgbClr val="FF0000"/>
                </a:solidFill>
              </a:rPr>
              <a:t>an 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inflorescence</a:t>
            </a:r>
            <a:r>
              <a:rPr lang="en-US" dirty="0">
                <a:solidFill>
                  <a:srgbClr val="FF0000"/>
                </a:solidFill>
              </a:rPr>
              <a:t> (strictly an </a:t>
            </a:r>
            <a:r>
              <a:rPr lang="en-US" u="sng" dirty="0">
                <a:solidFill>
                  <a:srgbClr val="FF0000"/>
                </a:solidFill>
                <a:hlinkClick r:id="rId3"/>
              </a:rPr>
              <a:t>indeterminate</a:t>
            </a:r>
            <a:r>
              <a:rPr lang="en-US" dirty="0">
                <a:solidFill>
                  <a:srgbClr val="FF0000"/>
                </a:solidFill>
              </a:rPr>
              <a:t> one) in which all the flowers or flower-stalks arise from one point at the top of the </a:t>
            </a:r>
            <a:r>
              <a:rPr lang="en-US" u="sng" dirty="0">
                <a:solidFill>
                  <a:srgbClr val="FF0000"/>
                </a:solidFill>
                <a:hlinkClick r:id="rId4"/>
              </a:rPr>
              <a:t>peduncle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K, </a:t>
            </a:r>
            <a:r>
              <a:rPr lang="en-US" b="1" dirty="0" smtClean="0">
                <a:solidFill>
                  <a:srgbClr val="FF0000"/>
                </a:solidFill>
              </a:rPr>
              <a:t>Corymb: </a:t>
            </a:r>
            <a:r>
              <a:rPr lang="en-US" dirty="0">
                <a:solidFill>
                  <a:srgbClr val="FF0000"/>
                </a:solidFill>
              </a:rPr>
              <a:t>an 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inflorescence</a:t>
            </a:r>
            <a:r>
              <a:rPr lang="en-US" dirty="0">
                <a:solidFill>
                  <a:srgbClr val="FF0000"/>
                </a:solidFill>
              </a:rPr>
              <a:t> (without a terminal flower) in which all the flowers are at the same level even though the </a:t>
            </a:r>
            <a:r>
              <a:rPr lang="en-US" u="sng" dirty="0">
                <a:solidFill>
                  <a:srgbClr val="FF0000"/>
                </a:solidFill>
                <a:hlinkClick r:id="rId5"/>
              </a:rPr>
              <a:t>pedicels</a:t>
            </a:r>
            <a:r>
              <a:rPr lang="en-US" dirty="0">
                <a:solidFill>
                  <a:srgbClr val="FF0000"/>
                </a:solidFill>
              </a:rPr>
              <a:t> arise at different levels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L, </a:t>
            </a:r>
            <a:r>
              <a:rPr lang="en-US" b="1" dirty="0" smtClean="0">
                <a:solidFill>
                  <a:srgbClr val="FF0000"/>
                </a:solidFill>
              </a:rPr>
              <a:t>Solitary </a:t>
            </a:r>
            <a:r>
              <a:rPr lang="en-US" b="1" dirty="0">
                <a:solidFill>
                  <a:srgbClr val="FF0000"/>
                </a:solidFill>
              </a:rPr>
              <a:t>on a </a:t>
            </a:r>
            <a:r>
              <a:rPr lang="en-US" b="1" dirty="0" smtClean="0">
                <a:solidFill>
                  <a:srgbClr val="FF0000"/>
                </a:solidFill>
              </a:rPr>
              <a:t>scape: </a:t>
            </a:r>
            <a:r>
              <a:rPr lang="en-US" dirty="0">
                <a:solidFill>
                  <a:srgbClr val="FF0000"/>
                </a:solidFill>
              </a:rPr>
              <a:t>the stem-like flowering stalk of a plant with </a:t>
            </a:r>
            <a:r>
              <a:rPr lang="en-US" u="sng" dirty="0">
                <a:solidFill>
                  <a:srgbClr val="FF0000"/>
                </a:solidFill>
                <a:hlinkClick r:id="rId6"/>
              </a:rPr>
              <a:t>radical</a:t>
            </a:r>
            <a:r>
              <a:rPr lang="en-US" dirty="0">
                <a:solidFill>
                  <a:srgbClr val="FF0000"/>
                </a:solidFill>
              </a:rPr>
              <a:t> leaves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M, </a:t>
            </a:r>
            <a:r>
              <a:rPr lang="en-US" b="1" dirty="0" smtClean="0">
                <a:solidFill>
                  <a:srgbClr val="FF0000"/>
                </a:solidFill>
              </a:rPr>
              <a:t>Solitary </a:t>
            </a:r>
            <a:r>
              <a:rPr lang="en-US" b="1" dirty="0">
                <a:solidFill>
                  <a:srgbClr val="FF0000"/>
                </a:solidFill>
              </a:rPr>
              <a:t>in axils of leaves; N, </a:t>
            </a:r>
            <a:r>
              <a:rPr lang="en-US" b="1" dirty="0" smtClean="0">
                <a:solidFill>
                  <a:srgbClr val="FF0000"/>
                </a:solidFill>
              </a:rPr>
              <a:t>spikelet: </a:t>
            </a:r>
            <a:r>
              <a:rPr lang="en-US" dirty="0">
                <a:solidFill>
                  <a:srgbClr val="FF0000"/>
                </a:solidFill>
              </a:rPr>
              <a:t>the small </a:t>
            </a:r>
            <a:r>
              <a:rPr lang="en-US" u="sng" dirty="0">
                <a:solidFill>
                  <a:srgbClr val="FF0000"/>
                </a:solidFill>
                <a:hlinkClick r:id="rId7"/>
              </a:rPr>
              <a:t>partial inflorescence</a:t>
            </a:r>
            <a:r>
              <a:rPr lang="en-US" dirty="0">
                <a:solidFill>
                  <a:srgbClr val="FF0000"/>
                </a:solidFill>
              </a:rPr>
              <a:t> (unit) in </a:t>
            </a:r>
            <a:r>
              <a:rPr lang="en-US" u="sng" dirty="0" err="1">
                <a:solidFill>
                  <a:srgbClr val="FF0000"/>
                </a:solidFill>
                <a:hlinkClick r:id="rId8"/>
              </a:rPr>
              <a:t>Poaceae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u="sng" dirty="0" err="1">
                <a:solidFill>
                  <a:srgbClr val="FF0000"/>
                </a:solidFill>
                <a:hlinkClick r:id="rId9"/>
              </a:rPr>
              <a:t>Cyperaceae</a:t>
            </a:r>
            <a:r>
              <a:rPr lang="en-US" dirty="0">
                <a:solidFill>
                  <a:srgbClr val="FF0000"/>
                </a:solidFill>
              </a:rPr>
              <a:t> and </a:t>
            </a:r>
            <a:r>
              <a:rPr lang="en-US" u="sng" dirty="0" err="1">
                <a:solidFill>
                  <a:srgbClr val="FF0000"/>
                </a:solidFill>
                <a:hlinkClick r:id="rId10"/>
              </a:rPr>
              <a:t>Restionaceae</a:t>
            </a:r>
            <a:r>
              <a:rPr lang="en-US" dirty="0">
                <a:solidFill>
                  <a:srgbClr val="FF0000"/>
                </a:solidFill>
              </a:rPr>
              <a:t>, composed of an axis bearing </a:t>
            </a:r>
            <a:r>
              <a:rPr lang="en-US" u="sng" dirty="0">
                <a:solidFill>
                  <a:srgbClr val="FF0000"/>
                </a:solidFill>
                <a:hlinkClick r:id="rId11"/>
              </a:rPr>
              <a:t>glumes</a:t>
            </a:r>
            <a:r>
              <a:rPr lang="en-US" dirty="0">
                <a:solidFill>
                  <a:srgbClr val="FF0000"/>
                </a:solidFill>
              </a:rPr>
              <a:t>, most of which enclose a small flower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O, head with expanded receptacle (in L.S.), as in many </a:t>
            </a:r>
            <a:r>
              <a:rPr lang="en-US" b="1" dirty="0" err="1">
                <a:solidFill>
                  <a:srgbClr val="FF0000"/>
                </a:solidFill>
              </a:rPr>
              <a:t>Asteraceae</a:t>
            </a:r>
            <a:r>
              <a:rPr lang="en-US" b="1" dirty="0">
                <a:solidFill>
                  <a:srgbClr val="FF0000"/>
                </a:solidFill>
              </a:rPr>
              <a:t>; P, head with small receptacle (in L.S.); Q, </a:t>
            </a:r>
            <a:r>
              <a:rPr lang="en-US" b="1" dirty="0" smtClean="0">
                <a:solidFill>
                  <a:srgbClr val="FF0000"/>
                </a:solidFill>
              </a:rPr>
              <a:t>Spadix: </a:t>
            </a:r>
            <a:r>
              <a:rPr lang="en-US" dirty="0">
                <a:solidFill>
                  <a:srgbClr val="FF0000"/>
                </a:solidFill>
              </a:rPr>
              <a:t>a </a:t>
            </a:r>
            <a:r>
              <a:rPr lang="en-US" u="sng" dirty="0" err="1">
                <a:solidFill>
                  <a:srgbClr val="FF0000"/>
                </a:solidFill>
                <a:hlinkClick r:id="rId12"/>
              </a:rPr>
              <a:t>spicate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inflorescence</a:t>
            </a:r>
            <a:r>
              <a:rPr lang="en-US" dirty="0">
                <a:solidFill>
                  <a:srgbClr val="FF0000"/>
                </a:solidFill>
              </a:rPr>
              <a:t> with a thickened, often succulent axis, the whole often being surrounded by a </a:t>
            </a:r>
            <a:r>
              <a:rPr lang="en-US" u="sng" dirty="0">
                <a:solidFill>
                  <a:srgbClr val="FF0000"/>
                </a:solidFill>
                <a:hlinkClick r:id="rId13"/>
              </a:rPr>
              <a:t>spathe</a:t>
            </a:r>
            <a:r>
              <a:rPr lang="en-US" b="1" dirty="0" smtClean="0">
                <a:solidFill>
                  <a:srgbClr val="FF0000"/>
                </a:solidFill>
              </a:rPr>
              <a:t>; </a:t>
            </a:r>
            <a:r>
              <a:rPr lang="en-US" b="1" dirty="0">
                <a:solidFill>
                  <a:srgbClr val="FF0000"/>
                </a:solidFill>
              </a:rPr>
              <a:t>R, </a:t>
            </a:r>
            <a:r>
              <a:rPr lang="en-US" b="1" dirty="0" err="1" smtClean="0">
                <a:solidFill>
                  <a:srgbClr val="FF0000"/>
                </a:solidFill>
              </a:rPr>
              <a:t>Cyathium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(in L.S</a:t>
            </a:r>
            <a:r>
              <a:rPr lang="en-US" b="1" dirty="0" smtClean="0">
                <a:solidFill>
                  <a:srgbClr val="FF0000"/>
                </a:solidFill>
              </a:rPr>
              <a:t>.): </a:t>
            </a:r>
            <a:r>
              <a:rPr lang="en-US" dirty="0">
                <a:solidFill>
                  <a:srgbClr val="FF0000"/>
                </a:solidFill>
              </a:rPr>
              <a:t>an </a:t>
            </a:r>
            <a:r>
              <a:rPr lang="en-US" u="sng" dirty="0">
                <a:solidFill>
                  <a:srgbClr val="FF0000"/>
                </a:solidFill>
                <a:hlinkClick r:id="rId2"/>
              </a:rPr>
              <a:t>inflorescence</a:t>
            </a:r>
            <a:r>
              <a:rPr lang="en-US" dirty="0">
                <a:solidFill>
                  <a:srgbClr val="FF0000"/>
                </a:solidFill>
              </a:rPr>
              <a:t> of reduced </a:t>
            </a:r>
            <a:r>
              <a:rPr lang="en-US" u="sng" dirty="0">
                <a:solidFill>
                  <a:srgbClr val="FF0000"/>
                </a:solidFill>
                <a:hlinkClick r:id="rId14"/>
              </a:rPr>
              <a:t>unisexual</a:t>
            </a:r>
            <a:r>
              <a:rPr lang="en-US" dirty="0">
                <a:solidFill>
                  <a:srgbClr val="FF0000"/>
                </a:solidFill>
              </a:rPr>
              <a:t> flowers surrounded by </a:t>
            </a:r>
            <a:r>
              <a:rPr lang="en-US" dirty="0" err="1">
                <a:solidFill>
                  <a:srgbClr val="FF0000"/>
                </a:solidFill>
              </a:rPr>
              <a:t>involucral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u="sng" dirty="0">
                <a:solidFill>
                  <a:srgbClr val="FF0000"/>
                </a:solidFill>
                <a:hlinkClick r:id="rId15"/>
              </a:rPr>
              <a:t>bracts</a:t>
            </a:r>
            <a:r>
              <a:rPr lang="en-US" dirty="0">
                <a:solidFill>
                  <a:srgbClr val="FF0000"/>
                </a:solidFill>
              </a:rPr>
              <a:t>, e.g. in </a:t>
            </a:r>
            <a:r>
              <a:rPr lang="en-US" i="1" u="sng" dirty="0">
                <a:solidFill>
                  <a:srgbClr val="FF0000"/>
                </a:solidFill>
                <a:hlinkClick r:id="rId16"/>
              </a:rPr>
              <a:t>Euphorbia</a:t>
            </a:r>
            <a:r>
              <a:rPr lang="en-US" dirty="0">
                <a:solidFill>
                  <a:srgbClr val="FF0000"/>
                </a:solidFill>
              </a:rPr>
              <a:t> species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7">
            <a:lum bright="-20000" contrast="40000"/>
          </a:blip>
          <a:srcRect t="54214"/>
          <a:stretch/>
        </p:blipFill>
        <p:spPr>
          <a:xfrm>
            <a:off x="0" y="0"/>
            <a:ext cx="12103980" cy="233172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-4207"/>
            <a:ext cx="27849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17.</a:t>
            </a:r>
            <a:r>
              <a:rPr lang="en-US" dirty="0"/>
              <a:t> </a:t>
            </a:r>
            <a:r>
              <a:rPr lang="en-US" b="1" dirty="0"/>
              <a:t>Inflorescence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709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837326"/>
            <a:ext cx="12192000" cy="4020673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A–E, succulent indehiscent fruit: A,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Drupe: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succulent fruit derived from a single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carpel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which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pericarp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consists of three layers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1-seeded (in T.S.); B,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Drupe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5 seeded (in T.S.); C,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Pome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L.S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fleshy false fruit, formed from an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inferior ovary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 which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hypanthium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enlarged to enclose the true fruit, as in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Malaceae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Superior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berry (in L.S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fleshy or pulpy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 with 1 or more seeds, the seeds embedded in the fleshy tissue of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pericarp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may be formed from either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superior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an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inferior ovary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Inferior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berry (in L.S.); F–K,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dehiscent fruits; F,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Many-seeded follicle: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dry fruit derived from a single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carpel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opening along one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suture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Follicle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2-winged seeds; H,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Schizocarp.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lum bright="-20000" contrast="40000"/>
          </a:blip>
          <a:srcRect b="73599"/>
          <a:stretch/>
        </p:blipFill>
        <p:spPr>
          <a:xfrm>
            <a:off x="0" y="0"/>
            <a:ext cx="12025969" cy="247220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66032" y="0"/>
            <a:ext cx="325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18.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 Types (seeds black)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5826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0379"/>
            <a:ext cx="12192000" cy="3211831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Legume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pod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dry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 formed from one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carpel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having two longitudinal lines of dehiscence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Lomentum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legume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breaks transversely into usually 1-seeded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articles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when mature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Siliqua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 derived from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superior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ovary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two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carpels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with 2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parietal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placentas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 by a false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septum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usually at least 3 times as long as broad, as in family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Brassicaceae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L–P,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 derived from two or more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carpels;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Loculicidal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capsule; M,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Septicidal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capsule; N,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Poricidal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casule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O,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Circumsciss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capsule; P,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Schizocarp capsule.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4">
            <a:lum bright="-20000" contrast="40000"/>
          </a:blip>
          <a:srcRect t="25741" b="48789"/>
          <a:stretch/>
        </p:blipFill>
        <p:spPr>
          <a:xfrm>
            <a:off x="0" y="182879"/>
            <a:ext cx="12045483" cy="23888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032" y="0"/>
            <a:ext cx="325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18.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 Types (seeds black)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932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696845"/>
            <a:ext cx="12192000" cy="2492375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Q–U,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Dry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indehiscent fruits, with sections showing position of seed: Q,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Achene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a superior ovary; R,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Achene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inferior ovary with apical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pappus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S,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Caryopsis: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dry,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1-seeded fruit in which the seed is fused to the wall of the fruit, as in family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Poaceae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one-seeded fruit formed from two or more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carpels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Samara: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dry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indehiscent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 with its wall expanded into a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wing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lum bright="-20000" contrast="40000"/>
          </a:blip>
          <a:srcRect t="52531" b="24829"/>
          <a:stretch/>
        </p:blipFill>
        <p:spPr>
          <a:xfrm>
            <a:off x="-1" y="0"/>
            <a:ext cx="12059891" cy="21259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032" y="0"/>
            <a:ext cx="325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18.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 Types (seeds black)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76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2604"/>
            <a:ext cx="12192000" cy="3258146"/>
          </a:xfrm>
        </p:spPr>
        <p:txBody>
          <a:bodyPr/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V–X,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Aggregate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fruits in L.S.: V, rose ‘hip’, individual fruits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drupelets: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false aggregate ‘fruit’ in </a:t>
            </a:r>
            <a:r>
              <a:rPr lang="en-US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Rosa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species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Strawberry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individual fruits achenes; X,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Blackberry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individual fruits drupelets; Y &amp; Z, multiple fruits in L.S.: Y,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Syconium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‘fig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‘fig’,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multiple fruit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formed in figs (</a:t>
            </a:r>
            <a:r>
              <a:rPr lang="en-US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Ficus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species) by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invagination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floral axis where the minute flowers and fruits are actually inside the swollen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inflorescence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stem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Syncarp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multiple fruit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consisting of several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united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fruits, originating from several originally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free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carpels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usually fleshy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0">
            <a:lum bright="-20000" contrast="40000"/>
          </a:blip>
          <a:srcRect t="75076"/>
          <a:stretch/>
        </p:blipFill>
        <p:spPr>
          <a:xfrm>
            <a:off x="0" y="90844"/>
            <a:ext cx="11488036" cy="2229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6032" y="0"/>
            <a:ext cx="3250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18.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Fruit Types (seeds black)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9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" y="45522"/>
            <a:ext cx="12111990" cy="28575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903021"/>
            <a:ext cx="12192000" cy="3273941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leaves or flowers,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inserted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singly at different levels along the branches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inserted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same level, as in leaves on the opposite side of the stem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Opposite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decussate: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pairs, with successive pairs borne at right angles to each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Whorled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ring of leaves,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bracts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floral parts borne at the same level on a stem or axis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Basal: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attached or grouped at the base, e.g. of leaves in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rosette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Fascicled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arranged in bundles or clusters, e.g. leaves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5522"/>
            <a:ext cx="2514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2.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Leaf Arrangement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66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15800" cy="27889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154679"/>
            <a:ext cx="12192000" cy="304514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Tripinnate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(3-pinnate):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compound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leaf, with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lamina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pinnately divided three times, i.e. the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pinnules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again pinnately divided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Bipinnate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(2-pinnate):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compound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leaf, with the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lamina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divided twice pinnately, i.e. with the pinnae themselves divided pinnately into </a:t>
            </a:r>
            <a:r>
              <a:rPr lang="en-US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pinnules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Imparipinnate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describing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pinnate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leaf with a single terminal leaflet, and therefore usually with an odd number of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leaflets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Paripinnate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describing a pinnately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compound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leaf without a single terminal leaflet, and therefore usually with an even number of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leaflets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50" y="99745"/>
            <a:ext cx="658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3.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Compound Leaves (A–F &amp; I–M) and Simple Leaves (G &amp;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87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22" y="284411"/>
            <a:ext cx="12138660" cy="248412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7149" y="3046094"/>
            <a:ext cx="12080607" cy="38119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G, Scale leaves: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thin and often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scarious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body, often a reduced or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rudimentary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leaf, e.g. covering a dormant bud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H, Simple: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single piece or series; (1) of a leaf, with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lamina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divided into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leaflets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Biternate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(2-ternate):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twice </a:t>
            </a:r>
            <a:r>
              <a:rPr lang="en-US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ternate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3 pinnae each divided into 3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pinnules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 total of 9 </a:t>
            </a:r>
            <a:r>
              <a:rPr lang="en-US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pinnules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50" y="99745"/>
            <a:ext cx="6587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3.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Compound Leaves (A–F &amp; I–M) and Simple Leaves (G &amp; 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61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" y="0"/>
            <a:ext cx="7780020" cy="35433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909059"/>
            <a:ext cx="12192000" cy="2948941"/>
          </a:xfrm>
        </p:spPr>
        <p:txBody>
          <a:bodyPr>
            <a:normAutofit/>
          </a:bodyPr>
          <a:lstStyle/>
          <a:p>
            <a:pPr algn="just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Peltate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 describing an organ with a stalk or point of attachment on its lower surface away from the margin, often umbrella-like; e.g. leaves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Petiolate: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stalk of a leaf.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adj.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petiolate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Sessile: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a stalk, e.g. of a leaf without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petiole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Gamophyllous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the bases of opposite leaves fused around the stem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F,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Perfoliate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a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sessile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leaf or </a:t>
            </a:r>
            <a:r>
              <a:rPr lang="en-US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bract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having its base completely surrounding the stem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458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Lamina or Leaf Attachment, Stipules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97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600950" cy="33580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4588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Fig. 4.</a:t>
            </a:r>
            <a:r>
              <a:rPr lang="en-US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Lamina or Leaf Attachment, Stipules </a:t>
            </a:r>
            <a:r>
              <a:rPr lang="en-US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-91440" y="3691889"/>
            <a:ext cx="12192000" cy="13601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b="1" dirty="0" smtClean="0">
                <a:solidFill>
                  <a:srgbClr val="FF0000"/>
                </a:solidFill>
              </a:rPr>
              <a:t>G, sheathing: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u="sng" dirty="0">
                <a:solidFill>
                  <a:srgbClr val="FF0000"/>
                </a:solidFill>
                <a:hlinkClick r:id="rId3"/>
              </a:rPr>
              <a:t>clasping</a:t>
            </a:r>
            <a:r>
              <a:rPr lang="en-US" sz="3200" dirty="0">
                <a:solidFill>
                  <a:srgbClr val="FF0000"/>
                </a:solidFill>
              </a:rPr>
              <a:t> or surrounding the stem.</a:t>
            </a:r>
            <a:r>
              <a:rPr lang="en-US" sz="3200" b="1" dirty="0" smtClean="0">
                <a:solidFill>
                  <a:srgbClr val="FF0000"/>
                </a:solidFill>
              </a:rPr>
              <a:t>; H, </a:t>
            </a:r>
            <a:r>
              <a:rPr lang="en-US" sz="3200" b="1" dirty="0" err="1" smtClean="0">
                <a:solidFill>
                  <a:srgbClr val="FF0000"/>
                </a:solidFill>
              </a:rPr>
              <a:t>ocrea</a:t>
            </a:r>
            <a:r>
              <a:rPr lang="en-US" sz="3200" b="1" dirty="0" smtClean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u="sng" dirty="0">
                <a:solidFill>
                  <a:srgbClr val="FF0000"/>
                </a:solidFill>
                <a:hlinkClick r:id="rId4"/>
              </a:rPr>
              <a:t>sheath</a:t>
            </a:r>
            <a:r>
              <a:rPr lang="en-US" sz="3200" dirty="0">
                <a:solidFill>
                  <a:srgbClr val="FF0000"/>
                </a:solidFill>
              </a:rPr>
              <a:t> formed from two fused </a:t>
            </a:r>
            <a:r>
              <a:rPr lang="en-US" sz="3200" u="sng" dirty="0">
                <a:solidFill>
                  <a:srgbClr val="FF0000"/>
                </a:solidFill>
                <a:hlinkClick r:id="rId5"/>
              </a:rPr>
              <a:t>stipules</a:t>
            </a:r>
            <a:r>
              <a:rPr lang="en-US" sz="3200" dirty="0">
                <a:solidFill>
                  <a:srgbClr val="FF0000"/>
                </a:solidFill>
              </a:rPr>
              <a:t> encircling the </a:t>
            </a:r>
            <a:r>
              <a:rPr lang="en-US" sz="3200" u="sng" dirty="0">
                <a:solidFill>
                  <a:srgbClr val="FF0000"/>
                </a:solidFill>
                <a:hlinkClick r:id="rId6"/>
              </a:rPr>
              <a:t>node</a:t>
            </a:r>
            <a:r>
              <a:rPr lang="en-US" sz="3200" dirty="0">
                <a:solidFill>
                  <a:srgbClr val="FF0000"/>
                </a:solidFill>
              </a:rPr>
              <a:t> in </a:t>
            </a:r>
            <a:r>
              <a:rPr lang="en-US" sz="3200" u="sng" dirty="0" err="1">
                <a:solidFill>
                  <a:srgbClr val="FF0000"/>
                </a:solidFill>
                <a:hlinkClick r:id="rId7"/>
              </a:rPr>
              <a:t>Polygonaceae</a:t>
            </a:r>
            <a:r>
              <a:rPr lang="en-US" sz="3200" dirty="0">
                <a:solidFill>
                  <a:srgbClr val="FF0000"/>
                </a:solidFill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</a:rPr>
              <a:t>; I–L, stipules; I, paired stipules; J, interpetiolar stipules; K, spinose stipules; L, rolled terminal stipules.</a:t>
            </a:r>
          </a:p>
          <a:p>
            <a:pPr algn="just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6093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-31852"/>
            <a:ext cx="6644636" cy="3255112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3371851"/>
            <a:ext cx="12192000" cy="34861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rgbClr val="FF0000"/>
                </a:solidFill>
              </a:rPr>
              <a:t>, </a:t>
            </a:r>
            <a:r>
              <a:rPr lang="en-US" sz="3200" b="1" dirty="0" smtClean="0">
                <a:solidFill>
                  <a:srgbClr val="FF0000"/>
                </a:solidFill>
              </a:rPr>
              <a:t>filiform: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thread-like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en-US" sz="3200" b="1" dirty="0">
                <a:solidFill>
                  <a:srgbClr val="FF0000"/>
                </a:solidFill>
              </a:rPr>
              <a:t>B, </a:t>
            </a:r>
            <a:r>
              <a:rPr lang="en-US" sz="3200" b="1" dirty="0" smtClean="0">
                <a:solidFill>
                  <a:srgbClr val="FF0000"/>
                </a:solidFill>
              </a:rPr>
              <a:t>linear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long and narrow with more or less </a:t>
            </a:r>
            <a:r>
              <a:rPr lang="en-US" sz="3200" u="sng" dirty="0">
                <a:solidFill>
                  <a:srgbClr val="FF0000"/>
                </a:solidFill>
                <a:hlinkClick r:id="rId3"/>
              </a:rPr>
              <a:t>parallel</a:t>
            </a:r>
            <a:r>
              <a:rPr lang="en-US" sz="3200" dirty="0">
                <a:solidFill>
                  <a:srgbClr val="FF0000"/>
                </a:solidFill>
              </a:rPr>
              <a:t> sides, more than 12 times as long as broad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en-US" sz="3200" b="1" dirty="0">
                <a:solidFill>
                  <a:srgbClr val="FF0000"/>
                </a:solidFill>
              </a:rPr>
              <a:t>C, </a:t>
            </a:r>
            <a:r>
              <a:rPr lang="en-US" sz="3200" b="1" dirty="0" smtClean="0">
                <a:solidFill>
                  <a:srgbClr val="FF0000"/>
                </a:solidFill>
              </a:rPr>
              <a:t>oblong:</a:t>
            </a:r>
            <a:r>
              <a:rPr lang="en-US" sz="3200" dirty="0">
                <a:solidFill>
                  <a:srgbClr val="FF0000"/>
                </a:solidFill>
              </a:rPr>
              <a:t> a 2-dimensional shape, rectangular with length greater than breadth.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en-US" sz="3200" b="1" dirty="0">
                <a:solidFill>
                  <a:srgbClr val="FF0000"/>
                </a:solidFill>
              </a:rPr>
              <a:t>D, </a:t>
            </a:r>
            <a:r>
              <a:rPr lang="en-US" sz="3200" b="1" dirty="0" smtClean="0">
                <a:solidFill>
                  <a:srgbClr val="FF0000"/>
                </a:solidFill>
              </a:rPr>
              <a:t>elliptic</a:t>
            </a:r>
            <a:r>
              <a:rPr lang="en-US" sz="3200" dirty="0" smtClean="0">
                <a:solidFill>
                  <a:srgbClr val="FF0000"/>
                </a:solidFill>
              </a:rPr>
              <a:t>:</a:t>
            </a:r>
            <a:r>
              <a:rPr lang="en-US" sz="3200" dirty="0">
                <a:solidFill>
                  <a:srgbClr val="FF0000"/>
                </a:solidFill>
              </a:rPr>
              <a:t> a 2-dimensional shape, oval in outline, broadest about the middle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en-US" sz="3200" b="1" dirty="0">
                <a:solidFill>
                  <a:srgbClr val="FF0000"/>
                </a:solidFill>
              </a:rPr>
              <a:t>E, circular (</a:t>
            </a:r>
            <a:r>
              <a:rPr lang="en-US" sz="3200" b="1" dirty="0" err="1">
                <a:solidFill>
                  <a:srgbClr val="FF0000"/>
                </a:solidFill>
              </a:rPr>
              <a:t>orbiculate</a:t>
            </a:r>
            <a:r>
              <a:rPr lang="en-US" sz="3200" b="1" dirty="0" smtClean="0">
                <a:solidFill>
                  <a:srgbClr val="FF0000"/>
                </a:solidFill>
              </a:rPr>
              <a:t>): </a:t>
            </a:r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en-US" sz="3200" dirty="0">
                <a:solidFill>
                  <a:srgbClr val="FF0000"/>
                </a:solidFill>
              </a:rPr>
              <a:t>2-dimensional shape with length and breadth more or less equal.</a:t>
            </a:r>
            <a:r>
              <a:rPr lang="en-US" sz="3200" dirty="0" smtClean="0">
                <a:solidFill>
                  <a:srgbClr val="FF0000"/>
                </a:solidFill>
              </a:rPr>
              <a:t>; </a:t>
            </a:r>
            <a:r>
              <a:rPr lang="en-US" sz="3200" b="1" dirty="0">
                <a:solidFill>
                  <a:srgbClr val="FF0000"/>
                </a:solidFill>
              </a:rPr>
              <a:t>F, </a:t>
            </a:r>
            <a:r>
              <a:rPr lang="en-US" sz="3200" b="1" dirty="0" smtClean="0">
                <a:solidFill>
                  <a:srgbClr val="FF0000"/>
                </a:solidFill>
              </a:rPr>
              <a:t>oblate: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almost circular, but with breadth slightly greater than the length</a:t>
            </a:r>
            <a:r>
              <a:rPr lang="en-US" sz="3200" dirty="0" smtClean="0">
                <a:solidFill>
                  <a:srgbClr val="FF0000"/>
                </a:solidFill>
              </a:rPr>
              <a:t>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3" y="-3185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Fig. 5.</a:t>
            </a:r>
            <a:r>
              <a:rPr lang="en-US" dirty="0"/>
              <a:t> </a:t>
            </a:r>
            <a:r>
              <a:rPr lang="en-US" b="1" dirty="0"/>
              <a:t>Lamina Shapes.</a:t>
            </a:r>
          </a:p>
        </p:txBody>
      </p:sp>
    </p:spTree>
    <p:extLst>
      <p:ext uri="{BB962C8B-B14F-4D97-AF65-F5344CB8AC3E}">
        <p14:creationId xmlns:p14="http://schemas.microsoft.com/office/powerpoint/2010/main" val="1173961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3502</Words>
  <Application>Microsoft Office PowerPoint</Application>
  <PresentationFormat>Widescreen</PresentationFormat>
  <Paragraphs>67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Office Theme</vt:lpstr>
      <vt:lpstr>Glossary of Taxonomic terminology</vt:lpstr>
      <vt:lpstr>A, Erect: upright, e.g. of a shrub, perpendicular to a surface; B, Ascending: at first spreading horizontally and then becoming erect; F, Suckers: a vegetative shoot of underground origin; H, Lignotuber: : a woody swelling, partly or wholly underground, at the base of certain plants and containing numerous cortical buds, as in many eucalypts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G, reniform: kidney-shaped; H, rhombic: having the form of a 2-dimensional diamond-shaped; I, lanceolate: lance-shaped; 3-6 times as long as broad and broadest below the middle and tapering to the apex.; J, ovate: a 2-dimensional shape, with the length 1–3 times the breadth, and broadest below the middle; K, triangular: a 2-dimensional shape, 3-angled and 3-sided; L, oblanceolate : a 2-dimensional shape, lanceolate but broadest in the upper third; M, obovate: a 2-dimensional shape, ovate but broadest above the middle.</vt:lpstr>
      <vt:lpstr>N, falcate: sickle-shaped, e.g. of a leaf.; O, spathulate: spoon-shaped, e.g. of a leaf.; P, lyrate: lyre-shaped, of pinnatifid or pinnatisect leaves with the terminal lobes much larger than the basal ones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Glosary</dc:title>
  <dc:creator>Dr.Mansoor</dc:creator>
  <cp:lastModifiedBy>mansoor hameed</cp:lastModifiedBy>
  <cp:revision>64</cp:revision>
  <dcterms:created xsi:type="dcterms:W3CDTF">2016-02-01T04:48:58Z</dcterms:created>
  <dcterms:modified xsi:type="dcterms:W3CDTF">2020-04-23T06:01:58Z</dcterms:modified>
</cp:coreProperties>
</file>