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5BF91E6-7791-4C66-B3E4-AA725A3D8BC7}" type="datetimeFigureOut">
              <a:rPr lang="en-US" smtClean="0"/>
              <a:t>3/2/2021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B92E6E5-A8C4-47AA-A0C9-264D992A4360}"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B92E6E5-A8C4-47AA-A0C9-264D992A4360}" type="slidenum">
              <a:rPr lang="en-US" smtClean="0"/>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88CA5F90-0D9F-431E-BEB4-65121084799E}" type="datetimeFigureOut">
              <a:rPr lang="en-US" smtClean="0"/>
              <a:t>3/2/2021</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86F259C2-0CDD-4F52-81C8-E919DBFBF8ED}"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8CA5F90-0D9F-431E-BEB4-65121084799E}" type="datetimeFigureOut">
              <a:rPr lang="en-US" smtClean="0"/>
              <a:t>3/2/2021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F259C2-0CDD-4F52-81C8-E919DBFBF8E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8CA5F90-0D9F-431E-BEB4-65121084799E}" type="datetimeFigureOut">
              <a:rPr lang="en-US" smtClean="0"/>
              <a:t>3/2/2021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F259C2-0CDD-4F52-81C8-E919DBFBF8E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8CA5F90-0D9F-431E-BEB4-65121084799E}" type="datetimeFigureOut">
              <a:rPr lang="en-US" smtClean="0"/>
              <a:t>3/2/2021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F259C2-0CDD-4F52-81C8-E919DBFBF8E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8CA5F90-0D9F-431E-BEB4-65121084799E}" type="datetimeFigureOut">
              <a:rPr lang="en-US" smtClean="0"/>
              <a:t>3/2/2021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F259C2-0CDD-4F52-81C8-E919DBFBF8ED}"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8CA5F90-0D9F-431E-BEB4-65121084799E}" type="datetimeFigureOut">
              <a:rPr lang="en-US" smtClean="0"/>
              <a:t>3/2/2021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F259C2-0CDD-4F52-81C8-E919DBFBF8E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88CA5F90-0D9F-431E-BEB4-65121084799E}" type="datetimeFigureOut">
              <a:rPr lang="en-US" smtClean="0"/>
              <a:t>3/2/2021</a:t>
            </a:fld>
            <a:endParaRPr lang="en-US"/>
          </a:p>
        </p:txBody>
      </p:sp>
      <p:sp>
        <p:nvSpPr>
          <p:cNvPr id="27" name="Slide Number Placeholder 26"/>
          <p:cNvSpPr>
            <a:spLocks noGrp="1"/>
          </p:cNvSpPr>
          <p:nvPr>
            <p:ph type="sldNum" sz="quarter" idx="11"/>
          </p:nvPr>
        </p:nvSpPr>
        <p:spPr/>
        <p:txBody>
          <a:bodyPr rtlCol="0"/>
          <a:lstStyle/>
          <a:p>
            <a:fld id="{86F259C2-0CDD-4F52-81C8-E919DBFBF8ED}" type="slidenum">
              <a:rPr lang="en-US" smtClean="0"/>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88CA5F90-0D9F-431E-BEB4-65121084799E}" type="datetimeFigureOut">
              <a:rPr lang="en-US" smtClean="0"/>
              <a:t>3/2/2021</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86F259C2-0CDD-4F52-81C8-E919DBFBF8E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CA5F90-0D9F-431E-BEB4-65121084799E}" type="datetimeFigureOut">
              <a:rPr lang="en-US" smtClean="0"/>
              <a:t>3/2/2021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6F259C2-0CDD-4F52-81C8-E919DBFBF8E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8CA5F90-0D9F-431E-BEB4-65121084799E}" type="datetimeFigureOut">
              <a:rPr lang="en-US" smtClean="0"/>
              <a:t>3/2/2021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F259C2-0CDD-4F52-81C8-E919DBFBF8E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8CA5F90-0D9F-431E-BEB4-65121084799E}" type="datetimeFigureOut">
              <a:rPr lang="en-US" smtClean="0"/>
              <a:t>3/2/2021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F259C2-0CDD-4F52-81C8-E919DBFBF8ED}"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88CA5F90-0D9F-431E-BEB4-65121084799E}" type="datetimeFigureOut">
              <a:rPr lang="en-US" smtClean="0"/>
              <a:t>3/2/2021</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86F259C2-0CDD-4F52-81C8-E919DBFBF8E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2667000"/>
            <a:ext cx="8458200" cy="1814512"/>
          </a:xfrm>
        </p:spPr>
        <p:txBody>
          <a:bodyPr>
            <a:normAutofit fontScale="90000"/>
          </a:bodyPr>
          <a:lstStyle/>
          <a:p>
            <a:r>
              <a:rPr lang="en-US" b="1" dirty="0" smtClean="0"/>
              <a:t>SCOPE, NATURE AND OBJECTIVES OF ETHICS</a:t>
            </a:r>
            <a:r>
              <a:rPr lang="en-US" dirty="0" smtClean="0"/>
              <a:t/>
            </a:r>
            <a:br>
              <a:rPr lang="en-US" dirty="0" smtClean="0"/>
            </a:br>
            <a:endParaRPr lang="en-US" dirty="0"/>
          </a:p>
        </p:txBody>
      </p:sp>
      <p:sp>
        <p:nvSpPr>
          <p:cNvPr id="3" name="Subtitle 2"/>
          <p:cNvSpPr>
            <a:spLocks noGrp="1"/>
          </p:cNvSpPr>
          <p:nvPr>
            <p:ph type="subTitle" idx="1"/>
          </p:nvPr>
        </p:nvSpPr>
        <p:spPr>
          <a:xfrm>
            <a:off x="381000" y="3810000"/>
            <a:ext cx="5638800" cy="1129262"/>
          </a:xfrm>
        </p:spPr>
        <p:txBody>
          <a:bodyPr/>
          <a:lstStyle/>
          <a:p>
            <a:r>
              <a:rPr lang="en-US" dirty="0" smtClean="0"/>
              <a:t>Topic 2</a:t>
            </a:r>
          </a:p>
          <a:p>
            <a:r>
              <a:rPr lang="en-US" dirty="0" smtClean="0"/>
              <a:t>Course Instructor: Ms. </a:t>
            </a:r>
            <a:r>
              <a:rPr lang="en-US" dirty="0" err="1" smtClean="0"/>
              <a:t>Zowaina</a:t>
            </a:r>
            <a:r>
              <a:rPr lang="en-US" dirty="0" smtClean="0"/>
              <a:t> </a:t>
            </a:r>
            <a:r>
              <a:rPr lang="en-US" dirty="0" err="1" smtClean="0"/>
              <a:t>Azhar</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p:txBody>
          <a:bodyPr/>
          <a:lstStyle/>
          <a:p>
            <a:pPr algn="just"/>
            <a:r>
              <a:rPr lang="en-US" dirty="0" smtClean="0"/>
              <a:t>to study and assess human </a:t>
            </a:r>
            <a:r>
              <a:rPr lang="en-US" dirty="0" smtClean="0"/>
              <a:t>behavior</a:t>
            </a:r>
          </a:p>
          <a:p>
            <a:pPr algn="just"/>
            <a:r>
              <a:rPr lang="en-US" dirty="0" smtClean="0"/>
              <a:t>to establish principles and moral standards of </a:t>
            </a:r>
            <a:r>
              <a:rPr lang="en-US" dirty="0" smtClean="0"/>
              <a:t>behavior</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Media </a:t>
            </a:r>
            <a:r>
              <a:rPr lang="en-US" b="1" dirty="0" smtClean="0"/>
              <a:t>Ethics</a:t>
            </a:r>
            <a:endParaRPr lang="en-US" dirty="0"/>
          </a:p>
        </p:txBody>
      </p:sp>
      <p:sp>
        <p:nvSpPr>
          <p:cNvPr id="3" name="Content Placeholder 2"/>
          <p:cNvSpPr>
            <a:spLocks noGrp="1"/>
          </p:cNvSpPr>
          <p:nvPr>
            <p:ph idx="1"/>
          </p:nvPr>
        </p:nvSpPr>
        <p:spPr/>
        <p:txBody>
          <a:bodyPr/>
          <a:lstStyle/>
          <a:p>
            <a:pPr algn="just"/>
            <a:r>
              <a:rPr lang="en-US" b="1" dirty="0" smtClean="0"/>
              <a:t>Media ethics</a:t>
            </a:r>
            <a:r>
              <a:rPr lang="en-US" dirty="0" smtClean="0"/>
              <a:t> is the best division of applied ethics dealing with the specific ethical principles and standards of media, including broadcast media, film, theatre, the arts, print media and the internet. </a:t>
            </a:r>
          </a:p>
          <a:p>
            <a:pPr algn="just"/>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Need of Media </a:t>
            </a:r>
            <a:r>
              <a:rPr lang="en-US" b="1" dirty="0" smtClean="0"/>
              <a:t>Ethics</a:t>
            </a:r>
            <a:endParaRPr lang="en-US" dirty="0"/>
          </a:p>
        </p:txBody>
      </p:sp>
      <p:sp>
        <p:nvSpPr>
          <p:cNvPr id="3" name="Content Placeholder 2"/>
          <p:cNvSpPr>
            <a:spLocks noGrp="1"/>
          </p:cNvSpPr>
          <p:nvPr>
            <p:ph idx="1"/>
          </p:nvPr>
        </p:nvSpPr>
        <p:spPr/>
        <p:txBody>
          <a:bodyPr>
            <a:normAutofit/>
          </a:bodyPr>
          <a:lstStyle/>
          <a:p>
            <a:pPr lvl="0" algn="just"/>
            <a:r>
              <a:rPr lang="en-US" sz="2400" dirty="0" smtClean="0"/>
              <a:t>Media ethics promotes and defends values such as a universal respect for life and the rule of law and legality.</a:t>
            </a:r>
          </a:p>
          <a:p>
            <a:pPr lvl="0" algn="just"/>
            <a:endParaRPr lang="en-US" sz="2400" dirty="0" smtClean="0"/>
          </a:p>
          <a:p>
            <a:pPr lvl="0" algn="just"/>
            <a:r>
              <a:rPr lang="en-US" sz="2400" dirty="0" smtClean="0"/>
              <a:t>Media </a:t>
            </a:r>
            <a:r>
              <a:rPr lang="en-US" sz="2400" dirty="0" smtClean="0"/>
              <a:t>Ethics defines and deals with ethical questions about how media should use texts and pictures provided by the citizens.</a:t>
            </a:r>
          </a:p>
          <a:p>
            <a:pPr lvl="0" algn="just"/>
            <a:endParaRPr lang="en-US" sz="2400" dirty="0" smtClean="0"/>
          </a:p>
          <a:p>
            <a:pPr lvl="0" algn="just"/>
            <a:r>
              <a:rPr lang="en-US" sz="2400" dirty="0" smtClean="0"/>
              <a:t>For </a:t>
            </a:r>
            <a:r>
              <a:rPr lang="en-US" sz="2400" dirty="0" smtClean="0"/>
              <a:t>both media industry as a whole and for individual within it, codes can also help keep attention directed towards principles that are particularly important as guidelines for appropriate behavior.</a:t>
            </a:r>
          </a:p>
          <a:p>
            <a:pPr algn="just"/>
            <a:endParaRPr lang="en-US"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p:txBody>
          <a:bodyPr>
            <a:normAutofit fontScale="92500" lnSpcReduction="20000"/>
          </a:bodyPr>
          <a:lstStyle/>
          <a:p>
            <a:pPr lvl="0" algn="just"/>
            <a:r>
              <a:rPr lang="en-US" dirty="0" smtClean="0"/>
              <a:t>Codes can help professionals develop a sense of what it means to work ethically.</a:t>
            </a:r>
          </a:p>
          <a:p>
            <a:pPr lvl="0" algn="just"/>
            <a:endParaRPr lang="en-US" dirty="0" smtClean="0"/>
          </a:p>
          <a:p>
            <a:pPr lvl="0" algn="just"/>
            <a:r>
              <a:rPr lang="en-US" dirty="0" smtClean="0"/>
              <a:t>Codes </a:t>
            </a:r>
            <a:r>
              <a:rPr lang="en-US" dirty="0" smtClean="0"/>
              <a:t>can also help to protect the mass media and media practitioners from unrealistic expectations and criticisms</a:t>
            </a:r>
          </a:p>
          <a:p>
            <a:pPr lvl="0" algn="just"/>
            <a:endParaRPr lang="en-US" dirty="0" smtClean="0"/>
          </a:p>
          <a:p>
            <a:pPr lvl="0" algn="just"/>
            <a:r>
              <a:rPr lang="en-US" dirty="0" smtClean="0"/>
              <a:t>Codes </a:t>
            </a:r>
            <a:r>
              <a:rPr lang="en-US" dirty="0" smtClean="0"/>
              <a:t>can help make the media more accountable</a:t>
            </a:r>
          </a:p>
          <a:p>
            <a:pPr lvl="0" algn="just"/>
            <a:endParaRPr lang="en-US" dirty="0" smtClean="0"/>
          </a:p>
          <a:p>
            <a:pPr lvl="0" algn="just"/>
            <a:r>
              <a:rPr lang="en-US" dirty="0" smtClean="0"/>
              <a:t>Codes </a:t>
            </a:r>
            <a:r>
              <a:rPr lang="en-US" dirty="0" smtClean="0"/>
              <a:t>can sharpen the focus on ethical issues that people in all branches of the media must face </a:t>
            </a:r>
            <a:r>
              <a:rPr lang="en-US" dirty="0" smtClean="0"/>
              <a:t>regularly</a:t>
            </a:r>
            <a:endParaRPr lang="en-US"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895600"/>
            <a:ext cx="8229600" cy="1066800"/>
          </a:xfrm>
        </p:spPr>
        <p:txBody>
          <a:bodyPr/>
          <a:lstStyle/>
          <a:p>
            <a:pPr algn="ctr"/>
            <a:r>
              <a:rPr lang="en-US" dirty="0" smtClean="0"/>
              <a:t>Thank you!</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lnSpcReduction="10000"/>
          </a:bodyPr>
          <a:lstStyle/>
          <a:p>
            <a:pPr algn="just"/>
            <a:r>
              <a:rPr lang="en-US" sz="2400" dirty="0" smtClean="0"/>
              <a:t>Ethics is mainly known as the principle of moral conduct that makes a distinction between good and bad/ evil, right and wrong, virtue and </a:t>
            </a:r>
            <a:r>
              <a:rPr lang="en-US" sz="2400" dirty="0" smtClean="0"/>
              <a:t>non-virtue</a:t>
            </a:r>
          </a:p>
          <a:p>
            <a:pPr algn="just"/>
            <a:endParaRPr lang="en-US" sz="2400" dirty="0" smtClean="0"/>
          </a:p>
          <a:p>
            <a:pPr algn="just"/>
            <a:r>
              <a:rPr lang="en-US" sz="2400" dirty="0" smtClean="0"/>
              <a:t>ethics </a:t>
            </a:r>
            <a:r>
              <a:rPr lang="en-US" sz="2400" dirty="0" smtClean="0"/>
              <a:t>is derived from a Greek word ‘ethos’ meaning </a:t>
            </a:r>
            <a:r>
              <a:rPr lang="en-US" sz="2400" dirty="0" smtClean="0"/>
              <a:t>character</a:t>
            </a:r>
          </a:p>
          <a:p>
            <a:pPr algn="just"/>
            <a:endParaRPr lang="en-US" sz="2400" dirty="0" smtClean="0"/>
          </a:p>
          <a:p>
            <a:pPr algn="just"/>
            <a:r>
              <a:rPr lang="en-US" sz="2400" dirty="0" smtClean="0"/>
              <a:t>core </a:t>
            </a:r>
            <a:r>
              <a:rPr lang="en-US" sz="2400" dirty="0" smtClean="0"/>
              <a:t>of the professional and personal lives of </a:t>
            </a:r>
            <a:r>
              <a:rPr lang="en-US" sz="2400" dirty="0" smtClean="0"/>
              <a:t>people</a:t>
            </a:r>
          </a:p>
          <a:p>
            <a:pPr algn="just"/>
            <a:endParaRPr lang="en-US" sz="2400" dirty="0" smtClean="0"/>
          </a:p>
          <a:p>
            <a:pPr algn="just"/>
            <a:r>
              <a:rPr lang="en-US" sz="2400" dirty="0" smtClean="0"/>
              <a:t>ethics </a:t>
            </a:r>
            <a:r>
              <a:rPr lang="en-US" sz="2400" dirty="0" smtClean="0"/>
              <a:t>in professions such as journalism, advertising, education, medicine, </a:t>
            </a:r>
            <a:r>
              <a:rPr lang="en-US" sz="2400" dirty="0" smtClean="0"/>
              <a:t>etc</a:t>
            </a:r>
            <a:endParaRPr lang="en-US" sz="24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Scope of </a:t>
            </a:r>
            <a:r>
              <a:rPr lang="en-US" b="1" dirty="0" smtClean="0"/>
              <a:t>Ethics</a:t>
            </a:r>
            <a:endParaRPr lang="en-US" dirty="0"/>
          </a:p>
        </p:txBody>
      </p:sp>
      <p:sp>
        <p:nvSpPr>
          <p:cNvPr id="3" name="Content Placeholder 2"/>
          <p:cNvSpPr>
            <a:spLocks noGrp="1"/>
          </p:cNvSpPr>
          <p:nvPr>
            <p:ph idx="1"/>
          </p:nvPr>
        </p:nvSpPr>
        <p:spPr/>
        <p:txBody>
          <a:bodyPr/>
          <a:lstStyle/>
          <a:p>
            <a:pPr fontAlgn="base"/>
            <a:r>
              <a:rPr lang="en-US" dirty="0" smtClean="0"/>
              <a:t>There are 3 different </a:t>
            </a:r>
            <a:r>
              <a:rPr lang="en-US" b="1" i="1" dirty="0" smtClean="0"/>
              <a:t>scopes </a:t>
            </a:r>
            <a:r>
              <a:rPr lang="en-US" b="1" dirty="0" smtClean="0"/>
              <a:t>of ethics.</a:t>
            </a:r>
            <a:r>
              <a:rPr lang="en-US" dirty="0" smtClean="0"/>
              <a:t> They are:</a:t>
            </a:r>
          </a:p>
          <a:p>
            <a:pPr lvl="1" fontAlgn="base"/>
            <a:r>
              <a:rPr lang="en-US" b="1" dirty="0" smtClean="0"/>
              <a:t>Meta-Ethics</a:t>
            </a:r>
            <a:endParaRPr lang="en-US" dirty="0" smtClean="0"/>
          </a:p>
          <a:p>
            <a:pPr lvl="1" fontAlgn="base"/>
            <a:r>
              <a:rPr lang="en-US" b="1" dirty="0" smtClean="0"/>
              <a:t>Normative Ethics</a:t>
            </a:r>
            <a:endParaRPr lang="en-US" dirty="0" smtClean="0"/>
          </a:p>
          <a:p>
            <a:pPr lvl="1" fontAlgn="base"/>
            <a:r>
              <a:rPr lang="en-US" b="1" dirty="0" smtClean="0"/>
              <a:t>Applied Ethics</a:t>
            </a:r>
            <a:endParaRPr lang="en-US" dirty="0" smtClean="0"/>
          </a:p>
          <a:p>
            <a:pPr>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a:t>
            </a:r>
            <a:r>
              <a:rPr lang="en-US" b="1" dirty="0" smtClean="0"/>
              <a:t>Meta-Ethics</a:t>
            </a:r>
            <a:endParaRPr lang="en-US" dirty="0"/>
          </a:p>
        </p:txBody>
      </p:sp>
      <p:sp>
        <p:nvSpPr>
          <p:cNvPr id="3" name="Content Placeholder 2"/>
          <p:cNvSpPr>
            <a:spLocks noGrp="1"/>
          </p:cNvSpPr>
          <p:nvPr>
            <p:ph idx="1"/>
          </p:nvPr>
        </p:nvSpPr>
        <p:spPr/>
        <p:txBody>
          <a:bodyPr>
            <a:normAutofit/>
          </a:bodyPr>
          <a:lstStyle/>
          <a:p>
            <a:pPr algn="just"/>
            <a:r>
              <a:rPr lang="en-US" sz="2000" dirty="0" smtClean="0"/>
              <a:t>Meta-ethics comprises the area of situational ethics and deals with logical questions like ‘What do we mean by ‘freedom’ and ‘determinism’ etc. </a:t>
            </a:r>
            <a:endParaRPr lang="en-US" sz="2000" dirty="0" smtClean="0"/>
          </a:p>
          <a:p>
            <a:pPr algn="just"/>
            <a:r>
              <a:rPr lang="en-US" sz="2000" dirty="0" smtClean="0"/>
              <a:t>Nature </a:t>
            </a:r>
            <a:r>
              <a:rPr lang="en-US" sz="2000" dirty="0" smtClean="0"/>
              <a:t>of ethical properties, attitudes and judgments</a:t>
            </a:r>
            <a:r>
              <a:rPr lang="en-US" sz="2000" dirty="0" smtClean="0"/>
              <a:t>.</a:t>
            </a:r>
          </a:p>
          <a:p>
            <a:pPr lvl="1" algn="just"/>
            <a:r>
              <a:rPr lang="en-US" sz="2000" dirty="0" smtClean="0"/>
              <a:t>For </a:t>
            </a:r>
            <a:r>
              <a:rPr lang="en-US" sz="2000" dirty="0" smtClean="0"/>
              <a:t>example, a media critic’s description of a TV series as ‘good drama’ does not necessarily denote that the program is morally </a:t>
            </a:r>
            <a:r>
              <a:rPr lang="en-US" sz="2000" dirty="0" smtClean="0"/>
              <a:t>sound</a:t>
            </a:r>
          </a:p>
          <a:p>
            <a:pPr lvl="1" algn="just"/>
            <a:r>
              <a:rPr lang="en-US" sz="2000" dirty="0" smtClean="0"/>
              <a:t>function of meta-ethics to define such vague concepts in ethical terms</a:t>
            </a:r>
            <a:endParaRPr lang="en-US"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a:t>
            </a:r>
            <a:r>
              <a:rPr lang="en-US" b="1" dirty="0" smtClean="0"/>
              <a:t>Normative Ethics</a:t>
            </a:r>
            <a:endParaRPr lang="en-US" dirty="0"/>
          </a:p>
        </p:txBody>
      </p:sp>
      <p:sp>
        <p:nvSpPr>
          <p:cNvPr id="3" name="Content Placeholder 2"/>
          <p:cNvSpPr>
            <a:spLocks noGrp="1"/>
          </p:cNvSpPr>
          <p:nvPr>
            <p:ph idx="1"/>
          </p:nvPr>
        </p:nvSpPr>
        <p:spPr/>
        <p:txBody>
          <a:bodyPr>
            <a:normAutofit/>
          </a:bodyPr>
          <a:lstStyle/>
          <a:p>
            <a:pPr algn="just"/>
            <a:r>
              <a:rPr lang="en-US" sz="2400" dirty="0" smtClean="0"/>
              <a:t>Normative ethics deals with standards or norms by which we can judge human actions to be right or wrong. </a:t>
            </a:r>
            <a:endParaRPr lang="en-US" sz="2400" dirty="0" smtClean="0"/>
          </a:p>
          <a:p>
            <a:pPr algn="just"/>
            <a:r>
              <a:rPr lang="en-US" sz="2400" dirty="0" smtClean="0"/>
              <a:t>criteria of what is morally right or </a:t>
            </a:r>
            <a:r>
              <a:rPr lang="en-US" sz="2400" dirty="0" smtClean="0"/>
              <a:t>wrong</a:t>
            </a:r>
          </a:p>
          <a:p>
            <a:pPr lvl="1" algn="just"/>
            <a:r>
              <a:rPr lang="en-US" sz="2000" dirty="0" smtClean="0"/>
              <a:t>For </a:t>
            </a:r>
            <a:r>
              <a:rPr lang="en-US" sz="2000" dirty="0" smtClean="0"/>
              <a:t>example, </a:t>
            </a:r>
            <a:r>
              <a:rPr lang="en-US" sz="2000" dirty="0" smtClean="0"/>
              <a:t>Murder is wrong because when we kill someone, we violate their right to </a:t>
            </a:r>
            <a:r>
              <a:rPr lang="en-US" sz="2000" dirty="0" smtClean="0"/>
              <a:t>live or to </a:t>
            </a:r>
            <a:r>
              <a:rPr lang="en-US" sz="2000" dirty="0" smtClean="0"/>
              <a:t>inflict unnecessary suffering on the person being murdered or their family is wrong, that’s why to kill a person </a:t>
            </a:r>
            <a:r>
              <a:rPr lang="en-US" sz="2000" dirty="0" smtClean="0"/>
              <a:t>is wrong</a:t>
            </a:r>
          </a:p>
          <a:p>
            <a:pPr algn="just"/>
            <a:r>
              <a:rPr lang="en-US" sz="2400" dirty="0" smtClean="0"/>
              <a:t>Three elements:</a:t>
            </a:r>
          </a:p>
          <a:p>
            <a:pPr lvl="1" algn="just" fontAlgn="base"/>
            <a:r>
              <a:rPr lang="en-US" sz="2000" dirty="0" smtClean="0"/>
              <a:t>The person who performs the act (the agent)</a:t>
            </a:r>
          </a:p>
          <a:p>
            <a:pPr lvl="1" algn="just" fontAlgn="base"/>
            <a:r>
              <a:rPr lang="en-US" sz="2000" dirty="0" smtClean="0"/>
              <a:t>The act</a:t>
            </a:r>
          </a:p>
          <a:p>
            <a:pPr lvl="1" algn="just" fontAlgn="base"/>
            <a:r>
              <a:rPr lang="en-US" sz="2000" dirty="0" smtClean="0"/>
              <a:t>The consequences of the act</a:t>
            </a:r>
          </a:p>
          <a:p>
            <a:pPr algn="just">
              <a:buNone/>
            </a:pPr>
            <a:endParaRPr lang="en-US"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a:t>
            </a:r>
            <a:r>
              <a:rPr lang="en-US" b="1" dirty="0" smtClean="0"/>
              <a:t>Applied Ethics</a:t>
            </a:r>
            <a:endParaRPr lang="en-US" dirty="0"/>
          </a:p>
        </p:txBody>
      </p:sp>
      <p:sp>
        <p:nvSpPr>
          <p:cNvPr id="3" name="Content Placeholder 2"/>
          <p:cNvSpPr>
            <a:spLocks noGrp="1"/>
          </p:cNvSpPr>
          <p:nvPr>
            <p:ph idx="1"/>
          </p:nvPr>
        </p:nvSpPr>
        <p:spPr/>
        <p:txBody>
          <a:bodyPr>
            <a:normAutofit/>
          </a:bodyPr>
          <a:lstStyle/>
          <a:p>
            <a:pPr algn="just"/>
            <a:r>
              <a:rPr lang="en-US" sz="2000" dirty="0" smtClean="0"/>
              <a:t>Applied ethics is the problem-solving branch of moral </a:t>
            </a:r>
            <a:r>
              <a:rPr lang="en-US" sz="2000" dirty="0" smtClean="0"/>
              <a:t>philosophy</a:t>
            </a:r>
          </a:p>
          <a:p>
            <a:pPr algn="just"/>
            <a:r>
              <a:rPr lang="en-US" sz="2000" dirty="0" smtClean="0"/>
              <a:t>Derived </a:t>
            </a:r>
            <a:r>
              <a:rPr lang="en-US" sz="2000" dirty="0" smtClean="0"/>
              <a:t>from meta-ethics and the general principles and rules of normative ethics in addressing specific ethical issues and cases in a professional, disciplinary or practical </a:t>
            </a:r>
            <a:r>
              <a:rPr lang="en-US" sz="2000" dirty="0" smtClean="0"/>
              <a:t>field</a:t>
            </a:r>
            <a:endParaRPr lang="en-US" sz="2000" dirty="0" smtClean="0"/>
          </a:p>
          <a:p>
            <a:pPr algn="just"/>
            <a:r>
              <a:rPr lang="en-US" sz="2000" dirty="0" smtClean="0"/>
              <a:t>Vital </a:t>
            </a:r>
            <a:r>
              <a:rPr lang="en-US" sz="2000" dirty="0" smtClean="0"/>
              <a:t>link between theory and </a:t>
            </a:r>
            <a:r>
              <a:rPr lang="en-US" sz="2000" dirty="0" smtClean="0"/>
              <a:t>practice</a:t>
            </a:r>
          </a:p>
          <a:p>
            <a:pPr algn="just"/>
            <a:r>
              <a:rPr lang="en-US" sz="2000" dirty="0" smtClean="0"/>
              <a:t>key areas of applied ethics </a:t>
            </a:r>
            <a:endParaRPr lang="en-US" sz="2000" dirty="0" smtClean="0"/>
          </a:p>
          <a:p>
            <a:pPr lvl="1" algn="just" fontAlgn="base"/>
            <a:r>
              <a:rPr lang="en-US" sz="2000" dirty="0" smtClean="0"/>
              <a:t>Decision Ethics</a:t>
            </a:r>
          </a:p>
          <a:p>
            <a:pPr lvl="1" algn="just" fontAlgn="base"/>
            <a:r>
              <a:rPr lang="en-US" sz="2000" dirty="0" smtClean="0"/>
              <a:t>Professional Ethics</a:t>
            </a:r>
          </a:p>
          <a:p>
            <a:pPr lvl="1" algn="just" fontAlgn="base"/>
            <a:r>
              <a:rPr lang="en-US" sz="2000" dirty="0" smtClean="0"/>
              <a:t>Clinical Ethics</a:t>
            </a:r>
          </a:p>
          <a:p>
            <a:pPr lvl="1" algn="just" fontAlgn="base"/>
            <a:r>
              <a:rPr lang="en-US" sz="2000" dirty="0" smtClean="0"/>
              <a:t>Business Ethics</a:t>
            </a:r>
          </a:p>
          <a:p>
            <a:pPr lvl="1" algn="just" fontAlgn="base"/>
            <a:r>
              <a:rPr lang="en-US" sz="2000" dirty="0" smtClean="0"/>
              <a:t>Organizational Ethics</a:t>
            </a:r>
          </a:p>
          <a:p>
            <a:pPr lvl="1" algn="just" fontAlgn="base"/>
            <a:r>
              <a:rPr lang="en-US" sz="2000" dirty="0" smtClean="0"/>
              <a:t>Social Ethics</a:t>
            </a:r>
          </a:p>
          <a:p>
            <a:pPr algn="just"/>
            <a:endParaRPr lang="en-US"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Nature of </a:t>
            </a:r>
            <a:r>
              <a:rPr lang="en-US" b="1" dirty="0" smtClean="0"/>
              <a:t>Ethics</a:t>
            </a:r>
            <a:endParaRPr lang="en-US" dirty="0"/>
          </a:p>
        </p:txBody>
      </p:sp>
      <p:sp>
        <p:nvSpPr>
          <p:cNvPr id="3" name="Content Placeholder 2"/>
          <p:cNvSpPr>
            <a:spLocks noGrp="1"/>
          </p:cNvSpPr>
          <p:nvPr>
            <p:ph idx="1"/>
          </p:nvPr>
        </p:nvSpPr>
        <p:spPr/>
        <p:txBody>
          <a:bodyPr>
            <a:normAutofit/>
          </a:bodyPr>
          <a:lstStyle/>
          <a:p>
            <a:pPr lvl="0" algn="just"/>
            <a:r>
              <a:rPr lang="en-US" sz="2400" b="1" dirty="0" smtClean="0"/>
              <a:t>Scientific </a:t>
            </a:r>
            <a:r>
              <a:rPr lang="en-US" sz="2400" b="1" dirty="0" smtClean="0"/>
              <a:t>Nature</a:t>
            </a:r>
          </a:p>
          <a:p>
            <a:pPr lvl="1" algn="just"/>
            <a:r>
              <a:rPr lang="en-US" sz="2400" dirty="0" smtClean="0"/>
              <a:t>Ethics </a:t>
            </a:r>
            <a:r>
              <a:rPr lang="en-US" sz="2400" dirty="0" smtClean="0"/>
              <a:t>is a normative science which determines norms, moral values in a person and an individual’s character. It is a systematic explanation of what is right and what is wrong</a:t>
            </a:r>
            <a:r>
              <a:rPr lang="en-US" sz="2400" dirty="0" smtClean="0"/>
              <a:t>.</a:t>
            </a:r>
            <a:endParaRPr lang="en-US" sz="2400" dirty="0" smtClean="0"/>
          </a:p>
          <a:p>
            <a:pPr lvl="1" algn="just">
              <a:buNone/>
            </a:pPr>
            <a:endParaRPr lang="en-US" sz="2400" dirty="0" smtClean="0"/>
          </a:p>
          <a:p>
            <a:pPr lvl="0" algn="just"/>
            <a:r>
              <a:rPr lang="en-US" sz="2400" b="1" dirty="0" smtClean="0"/>
              <a:t>Not </a:t>
            </a:r>
            <a:r>
              <a:rPr lang="en-US" sz="2400" b="1" dirty="0" smtClean="0"/>
              <a:t>Art</a:t>
            </a:r>
            <a:r>
              <a:rPr lang="en-US" sz="2400" dirty="0" smtClean="0"/>
              <a:t> </a:t>
            </a:r>
            <a:endParaRPr lang="en-US" sz="2400" dirty="0" smtClean="0"/>
          </a:p>
          <a:p>
            <a:pPr lvl="1" algn="just"/>
            <a:r>
              <a:rPr lang="en-US" sz="2400" dirty="0" smtClean="0"/>
              <a:t>Ethics </a:t>
            </a:r>
            <a:r>
              <a:rPr lang="en-US" sz="2400" dirty="0" smtClean="0"/>
              <a:t>is not art as art deals with the acquisition of skill to produce objects, while morality deals with motive, intention, purpose and choice which are considered right or wrong in the light of goodness. </a:t>
            </a:r>
          </a:p>
          <a:p>
            <a:pPr algn="just"/>
            <a:endParaRPr lang="en-US"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p:txBody>
          <a:bodyPr>
            <a:normAutofit fontScale="92500" lnSpcReduction="10000"/>
          </a:bodyPr>
          <a:lstStyle/>
          <a:p>
            <a:pPr lvl="0" algn="just"/>
            <a:r>
              <a:rPr lang="en-US" b="1" dirty="0" smtClean="0"/>
              <a:t>Variable </a:t>
            </a:r>
            <a:r>
              <a:rPr lang="en-US" b="1" dirty="0" smtClean="0"/>
              <a:t>Nature</a:t>
            </a:r>
            <a:r>
              <a:rPr lang="en-US" b="1" dirty="0" smtClean="0"/>
              <a:t> </a:t>
            </a:r>
            <a:endParaRPr lang="en-US" b="1" dirty="0" smtClean="0"/>
          </a:p>
          <a:p>
            <a:pPr lvl="1" algn="just"/>
            <a:r>
              <a:rPr lang="en-US" dirty="0" smtClean="0"/>
              <a:t>Ethics </a:t>
            </a:r>
            <a:r>
              <a:rPr lang="en-US" dirty="0" smtClean="0"/>
              <a:t>is not static. It is not always the same. Human beings change and the morality and ethical perspective in them also changes</a:t>
            </a:r>
            <a:r>
              <a:rPr lang="en-US" dirty="0" smtClean="0"/>
              <a:t>.</a:t>
            </a:r>
          </a:p>
          <a:p>
            <a:pPr lvl="1" algn="just">
              <a:buNone/>
            </a:pPr>
            <a:endParaRPr lang="en-US" dirty="0" smtClean="0"/>
          </a:p>
          <a:p>
            <a:pPr lvl="0" algn="just"/>
            <a:r>
              <a:rPr lang="en-US" b="1" dirty="0" smtClean="0"/>
              <a:t>Exclusively for Human </a:t>
            </a:r>
            <a:r>
              <a:rPr lang="en-US" b="1" dirty="0" smtClean="0"/>
              <a:t>Beings</a:t>
            </a:r>
            <a:r>
              <a:rPr lang="en-US" b="1" dirty="0" smtClean="0"/>
              <a:t> </a:t>
            </a:r>
            <a:endParaRPr lang="en-US" b="1" dirty="0" smtClean="0"/>
          </a:p>
          <a:p>
            <a:pPr lvl="1" algn="just"/>
            <a:r>
              <a:rPr lang="en-US" dirty="0" smtClean="0"/>
              <a:t>Ethics </a:t>
            </a:r>
            <a:r>
              <a:rPr lang="en-US" dirty="0" smtClean="0"/>
              <a:t>can only be applied to human beings as we are the ones who have the capacity for moral </a:t>
            </a:r>
            <a:r>
              <a:rPr lang="en-US" dirty="0" err="1" smtClean="0"/>
              <a:t>judgement</a:t>
            </a:r>
            <a:r>
              <a:rPr lang="en-US" dirty="0" smtClean="0"/>
              <a:t>. We cannot expect ethical </a:t>
            </a:r>
            <a:r>
              <a:rPr lang="en-US" dirty="0" err="1" smtClean="0"/>
              <a:t>behaviour</a:t>
            </a:r>
            <a:r>
              <a:rPr lang="en-US" dirty="0" smtClean="0"/>
              <a:t> from animals, as they are not as intelligent as human beings are so ethics is exclusively for human beings.</a:t>
            </a:r>
          </a:p>
          <a:p>
            <a:pPr algn="just"/>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Objectives of </a:t>
            </a:r>
            <a:r>
              <a:rPr lang="en-US" b="1" dirty="0" smtClean="0"/>
              <a:t>Ethics</a:t>
            </a:r>
            <a:endParaRPr lang="en-US" dirty="0"/>
          </a:p>
        </p:txBody>
      </p:sp>
      <p:sp>
        <p:nvSpPr>
          <p:cNvPr id="3" name="Content Placeholder 2"/>
          <p:cNvSpPr>
            <a:spLocks noGrp="1"/>
          </p:cNvSpPr>
          <p:nvPr>
            <p:ph idx="1"/>
          </p:nvPr>
        </p:nvSpPr>
        <p:spPr/>
        <p:txBody>
          <a:bodyPr/>
          <a:lstStyle/>
          <a:p>
            <a:pPr algn="just" fontAlgn="base"/>
            <a:r>
              <a:rPr lang="en-US" dirty="0" smtClean="0"/>
              <a:t>Ethical objectives are based on the following </a:t>
            </a:r>
            <a:r>
              <a:rPr lang="en-US" dirty="0" smtClean="0"/>
              <a:t>factors:</a:t>
            </a:r>
            <a:endParaRPr lang="en-US" dirty="0" smtClean="0"/>
          </a:p>
          <a:p>
            <a:pPr lvl="1" algn="just" fontAlgn="base"/>
            <a:r>
              <a:rPr lang="en-US" dirty="0" smtClean="0"/>
              <a:t>Objectivity</a:t>
            </a:r>
          </a:p>
          <a:p>
            <a:pPr lvl="1" algn="just" fontAlgn="base"/>
            <a:r>
              <a:rPr lang="en-US" dirty="0" smtClean="0"/>
              <a:t>Impartiality</a:t>
            </a:r>
          </a:p>
          <a:p>
            <a:pPr lvl="1" algn="just" fontAlgn="base"/>
            <a:r>
              <a:rPr lang="en-US" dirty="0" smtClean="0"/>
              <a:t>Accuracy</a:t>
            </a:r>
          </a:p>
          <a:p>
            <a:pPr lvl="1" algn="just" fontAlgn="base"/>
            <a:r>
              <a:rPr lang="en-US" dirty="0" smtClean="0"/>
              <a:t>Public Accountability</a:t>
            </a:r>
          </a:p>
          <a:p>
            <a:pPr lvl="1" algn="just" fontAlgn="base"/>
            <a:r>
              <a:rPr lang="en-US" dirty="0" smtClean="0"/>
              <a:t>Fairness</a:t>
            </a:r>
          </a:p>
          <a:p>
            <a:pPr lvl="1" algn="just" fontAlgn="base"/>
            <a:r>
              <a:rPr lang="en-US" dirty="0" smtClean="0"/>
              <a:t>Truthfulness</a:t>
            </a:r>
          </a:p>
          <a:p>
            <a:pPr algn="just"/>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25</TotalTime>
  <Words>542</Words>
  <Application>Microsoft Office PowerPoint</Application>
  <PresentationFormat>On-screen Show (4:3)</PresentationFormat>
  <Paragraphs>81</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Urban</vt:lpstr>
      <vt:lpstr>SCOPE, NATURE AND OBJECTIVES OF ETHICS </vt:lpstr>
      <vt:lpstr>Introduction</vt:lpstr>
      <vt:lpstr>Scope of Ethics</vt:lpstr>
      <vt:lpstr>1. Meta-Ethics</vt:lpstr>
      <vt:lpstr>2. Normative Ethics</vt:lpstr>
      <vt:lpstr>3. Applied Ethics</vt:lpstr>
      <vt:lpstr>Nature of Ethics</vt:lpstr>
      <vt:lpstr>Continued…</vt:lpstr>
      <vt:lpstr>Objectives of Ethics</vt:lpstr>
      <vt:lpstr>Continued…</vt:lpstr>
      <vt:lpstr>Media Ethics</vt:lpstr>
      <vt:lpstr>Need of Media Ethics</vt:lpstr>
      <vt:lpstr>Continued…</vt:lpstr>
      <vt:lpstr>Thank you!</vt:lpstr>
    </vt:vector>
  </TitlesOfParts>
  <Company>Olive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SCOPE, NATURE AND OBJECTIVES OF ETHICS </dc:title>
  <dc:creator>Olive</dc:creator>
  <cp:lastModifiedBy>Olive</cp:lastModifiedBy>
  <cp:revision>34</cp:revision>
  <dcterms:created xsi:type="dcterms:W3CDTF">2021-03-02T15:12:23Z</dcterms:created>
  <dcterms:modified xsi:type="dcterms:W3CDTF">2021-03-02T15:38:01Z</dcterms:modified>
</cp:coreProperties>
</file>