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309" r:id="rId2"/>
    <p:sldId id="307" r:id="rId3"/>
    <p:sldId id="306" r:id="rId4"/>
    <p:sldId id="305"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7" r:id="rId25"/>
    <p:sldId id="278" r:id="rId26"/>
    <p:sldId id="276"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m:brkBin m:val="after"/>
          <m:brkBinSub m:val="--"/>
        </m:mathPr>
      </a14:m>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43" autoAdjust="0"/>
  </p:normalViewPr>
  <p:slideViewPr>
    <p:cSldViewPr>
      <p:cViewPr varScale="1">
        <p:scale>
          <a:sx n="70" d="100"/>
          <a:sy n="70" d="100"/>
        </p:scale>
        <p:origin x="-516" y="-102"/>
      </p:cViewPr>
      <p:guideLst>
        <p:guide orient="horz" pos="2160"/>
        <p:guide pos="2880"/>
      </p:guideLst>
    </p:cSldViewPr>
  </p:slideViewPr>
  <p:notesTextViewPr>
    <p:cViewPr>
      <p:scale>
        <a:sx n="1" d="1"/>
        <a:sy n="1" d="1"/>
      </p:scale>
      <p:origin x="0" y="0"/>
    </p:cViewPr>
  </p:notesTextViewPr>
  <p:sorterViewPr>
    <p:cViewPr>
      <p:scale>
        <a:sx n="100" d="100"/>
        <a:sy n="100" d="100"/>
      </p:scale>
      <p:origin x="0" y="158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CB718F-7ED3-4B71-9F9E-65B382BFA5E8}" type="datetimeFigureOut">
              <a:rPr lang="en-US" smtClean="0"/>
              <a:t>1/15/2014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D979A7-C6FE-44F4-A081-026F3C00CCB2}" type="slidenum">
              <a:rPr lang="en-US" smtClean="0"/>
              <a:t>‹#›</a:t>
            </a:fld>
            <a:endParaRPr lang="en-US" dirty="0"/>
          </a:p>
        </p:txBody>
      </p:sp>
    </p:spTree>
    <p:extLst>
      <p:ext uri="{BB962C8B-B14F-4D97-AF65-F5344CB8AC3E}">
        <p14:creationId xmlns:p14="http://schemas.microsoft.com/office/powerpoint/2010/main" val="3932835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979A7-C6FE-44F4-A081-026F3C00CCB2}" type="slidenum">
              <a:rPr lang="en-US" smtClean="0"/>
              <a:t>33</a:t>
            </a:fld>
            <a:endParaRPr lang="en-US" dirty="0"/>
          </a:p>
        </p:txBody>
      </p:sp>
    </p:spTree>
    <p:extLst>
      <p:ext uri="{BB962C8B-B14F-4D97-AF65-F5344CB8AC3E}">
        <p14:creationId xmlns:p14="http://schemas.microsoft.com/office/powerpoint/2010/main" val="3950445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979A7-C6FE-44F4-A081-026F3C00CCB2}" type="slidenum">
              <a:rPr lang="en-US" smtClean="0"/>
              <a:t>49</a:t>
            </a:fld>
            <a:endParaRPr lang="en-US" dirty="0"/>
          </a:p>
        </p:txBody>
      </p:sp>
    </p:spTree>
    <p:extLst>
      <p:ext uri="{BB962C8B-B14F-4D97-AF65-F5344CB8AC3E}">
        <p14:creationId xmlns:p14="http://schemas.microsoft.com/office/powerpoint/2010/main" val="2235697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F15AA86-9D4E-4A85-B5E3-B0C862BBFCC5}" type="datetimeFigureOut">
              <a:rPr lang="en-US" smtClean="0"/>
              <a:t>1/15/2014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6C8C223-E708-4A16-B6E0-57EF2815BB6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15AA86-9D4E-4A85-B5E3-B0C862BBFCC5}" type="datetimeFigureOut">
              <a:rPr lang="en-US" smtClean="0"/>
              <a:t>1/15/2014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6C8C223-E708-4A16-B6E0-57EF2815BB6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15AA86-9D4E-4A85-B5E3-B0C862BBFCC5}" type="datetimeFigureOut">
              <a:rPr lang="en-US" smtClean="0"/>
              <a:t>1/15/2014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6C8C223-E708-4A16-B6E0-57EF2815BB6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15AA86-9D4E-4A85-B5E3-B0C862BBFCC5}" type="datetimeFigureOut">
              <a:rPr lang="en-US" smtClean="0"/>
              <a:t>1/15/2014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6C8C223-E708-4A16-B6E0-57EF2815BB6E}"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F15AA86-9D4E-4A85-B5E3-B0C862BBFCC5}" type="datetimeFigureOut">
              <a:rPr lang="en-US" smtClean="0"/>
              <a:t>1/15/2014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6C8C223-E708-4A16-B6E0-57EF2815BB6E}"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F15AA86-9D4E-4A85-B5E3-B0C862BBFCC5}" type="datetimeFigureOut">
              <a:rPr lang="en-US" smtClean="0"/>
              <a:t>1/15/2014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6C8C223-E708-4A16-B6E0-57EF2815BB6E}"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F15AA86-9D4E-4A85-B5E3-B0C862BBFCC5}" type="datetimeFigureOut">
              <a:rPr lang="en-US" smtClean="0"/>
              <a:t>1/15/2014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86C8C223-E708-4A16-B6E0-57EF2815BB6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F15AA86-9D4E-4A85-B5E3-B0C862BBFCC5}" type="datetimeFigureOut">
              <a:rPr lang="en-US" smtClean="0"/>
              <a:t>1/15/2014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86C8C223-E708-4A16-B6E0-57EF2815BB6E}"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15AA86-9D4E-4A85-B5E3-B0C862BBFCC5}" type="datetimeFigureOut">
              <a:rPr lang="en-US" smtClean="0"/>
              <a:t>1/15/2014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86C8C223-E708-4A16-B6E0-57EF2815BB6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F15AA86-9D4E-4A85-B5E3-B0C862BBFCC5}" type="datetimeFigureOut">
              <a:rPr lang="en-US" smtClean="0"/>
              <a:t>1/15/2014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6C8C223-E708-4A16-B6E0-57EF2815BB6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F15AA86-9D4E-4A85-B5E3-B0C862BBFCC5}" type="datetimeFigureOut">
              <a:rPr lang="en-US" smtClean="0"/>
              <a:t>1/15/2014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6C8C223-E708-4A16-B6E0-57EF2815BB6E}"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F15AA86-9D4E-4A85-B5E3-B0C862BBFCC5}" type="datetimeFigureOut">
              <a:rPr lang="en-US" smtClean="0"/>
              <a:t>1/15/2014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6C8C223-E708-4A16-B6E0-57EF2815BB6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0" y="-26158"/>
            <a:ext cx="2133600" cy="76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BISMILLAH</a:t>
            </a:r>
            <a:endParaRPr lang="en-US" sz="2400" dirty="0"/>
          </a:p>
        </p:txBody>
      </p:sp>
    </p:spTree>
    <p:extLst>
      <p:ext uri="{BB962C8B-B14F-4D97-AF65-F5344CB8AC3E}">
        <p14:creationId xmlns:p14="http://schemas.microsoft.com/office/powerpoint/2010/main" val="1677042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47800" y="1066800"/>
            <a:ext cx="6781800" cy="3733800"/>
          </a:xfrm>
          <a:prstGeom prst="round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dirty="0"/>
              <a:t>Reactive </a:t>
            </a:r>
            <a:r>
              <a:rPr lang="en-US" sz="2400" dirty="0" smtClean="0"/>
              <a:t>solutes</a:t>
            </a:r>
          </a:p>
          <a:p>
            <a:r>
              <a:rPr lang="en-US" sz="2400" dirty="0" smtClean="0"/>
              <a:t>            </a:t>
            </a:r>
            <a:r>
              <a:rPr lang="en-US" sz="2000" dirty="0" smtClean="0"/>
              <a:t>solutes that undergo </a:t>
            </a:r>
            <a:r>
              <a:rPr lang="en-US" sz="2000" dirty="0"/>
              <a:t>reversible or irreversible reactions with </a:t>
            </a:r>
            <a:r>
              <a:rPr lang="en-US" sz="2000" dirty="0" smtClean="0"/>
              <a:t>soil constituents </a:t>
            </a:r>
            <a:r>
              <a:rPr lang="en-US" sz="2000" dirty="0"/>
              <a:t>by way of adsorption (adsorption of cations, e.g., Ca</a:t>
            </a:r>
            <a:r>
              <a:rPr lang="en-US" sz="2000" dirty="0" smtClean="0"/>
              <a:t>+, Mg</a:t>
            </a:r>
            <a:r>
              <a:rPr lang="en-US" sz="2000" dirty="0"/>
              <a:t>++, on </a:t>
            </a:r>
            <a:r>
              <a:rPr lang="en-US" sz="2000" dirty="0" smtClean="0"/>
              <a:t>clay  particles),precipitation </a:t>
            </a:r>
            <a:r>
              <a:rPr lang="en-US" sz="2000" dirty="0"/>
              <a:t>or dissolution (e.g., precipitation of calcium as calcium sulfate </a:t>
            </a:r>
          </a:p>
        </p:txBody>
      </p:sp>
    </p:spTree>
    <p:extLst>
      <p:ext uri="{BB962C8B-B14F-4D97-AF65-F5344CB8AC3E}">
        <p14:creationId xmlns:p14="http://schemas.microsoft.com/office/powerpoint/2010/main" val="1178069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defined Process 1"/>
          <p:cNvSpPr/>
          <p:nvPr/>
        </p:nvSpPr>
        <p:spPr>
          <a:xfrm>
            <a:off x="609600" y="838200"/>
            <a:ext cx="7848600" cy="4800600"/>
          </a:xfrm>
          <a:prstGeom prst="flowChartPredefinedProcess">
            <a:avLst/>
          </a:prstGeom>
          <a:solidFill>
            <a:schemeClr val="bg2">
              <a:lumMod val="9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smtClean="0">
                <a:latin typeface="Times New Roman"/>
              </a:rPr>
              <a:t>SOLUTE  TRANSPORT  </a:t>
            </a:r>
            <a:r>
              <a:rPr lang="en-US" sz="2800" b="1" dirty="0">
                <a:latin typeface="Times New Roman"/>
              </a:rPr>
              <a:t>PROCESS</a:t>
            </a:r>
            <a:endParaRPr lang="en-US" sz="2800" dirty="0"/>
          </a:p>
        </p:txBody>
      </p:sp>
    </p:spTree>
    <p:extLst>
      <p:ext uri="{BB962C8B-B14F-4D97-AF65-F5344CB8AC3E}">
        <p14:creationId xmlns:p14="http://schemas.microsoft.com/office/powerpoint/2010/main" val="3791675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52400" y="228600"/>
            <a:ext cx="8686800" cy="54864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dirty="0">
                <a:latin typeface="Times New Roman"/>
              </a:rPr>
              <a:t>Basically solute transport within a </a:t>
            </a:r>
            <a:r>
              <a:rPr lang="en-US" sz="2400" dirty="0" smtClean="0">
                <a:latin typeface="Times New Roman"/>
              </a:rPr>
              <a:t>soil matrix </a:t>
            </a:r>
            <a:r>
              <a:rPr lang="en-US" sz="2400" dirty="0">
                <a:latin typeface="Times New Roman"/>
              </a:rPr>
              <a:t>occurs by two physical processes</a:t>
            </a:r>
            <a:r>
              <a:rPr lang="en-US" sz="2400" dirty="0" smtClean="0">
                <a:latin typeface="Times New Roman"/>
              </a:rPr>
              <a:t>:</a:t>
            </a:r>
          </a:p>
          <a:p>
            <a:pPr marL="342900" indent="-342900">
              <a:buFont typeface="Courier New" pitchFamily="49" charset="0"/>
              <a:buChar char="o"/>
            </a:pPr>
            <a:endParaRPr lang="en-US" sz="2400" dirty="0" smtClean="0">
              <a:latin typeface="Times New Roman"/>
            </a:endParaRPr>
          </a:p>
          <a:p>
            <a:pPr marL="342900" indent="-342900">
              <a:buFont typeface="Courier New" pitchFamily="49" charset="0"/>
              <a:buChar char="o"/>
            </a:pPr>
            <a:r>
              <a:rPr lang="en-US" sz="2000" dirty="0" smtClean="0">
                <a:latin typeface="Times New Roman"/>
              </a:rPr>
              <a:t> diffusion </a:t>
            </a:r>
            <a:r>
              <a:rPr lang="en-US" sz="2000" dirty="0">
                <a:latin typeface="Times New Roman"/>
              </a:rPr>
              <a:t>and convective flow</a:t>
            </a:r>
            <a:r>
              <a:rPr lang="en-US" sz="2000" dirty="0" smtClean="0">
                <a:latin typeface="Times New Roman"/>
              </a:rPr>
              <a:t>.</a:t>
            </a:r>
          </a:p>
          <a:p>
            <a:pPr marL="342900" indent="-342900">
              <a:buFont typeface="Courier New" pitchFamily="49" charset="0"/>
              <a:buChar char="o"/>
            </a:pPr>
            <a:endParaRPr lang="en-US" sz="2000" dirty="0" smtClean="0">
              <a:latin typeface="Times New Roman"/>
            </a:endParaRPr>
          </a:p>
          <a:p>
            <a:pPr marL="342900" indent="-342900">
              <a:buFont typeface="Courier New" pitchFamily="49" charset="0"/>
              <a:buChar char="o"/>
            </a:pPr>
            <a:r>
              <a:rPr lang="en-US" sz="2000" dirty="0" smtClean="0">
                <a:latin typeface="Times New Roman"/>
              </a:rPr>
              <a:t> </a:t>
            </a:r>
            <a:r>
              <a:rPr lang="en-US" sz="2000" dirty="0">
                <a:latin typeface="Times New Roman"/>
              </a:rPr>
              <a:t>Several </a:t>
            </a:r>
            <a:r>
              <a:rPr lang="en-US" sz="2000" dirty="0" smtClean="0">
                <a:latin typeface="Times New Roman"/>
              </a:rPr>
              <a:t>simple and </a:t>
            </a:r>
            <a:r>
              <a:rPr lang="en-US" sz="2000" dirty="0">
                <a:latin typeface="Times New Roman"/>
              </a:rPr>
              <a:t>complicated mathematical models have been developed in the past, which </a:t>
            </a:r>
            <a:r>
              <a:rPr lang="en-US" sz="2000" dirty="0" smtClean="0">
                <a:latin typeface="Times New Roman"/>
              </a:rPr>
              <a:t>can reproduce </a:t>
            </a:r>
            <a:r>
              <a:rPr lang="en-US" sz="2000" dirty="0">
                <a:latin typeface="Times New Roman"/>
              </a:rPr>
              <a:t>the experimental results very well.</a:t>
            </a:r>
            <a:endParaRPr lang="en-US" sz="2000" dirty="0"/>
          </a:p>
        </p:txBody>
      </p:sp>
    </p:spTree>
    <p:extLst>
      <p:ext uri="{BB962C8B-B14F-4D97-AF65-F5344CB8AC3E}">
        <p14:creationId xmlns:p14="http://schemas.microsoft.com/office/powerpoint/2010/main" val="662445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81000" y="1318437"/>
            <a:ext cx="7315200" cy="12192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dirty="0"/>
              <a:t>The movement of solutes inside the soil matrix is caused by “mass flow” </a:t>
            </a:r>
            <a:r>
              <a:rPr lang="en-US" sz="2000" dirty="0" smtClean="0"/>
              <a:t>or“convection</a:t>
            </a:r>
            <a:r>
              <a:rPr lang="en-US" sz="2000" dirty="0"/>
              <a:t>.” This type of flow is also called </a:t>
            </a:r>
            <a:r>
              <a:rPr lang="en-US" sz="2000" i="1" dirty="0"/>
              <a:t>Darcian flow</a:t>
            </a:r>
            <a:endParaRPr lang="en-US" sz="2000" dirty="0"/>
          </a:p>
        </p:txBody>
      </p:sp>
      <p:sp>
        <p:nvSpPr>
          <p:cNvPr id="5" name="Flowchart: Sequential Access Storage 4"/>
          <p:cNvSpPr/>
          <p:nvPr/>
        </p:nvSpPr>
        <p:spPr>
          <a:xfrm>
            <a:off x="373912" y="0"/>
            <a:ext cx="3131288" cy="1143000"/>
          </a:xfrm>
          <a:prstGeom prst="flowChartMagnetic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i="1" dirty="0"/>
              <a:t>Darcian</a:t>
            </a:r>
            <a:r>
              <a:rPr lang="en-US" i="1" dirty="0"/>
              <a:t> </a:t>
            </a:r>
            <a:r>
              <a:rPr lang="en-US" sz="2400" i="1" dirty="0"/>
              <a:t>flow</a:t>
            </a:r>
            <a:endParaRPr lang="en-US" sz="2400" dirty="0"/>
          </a:p>
        </p:txBody>
      </p:sp>
      <p:sp>
        <p:nvSpPr>
          <p:cNvPr id="6" name="Flowchart: Sequential Access Storage 5"/>
          <p:cNvSpPr/>
          <p:nvPr/>
        </p:nvSpPr>
        <p:spPr>
          <a:xfrm>
            <a:off x="154172" y="2537637"/>
            <a:ext cx="3351028" cy="1096926"/>
          </a:xfrm>
          <a:prstGeom prst="flowChartMagnetic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pore water</a:t>
            </a:r>
          </a:p>
          <a:p>
            <a:pPr algn="ctr"/>
            <a:r>
              <a:rPr lang="en-US" sz="2400" dirty="0"/>
              <a:t>velocity</a:t>
            </a:r>
          </a:p>
        </p:txBody>
      </p:sp>
      <p:sp>
        <p:nvSpPr>
          <p:cNvPr id="7" name="Round Diagonal Corner Rectangle 6"/>
          <p:cNvSpPr/>
          <p:nvPr/>
        </p:nvSpPr>
        <p:spPr>
          <a:xfrm>
            <a:off x="373912" y="3810000"/>
            <a:ext cx="7772400" cy="1981199"/>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dirty="0" smtClean="0"/>
              <a:t>The velocity </a:t>
            </a:r>
            <a:r>
              <a:rPr lang="en-US" sz="2000" dirty="0"/>
              <a:t>at which solutes travel through soil matrix is generally known as “pore </a:t>
            </a:r>
            <a:r>
              <a:rPr lang="en-US" sz="2000" dirty="0" smtClean="0"/>
              <a:t>water velocity</a:t>
            </a:r>
            <a:r>
              <a:rPr lang="en-US" sz="2000" dirty="0"/>
              <a:t>” and is the ratio of volumetric flow of solute through a unit cross-sectional </a:t>
            </a:r>
            <a:r>
              <a:rPr lang="en-US" sz="2000" dirty="0" smtClean="0"/>
              <a:t>area and </a:t>
            </a:r>
            <a:r>
              <a:rPr lang="en-US" sz="2000" dirty="0"/>
              <a:t>volumetric moisture content of the soil matrix. In other words, the pore </a:t>
            </a:r>
            <a:r>
              <a:rPr lang="en-US" sz="2000" dirty="0" smtClean="0"/>
              <a:t>watervelocity </a:t>
            </a:r>
            <a:r>
              <a:rPr lang="en-US" sz="2000" dirty="0"/>
              <a:t>is the ratio of Darcian velocity and moisture content.</a:t>
            </a:r>
            <a:r>
              <a:rPr lang="en-US" sz="2000" dirty="0" smtClean="0"/>
              <a:t>.</a:t>
            </a:r>
            <a:endParaRPr lang="en-US" sz="2000" dirty="0"/>
          </a:p>
        </p:txBody>
      </p:sp>
    </p:spTree>
    <p:extLst>
      <p:ext uri="{BB962C8B-B14F-4D97-AF65-F5344CB8AC3E}">
        <p14:creationId xmlns:p14="http://schemas.microsoft.com/office/powerpoint/2010/main" val="3890568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791" y="1066800"/>
            <a:ext cx="8587409" cy="3581400"/>
          </a:xfrm>
          <a:prstGeom prst="roundRect">
            <a:avLst/>
          </a:prstGeom>
          <a:solidFill>
            <a:schemeClr val="bg2">
              <a:lumMod val="9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Courier New" pitchFamily="49" charset="0"/>
              <a:buChar char="o"/>
            </a:pPr>
            <a:r>
              <a:rPr lang="en-US" sz="2000" dirty="0"/>
              <a:t>In general, pore </a:t>
            </a:r>
            <a:r>
              <a:rPr lang="en-US" sz="2000" dirty="0" smtClean="0"/>
              <a:t>water velocity </a:t>
            </a:r>
            <a:r>
              <a:rPr lang="en-US" sz="2000" dirty="0"/>
              <a:t>accounts for the straight-line length of path traversed in the soil in a given time.</a:t>
            </a:r>
          </a:p>
          <a:p>
            <a:pPr marL="342900" indent="-342900">
              <a:buFont typeface="Courier New" pitchFamily="49" charset="0"/>
              <a:buChar char="o"/>
            </a:pPr>
            <a:endParaRPr lang="en-US" sz="2000" dirty="0" smtClean="0"/>
          </a:p>
          <a:p>
            <a:pPr marL="342900" indent="-342900">
              <a:buFont typeface="Courier New" pitchFamily="49" charset="0"/>
              <a:buChar char="o"/>
            </a:pPr>
            <a:r>
              <a:rPr lang="en-US" sz="2000" dirty="0" smtClean="0"/>
              <a:t>In </a:t>
            </a:r>
            <a:r>
              <a:rPr lang="en-US" sz="2000" dirty="0"/>
              <a:t>reality, the flow paths are not always straight but are irregular or tortuous. </a:t>
            </a:r>
            <a:r>
              <a:rPr lang="en-US" sz="2000" dirty="0" smtClean="0"/>
              <a:t>This property </a:t>
            </a:r>
            <a:r>
              <a:rPr lang="en-US" sz="2000" dirty="0"/>
              <a:t>is known as “tortuosity” of soil pores</a:t>
            </a:r>
            <a:r>
              <a:rPr lang="en-US" sz="2000" dirty="0" smtClean="0"/>
              <a:t>. </a:t>
            </a:r>
          </a:p>
          <a:p>
            <a:pPr marL="342900" indent="-342900">
              <a:buFont typeface="Courier New" pitchFamily="49" charset="0"/>
              <a:buChar char="o"/>
            </a:pPr>
            <a:endParaRPr lang="en-US" sz="2000" dirty="0"/>
          </a:p>
          <a:p>
            <a:pPr marL="342900" indent="-342900">
              <a:buFont typeface="Courier New" pitchFamily="49" charset="0"/>
              <a:buChar char="o"/>
            </a:pPr>
            <a:r>
              <a:rPr lang="en-US" sz="2000" dirty="0" smtClean="0"/>
              <a:t>Solutes </a:t>
            </a:r>
            <a:r>
              <a:rPr lang="en-US" sz="2000" dirty="0"/>
              <a:t>do not always flow with water </a:t>
            </a:r>
            <a:r>
              <a:rPr lang="en-US" sz="2000" dirty="0" smtClean="0"/>
              <a:t>but sometimes </a:t>
            </a:r>
            <a:r>
              <a:rPr lang="en-US" sz="2000" dirty="0"/>
              <a:t>go ahead of it due to the twin process of diffusion and dispersion or </a:t>
            </a:r>
            <a:r>
              <a:rPr lang="en-US" sz="2000" dirty="0" smtClean="0"/>
              <a:t>exclusion, lag </a:t>
            </a:r>
            <a:r>
              <a:rPr lang="en-US" sz="2000" dirty="0"/>
              <a:t>behind due to adsorption or retardation, or get precipitated or volatilized</a:t>
            </a:r>
          </a:p>
        </p:txBody>
      </p:sp>
      <p:sp>
        <p:nvSpPr>
          <p:cNvPr id="3" name="Flowchart: Sequential Access Storage 2"/>
          <p:cNvSpPr/>
          <p:nvPr/>
        </p:nvSpPr>
        <p:spPr>
          <a:xfrm>
            <a:off x="251791" y="0"/>
            <a:ext cx="2819400" cy="1066800"/>
          </a:xfrm>
          <a:prstGeom prst="flowChartMagnetic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t>tortuosity</a:t>
            </a:r>
          </a:p>
        </p:txBody>
      </p:sp>
      <p:sp>
        <p:nvSpPr>
          <p:cNvPr id="4" name="Flowchart: Terminator 3"/>
          <p:cNvSpPr/>
          <p:nvPr/>
        </p:nvSpPr>
        <p:spPr>
          <a:xfrm>
            <a:off x="251790" y="4648200"/>
            <a:ext cx="8587409" cy="2209800"/>
          </a:xfrm>
          <a:prstGeom prst="flowChartTerminator">
            <a:avLst/>
          </a:prstGeom>
          <a:ln>
            <a:solidFill>
              <a:schemeClr val="accent2">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The movement </a:t>
            </a:r>
            <a:r>
              <a:rPr lang="en-US" sz="2000" dirty="0"/>
              <a:t>of solute from the higher concentration to the lower concentration gradient </a:t>
            </a:r>
            <a:r>
              <a:rPr lang="en-US" sz="2000" dirty="0" smtClean="0"/>
              <a:t>is also </a:t>
            </a:r>
            <a:r>
              <a:rPr lang="en-US" sz="2000" dirty="0"/>
              <a:t>known as the process of “diffusion.” This process commonly occurs within </a:t>
            </a:r>
            <a:r>
              <a:rPr lang="en-US" sz="2000" dirty="0" smtClean="0"/>
              <a:t>gaseous and </a:t>
            </a:r>
            <a:r>
              <a:rPr lang="en-US" sz="2000" dirty="0"/>
              <a:t>liquid phases in the soil matrix due to the random thermal motion, also </a:t>
            </a:r>
            <a:r>
              <a:rPr lang="en-US" sz="2000" dirty="0" smtClean="0"/>
              <a:t>called “Brownian </a:t>
            </a:r>
            <a:r>
              <a:rPr lang="en-US" sz="2000" dirty="0"/>
              <a:t>movement</a:t>
            </a:r>
            <a:r>
              <a:rPr lang="en-US" dirty="0"/>
              <a:t>.”</a:t>
            </a:r>
          </a:p>
        </p:txBody>
      </p:sp>
    </p:spTree>
    <p:extLst>
      <p:ext uri="{BB962C8B-B14F-4D97-AF65-F5344CB8AC3E}">
        <p14:creationId xmlns:p14="http://schemas.microsoft.com/office/powerpoint/2010/main" val="2831673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152400" y="70884"/>
            <a:ext cx="2590800" cy="990600"/>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Hydrodynamic </a:t>
            </a:r>
            <a:r>
              <a:rPr lang="en-US" sz="2400" dirty="0"/>
              <a:t>dispersion.”</a:t>
            </a:r>
          </a:p>
        </p:txBody>
      </p:sp>
      <p:sp>
        <p:nvSpPr>
          <p:cNvPr id="3" name="Flowchart: Terminator 2"/>
          <p:cNvSpPr/>
          <p:nvPr/>
        </p:nvSpPr>
        <p:spPr>
          <a:xfrm>
            <a:off x="272902" y="1295400"/>
            <a:ext cx="7162800" cy="1371600"/>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There is another simultaneous process that tries to mix </a:t>
            </a:r>
            <a:r>
              <a:rPr lang="en-US" sz="2000" dirty="0" smtClean="0"/>
              <a:t>and eventually </a:t>
            </a:r>
            <a:r>
              <a:rPr lang="en-US" sz="2000" dirty="0"/>
              <a:t>even out the concentration gradients known as “hydrodynamic dispersion</a:t>
            </a:r>
          </a:p>
        </p:txBody>
      </p:sp>
      <p:sp>
        <p:nvSpPr>
          <p:cNvPr id="4" name="Rounded Rectangle 3"/>
          <p:cNvSpPr/>
          <p:nvPr/>
        </p:nvSpPr>
        <p:spPr>
          <a:xfrm>
            <a:off x="272902" y="2895600"/>
            <a:ext cx="8718698" cy="3048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Courier New" pitchFamily="49" charset="0"/>
              <a:buChar char="o"/>
            </a:pPr>
            <a:r>
              <a:rPr lang="en-US" sz="2400" dirty="0"/>
              <a:t>Diffusion is an active process, whereas dispersion is a </a:t>
            </a:r>
            <a:r>
              <a:rPr lang="en-US" sz="2400" dirty="0" smtClean="0"/>
              <a:t>passive process</a:t>
            </a:r>
            <a:r>
              <a:rPr lang="en-US" sz="2400" dirty="0"/>
              <a:t>. </a:t>
            </a:r>
          </a:p>
          <a:p>
            <a:pPr marL="342900" indent="-342900">
              <a:buFont typeface="Courier New" pitchFamily="49" charset="0"/>
              <a:buChar char="o"/>
            </a:pPr>
            <a:endParaRPr lang="en-US" sz="2400" dirty="0" smtClean="0"/>
          </a:p>
          <a:p>
            <a:pPr marL="342900" indent="-342900">
              <a:buFont typeface="Courier New" pitchFamily="49" charset="0"/>
              <a:buChar char="o"/>
            </a:pPr>
            <a:r>
              <a:rPr lang="en-US" sz="2400" dirty="0" smtClean="0"/>
              <a:t>However</a:t>
            </a:r>
            <a:r>
              <a:rPr lang="en-US" sz="2400" dirty="0"/>
              <a:t>, in </a:t>
            </a:r>
            <a:r>
              <a:rPr lang="en-US" sz="2400" dirty="0" smtClean="0"/>
              <a:t>most practical </a:t>
            </a:r>
            <a:r>
              <a:rPr lang="en-US" sz="2400" dirty="0"/>
              <a:t>applications these two solute transport processes are considered additive</a:t>
            </a:r>
            <a:r>
              <a:rPr lang="en-US" dirty="0"/>
              <a:t>.</a:t>
            </a:r>
          </a:p>
        </p:txBody>
      </p:sp>
    </p:spTree>
    <p:extLst>
      <p:ext uri="{BB962C8B-B14F-4D97-AF65-F5344CB8AC3E}">
        <p14:creationId xmlns:p14="http://schemas.microsoft.com/office/powerpoint/2010/main" val="3572851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742507" y="1295400"/>
            <a:ext cx="7543800" cy="1369828"/>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The total </a:t>
            </a:r>
            <a:r>
              <a:rPr lang="en-US" sz="2000" dirty="0"/>
              <a:t>solute resident concentration (C, g cm−3) in a soil matrix can be </a:t>
            </a:r>
            <a:r>
              <a:rPr lang="en-US" sz="2000" dirty="0" smtClean="0"/>
              <a:t>mathematically  expressed </a:t>
            </a:r>
            <a:r>
              <a:rPr lang="en-US" sz="2000" dirty="0"/>
              <a:t>as</a:t>
            </a:r>
          </a:p>
        </p:txBody>
      </p:sp>
      <p:sp>
        <p:nvSpPr>
          <p:cNvPr id="5" name="Flowchart: Sequential Access Storage 4"/>
          <p:cNvSpPr/>
          <p:nvPr/>
        </p:nvSpPr>
        <p:spPr>
          <a:xfrm>
            <a:off x="152400" y="152400"/>
            <a:ext cx="3429000" cy="990600"/>
          </a:xfrm>
          <a:prstGeom prst="flowChartMagnetic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M</a:t>
            </a:r>
            <a:r>
              <a:rPr lang="en-US" sz="2400" dirty="0" smtClean="0"/>
              <a:t>athematically</a:t>
            </a:r>
            <a:endParaRPr lang="en-US" sz="2400" dirty="0"/>
          </a:p>
        </p:txBody>
      </p:sp>
      <p:sp>
        <p:nvSpPr>
          <p:cNvPr id="9" name="Folded Corner 8"/>
          <p:cNvSpPr/>
          <p:nvPr/>
        </p:nvSpPr>
        <p:spPr>
          <a:xfrm>
            <a:off x="806302" y="3583173"/>
            <a:ext cx="7696200" cy="3122427"/>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Where</a:t>
            </a:r>
          </a:p>
          <a:p>
            <a:pPr algn="ctr"/>
            <a:r>
              <a:rPr lang="en-US" dirty="0" smtClean="0"/>
              <a:t>   </a:t>
            </a:r>
          </a:p>
          <a:p>
            <a:pPr marL="285750" indent="-285750">
              <a:buFont typeface="Courier New" pitchFamily="49" charset="0"/>
              <a:buChar char="o"/>
            </a:pPr>
            <a:r>
              <a:rPr lang="en-US" dirty="0" smtClean="0"/>
              <a:t> </a:t>
            </a:r>
            <a:r>
              <a:rPr lang="el-GR" dirty="0"/>
              <a:t>ρ</a:t>
            </a:r>
            <a:r>
              <a:rPr lang="en-US" dirty="0"/>
              <a:t>b is the soil bulk density (gcm−3</a:t>
            </a:r>
            <a:r>
              <a:rPr lang="en-US" dirty="0" smtClean="0"/>
              <a:t>),</a:t>
            </a:r>
          </a:p>
          <a:p>
            <a:pPr marL="285750" indent="-285750">
              <a:buFont typeface="Courier New" pitchFamily="49" charset="0"/>
              <a:buChar char="o"/>
            </a:pPr>
            <a:r>
              <a:rPr lang="en-US" dirty="0" smtClean="0"/>
              <a:t> </a:t>
            </a:r>
            <a:r>
              <a:rPr lang="en-US" dirty="0"/>
              <a:t>Ca is adsorbed concentration (g g−1</a:t>
            </a:r>
            <a:r>
              <a:rPr lang="en-US" dirty="0" smtClean="0"/>
              <a:t>),</a:t>
            </a:r>
          </a:p>
          <a:p>
            <a:pPr marL="285750" indent="-285750">
              <a:buFont typeface="Courier New" pitchFamily="49" charset="0"/>
              <a:buChar char="o"/>
            </a:pPr>
            <a:r>
              <a:rPr lang="en-US" dirty="0" smtClean="0"/>
              <a:t> </a:t>
            </a:r>
            <a:r>
              <a:rPr lang="el-GR" dirty="0"/>
              <a:t>θ </a:t>
            </a:r>
            <a:r>
              <a:rPr lang="en-US" dirty="0" smtClean="0"/>
              <a:t>is volumetric </a:t>
            </a:r>
            <a:r>
              <a:rPr lang="en-US" dirty="0"/>
              <a:t>soil moisture content (cm3cm−3</a:t>
            </a:r>
            <a:r>
              <a:rPr lang="en-US" dirty="0" smtClean="0"/>
              <a:t>),</a:t>
            </a:r>
          </a:p>
          <a:p>
            <a:pPr marL="285750" indent="-285750">
              <a:buFont typeface="Courier New" pitchFamily="49" charset="0"/>
              <a:buChar char="o"/>
            </a:pPr>
            <a:r>
              <a:rPr lang="en-US" dirty="0" smtClean="0"/>
              <a:t> </a:t>
            </a:r>
            <a:r>
              <a:rPr lang="en-US" dirty="0"/>
              <a:t>C1 is dissolved solute concentration (gcm−3),</a:t>
            </a:r>
          </a:p>
          <a:p>
            <a:pPr marL="285750" indent="-285750">
              <a:buFont typeface="Courier New" pitchFamily="49" charset="0"/>
              <a:buChar char="o"/>
            </a:pPr>
            <a:r>
              <a:rPr lang="en-US" dirty="0"/>
              <a:t>fa is the volumetric air content (cm3 cm−3), </a:t>
            </a:r>
            <a:r>
              <a:rPr lang="en-US" dirty="0" smtClean="0"/>
              <a:t>and</a:t>
            </a:r>
          </a:p>
          <a:p>
            <a:pPr marL="285750" indent="-285750">
              <a:buFont typeface="Courier New" pitchFamily="49" charset="0"/>
              <a:buChar char="o"/>
            </a:pPr>
            <a:r>
              <a:rPr lang="en-US" dirty="0" smtClean="0"/>
              <a:t> </a:t>
            </a:r>
            <a:r>
              <a:rPr lang="en-US" dirty="0"/>
              <a:t>Cg is gaseous solute </a:t>
            </a:r>
            <a:r>
              <a:rPr lang="en-US" dirty="0" smtClean="0"/>
              <a:t>concentration (gcm</a:t>
            </a:r>
            <a:r>
              <a:rPr lang="en-US" dirty="0"/>
              <a:t>−3).</a:t>
            </a:r>
          </a:p>
        </p:txBody>
      </p:sp>
      <p:sp>
        <p:nvSpPr>
          <p:cNvPr id="10" name="Flowchart: Terminator 9"/>
          <p:cNvSpPr/>
          <p:nvPr/>
        </p:nvSpPr>
        <p:spPr>
          <a:xfrm>
            <a:off x="2286000" y="2819400"/>
            <a:ext cx="3733800" cy="763773"/>
          </a:xfrm>
          <a:prstGeom prst="flowChartTermina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C=</a:t>
            </a:r>
            <a:r>
              <a:rPr lang="el-GR" sz="2400" dirty="0"/>
              <a:t>ρ</a:t>
            </a:r>
            <a:r>
              <a:rPr lang="en-US" sz="2400" dirty="0"/>
              <a:t>bCa+</a:t>
            </a:r>
            <a:r>
              <a:rPr lang="el-GR" sz="2400" dirty="0"/>
              <a:t>θ</a:t>
            </a:r>
            <a:r>
              <a:rPr lang="en-US" sz="2400" dirty="0"/>
              <a:t>C1+faCg</a:t>
            </a:r>
          </a:p>
        </p:txBody>
      </p:sp>
    </p:spTree>
    <p:extLst>
      <p:ext uri="{BB962C8B-B14F-4D97-AF65-F5344CB8AC3E}">
        <p14:creationId xmlns:p14="http://schemas.microsoft.com/office/powerpoint/2010/main" val="3627655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447800" y="685800"/>
            <a:ext cx="6172200" cy="1066800"/>
          </a:xfrm>
          <a:prstGeom prst="fra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solidFill>
                  <a:schemeClr val="tx1"/>
                </a:solidFill>
              </a:rPr>
              <a:t>MACROSCOPIC MIXING</a:t>
            </a:r>
          </a:p>
        </p:txBody>
      </p:sp>
      <p:sp>
        <p:nvSpPr>
          <p:cNvPr id="3" name="Horizontal Scroll 2"/>
          <p:cNvSpPr/>
          <p:nvPr/>
        </p:nvSpPr>
        <p:spPr>
          <a:xfrm>
            <a:off x="685800" y="1981200"/>
            <a:ext cx="8077200" cy="26670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Several different mechanisms operating in the porous media during transport of solute </a:t>
            </a:r>
            <a:r>
              <a:rPr lang="en-US" sz="2000" dirty="0" smtClean="0"/>
              <a:t>are responsible </a:t>
            </a:r>
            <a:r>
              <a:rPr lang="en-US" sz="2000" dirty="0"/>
              <a:t>for the mixing at macroscopic level. Some of these include the </a:t>
            </a:r>
            <a:r>
              <a:rPr lang="en-US" sz="2000" dirty="0" smtClean="0"/>
              <a:t>following(Greenkorn</a:t>
            </a:r>
            <a:r>
              <a:rPr lang="en-US" sz="2000" dirty="0"/>
              <a:t>, 1983</a:t>
            </a:r>
            <a:r>
              <a:rPr lang="en-US" sz="2000" dirty="0" smtClean="0"/>
              <a:t>): </a:t>
            </a:r>
            <a:endParaRPr lang="en-US" sz="2000" dirty="0"/>
          </a:p>
        </p:txBody>
      </p:sp>
    </p:spTree>
    <p:extLst>
      <p:ext uri="{BB962C8B-B14F-4D97-AF65-F5344CB8AC3E}">
        <p14:creationId xmlns:p14="http://schemas.microsoft.com/office/powerpoint/2010/main" val="1121573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0" y="-685800"/>
            <a:ext cx="9144000" cy="79248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AutoNum type="arabicPeriod"/>
            </a:pPr>
            <a:r>
              <a:rPr lang="en-US" sz="2400" dirty="0" smtClean="0"/>
              <a:t>Molecular </a:t>
            </a:r>
            <a:r>
              <a:rPr lang="en-US" sz="2400" dirty="0"/>
              <a:t>diffusion</a:t>
            </a:r>
            <a:r>
              <a:rPr lang="en-US" sz="2000" dirty="0" smtClean="0"/>
              <a:t>:</a:t>
            </a:r>
          </a:p>
          <a:p>
            <a:r>
              <a:rPr lang="en-US" sz="2000" dirty="0"/>
              <a:t> </a:t>
            </a:r>
            <a:r>
              <a:rPr lang="en-US" sz="2000" dirty="0" smtClean="0"/>
              <a:t>     </a:t>
            </a:r>
            <a:r>
              <a:rPr lang="en-US" sz="2000" dirty="0"/>
              <a:t>If the process is stationary or slow moving and the time </a:t>
            </a:r>
            <a:r>
              <a:rPr lang="en-US" sz="2000" dirty="0" smtClean="0"/>
              <a:t>required for </a:t>
            </a:r>
            <a:r>
              <a:rPr lang="en-US" sz="2000" dirty="0"/>
              <a:t>the solute to move through the porous media is sufficiently long (i.e., </a:t>
            </a:r>
            <a:r>
              <a:rPr lang="en-US" sz="2000" dirty="0" smtClean="0"/>
              <a:t>forsufficiently </a:t>
            </a:r>
            <a:r>
              <a:rPr lang="en-US" sz="2000" dirty="0"/>
              <a:t>long time scale) molecular diffusion is the primary source of macroscopic</a:t>
            </a:r>
          </a:p>
          <a:p>
            <a:r>
              <a:rPr lang="en-US" sz="2000" dirty="0"/>
              <a:t>mixing.</a:t>
            </a:r>
          </a:p>
          <a:p>
            <a:r>
              <a:rPr lang="en-US" sz="2400" dirty="0"/>
              <a:t>2. Tortuosity</a:t>
            </a:r>
            <a:r>
              <a:rPr lang="en-US" dirty="0" smtClean="0"/>
              <a:t>.</a:t>
            </a:r>
          </a:p>
          <a:p>
            <a:r>
              <a:rPr lang="en-US" dirty="0"/>
              <a:t> </a:t>
            </a:r>
            <a:r>
              <a:rPr lang="en-US" dirty="0" smtClean="0"/>
              <a:t>      </a:t>
            </a:r>
            <a:r>
              <a:rPr lang="en-US" sz="2000" dirty="0"/>
              <a:t>The tourtuous flow paths inside the soil profile causes the fluid element </a:t>
            </a:r>
            <a:r>
              <a:rPr lang="en-US" sz="2000" dirty="0" smtClean="0"/>
              <a:t>to remain </a:t>
            </a:r>
            <a:r>
              <a:rPr lang="en-US" sz="2000" dirty="0"/>
              <a:t>at different distances from the same starting position even when they travel </a:t>
            </a:r>
            <a:r>
              <a:rPr lang="en-US" sz="2000" dirty="0" smtClean="0"/>
              <a:t>at the </a:t>
            </a:r>
            <a:r>
              <a:rPr lang="en-US" sz="2000" dirty="0"/>
              <a:t>same pore water velocity (ratio of Darcy velocity and soil moisture content</a:t>
            </a:r>
            <a:r>
              <a:rPr lang="en-US" sz="2000" dirty="0" smtClean="0"/>
              <a:t>).</a:t>
            </a:r>
          </a:p>
          <a:p>
            <a:r>
              <a:rPr lang="en-US" sz="2000" dirty="0" smtClean="0"/>
              <a:t>  </a:t>
            </a:r>
            <a:r>
              <a:rPr lang="en-US" sz="2400" dirty="0" smtClean="0"/>
              <a:t>3</a:t>
            </a:r>
            <a:r>
              <a:rPr lang="en-US" sz="2400" dirty="0"/>
              <a:t>. Connectivity of </a:t>
            </a:r>
            <a:r>
              <a:rPr lang="en-US" sz="2400" dirty="0" smtClean="0"/>
              <a:t>pores:</a:t>
            </a:r>
            <a:r>
              <a:rPr lang="en-US" dirty="0" smtClean="0"/>
              <a:t> </a:t>
            </a:r>
          </a:p>
          <a:p>
            <a:r>
              <a:rPr lang="en-US" sz="2000" dirty="0"/>
              <a:t> </a:t>
            </a:r>
            <a:r>
              <a:rPr lang="en-US" sz="2000" dirty="0" smtClean="0"/>
              <a:t>       If </a:t>
            </a:r>
            <a:r>
              <a:rPr lang="en-US" sz="2000" dirty="0"/>
              <a:t>the pores are not well interconnected or if some of the </a:t>
            </a:r>
            <a:r>
              <a:rPr lang="en-US" sz="2000" dirty="0" smtClean="0"/>
              <a:t>pores in </a:t>
            </a:r>
            <a:r>
              <a:rPr lang="en-US" sz="2000" dirty="0"/>
              <a:t>the porous media are not accessible to the fluid element flowing through that </a:t>
            </a:r>
            <a:r>
              <a:rPr lang="en-US" sz="2000" dirty="0" smtClean="0"/>
              <a:t>pore,they </a:t>
            </a:r>
            <a:r>
              <a:rPr lang="en-US" sz="2000" dirty="0"/>
              <a:t>cause macroscopic mixing and dispersion.</a:t>
            </a:r>
          </a:p>
        </p:txBody>
      </p:sp>
    </p:spTree>
    <p:extLst>
      <p:ext uri="{BB962C8B-B14F-4D97-AF65-F5344CB8AC3E}">
        <p14:creationId xmlns:p14="http://schemas.microsoft.com/office/powerpoint/2010/main" val="1604838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0" y="-685800"/>
            <a:ext cx="9144000" cy="75438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dirty="0"/>
              <a:t>4. Hydrodynamic dispersion</a:t>
            </a:r>
            <a:r>
              <a:rPr lang="en-US" dirty="0"/>
              <a:t>: </a:t>
            </a:r>
            <a:endParaRPr lang="en-US" dirty="0" smtClean="0"/>
          </a:p>
          <a:p>
            <a:r>
              <a:rPr lang="en-US" sz="2000" dirty="0"/>
              <a:t> </a:t>
            </a:r>
            <a:r>
              <a:rPr lang="en-US" sz="2000" dirty="0" smtClean="0"/>
              <a:t>         The </a:t>
            </a:r>
            <a:r>
              <a:rPr lang="en-US" sz="2000" dirty="0"/>
              <a:t>solute element near the wall of pore travels at </a:t>
            </a:r>
            <a:r>
              <a:rPr lang="en-US" sz="2000" dirty="0" smtClean="0"/>
              <a:t>a different </a:t>
            </a:r>
            <a:r>
              <a:rPr lang="en-US" sz="2000" dirty="0"/>
              <a:t>velocity than the element at the center of pore (Fig. 16.1a). This results in </a:t>
            </a:r>
            <a:r>
              <a:rPr lang="en-US" sz="2000" dirty="0" smtClean="0"/>
              <a:t>a velocity </a:t>
            </a:r>
            <a:r>
              <a:rPr lang="en-US" sz="2000" dirty="0"/>
              <a:t>gradient inside the pore and solute elements move relative to each other at</a:t>
            </a:r>
          </a:p>
          <a:p>
            <a:r>
              <a:rPr lang="en-US" sz="2000" dirty="0"/>
              <a:t>different velocity.</a:t>
            </a:r>
          </a:p>
          <a:p>
            <a:r>
              <a:rPr lang="en-US" sz="2400" dirty="0"/>
              <a:t>5. Immobile zones</a:t>
            </a:r>
            <a:r>
              <a:rPr lang="en-US" dirty="0"/>
              <a:t>: </a:t>
            </a:r>
            <a:endParaRPr lang="en-US" dirty="0" smtClean="0"/>
          </a:p>
          <a:p>
            <a:r>
              <a:rPr lang="en-US" sz="2000" dirty="0"/>
              <a:t> </a:t>
            </a:r>
            <a:r>
              <a:rPr lang="en-US" sz="2000" dirty="0" smtClean="0"/>
              <a:t>         The </a:t>
            </a:r>
            <a:r>
              <a:rPr lang="en-US" sz="2000" dirty="0"/>
              <a:t>immobile water zones normally causes the fluid element to </a:t>
            </a:r>
            <a:r>
              <a:rPr lang="en-US" sz="2000" dirty="0" smtClean="0"/>
              <a:t>move quicker </a:t>
            </a:r>
            <a:r>
              <a:rPr lang="en-US" sz="2000" dirty="0"/>
              <a:t>and out in the effluent solution earlier (early breakthrough), and at the </a:t>
            </a:r>
            <a:r>
              <a:rPr lang="en-US" sz="2000" dirty="0" smtClean="0"/>
              <a:t>same time</a:t>
            </a:r>
            <a:r>
              <a:rPr lang="en-US" sz="2000" dirty="0"/>
              <a:t>, increases the tail of the breakthrough curve mainly due to the slow release </a:t>
            </a:r>
            <a:r>
              <a:rPr lang="en-US" sz="2000" dirty="0" smtClean="0"/>
              <a:t>of solute </a:t>
            </a:r>
            <a:r>
              <a:rPr lang="en-US" sz="2000" dirty="0"/>
              <a:t>element trapped inside immobile water </a:t>
            </a:r>
            <a:r>
              <a:rPr lang="en-US" sz="2000" dirty="0" smtClean="0"/>
              <a:t>.</a:t>
            </a:r>
            <a:endParaRPr lang="en-US" sz="2000" dirty="0"/>
          </a:p>
          <a:p>
            <a:r>
              <a:rPr lang="en-US" sz="2400" dirty="0"/>
              <a:t>6. Turbulence</a:t>
            </a:r>
            <a:r>
              <a:rPr lang="en-US" dirty="0"/>
              <a:t>: </a:t>
            </a:r>
            <a:endParaRPr lang="en-US" dirty="0" smtClean="0"/>
          </a:p>
          <a:p>
            <a:r>
              <a:rPr lang="en-US" sz="2000" dirty="0"/>
              <a:t> </a:t>
            </a:r>
            <a:r>
              <a:rPr lang="en-US" sz="2000" dirty="0" smtClean="0"/>
              <a:t>         If </a:t>
            </a:r>
            <a:r>
              <a:rPr lang="en-US" sz="2000" dirty="0"/>
              <a:t>the size of the pore abruptly changes, the flow inside a pore </a:t>
            </a:r>
            <a:r>
              <a:rPr lang="en-US" sz="2000" dirty="0" smtClean="0"/>
              <a:t>may become </a:t>
            </a:r>
            <a:r>
              <a:rPr lang="en-US" sz="2000" dirty="0"/>
              <a:t>turbulent and mixing is caused by eddies.</a:t>
            </a:r>
          </a:p>
        </p:txBody>
      </p:sp>
    </p:spTree>
    <p:extLst>
      <p:ext uri="{BB962C8B-B14F-4D97-AF65-F5344CB8AC3E}">
        <p14:creationId xmlns:p14="http://schemas.microsoft.com/office/powerpoint/2010/main" val="2904830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95400" y="1219200"/>
            <a:ext cx="7086600" cy="3810000"/>
          </a:xfrm>
          <a:prstGeom prst="roundRect">
            <a:avLst>
              <a:gd name="adj" fmla="val 37537"/>
            </a:avLst>
          </a:prstGeom>
          <a:ln w="76200"/>
          <a:effectLst>
            <a:outerShdw blurRad="50800" dist="38100" dir="5400000" rotWithShape="0">
              <a:srgbClr val="000000">
                <a:alpha val="35000"/>
              </a:srgbClr>
            </a:outerShdw>
            <a:reflection blurRad="6350" stA="50000" endA="300" endPos="55000" dir="5400000" sy="-100000" algn="bl" rotWithShape="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6600" dirty="0" smtClean="0">
                <a:solidFill>
                  <a:schemeClr val="tx1"/>
                </a:solidFill>
                <a:latin typeface="Times New Roman" pitchFamily="18" charset="0"/>
                <a:cs typeface="Times New Roman" pitchFamily="18" charset="0"/>
              </a:rPr>
              <a:t>Solute Transport</a:t>
            </a:r>
            <a:endParaRPr lang="en-US"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51260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0" y="-228600"/>
            <a:ext cx="9144000" cy="28194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dirty="0"/>
              <a:t>7. Adsorption</a:t>
            </a:r>
            <a:r>
              <a:rPr lang="en-US" dirty="0"/>
              <a:t>: </a:t>
            </a:r>
            <a:endParaRPr lang="en-US" dirty="0" smtClean="0"/>
          </a:p>
          <a:p>
            <a:r>
              <a:rPr lang="en-US" dirty="0" smtClean="0"/>
              <a:t>           </a:t>
            </a:r>
            <a:r>
              <a:rPr lang="en-US" sz="2000" dirty="0" smtClean="0"/>
              <a:t>When </a:t>
            </a:r>
            <a:r>
              <a:rPr lang="en-US" sz="2000" dirty="0"/>
              <a:t>the concentration front looses some ions abruptly as they </a:t>
            </a:r>
            <a:r>
              <a:rPr lang="en-US" sz="2000" dirty="0" smtClean="0"/>
              <a:t>are removed </a:t>
            </a:r>
            <a:r>
              <a:rPr lang="en-US" sz="2000" dirty="0"/>
              <a:t>from solution by the process known as adsorption, the unsteady state </a:t>
            </a:r>
            <a:r>
              <a:rPr lang="en-US" sz="2000" dirty="0" smtClean="0"/>
              <a:t>flow occurs </a:t>
            </a:r>
            <a:r>
              <a:rPr lang="en-US" sz="2000" dirty="0"/>
              <a:t>and the concentration profiles becomes flat</a:t>
            </a:r>
            <a:r>
              <a:rPr lang="en-US"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3124200"/>
            <a:ext cx="8686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872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8" y="223520"/>
            <a:ext cx="7238999" cy="24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991" y="2819400"/>
            <a:ext cx="7238999" cy="1541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00200" y="4361378"/>
            <a:ext cx="6705597" cy="369332"/>
          </a:xfrm>
          <a:prstGeom prst="rect">
            <a:avLst/>
          </a:prstGeom>
        </p:spPr>
        <p:txBody>
          <a:bodyPr wrap="square">
            <a:spAutoFit/>
          </a:bodyPr>
          <a:lstStyle/>
          <a:p>
            <a:r>
              <a:rPr lang="en-US" dirty="0" smtClean="0"/>
              <a:t>.</a:t>
            </a:r>
            <a:endParaRPr lang="en-US" dirty="0"/>
          </a:p>
        </p:txBody>
      </p:sp>
      <p:sp>
        <p:nvSpPr>
          <p:cNvPr id="4" name="Horizontal Scroll 3"/>
          <p:cNvSpPr/>
          <p:nvPr/>
        </p:nvSpPr>
        <p:spPr>
          <a:xfrm>
            <a:off x="0" y="4038600"/>
            <a:ext cx="9144000" cy="32004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r>
              <a:rPr lang="en-US" b="1" dirty="0"/>
              <a:t>FIGURE </a:t>
            </a:r>
            <a:r>
              <a:rPr lang="en-US" dirty="0"/>
              <a:t>;</a:t>
            </a:r>
            <a:r>
              <a:rPr lang="en-US" dirty="0" smtClean="0"/>
              <a:t> </a:t>
            </a:r>
            <a:r>
              <a:rPr lang="en-US" sz="2000" dirty="0"/>
              <a:t>The </a:t>
            </a:r>
            <a:r>
              <a:rPr lang="en-US" sz="2000" dirty="0" smtClean="0"/>
              <a:t>physical mechanisms </a:t>
            </a:r>
            <a:r>
              <a:rPr lang="en-US" sz="2000" dirty="0"/>
              <a:t>for hydrodynamic</a:t>
            </a:r>
          </a:p>
          <a:p>
            <a:r>
              <a:rPr lang="en-US" sz="2000" dirty="0"/>
              <a:t>dispersion of solutes through </a:t>
            </a:r>
            <a:r>
              <a:rPr lang="en-US" sz="2000" dirty="0" smtClean="0"/>
              <a:t>soil matrix:</a:t>
            </a:r>
          </a:p>
          <a:p>
            <a:r>
              <a:rPr lang="en-US" sz="2000" dirty="0" smtClean="0"/>
              <a:t> </a:t>
            </a:r>
            <a:r>
              <a:rPr lang="en-US" sz="2000" dirty="0"/>
              <a:t>(a) influence of </a:t>
            </a:r>
            <a:r>
              <a:rPr lang="en-US" sz="2000" dirty="0" smtClean="0"/>
              <a:t>velocity distribution </a:t>
            </a:r>
            <a:r>
              <a:rPr lang="en-US" sz="2000" dirty="0"/>
              <a:t>within a soil pore; </a:t>
            </a:r>
            <a:endParaRPr lang="en-US" sz="2000" dirty="0" smtClean="0"/>
          </a:p>
          <a:p>
            <a:r>
              <a:rPr lang="en-US" sz="2000" dirty="0" smtClean="0"/>
              <a:t>(b)influence </a:t>
            </a:r>
            <a:r>
              <a:rPr lang="en-US" sz="2000" dirty="0"/>
              <a:t>of size of pore, and </a:t>
            </a:r>
            <a:endParaRPr lang="en-US" sz="2000" dirty="0" smtClean="0"/>
          </a:p>
          <a:p>
            <a:r>
              <a:rPr lang="en-US" sz="2000" dirty="0" smtClean="0"/>
              <a:t>(c)influence </a:t>
            </a:r>
            <a:r>
              <a:rPr lang="en-US" sz="2000" dirty="0"/>
              <a:t>of microscopic </a:t>
            </a:r>
            <a:r>
              <a:rPr lang="en-US" sz="2000" dirty="0" smtClean="0"/>
              <a:t>flow direction.</a:t>
            </a:r>
            <a:endParaRPr lang="en-US" sz="2000" dirty="0"/>
          </a:p>
        </p:txBody>
      </p:sp>
    </p:spTree>
    <p:extLst>
      <p:ext uri="{BB962C8B-B14F-4D97-AF65-F5344CB8AC3E}">
        <p14:creationId xmlns:p14="http://schemas.microsoft.com/office/powerpoint/2010/main" val="1759681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438400" y="0"/>
            <a:ext cx="3657600" cy="1371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t>FICK’S LAW</a:t>
            </a:r>
          </a:p>
        </p:txBody>
      </p:sp>
      <p:sp>
        <p:nvSpPr>
          <p:cNvPr id="3" name="Horizontal Scroll 2"/>
          <p:cNvSpPr/>
          <p:nvPr/>
        </p:nvSpPr>
        <p:spPr>
          <a:xfrm>
            <a:off x="0" y="914400"/>
            <a:ext cx="9144000" cy="52578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t>There are two Fick’s laws</a:t>
            </a:r>
            <a:r>
              <a:rPr lang="en-US" sz="2000" dirty="0" smtClean="0"/>
              <a:t>,</a:t>
            </a:r>
          </a:p>
          <a:p>
            <a:r>
              <a:rPr lang="en-US" sz="2000" dirty="0"/>
              <a:t> </a:t>
            </a:r>
            <a:r>
              <a:rPr lang="en-US" sz="2000" dirty="0" smtClean="0"/>
              <a:t>      </a:t>
            </a:r>
            <a:r>
              <a:rPr lang="en-US" sz="2000" dirty="0"/>
              <a:t>which describe diffusion of substances in porous media. </a:t>
            </a:r>
            <a:r>
              <a:rPr lang="en-US" sz="2000" dirty="0" smtClean="0"/>
              <a:t>The movement </a:t>
            </a:r>
            <a:r>
              <a:rPr lang="en-US" sz="2000" dirty="0"/>
              <a:t>of ions from areas of higher concentration to lower concentration </a:t>
            </a:r>
            <a:r>
              <a:rPr lang="en-US" sz="2000" dirty="0" smtClean="0"/>
              <a:t>is proportional </a:t>
            </a:r>
            <a:r>
              <a:rPr lang="en-US" sz="2000" dirty="0"/>
              <a:t>to the concentration gradient, the cross-sectional area available for </a:t>
            </a:r>
            <a:r>
              <a:rPr lang="en-US" sz="2000" dirty="0" smtClean="0"/>
              <a:t>diffusion, and </a:t>
            </a:r>
            <a:r>
              <a:rPr lang="en-US" sz="2000" dirty="0"/>
              <a:t>the elapsed time during the solute transport. The net amount of solute crossing </a:t>
            </a:r>
            <a:r>
              <a:rPr lang="en-US" sz="2000" dirty="0" smtClean="0"/>
              <a:t>a plane </a:t>
            </a:r>
            <a:r>
              <a:rPr lang="en-US" sz="2000" dirty="0"/>
              <a:t>of unit area in unit time is known as the solute flux density (J; gcm−2s−1), which </a:t>
            </a:r>
            <a:r>
              <a:rPr lang="en-US" sz="2000" dirty="0" smtClean="0"/>
              <a:t>is given </a:t>
            </a:r>
            <a:r>
              <a:rPr lang="en-US" sz="2000" dirty="0"/>
              <a:t>by Eq. </a:t>
            </a:r>
            <a:r>
              <a:rPr lang="en-US" sz="2000" dirty="0" smtClean="0"/>
              <a:t> </a:t>
            </a:r>
            <a:r>
              <a:rPr lang="en-US" sz="2000" dirty="0"/>
              <a:t>known as Fick’s first law (1855) for steady state </a:t>
            </a:r>
            <a:r>
              <a:rPr lang="en-US" sz="2000" dirty="0" smtClean="0"/>
              <a:t>one-dimensional solute </a:t>
            </a:r>
            <a:r>
              <a:rPr lang="en-US" sz="2000" dirty="0"/>
              <a:t>transport:</a:t>
            </a:r>
          </a:p>
        </p:txBody>
      </p:sp>
    </p:spTree>
    <p:extLst>
      <p:ext uri="{BB962C8B-B14F-4D97-AF65-F5344CB8AC3E}">
        <p14:creationId xmlns:p14="http://schemas.microsoft.com/office/powerpoint/2010/main" val="3413823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Callout 1"/>
          <p:cNvSpPr/>
          <p:nvPr/>
        </p:nvSpPr>
        <p:spPr>
          <a:xfrm>
            <a:off x="304800" y="304800"/>
            <a:ext cx="2133600" cy="1219200"/>
          </a:xfrm>
          <a:prstGeom prst="right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EQUATION</a:t>
            </a:r>
            <a:endParaRPr lang="en-US" dirty="0"/>
          </a:p>
        </p:txBody>
      </p:sp>
      <p:sp>
        <p:nvSpPr>
          <p:cNvPr id="3" name="Isosceles Triangle 2"/>
          <p:cNvSpPr/>
          <p:nvPr/>
        </p:nvSpPr>
        <p:spPr>
          <a:xfrm>
            <a:off x="1828800" y="0"/>
            <a:ext cx="6172200" cy="2057400"/>
          </a:xfrm>
          <a:prstGeom prst="triangl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914400"/>
            <a:ext cx="2362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762000" y="2362200"/>
            <a:ext cx="8077200" cy="3657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Where:</a:t>
            </a:r>
          </a:p>
          <a:p>
            <a:pPr marL="285750" indent="-285750">
              <a:buFont typeface="Courier New" pitchFamily="49" charset="0"/>
              <a:buChar char="o"/>
            </a:pPr>
            <a:r>
              <a:rPr lang="en-US" dirty="0" smtClean="0"/>
              <a:t> </a:t>
            </a:r>
            <a:r>
              <a:rPr lang="en-US" dirty="0"/>
              <a:t>Dm is the ionic or molecular diffusion coefficient of the porous media (cm2s−1</a:t>
            </a:r>
            <a:r>
              <a:rPr lang="en-US" dirty="0" smtClean="0"/>
              <a:t>),</a:t>
            </a:r>
          </a:p>
          <a:p>
            <a:pPr marL="285750" indent="-285750">
              <a:buFont typeface="Courier New" pitchFamily="49" charset="0"/>
              <a:buChar char="o"/>
            </a:pPr>
            <a:r>
              <a:rPr lang="en-US" dirty="0" smtClean="0"/>
              <a:t> C is </a:t>
            </a:r>
            <a:r>
              <a:rPr lang="en-US" dirty="0"/>
              <a:t>the solute concentration (gcm−3) </a:t>
            </a:r>
            <a:r>
              <a:rPr lang="en-US" dirty="0" smtClean="0"/>
              <a:t>and  </a:t>
            </a:r>
            <a:r>
              <a:rPr lang="en-US" dirty="0"/>
              <a:t>x is the distance (cm). </a:t>
            </a:r>
            <a:endParaRPr lang="en-US" dirty="0" smtClean="0"/>
          </a:p>
          <a:p>
            <a:pPr marL="285750" indent="-285750">
              <a:buFont typeface="Courier New" pitchFamily="49" charset="0"/>
              <a:buChar char="o"/>
            </a:pPr>
            <a:endParaRPr lang="en-US" dirty="0" smtClean="0"/>
          </a:p>
          <a:p>
            <a:pPr marL="285750" indent="-285750">
              <a:buFont typeface="Courier New" pitchFamily="49" charset="0"/>
              <a:buChar char="o"/>
            </a:pPr>
            <a:r>
              <a:rPr lang="en-US" dirty="0" smtClean="0"/>
              <a:t>The </a:t>
            </a:r>
            <a:r>
              <a:rPr lang="en-US" dirty="0"/>
              <a:t>concentration </a:t>
            </a:r>
            <a:r>
              <a:rPr lang="en-US" dirty="0" smtClean="0"/>
              <a:t>gradient (</a:t>
            </a:r>
            <a:r>
              <a:rPr lang="en-US" dirty="0"/>
              <a:t>∂C/∂x) in Eq. </a:t>
            </a:r>
            <a:r>
              <a:rPr lang="en-US" dirty="0" smtClean="0"/>
              <a:t> </a:t>
            </a:r>
            <a:r>
              <a:rPr lang="en-US" dirty="0"/>
              <a:t>is the driving force and the minus sign indicates that solute </a:t>
            </a:r>
            <a:r>
              <a:rPr lang="en-US" dirty="0" smtClean="0"/>
              <a:t>moves from </a:t>
            </a:r>
            <a:r>
              <a:rPr lang="en-US" dirty="0"/>
              <a:t>areas of higher concentration to lower concentration.</a:t>
            </a:r>
          </a:p>
        </p:txBody>
      </p:sp>
    </p:spTree>
    <p:extLst>
      <p:ext uri="{BB962C8B-B14F-4D97-AF65-F5344CB8AC3E}">
        <p14:creationId xmlns:p14="http://schemas.microsoft.com/office/powerpoint/2010/main" val="1403373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24000" y="1219200"/>
            <a:ext cx="6172200" cy="3962400"/>
          </a:xfrm>
          <a:prstGeom prst="ellipse">
            <a:avLst/>
          </a:prstGeom>
          <a:ln>
            <a:noFill/>
          </a:ln>
          <a:effectLst>
            <a:glow rad="228600">
              <a:schemeClr val="accent1">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smtClean="0">
                <a:latin typeface="Times New Roman"/>
              </a:rPr>
              <a:t>TRANSPORT  </a:t>
            </a:r>
            <a:r>
              <a:rPr lang="en-US" sz="4000" b="1" dirty="0">
                <a:latin typeface="Times New Roman"/>
              </a:rPr>
              <a:t>EQUATIONS</a:t>
            </a:r>
            <a:endParaRPr lang="en-US" sz="4000" dirty="0"/>
          </a:p>
        </p:txBody>
      </p:sp>
    </p:spTree>
    <p:extLst>
      <p:ext uri="{BB962C8B-B14F-4D97-AF65-F5344CB8AC3E}">
        <p14:creationId xmlns:p14="http://schemas.microsoft.com/office/powerpoint/2010/main" val="2552610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3191" y="-9939"/>
            <a:ext cx="8915400" cy="601980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buFont typeface="Courier New" pitchFamily="49" charset="0"/>
              <a:buChar char="o"/>
            </a:pPr>
            <a:r>
              <a:rPr lang="en-US" sz="2000" dirty="0"/>
              <a:t>When a solute enters a soil matrix (which can be in a soil core, repacked soil column, </a:t>
            </a:r>
            <a:r>
              <a:rPr lang="en-US" sz="2000" dirty="0" smtClean="0"/>
              <a:t>or agricultural </a:t>
            </a:r>
            <a:r>
              <a:rPr lang="en-US" sz="2000" dirty="0"/>
              <a:t>soil in a field) the initial sharp boundary between the resident and </a:t>
            </a:r>
            <a:r>
              <a:rPr lang="en-US" sz="2000" dirty="0" smtClean="0"/>
              <a:t>displacing solute </a:t>
            </a:r>
            <a:r>
              <a:rPr lang="en-US" sz="2000" dirty="0"/>
              <a:t>starts diminishing mainly due to the twin processes of diffusion and dispersion</a:t>
            </a:r>
            <a:r>
              <a:rPr lang="en-US" sz="2000" dirty="0" smtClean="0"/>
              <a:t>.</a:t>
            </a:r>
          </a:p>
          <a:p>
            <a:pPr marL="342900" indent="-342900">
              <a:buFont typeface="Courier New" pitchFamily="49" charset="0"/>
              <a:buChar char="o"/>
            </a:pPr>
            <a:endParaRPr lang="en-US" sz="2000" dirty="0"/>
          </a:p>
          <a:p>
            <a:pPr marL="342900" indent="-342900">
              <a:buFont typeface="Courier New" pitchFamily="49" charset="0"/>
              <a:buChar char="o"/>
            </a:pPr>
            <a:r>
              <a:rPr lang="en-US" sz="2000" dirty="0"/>
              <a:t>The transport of a solution through soil matrix consists </a:t>
            </a:r>
            <a:r>
              <a:rPr lang="en-US" sz="2000" dirty="0" smtClean="0"/>
              <a:t>of three </a:t>
            </a:r>
            <a:r>
              <a:rPr lang="en-US" sz="2000" dirty="0"/>
              <a:t>main components</a:t>
            </a:r>
            <a:r>
              <a:rPr lang="en-US" sz="2000" dirty="0" smtClean="0"/>
              <a:t>:</a:t>
            </a:r>
          </a:p>
          <a:p>
            <a:pPr marL="342900" indent="-342900">
              <a:buFont typeface="Courier New" pitchFamily="49" charset="0"/>
              <a:buChar char="o"/>
            </a:pPr>
            <a:endParaRPr lang="en-US" sz="2000" dirty="0"/>
          </a:p>
          <a:p>
            <a:pPr marL="342900" indent="-342900">
              <a:buFont typeface="Courier New" pitchFamily="49" charset="0"/>
              <a:buChar char="o"/>
            </a:pPr>
            <a:r>
              <a:rPr lang="en-US" sz="2000" dirty="0"/>
              <a:t>convection, diffusion, and dispersion, which are briefly described below.</a:t>
            </a:r>
          </a:p>
        </p:txBody>
      </p:sp>
    </p:spTree>
    <p:extLst>
      <p:ext uri="{BB962C8B-B14F-4D97-AF65-F5344CB8AC3E}">
        <p14:creationId xmlns:p14="http://schemas.microsoft.com/office/powerpoint/2010/main" val="1946085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86138" y="387625"/>
            <a:ext cx="9057862" cy="3803375"/>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buFont typeface="Courier New" pitchFamily="49" charset="0"/>
              <a:buChar char="o"/>
            </a:pPr>
            <a:r>
              <a:rPr lang="en-US" sz="2000" dirty="0"/>
              <a:t>Convective or </a:t>
            </a:r>
            <a:r>
              <a:rPr lang="en-US" sz="2000" dirty="0" smtClean="0"/>
              <a:t>advective </a:t>
            </a:r>
            <a:r>
              <a:rPr lang="en-US" sz="2000" dirty="0"/>
              <a:t>transport of a solution inside a soil matrix is known as </a:t>
            </a:r>
            <a:r>
              <a:rPr lang="en-US" sz="2000" dirty="0" smtClean="0"/>
              <a:t>the passive </a:t>
            </a:r>
            <a:r>
              <a:rPr lang="en-US" sz="2000" dirty="0"/>
              <a:t>movement with flowing soil water</a:t>
            </a:r>
            <a:r>
              <a:rPr lang="en-US" sz="2000" dirty="0" smtClean="0"/>
              <a:t>.</a:t>
            </a:r>
          </a:p>
          <a:p>
            <a:pPr marL="342900" indent="-342900">
              <a:buFont typeface="Courier New" pitchFamily="49" charset="0"/>
              <a:buChar char="o"/>
            </a:pPr>
            <a:endParaRPr lang="en-US" sz="2000" dirty="0" smtClean="0"/>
          </a:p>
          <a:p>
            <a:pPr marL="342900" indent="-342900">
              <a:buFont typeface="Courier New" pitchFamily="49" charset="0"/>
              <a:buChar char="o"/>
            </a:pPr>
            <a:r>
              <a:rPr lang="en-US" sz="2000" dirty="0" smtClean="0"/>
              <a:t> </a:t>
            </a:r>
            <a:r>
              <a:rPr lang="en-US" sz="2000" dirty="0"/>
              <a:t>If the transport process has only </a:t>
            </a:r>
            <a:r>
              <a:rPr lang="en-US" sz="2000" dirty="0" smtClean="0"/>
              <a:t>convective transport </a:t>
            </a:r>
            <a:r>
              <a:rPr lang="en-US" sz="2000" dirty="0"/>
              <a:t>without any diffusion, the water and solute move at the same average flow </a:t>
            </a:r>
            <a:r>
              <a:rPr lang="en-US" sz="2000" dirty="0" smtClean="0"/>
              <a:t>rate</a:t>
            </a:r>
          </a:p>
          <a:p>
            <a:pPr algn="ctr"/>
            <a:endParaRPr lang="en-US" sz="2000" dirty="0"/>
          </a:p>
          <a:p>
            <a:pPr algn="ctr"/>
            <a:r>
              <a:rPr lang="en-US" sz="2000" dirty="0" smtClean="0"/>
              <a:t>Mathematically </a:t>
            </a:r>
            <a:r>
              <a:rPr lang="en-US" sz="2000" dirty="0"/>
              <a:t>convective transport (Jm) can be expressed as.</a:t>
            </a:r>
          </a:p>
        </p:txBody>
      </p:sp>
      <p:sp>
        <p:nvSpPr>
          <p:cNvPr id="3" name="Flowchart: Terminator 2"/>
          <p:cNvSpPr/>
          <p:nvPr/>
        </p:nvSpPr>
        <p:spPr>
          <a:xfrm>
            <a:off x="1828800" y="13252"/>
            <a:ext cx="5181600" cy="748747"/>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t>1-  </a:t>
            </a:r>
            <a:r>
              <a:rPr lang="en-US" sz="2400" dirty="0"/>
              <a:t>Convection or Mass Transport</a:t>
            </a:r>
          </a:p>
        </p:txBody>
      </p:sp>
      <p:sp>
        <p:nvSpPr>
          <p:cNvPr id="4" name="Oval 3"/>
          <p:cNvSpPr/>
          <p:nvPr/>
        </p:nvSpPr>
        <p:spPr>
          <a:xfrm>
            <a:off x="2536134" y="3733800"/>
            <a:ext cx="3940866" cy="914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Jm=qsC</a:t>
            </a:r>
          </a:p>
        </p:txBody>
      </p:sp>
      <p:sp>
        <p:nvSpPr>
          <p:cNvPr id="5" name="Rounded Rectangle 4"/>
          <p:cNvSpPr/>
          <p:nvPr/>
        </p:nvSpPr>
        <p:spPr>
          <a:xfrm>
            <a:off x="2133599" y="4648200"/>
            <a:ext cx="7010401" cy="2209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t>Where</a:t>
            </a:r>
          </a:p>
          <a:p>
            <a:pPr marL="285750" indent="-285750">
              <a:buFont typeface="Courier New" pitchFamily="49" charset="0"/>
              <a:buChar char="o"/>
            </a:pPr>
            <a:r>
              <a:rPr lang="en-US" dirty="0" smtClean="0"/>
              <a:t> </a:t>
            </a:r>
            <a:r>
              <a:rPr lang="en-US" sz="2000" dirty="0"/>
              <a:t>Jm is the flux density for convective or mass </a:t>
            </a:r>
            <a:r>
              <a:rPr lang="en-US" sz="2000" dirty="0" smtClean="0"/>
              <a:t>transport (ML</a:t>
            </a:r>
            <a:r>
              <a:rPr lang="en-US" sz="2000" dirty="0"/>
              <a:t>−2T−1), </a:t>
            </a:r>
            <a:endParaRPr lang="en-US" sz="2000" dirty="0" smtClean="0"/>
          </a:p>
          <a:p>
            <a:pPr marL="285750" indent="-285750">
              <a:buFont typeface="Courier New" pitchFamily="49" charset="0"/>
              <a:buChar char="o"/>
            </a:pPr>
            <a:r>
              <a:rPr lang="en-US" sz="2000" dirty="0" smtClean="0"/>
              <a:t>qs </a:t>
            </a:r>
            <a:r>
              <a:rPr lang="en-US" sz="2000" dirty="0"/>
              <a:t>is </a:t>
            </a:r>
            <a:r>
              <a:rPr lang="en-US" sz="2000" dirty="0" smtClean="0"/>
              <a:t>the volumetric </a:t>
            </a:r>
            <a:r>
              <a:rPr lang="en-US" sz="2000" dirty="0"/>
              <a:t>fluid flux density with dimensions of velocity (LT−1), </a:t>
            </a:r>
            <a:r>
              <a:rPr lang="en-US" sz="2000" dirty="0" smtClean="0"/>
              <a:t>and</a:t>
            </a:r>
          </a:p>
          <a:p>
            <a:pPr marL="285750" indent="-285750">
              <a:buFont typeface="Courier New" pitchFamily="49" charset="0"/>
              <a:buChar char="o"/>
            </a:pPr>
            <a:r>
              <a:rPr lang="en-US" sz="2000" dirty="0" smtClean="0"/>
              <a:t> </a:t>
            </a:r>
            <a:r>
              <a:rPr lang="en-US" sz="2000" dirty="0"/>
              <a:t>C is the </a:t>
            </a:r>
            <a:r>
              <a:rPr lang="en-US" sz="2000" dirty="0" smtClean="0"/>
              <a:t>volume averaged </a:t>
            </a:r>
            <a:r>
              <a:rPr lang="en-US" sz="2000" dirty="0"/>
              <a:t>solute concentration (ML−3).</a:t>
            </a:r>
          </a:p>
        </p:txBody>
      </p:sp>
    </p:spTree>
    <p:extLst>
      <p:ext uri="{BB962C8B-B14F-4D97-AF65-F5344CB8AC3E}">
        <p14:creationId xmlns:p14="http://schemas.microsoft.com/office/powerpoint/2010/main" val="3125649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2286000" y="304800"/>
            <a:ext cx="4038600" cy="914400"/>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smtClean="0"/>
              <a:t>2- </a:t>
            </a:r>
            <a:r>
              <a:rPr lang="en-US" sz="2400" dirty="0"/>
              <a:t>Diffusive Transport</a:t>
            </a:r>
          </a:p>
        </p:txBody>
      </p:sp>
      <p:sp>
        <p:nvSpPr>
          <p:cNvPr id="3" name="Horizontal Scroll 2"/>
          <p:cNvSpPr/>
          <p:nvPr/>
        </p:nvSpPr>
        <p:spPr>
          <a:xfrm>
            <a:off x="129209" y="990600"/>
            <a:ext cx="8763000" cy="320040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000" dirty="0"/>
              <a:t>Diffusion is a spontaneous process resulting from the random thermal motion </a:t>
            </a:r>
            <a:r>
              <a:rPr lang="en-US" sz="2000" dirty="0" smtClean="0"/>
              <a:t>of dissolved </a:t>
            </a:r>
            <a:r>
              <a:rPr lang="en-US" sz="2000" dirty="0"/>
              <a:t>ions and molecules. In general, the diffusion is an active process and </a:t>
            </a:r>
            <a:r>
              <a:rPr lang="en-US" sz="2000" dirty="0" smtClean="0"/>
              <a:t>diffusive transport </a:t>
            </a:r>
            <a:r>
              <a:rPr lang="en-US" sz="2000" dirty="0"/>
              <a:t>tends to decrease the existing concentration gradients and moves the </a:t>
            </a:r>
            <a:r>
              <a:rPr lang="en-US" sz="2000" dirty="0" smtClean="0"/>
              <a:t>process towards </a:t>
            </a:r>
            <a:r>
              <a:rPr lang="en-US" sz="2000" dirty="0"/>
              <a:t>homogeneity rather rapidly</a:t>
            </a:r>
            <a:r>
              <a:rPr lang="en-US" sz="2000" dirty="0" smtClean="0"/>
              <a:t>.</a:t>
            </a:r>
          </a:p>
          <a:p>
            <a:pPr algn="ctr"/>
            <a:endParaRPr lang="en-US" dirty="0"/>
          </a:p>
          <a:p>
            <a:pPr algn="ctr"/>
            <a:r>
              <a:rPr lang="en-US" dirty="0" smtClean="0"/>
              <a:t> </a:t>
            </a:r>
            <a:r>
              <a:rPr lang="en-US" dirty="0"/>
              <a:t>Fick’s law defines the diffusive transport and for</a:t>
            </a:r>
          </a:p>
          <a:p>
            <a:pPr algn="ctr"/>
            <a:r>
              <a:rPr lang="en-US" dirty="0"/>
              <a:t>one-dimensional steady state transport is given as:</a:t>
            </a:r>
          </a:p>
        </p:txBody>
      </p:sp>
      <p:sp>
        <p:nvSpPr>
          <p:cNvPr id="4" name="Oval 3"/>
          <p:cNvSpPr/>
          <p:nvPr/>
        </p:nvSpPr>
        <p:spPr>
          <a:xfrm>
            <a:off x="2057400" y="4343400"/>
            <a:ext cx="4800600" cy="1828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648200"/>
            <a:ext cx="2514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973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228600"/>
            <a:ext cx="7772400" cy="5334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t>Where</a:t>
            </a:r>
          </a:p>
          <a:p>
            <a:pPr algn="ctr"/>
            <a:endParaRPr lang="en-US" sz="2000" dirty="0" smtClean="0"/>
          </a:p>
          <a:p>
            <a:pPr marL="285750" indent="-285750">
              <a:buFont typeface="Courier New" pitchFamily="49" charset="0"/>
              <a:buChar char="o"/>
            </a:pPr>
            <a:r>
              <a:rPr lang="en-US" sz="2000" dirty="0" smtClean="0"/>
              <a:t> </a:t>
            </a:r>
            <a:r>
              <a:rPr lang="en-US" sz="2000" dirty="0"/>
              <a:t>JD is solute flux density for diffusive transport of solute (ML−2T−1), </a:t>
            </a:r>
            <a:endParaRPr lang="en-US" sz="2000" dirty="0" smtClean="0"/>
          </a:p>
          <a:p>
            <a:pPr marL="285750" indent="-285750">
              <a:buFont typeface="Courier New" pitchFamily="49" charset="0"/>
              <a:buChar char="o"/>
            </a:pPr>
            <a:r>
              <a:rPr lang="el-GR" sz="2000" dirty="0" smtClean="0"/>
              <a:t>θ </a:t>
            </a:r>
            <a:r>
              <a:rPr lang="en-US" sz="2000" dirty="0"/>
              <a:t>is </a:t>
            </a:r>
            <a:r>
              <a:rPr lang="en-US" sz="2000" dirty="0" smtClean="0"/>
              <a:t>the volumetric </a:t>
            </a:r>
            <a:r>
              <a:rPr lang="en-US" sz="2000" dirty="0"/>
              <a:t>moisture content (L3L−3</a:t>
            </a:r>
            <a:r>
              <a:rPr lang="en-US" sz="2000" dirty="0" smtClean="0"/>
              <a:t>).</a:t>
            </a:r>
          </a:p>
          <a:p>
            <a:pPr algn="ctr"/>
            <a:r>
              <a:rPr lang="en-US" sz="2000" dirty="0" smtClean="0"/>
              <a:t> </a:t>
            </a:r>
          </a:p>
          <a:p>
            <a:r>
              <a:rPr lang="en-US" sz="2000" dirty="0" smtClean="0"/>
              <a:t>The </a:t>
            </a:r>
            <a:r>
              <a:rPr lang="en-US" sz="2000" dirty="0"/>
              <a:t>diffusion coefficient in soils (Dm) is slightly</a:t>
            </a:r>
          </a:p>
          <a:p>
            <a:r>
              <a:rPr lang="en-US" sz="2000" dirty="0"/>
              <a:t>less than the diffusion coefficient in pure water (D0) mainly due to the tortuous </a:t>
            </a:r>
            <a:r>
              <a:rPr lang="en-US" sz="2000" dirty="0" smtClean="0"/>
              <a:t>flow paths </a:t>
            </a:r>
            <a:r>
              <a:rPr lang="en-US" sz="2000" dirty="0"/>
              <a:t>in soils.</a:t>
            </a:r>
          </a:p>
          <a:p>
            <a:pPr algn="ctr"/>
            <a:endParaRPr lang="en-US" sz="2000" dirty="0" smtClean="0"/>
          </a:p>
          <a:p>
            <a:pPr algn="ctr"/>
            <a:r>
              <a:rPr lang="en-US" sz="2000" dirty="0" smtClean="0"/>
              <a:t>Dm=D0</a:t>
            </a:r>
            <a:r>
              <a:rPr lang="el-GR" sz="2000" dirty="0" smtClean="0"/>
              <a:t>θξ</a:t>
            </a:r>
            <a:endParaRPr lang="en-US" sz="2000" dirty="0" smtClean="0"/>
          </a:p>
          <a:p>
            <a:pPr algn="ctr"/>
            <a:endParaRPr lang="en-US" sz="2000" dirty="0" smtClean="0"/>
          </a:p>
          <a:p>
            <a:pPr algn="ctr"/>
            <a:r>
              <a:rPr lang="en-US" sz="2000" b="1" dirty="0" smtClean="0"/>
              <a:t>Where </a:t>
            </a:r>
            <a:r>
              <a:rPr lang="en-US" sz="2000" dirty="0" smtClean="0"/>
              <a:t>        </a:t>
            </a:r>
          </a:p>
          <a:p>
            <a:endParaRPr lang="en-US" sz="2000" dirty="0" smtClean="0"/>
          </a:p>
          <a:p>
            <a:r>
              <a:rPr lang="en-US" sz="2000" dirty="0" smtClean="0"/>
              <a:t> </a:t>
            </a:r>
            <a:r>
              <a:rPr lang="en-US" sz="2000" dirty="0"/>
              <a:t>ξ is the dimensionless tortuosity factor ranging roughly from 0.3 to 0.7 for </a:t>
            </a:r>
            <a:r>
              <a:rPr lang="en-US" sz="2000" dirty="0" smtClean="0"/>
              <a:t>most soils</a:t>
            </a:r>
            <a:r>
              <a:rPr lang="en-US" sz="2000" dirty="0"/>
              <a:t>.</a:t>
            </a:r>
          </a:p>
          <a:p>
            <a:pPr algn="ctr"/>
            <a:endParaRPr lang="en-US" sz="2000" dirty="0"/>
          </a:p>
        </p:txBody>
      </p:sp>
    </p:spTree>
    <p:extLst>
      <p:ext uri="{BB962C8B-B14F-4D97-AF65-F5344CB8AC3E}">
        <p14:creationId xmlns:p14="http://schemas.microsoft.com/office/powerpoint/2010/main" val="214767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2382078" y="76200"/>
            <a:ext cx="4267200" cy="1066800"/>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t>3-  </a:t>
            </a:r>
            <a:r>
              <a:rPr lang="en-US" sz="2400" dirty="0"/>
              <a:t>Dispersive Transport</a:t>
            </a:r>
          </a:p>
        </p:txBody>
      </p:sp>
      <p:sp>
        <p:nvSpPr>
          <p:cNvPr id="3" name="Horizontal Scroll 2"/>
          <p:cNvSpPr/>
          <p:nvPr/>
        </p:nvSpPr>
        <p:spPr>
          <a:xfrm>
            <a:off x="210378" y="914400"/>
            <a:ext cx="8610600" cy="243840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000" dirty="0"/>
              <a:t>The soil matrix consists of pores of different shapes, sizes, and orientation. </a:t>
            </a:r>
            <a:r>
              <a:rPr lang="en-US" sz="2000" dirty="0" smtClean="0"/>
              <a:t>This heterogeneity </a:t>
            </a:r>
            <a:r>
              <a:rPr lang="en-US" sz="2000" dirty="0"/>
              <a:t>of pore structure causes a large deviation of local pore water </a:t>
            </a:r>
            <a:r>
              <a:rPr lang="en-US" sz="2000" dirty="0" smtClean="0"/>
              <a:t>velocities inside </a:t>
            </a:r>
            <a:r>
              <a:rPr lang="en-US" sz="2000" dirty="0"/>
              <a:t>each individual </a:t>
            </a:r>
            <a:r>
              <a:rPr lang="en-US" sz="2000" dirty="0" smtClean="0"/>
              <a:t>pore</a:t>
            </a:r>
            <a:r>
              <a:rPr lang="en-US" dirty="0" smtClean="0"/>
              <a:t>.</a:t>
            </a:r>
            <a:endParaRPr lang="en-US" dirty="0"/>
          </a:p>
        </p:txBody>
      </p:sp>
      <p:sp>
        <p:nvSpPr>
          <p:cNvPr id="4" name="Rounded Rectangle 3"/>
          <p:cNvSpPr/>
          <p:nvPr/>
        </p:nvSpPr>
        <p:spPr>
          <a:xfrm>
            <a:off x="533400" y="3200400"/>
            <a:ext cx="8184873" cy="2590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Courier New" pitchFamily="49" charset="0"/>
              <a:buChar char="o"/>
            </a:pPr>
            <a:r>
              <a:rPr lang="en-US" sz="2000" dirty="0"/>
              <a:t>Dispersive transport occurs because of the velocity variations </a:t>
            </a:r>
            <a:r>
              <a:rPr lang="en-US" sz="2000" dirty="0" smtClean="0"/>
              <a:t>in </a:t>
            </a:r>
            <a:r>
              <a:rPr lang="en-US" sz="2000" dirty="0"/>
              <a:t>soil matrix </a:t>
            </a:r>
            <a:r>
              <a:rPr lang="en-US" sz="2000" dirty="0" smtClean="0"/>
              <a:t>with respect </a:t>
            </a:r>
            <a:r>
              <a:rPr lang="en-US" sz="2000" dirty="0"/>
              <a:t>to average pore water velocity</a:t>
            </a:r>
            <a:r>
              <a:rPr lang="en-US" sz="2000" dirty="0" smtClean="0"/>
              <a:t>. The </a:t>
            </a:r>
            <a:r>
              <a:rPr lang="en-US" sz="2000" dirty="0"/>
              <a:t>velocity variations in a soil matrix is </a:t>
            </a:r>
            <a:r>
              <a:rPr lang="en-US" sz="2000" dirty="0" smtClean="0"/>
              <a:t>caused by </a:t>
            </a:r>
            <a:r>
              <a:rPr lang="en-US" sz="2000" dirty="0"/>
              <a:t>several factors such as zero velocity at the particle surface, which increases </a:t>
            </a:r>
            <a:r>
              <a:rPr lang="en-US" sz="2000" dirty="0" smtClean="0"/>
              <a:t>gradually and </a:t>
            </a:r>
            <a:r>
              <a:rPr lang="en-US" sz="2000" dirty="0"/>
              <a:t>is the maximum at the center of pore or at air water interface under </a:t>
            </a:r>
            <a:r>
              <a:rPr lang="en-US" sz="2000" dirty="0" smtClean="0"/>
              <a:t>unsaturated conditions, </a:t>
            </a:r>
            <a:endParaRPr lang="en-US" sz="2000" dirty="0"/>
          </a:p>
        </p:txBody>
      </p:sp>
    </p:spTree>
    <p:extLst>
      <p:ext uri="{BB962C8B-B14F-4D97-AF65-F5344CB8AC3E}">
        <p14:creationId xmlns:p14="http://schemas.microsoft.com/office/powerpoint/2010/main" val="1214645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lstStyle/>
          <a:p>
            <a:endParaRPr lang="en-US" sz="2400" b="1" dirty="0" smtClean="0">
              <a:latin typeface="Times New Roman"/>
            </a:endParaRPr>
          </a:p>
          <a:p>
            <a:endParaRPr lang="en-US" sz="2400" dirty="0"/>
          </a:p>
          <a:p>
            <a:endParaRPr lang="en-US" dirty="0" smtClean="0"/>
          </a:p>
          <a:p>
            <a:endParaRPr lang="en-US" dirty="0"/>
          </a:p>
        </p:txBody>
      </p:sp>
      <p:sp>
        <p:nvSpPr>
          <p:cNvPr id="3" name="Title 2"/>
          <p:cNvSpPr>
            <a:spLocks noGrp="1"/>
          </p:cNvSpPr>
          <p:nvPr>
            <p:ph type="title"/>
          </p:nvPr>
        </p:nvSpPr>
        <p:spPr>
          <a:xfrm>
            <a:off x="413982" y="-304800"/>
            <a:ext cx="8229600" cy="1143000"/>
          </a:xfrm>
        </p:spPr>
        <p:txBody>
          <a:bodyPr/>
          <a:lstStyle/>
          <a:p>
            <a:r>
              <a:rPr lang="en-US" dirty="0" smtClean="0">
                <a:latin typeface="Times New Roman" pitchFamily="18" charset="0"/>
                <a:cs typeface="Times New Roman" pitchFamily="18" charset="0"/>
              </a:rPr>
              <a:t>Contents</a:t>
            </a:r>
            <a:endParaRPr lang="en-US" dirty="0">
              <a:latin typeface="Times New Roman" pitchFamily="18" charset="0"/>
              <a:cs typeface="Times New Roman" pitchFamily="18" charset="0"/>
            </a:endParaRPr>
          </a:p>
        </p:txBody>
      </p:sp>
      <p:sp>
        <p:nvSpPr>
          <p:cNvPr id="4" name="Rounded Rectangle 3"/>
          <p:cNvSpPr/>
          <p:nvPr/>
        </p:nvSpPr>
        <p:spPr>
          <a:xfrm>
            <a:off x="838200" y="762000"/>
            <a:ext cx="7162800" cy="5257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lnSpc>
                <a:spcPct val="150000"/>
              </a:lnSpc>
              <a:buFont typeface="Wingdings" pitchFamily="2" charset="2"/>
              <a:buChar char="Ø"/>
            </a:pPr>
            <a:endParaRPr lang="en-US" sz="2400" dirty="0" smtClean="0">
              <a:solidFill>
                <a:schemeClr val="tx1"/>
              </a:solidFill>
              <a:latin typeface="Times New Roman" pitchFamily="18" charset="0"/>
              <a:cs typeface="Times New Roman" pitchFamily="18" charset="0"/>
            </a:endParaRPr>
          </a:p>
          <a:p>
            <a:pPr marL="342900" indent="-342900">
              <a:lnSpc>
                <a:spcPct val="150000"/>
              </a:lnSpc>
              <a:buFont typeface="Wingdings" pitchFamily="2" charset="2"/>
              <a:buChar char="Ø"/>
            </a:pPr>
            <a:r>
              <a:rPr lang="en-US" sz="2400" b="1" dirty="0" smtClean="0">
                <a:solidFill>
                  <a:schemeClr val="tx1"/>
                </a:solidFill>
                <a:latin typeface="Times New Roman" pitchFamily="18" charset="0"/>
                <a:cs typeface="Times New Roman" pitchFamily="18" charset="0"/>
              </a:rPr>
              <a:t>Definitions</a:t>
            </a:r>
            <a:endParaRPr lang="en-US" sz="2400" b="1" dirty="0">
              <a:solidFill>
                <a:schemeClr val="tx1"/>
              </a:solidFill>
              <a:latin typeface="Times New Roman" pitchFamily="18" charset="0"/>
              <a:cs typeface="Times New Roman" pitchFamily="18" charset="0"/>
            </a:endParaRPr>
          </a:p>
          <a:p>
            <a:pPr marL="342900" indent="-342900">
              <a:lnSpc>
                <a:spcPct val="150000"/>
              </a:lnSpc>
              <a:buFont typeface="Wingdings" pitchFamily="2" charset="2"/>
              <a:buChar char="Ø"/>
            </a:pPr>
            <a:r>
              <a:rPr lang="en-US" sz="2400" b="1" dirty="0">
                <a:solidFill>
                  <a:schemeClr val="tx1"/>
                </a:solidFill>
                <a:latin typeface="Times New Roman" pitchFamily="18" charset="0"/>
                <a:cs typeface="Times New Roman" pitchFamily="18" charset="0"/>
              </a:rPr>
              <a:t>Introduction</a:t>
            </a:r>
          </a:p>
          <a:p>
            <a:pPr marL="342900" indent="-342900">
              <a:lnSpc>
                <a:spcPct val="150000"/>
              </a:lnSpc>
              <a:buFont typeface="Wingdings" pitchFamily="2" charset="2"/>
              <a:buChar char="Ø"/>
            </a:pPr>
            <a:r>
              <a:rPr lang="en-US" sz="2400" b="1" dirty="0">
                <a:solidFill>
                  <a:schemeClr val="tx1"/>
                </a:solidFill>
                <a:latin typeface="Times New Roman" pitchFamily="18" charset="0"/>
                <a:cs typeface="Times New Roman" pitchFamily="18" charset="0"/>
              </a:rPr>
              <a:t>SOLUTE  TRANSPORT  PROCESS</a:t>
            </a:r>
          </a:p>
          <a:p>
            <a:pPr marL="342900" indent="-342900">
              <a:lnSpc>
                <a:spcPct val="150000"/>
              </a:lnSpc>
              <a:buFont typeface="Wingdings" pitchFamily="2" charset="2"/>
              <a:buChar char="Ø"/>
            </a:pPr>
            <a:r>
              <a:rPr lang="en-US" sz="2400" b="1" dirty="0">
                <a:solidFill>
                  <a:schemeClr val="tx1"/>
                </a:solidFill>
                <a:latin typeface="Times New Roman" pitchFamily="18" charset="0"/>
                <a:cs typeface="Times New Roman" pitchFamily="18" charset="0"/>
              </a:rPr>
              <a:t>Microscopic Mixing </a:t>
            </a:r>
          </a:p>
          <a:p>
            <a:pPr marL="342900" indent="-342900">
              <a:lnSpc>
                <a:spcPct val="150000"/>
              </a:lnSpc>
              <a:buFont typeface="Wingdings" pitchFamily="2" charset="2"/>
              <a:buChar char="Ø"/>
            </a:pPr>
            <a:r>
              <a:rPr lang="en-US" sz="2400" b="1" dirty="0">
                <a:solidFill>
                  <a:schemeClr val="tx1"/>
                </a:solidFill>
                <a:latin typeface="Times New Roman" pitchFamily="18" charset="0"/>
                <a:cs typeface="Times New Roman" pitchFamily="18" charset="0"/>
              </a:rPr>
              <a:t>Fick`s Law</a:t>
            </a:r>
          </a:p>
          <a:p>
            <a:pPr marL="342900" indent="-342900">
              <a:lnSpc>
                <a:spcPct val="150000"/>
              </a:lnSpc>
              <a:buFont typeface="Wingdings" pitchFamily="2" charset="2"/>
              <a:buChar char="Ø"/>
            </a:pPr>
            <a:r>
              <a:rPr lang="en-US" sz="2400" b="1" dirty="0">
                <a:solidFill>
                  <a:schemeClr val="tx1"/>
                </a:solidFill>
                <a:latin typeface="Times New Roman" pitchFamily="18" charset="0"/>
                <a:cs typeface="Times New Roman" pitchFamily="18" charset="0"/>
              </a:rPr>
              <a:t>Transport Equations</a:t>
            </a:r>
          </a:p>
          <a:p>
            <a:pPr marL="342900" indent="-342900">
              <a:lnSpc>
                <a:spcPct val="150000"/>
              </a:lnSpc>
              <a:buFont typeface="Wingdings" pitchFamily="2" charset="2"/>
              <a:buChar char="Ø"/>
            </a:pPr>
            <a:r>
              <a:rPr lang="en-US" sz="2400" b="1" dirty="0">
                <a:solidFill>
                  <a:schemeClr val="tx1"/>
                </a:solidFill>
                <a:latin typeface="Times New Roman" pitchFamily="18" charset="0"/>
                <a:cs typeface="Times New Roman" pitchFamily="18" charset="0"/>
              </a:rPr>
              <a:t>Breakthrough Curves</a:t>
            </a:r>
          </a:p>
          <a:p>
            <a:pPr marL="342900" indent="-342900">
              <a:lnSpc>
                <a:spcPct val="150000"/>
              </a:lnSpc>
              <a:buFont typeface="Wingdings" pitchFamily="2" charset="2"/>
              <a:buChar char="Ø"/>
            </a:pPr>
            <a:r>
              <a:rPr lang="en-US" sz="2400" b="1" dirty="0">
                <a:solidFill>
                  <a:schemeClr val="tx1"/>
                </a:solidFill>
                <a:latin typeface="Times New Roman" pitchFamily="18" charset="0"/>
                <a:cs typeface="Times New Roman" pitchFamily="18" charset="0"/>
              </a:rPr>
              <a:t>Dispersion Process</a:t>
            </a:r>
          </a:p>
          <a:p>
            <a:pPr marL="342900" indent="-342900">
              <a:lnSpc>
                <a:spcPct val="150000"/>
              </a:lnSpc>
              <a:buFont typeface="Wingdings" pitchFamily="2" charset="2"/>
              <a:buChar char="Ø"/>
            </a:pPr>
            <a:r>
              <a:rPr lang="en-US" sz="2400" b="1" dirty="0">
                <a:solidFill>
                  <a:schemeClr val="tx1"/>
                </a:solidFill>
                <a:latin typeface="Times New Roman" pitchFamily="18" charset="0"/>
                <a:cs typeface="Times New Roman" pitchFamily="18" charset="0"/>
              </a:rPr>
              <a:t>Land use effects on flow and transport</a:t>
            </a:r>
          </a:p>
          <a:p>
            <a:pPr marL="342900" indent="-342900">
              <a:lnSpc>
                <a:spcPct val="150000"/>
              </a:lnSpc>
              <a:buFont typeface="Wingdings" pitchFamily="2" charset="2"/>
              <a:buChar char="Ø"/>
            </a:pPr>
            <a:endParaRPr lang="en-US" sz="2400" b="1" dirty="0">
              <a:solidFill>
                <a:schemeClr val="tx1"/>
              </a:solidFill>
              <a:latin typeface="Times New Roman"/>
            </a:endParaRPr>
          </a:p>
        </p:txBody>
      </p:sp>
    </p:spTree>
    <p:extLst>
      <p:ext uri="{BB962C8B-B14F-4D97-AF65-F5344CB8AC3E}">
        <p14:creationId xmlns:p14="http://schemas.microsoft.com/office/powerpoint/2010/main" val="2307777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0"/>
            <a:ext cx="8077200" cy="2209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buFont typeface="Courier New" pitchFamily="49" charset="0"/>
              <a:buChar char="o"/>
            </a:pPr>
            <a:r>
              <a:rPr lang="en-US" sz="2000" dirty="0"/>
              <a:t>Pore sizes also create velocity gradients with the velocity in</a:t>
            </a:r>
          </a:p>
          <a:p>
            <a:r>
              <a:rPr lang="en-US" sz="2000" dirty="0"/>
              <a:t>larger pores greater than the velocity in smaller pores </a:t>
            </a:r>
            <a:r>
              <a:rPr lang="en-US" sz="2000" dirty="0" smtClean="0"/>
              <a:t>.</a:t>
            </a:r>
          </a:p>
          <a:p>
            <a:pPr marL="342900" indent="-342900">
              <a:buFont typeface="Courier New" pitchFamily="49" charset="0"/>
              <a:buChar char="o"/>
            </a:pPr>
            <a:endParaRPr lang="en-US" sz="2000" dirty="0"/>
          </a:p>
          <a:p>
            <a:pPr marL="342900" indent="-342900">
              <a:buFont typeface="Courier New" pitchFamily="49" charset="0"/>
              <a:buChar char="o"/>
            </a:pPr>
            <a:r>
              <a:rPr lang="en-US" sz="2000" dirty="0" smtClean="0"/>
              <a:t> </a:t>
            </a:r>
            <a:r>
              <a:rPr lang="en-US" sz="2000" dirty="0"/>
              <a:t>The other </a:t>
            </a:r>
            <a:r>
              <a:rPr lang="en-US" sz="2000" dirty="0" smtClean="0"/>
              <a:t>possible reason </a:t>
            </a:r>
            <a:r>
              <a:rPr lang="en-US" sz="2000" dirty="0"/>
              <a:t>is the fluctuation of flow paths of an element of water with respect to the </a:t>
            </a:r>
            <a:r>
              <a:rPr lang="en-US" sz="2000" dirty="0" smtClean="0"/>
              <a:t>mean direction </a:t>
            </a:r>
            <a:r>
              <a:rPr lang="en-US" sz="2000" dirty="0"/>
              <a:t>of </a:t>
            </a:r>
            <a:r>
              <a:rPr lang="en-US" sz="2000" dirty="0" smtClean="0"/>
              <a:t>flow.</a:t>
            </a:r>
            <a:endParaRPr lang="en-US" sz="2000" dirty="0"/>
          </a:p>
        </p:txBody>
      </p:sp>
      <p:sp>
        <p:nvSpPr>
          <p:cNvPr id="3" name="Flowchart: Sequential Access Storage 2"/>
          <p:cNvSpPr/>
          <p:nvPr/>
        </p:nvSpPr>
        <p:spPr>
          <a:xfrm>
            <a:off x="609600" y="2514600"/>
            <a:ext cx="2133600" cy="1219200"/>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EQUATION</a:t>
            </a:r>
            <a:endParaRPr lang="en-US" dirty="0"/>
          </a:p>
        </p:txBody>
      </p:sp>
      <p:sp>
        <p:nvSpPr>
          <p:cNvPr id="4" name="Flowchart: Terminator 3"/>
          <p:cNvSpPr/>
          <p:nvPr/>
        </p:nvSpPr>
        <p:spPr>
          <a:xfrm>
            <a:off x="3260034" y="2514600"/>
            <a:ext cx="3978965" cy="1371600"/>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p>
        </p:txBody>
      </p:sp>
      <mc:AlternateContent xmlns:mc="http://schemas.openxmlformats.org/markup-compatibility/2006" xmlns:a14="http://schemas.microsoft.com/office/drawing/2010/main">
        <mc:Choice Requires="a14">
          <p:sp>
            <p:nvSpPr>
              <p:cNvPr id="5" name="Rounded Rectangle 4"/>
              <p:cNvSpPr/>
              <p:nvPr/>
            </p:nvSpPr>
            <p:spPr>
              <a:xfrm>
                <a:off x="990600" y="4114800"/>
                <a:ext cx="7848600" cy="2743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t>Where</a:t>
                </a:r>
              </a:p>
              <a:p>
                <a:pPr algn="ctr"/>
                <a:endParaRPr lang="en-US" dirty="0"/>
              </a:p>
              <a:p>
                <a:pPr algn="ctr"/>
                <a:r>
                  <a:rPr lang="en-US" sz="2000" dirty="0" smtClean="0"/>
                  <a:t> </a:t>
                </a:r>
                <a:r>
                  <a:rPr lang="en-US" sz="2000" dirty="0"/>
                  <a:t>Dh is the mechanical dispersion coefficient (Bear, 1972) and is assumed to be </a:t>
                </a:r>
                <a:r>
                  <a:rPr lang="en-US" sz="2000" dirty="0" smtClean="0"/>
                  <a:t>a function </a:t>
                </a:r>
                <a:r>
                  <a:rPr lang="en-US" sz="2000" dirty="0"/>
                  <a:t>of fluid velocity </a:t>
                </a:r>
                <a:r>
                  <a:rPr lang="en-US" sz="2000" dirty="0" smtClean="0"/>
                  <a:t>as follows</a:t>
                </a:r>
                <a:r>
                  <a:rPr lang="en-US" sz="2000" dirty="0"/>
                  <a:t>:</a:t>
                </a:r>
              </a:p>
              <a:p>
                <a:pPr algn="ctr"/>
                <a:endParaRPr lang="en-US" sz="2000" dirty="0" smtClean="0"/>
              </a:p>
              <a:p>
                <a:pPr algn="ctr"/>
                <a:r>
                  <a:rPr lang="en-US" sz="2000" dirty="0" smtClean="0"/>
                  <a:t>Dh=λvn</a:t>
                </a:r>
              </a:p>
              <a:p>
                <a:pPr algn="ctr"/>
                <a14:m>
                  <m:oMathPara xmlns:m="http://schemas.openxmlformats.org/officeDocument/2006/math">
                    <m:oMathParaPr>
                      <m:jc m:val="centerGroup"/>
                    </m:oMathParaPr>
                    <m:oMath xmlns:m="http://schemas.openxmlformats.org/officeDocument/2006/math">
                      <m:r>
                        <a:rPr lang="en-US" sz="2000" i="1" smtClean="0">
                          <a:latin typeface="Cambria Math"/>
                          <a:ea typeface="Cambria Math"/>
                        </a:rPr>
                        <m:t>𝜆</m:t>
                      </m:r>
                      <m:r>
                        <a:rPr lang="en-US" sz="2000" b="0" i="1" smtClean="0">
                          <a:latin typeface="Cambria Math"/>
                          <a:ea typeface="Cambria Math"/>
                        </a:rPr>
                        <m:t>=</m:t>
                      </m:r>
                      <m:r>
                        <a:rPr lang="en-US" sz="2000" b="0" i="1" smtClean="0">
                          <a:latin typeface="Cambria Math"/>
                          <a:ea typeface="Cambria Math"/>
                        </a:rPr>
                        <m:t>𝑑𝑖𝑠𝑝𝑒𝑟𝑠𝑖𝑣𝑖𝑡𝑦</m:t>
                      </m:r>
                    </m:oMath>
                  </m:oMathPara>
                </a14:m>
                <a:endParaRPr lang="en-US" sz="2000" b="0" dirty="0" smtClean="0">
                  <a:ea typeface="Cambria Math"/>
                </a:endParaRPr>
              </a:p>
              <a:p>
                <a:pPr algn="ctr"/>
                <a:r>
                  <a:rPr lang="en-US" sz="2000" dirty="0" smtClean="0"/>
                  <a:t>n= exponent</a:t>
                </a:r>
                <a:endParaRPr lang="en-US" sz="2000" dirty="0"/>
              </a:p>
            </p:txBody>
          </p:sp>
        </mc:Choice>
        <mc:Fallback xmlns="">
          <p:sp>
            <p:nvSpPr>
              <p:cNvPr id="5" name="Rounded Rectangle 4"/>
              <p:cNvSpPr>
                <a:spLocks noRot="1" noChangeAspect="1" noMove="1" noResize="1" noEditPoints="1" noAdjustHandles="1" noChangeArrowheads="1" noChangeShapeType="1" noTextEdit="1"/>
              </p:cNvSpPr>
              <p:nvPr/>
            </p:nvSpPr>
            <p:spPr>
              <a:xfrm>
                <a:off x="990600" y="4114800"/>
                <a:ext cx="7848600" cy="2743200"/>
              </a:xfrm>
              <a:prstGeom prst="roundRect">
                <a:avLst/>
              </a:prstGeom>
              <a:blipFill rotWithShape="1">
                <a:blip r:embed="rId2"/>
                <a:stretch>
                  <a:fillRect/>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895600"/>
            <a:ext cx="2590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011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81200" y="1447800"/>
            <a:ext cx="5181600" cy="3276600"/>
          </a:xfrm>
          <a:prstGeom prst="round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t>BREAKTHROUGH CURVES</a:t>
            </a:r>
          </a:p>
        </p:txBody>
      </p:sp>
    </p:spTree>
    <p:extLst>
      <p:ext uri="{BB962C8B-B14F-4D97-AF65-F5344CB8AC3E}">
        <p14:creationId xmlns:p14="http://schemas.microsoft.com/office/powerpoint/2010/main" val="2850448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152400" y="0"/>
            <a:ext cx="2971800" cy="914400"/>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Breakthrough </a:t>
            </a:r>
            <a:r>
              <a:rPr lang="en-US" sz="2400" dirty="0"/>
              <a:t>curves</a:t>
            </a:r>
          </a:p>
        </p:txBody>
      </p:sp>
      <p:sp>
        <p:nvSpPr>
          <p:cNvPr id="3" name="Round Diagonal Corner Rectangle 2"/>
          <p:cNvSpPr/>
          <p:nvPr/>
        </p:nvSpPr>
        <p:spPr>
          <a:xfrm>
            <a:off x="364435" y="1066800"/>
            <a:ext cx="8458200" cy="18288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dirty="0" smtClean="0"/>
              <a:t>    The graphical </a:t>
            </a:r>
            <a:r>
              <a:rPr lang="en-US" sz="2000" dirty="0"/>
              <a:t>representation of the concentration of these solutes with respect to time </a:t>
            </a:r>
            <a:r>
              <a:rPr lang="en-US" sz="2000" dirty="0" smtClean="0"/>
              <a:t>or cumulative </a:t>
            </a:r>
            <a:r>
              <a:rPr lang="en-US" sz="2000" dirty="0"/>
              <a:t>effluent volume or pore volume is known as “breakthrough curves” (BTC).</a:t>
            </a:r>
          </a:p>
        </p:txBody>
      </p:sp>
      <p:sp>
        <p:nvSpPr>
          <p:cNvPr id="4" name="Round Diagonal Corner Rectangle 3"/>
          <p:cNvSpPr/>
          <p:nvPr/>
        </p:nvSpPr>
        <p:spPr>
          <a:xfrm>
            <a:off x="364435" y="4038600"/>
            <a:ext cx="8458200" cy="18288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dirty="0" smtClean="0"/>
              <a:t>     Pore </a:t>
            </a:r>
            <a:r>
              <a:rPr lang="en-US" sz="2000" dirty="0"/>
              <a:t>volume is the ratio of cumulative effluent volume (cm3) at a specified time and </a:t>
            </a:r>
            <a:r>
              <a:rPr lang="en-US" sz="2000" dirty="0" smtClean="0"/>
              <a:t>total volumetric </a:t>
            </a:r>
            <a:r>
              <a:rPr lang="en-US" sz="2000" dirty="0"/>
              <a:t>moisture content of soil (cm3). Pore volume is a </a:t>
            </a:r>
            <a:r>
              <a:rPr lang="en-US" sz="2000" dirty="0" smtClean="0"/>
              <a:t>non dimensional </a:t>
            </a:r>
            <a:r>
              <a:rPr lang="en-US" sz="2000" dirty="0"/>
              <a:t>number </a:t>
            </a:r>
            <a:r>
              <a:rPr lang="en-US" sz="2000" dirty="0" smtClean="0"/>
              <a:t>and is </a:t>
            </a:r>
            <a:r>
              <a:rPr lang="en-US" sz="2000" dirty="0"/>
              <a:t>zero at time zero</a:t>
            </a:r>
            <a:r>
              <a:rPr lang="en-US" sz="2000" dirty="0" smtClean="0"/>
              <a:t>.</a:t>
            </a:r>
            <a:endParaRPr lang="en-US" sz="2000" dirty="0"/>
          </a:p>
        </p:txBody>
      </p:sp>
      <p:sp>
        <p:nvSpPr>
          <p:cNvPr id="5" name="Flowchart: Sequential Access Storage 4"/>
          <p:cNvSpPr/>
          <p:nvPr/>
        </p:nvSpPr>
        <p:spPr>
          <a:xfrm>
            <a:off x="364433" y="3048000"/>
            <a:ext cx="2531167" cy="9906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Pore volume</a:t>
            </a:r>
          </a:p>
        </p:txBody>
      </p:sp>
    </p:spTree>
    <p:extLst>
      <p:ext uri="{BB962C8B-B14F-4D97-AF65-F5344CB8AC3E}">
        <p14:creationId xmlns:p14="http://schemas.microsoft.com/office/powerpoint/2010/main" val="632333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1292087" y="13252"/>
            <a:ext cx="6400800" cy="1663148"/>
          </a:xfrm>
          <a:prstGeom prst="flowChartTermina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BTCs can have different shapes depending upon the </a:t>
            </a:r>
            <a:r>
              <a:rPr lang="en-US" sz="2400" dirty="0" smtClean="0">
                <a:solidFill>
                  <a:schemeClr val="tx1"/>
                </a:solidFill>
              </a:rPr>
              <a:t>solute application</a:t>
            </a:r>
            <a:r>
              <a:rPr lang="en-US" sz="2400" dirty="0">
                <a:solidFill>
                  <a:schemeClr val="tx1"/>
                </a:solidFill>
              </a:rPr>
              <a:t>.</a:t>
            </a:r>
          </a:p>
        </p:txBody>
      </p:sp>
      <p:sp>
        <p:nvSpPr>
          <p:cNvPr id="4" name="Folded Corner 3"/>
          <p:cNvSpPr/>
          <p:nvPr/>
        </p:nvSpPr>
        <p:spPr>
          <a:xfrm>
            <a:off x="1066800" y="2133600"/>
            <a:ext cx="7620000" cy="2362200"/>
          </a:xfrm>
          <a:prstGeom prst="foldedCorner">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p>
          <a:p>
            <a:pPr algn="ctr"/>
            <a:endParaRPr lang="en-US" sz="2000" dirty="0" smtClean="0"/>
          </a:p>
          <a:p>
            <a:pPr algn="ctr"/>
            <a:r>
              <a:rPr lang="en-US" sz="2000" dirty="0" smtClean="0"/>
              <a:t>with </a:t>
            </a:r>
            <a:r>
              <a:rPr lang="en-US" sz="2000" dirty="0"/>
              <a:t>respect to time of effluent arrival,</a:t>
            </a:r>
          </a:p>
          <a:p>
            <a:pPr algn="ctr"/>
            <a:r>
              <a:rPr lang="en-US" sz="2000" dirty="0"/>
              <a:t>volume of effluent, and pore volumes,</a:t>
            </a:r>
          </a:p>
          <a:p>
            <a:pPr algn="ctr"/>
            <a:endParaRPr lang="en-US" sz="2000" dirty="0" smtClean="0"/>
          </a:p>
          <a:p>
            <a:pPr algn="ctr"/>
            <a:r>
              <a:rPr lang="en-US" sz="2000" dirty="0" smtClean="0"/>
              <a:t>(</a:t>
            </a:r>
            <a:r>
              <a:rPr lang="en-US" sz="2000" dirty="0"/>
              <a:t>a) Chloride application as a step input</a:t>
            </a:r>
          </a:p>
          <a:p>
            <a:pPr algn="ctr"/>
            <a:r>
              <a:rPr lang="en-US" sz="2000" dirty="0"/>
              <a:t>through a 10 cm loam soil </a:t>
            </a:r>
            <a:r>
              <a:rPr lang="en-US" sz="2000" dirty="0" smtClean="0"/>
              <a:t>column</a:t>
            </a:r>
          </a:p>
          <a:p>
            <a:pPr algn="ctr"/>
            <a:endParaRPr lang="en-US" sz="2000" dirty="0"/>
          </a:p>
        </p:txBody>
      </p:sp>
      <p:sp>
        <p:nvSpPr>
          <p:cNvPr id="5" name="Round Diagonal Corner Rectangle 4"/>
          <p:cNvSpPr/>
          <p:nvPr/>
        </p:nvSpPr>
        <p:spPr>
          <a:xfrm>
            <a:off x="1066800" y="4495800"/>
            <a:ext cx="7620000" cy="2133600"/>
          </a:xfrm>
          <a:prstGeom prst="round2Diag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(pore water velocity=0.11 cm.h−1); </a:t>
            </a:r>
            <a:endParaRPr lang="en-US" sz="2000" dirty="0" smtClean="0"/>
          </a:p>
          <a:p>
            <a:pPr algn="ctr"/>
            <a:endParaRPr lang="en-US" sz="2000" dirty="0" smtClean="0"/>
          </a:p>
          <a:p>
            <a:pPr algn="ctr"/>
            <a:r>
              <a:rPr lang="en-US" sz="2000" dirty="0" smtClean="0"/>
              <a:t>              (b) chloride </a:t>
            </a:r>
            <a:r>
              <a:rPr lang="en-US" sz="2000" dirty="0"/>
              <a:t>application as a pulse </a:t>
            </a:r>
            <a:r>
              <a:rPr lang="en-US" sz="2000" dirty="0" smtClean="0"/>
              <a:t>input through       a </a:t>
            </a:r>
            <a:r>
              <a:rPr lang="en-US" sz="2000" dirty="0"/>
              <a:t>10 cm loam soil </a:t>
            </a:r>
            <a:r>
              <a:rPr lang="en-US" sz="2000" dirty="0" smtClean="0"/>
              <a:t>col umn(pore </a:t>
            </a:r>
            <a:r>
              <a:rPr lang="en-US" sz="2000" dirty="0"/>
              <a:t>water velocity=0.1 cm.h−1); and</a:t>
            </a:r>
          </a:p>
          <a:p>
            <a:pPr algn="ctr"/>
            <a:endParaRPr lang="en-US" sz="2000" dirty="0" smtClean="0"/>
          </a:p>
          <a:p>
            <a:pPr algn="ctr"/>
            <a:r>
              <a:rPr lang="en-US" sz="2000" dirty="0" smtClean="0"/>
              <a:t>              (</a:t>
            </a:r>
            <a:r>
              <a:rPr lang="en-US" sz="2000" dirty="0"/>
              <a:t>c) schematic for a Dirac and </a:t>
            </a:r>
            <a:r>
              <a:rPr lang="en-US" sz="2000" dirty="0" smtClean="0"/>
              <a:t>square pulse </a:t>
            </a:r>
            <a:r>
              <a:rPr lang="en-US" sz="2000" dirty="0"/>
              <a:t>input and output. (Modified </a:t>
            </a:r>
            <a:r>
              <a:rPr lang="en-US" sz="2000" dirty="0" smtClean="0"/>
              <a:t>from Shukla </a:t>
            </a:r>
            <a:r>
              <a:rPr lang="en-US" sz="2000" dirty="0"/>
              <a:t>et al., 2002.)</a:t>
            </a:r>
          </a:p>
          <a:p>
            <a:pPr algn="ctr"/>
            <a:endParaRPr lang="en-US" dirty="0"/>
          </a:p>
        </p:txBody>
      </p:sp>
    </p:spTree>
    <p:extLst>
      <p:ext uri="{BB962C8B-B14F-4D97-AF65-F5344CB8AC3E}">
        <p14:creationId xmlns:p14="http://schemas.microsoft.com/office/powerpoint/2010/main" val="11754675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 y="0"/>
            <a:ext cx="9509760" cy="713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7009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3899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28800" y="1600200"/>
            <a:ext cx="4724400" cy="2971800"/>
          </a:xfrm>
          <a:prstGeom prst="ellips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t>DISPERSION PROCESSES</a:t>
            </a:r>
          </a:p>
        </p:txBody>
      </p:sp>
    </p:spTree>
    <p:extLst>
      <p:ext uri="{BB962C8B-B14F-4D97-AF65-F5344CB8AC3E}">
        <p14:creationId xmlns:p14="http://schemas.microsoft.com/office/powerpoint/2010/main" val="37078355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7383" y="304800"/>
            <a:ext cx="8382000" cy="2514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Courier New" pitchFamily="49" charset="0"/>
              <a:buChar char="o"/>
            </a:pPr>
            <a:r>
              <a:rPr lang="en-US" sz="2000" dirty="0"/>
              <a:t>There </a:t>
            </a:r>
            <a:r>
              <a:rPr lang="en-US" sz="2000" dirty="0" smtClean="0"/>
              <a:t>are several </a:t>
            </a:r>
            <a:r>
              <a:rPr lang="en-US" sz="2000" dirty="0"/>
              <a:t>mechanisms that cause macroscopic mixing and are generally accounted for in </a:t>
            </a:r>
            <a:r>
              <a:rPr lang="en-US" sz="2000" dirty="0" smtClean="0"/>
              <a:t>the dispersion </a:t>
            </a:r>
            <a:r>
              <a:rPr lang="en-US" sz="2000" dirty="0"/>
              <a:t>coefficient. </a:t>
            </a:r>
            <a:endParaRPr lang="en-US" sz="2000" dirty="0" smtClean="0"/>
          </a:p>
          <a:p>
            <a:pPr marL="342900" indent="-342900">
              <a:buFont typeface="Courier New" pitchFamily="49" charset="0"/>
              <a:buChar char="o"/>
            </a:pPr>
            <a:endParaRPr lang="en-US" sz="2000" dirty="0"/>
          </a:p>
          <a:p>
            <a:pPr marL="342900" indent="-342900">
              <a:buFont typeface="Courier New" pitchFamily="49" charset="0"/>
              <a:buChar char="o"/>
            </a:pPr>
            <a:r>
              <a:rPr lang="en-US" sz="2000" dirty="0" smtClean="0"/>
              <a:t>Some </a:t>
            </a:r>
            <a:r>
              <a:rPr lang="en-US" sz="2000" dirty="0"/>
              <a:t>of them are mixing due to tortuosity, inaccessibility of </a:t>
            </a:r>
            <a:r>
              <a:rPr lang="en-US" sz="2000" dirty="0" smtClean="0"/>
              <a:t>pore water</a:t>
            </a:r>
            <a:r>
              <a:rPr lang="en-US" sz="2000" dirty="0"/>
              <a:t>, recirculation due to flow restrictions, macroscopic and hydrodynamic </a:t>
            </a:r>
            <a:r>
              <a:rPr lang="en-US" sz="2000" dirty="0" smtClean="0"/>
              <a:t>dispersion, and </a:t>
            </a:r>
            <a:r>
              <a:rPr lang="en-US" sz="2000" dirty="0"/>
              <a:t>turbulence in flow paths (Greenkorn, 1983).</a:t>
            </a:r>
          </a:p>
        </p:txBody>
      </p:sp>
      <p:sp>
        <p:nvSpPr>
          <p:cNvPr id="3" name="Round Same Side Corner Rectangle 2"/>
          <p:cNvSpPr/>
          <p:nvPr/>
        </p:nvSpPr>
        <p:spPr>
          <a:xfrm>
            <a:off x="762000" y="3117574"/>
            <a:ext cx="7162800" cy="1606826"/>
          </a:xfrm>
          <a:prstGeom prst="round2Same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dirty="0"/>
              <a:t>The hydrodynamic dispersion coefficient (D) is proportional to the pore water </a:t>
            </a:r>
            <a:r>
              <a:rPr lang="en-US" sz="2000" dirty="0" smtClean="0"/>
              <a:t>velocity of </a:t>
            </a:r>
            <a:r>
              <a:rPr lang="en-US" sz="2000" dirty="0"/>
              <a:t>a solute under steady state flow conditions (Biggar and Nielsen, 1967; Bear, 197</a:t>
            </a:r>
            <a:r>
              <a:rPr lang="en-US" dirty="0"/>
              <a:t>2).</a:t>
            </a:r>
          </a:p>
        </p:txBody>
      </p:sp>
      <p:sp>
        <p:nvSpPr>
          <p:cNvPr id="4" name="Oval 3"/>
          <p:cNvSpPr/>
          <p:nvPr/>
        </p:nvSpPr>
        <p:spPr>
          <a:xfrm>
            <a:off x="2438400" y="4953000"/>
            <a:ext cx="4038600" cy="1600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5181599"/>
            <a:ext cx="2285999" cy="99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126183" y="5334000"/>
            <a:ext cx="1408217" cy="523220"/>
          </a:xfrm>
          <a:prstGeom prst="rect">
            <a:avLst/>
          </a:prstGeom>
        </p:spPr>
        <p:txBody>
          <a:bodyPr wrap="square">
            <a:spAutoFit/>
          </a:bodyPr>
          <a:lstStyle/>
          <a:p>
            <a:r>
              <a:rPr lang="en-US" sz="2800" dirty="0"/>
              <a:t>D=</a:t>
            </a:r>
            <a:r>
              <a:rPr lang="el-GR" sz="2800" dirty="0"/>
              <a:t>λ</a:t>
            </a:r>
            <a:r>
              <a:rPr lang="en-US" sz="2800" dirty="0"/>
              <a:t>v</a:t>
            </a:r>
          </a:p>
        </p:txBody>
      </p:sp>
    </p:spTree>
    <p:extLst>
      <p:ext uri="{BB962C8B-B14F-4D97-AF65-F5344CB8AC3E}">
        <p14:creationId xmlns:p14="http://schemas.microsoft.com/office/powerpoint/2010/main" val="1845433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1143000"/>
            <a:ext cx="7391400" cy="441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Courier New" pitchFamily="49" charset="0"/>
              <a:buChar char="o"/>
            </a:pPr>
            <a:r>
              <a:rPr lang="en-US" sz="2000" dirty="0"/>
              <a:t>The proportionality constant, A,, in Eq. </a:t>
            </a:r>
            <a:r>
              <a:rPr lang="en-US" sz="2000" dirty="0" smtClean="0"/>
              <a:t> </a:t>
            </a:r>
            <a:r>
              <a:rPr lang="en-US" sz="2000" dirty="0"/>
              <a:t>is known </a:t>
            </a:r>
            <a:r>
              <a:rPr lang="en-US" sz="2000" dirty="0" smtClean="0"/>
              <a:t>as dispersivity</a:t>
            </a:r>
            <a:r>
              <a:rPr lang="en-US" sz="2000" dirty="0"/>
              <a:t>. </a:t>
            </a:r>
            <a:endParaRPr lang="en-US" sz="2000" dirty="0" smtClean="0"/>
          </a:p>
          <a:p>
            <a:pPr marL="342900" indent="-342900">
              <a:buFont typeface="Courier New" pitchFamily="49" charset="0"/>
              <a:buChar char="o"/>
            </a:pPr>
            <a:endParaRPr lang="en-US" sz="2000" dirty="0" smtClean="0"/>
          </a:p>
          <a:p>
            <a:pPr marL="342900" indent="-342900">
              <a:buFont typeface="Courier New" pitchFamily="49" charset="0"/>
              <a:buChar char="o"/>
            </a:pPr>
            <a:r>
              <a:rPr lang="en-US" sz="2000" dirty="0" smtClean="0"/>
              <a:t>The </a:t>
            </a:r>
            <a:r>
              <a:rPr lang="en-US" sz="2000" dirty="0"/>
              <a:t>value </a:t>
            </a:r>
            <a:r>
              <a:rPr lang="en-US" sz="2000" dirty="0" smtClean="0"/>
              <a:t>of dispersivity </a:t>
            </a:r>
            <a:r>
              <a:rPr lang="en-US" sz="2000" dirty="0"/>
              <a:t>depends upon the scale over which water flux and solute convection </a:t>
            </a:r>
            <a:r>
              <a:rPr lang="en-US" sz="2000" dirty="0" smtClean="0"/>
              <a:t>is averaged. </a:t>
            </a:r>
          </a:p>
          <a:p>
            <a:pPr marL="342900" indent="-342900">
              <a:buFont typeface="Courier New" pitchFamily="49" charset="0"/>
              <a:buChar char="o"/>
            </a:pPr>
            <a:endParaRPr lang="en-US" sz="2000" dirty="0"/>
          </a:p>
          <a:p>
            <a:pPr marL="342900" indent="-342900">
              <a:buFont typeface="Courier New" pitchFamily="49" charset="0"/>
              <a:buChar char="o"/>
            </a:pPr>
            <a:r>
              <a:rPr lang="en-US" sz="2000" dirty="0" smtClean="0"/>
              <a:t>Dispersivity </a:t>
            </a:r>
            <a:r>
              <a:rPr lang="en-US" sz="2000" dirty="0"/>
              <a:t>is also dependent on the moisture content of the porous </a:t>
            </a:r>
            <a:r>
              <a:rPr lang="en-US" sz="2000" dirty="0" smtClean="0"/>
              <a:t>media (Krupp </a:t>
            </a:r>
            <a:r>
              <a:rPr lang="en-US" sz="2000" dirty="0"/>
              <a:t>and Elrick, 1968) and decreases rapidly as moisture content decreases </a:t>
            </a:r>
            <a:r>
              <a:rPr lang="en-US" sz="2000" dirty="0" smtClean="0"/>
              <a:t>from saturation</a:t>
            </a:r>
            <a:r>
              <a:rPr lang="en-US" dirty="0"/>
              <a:t>.</a:t>
            </a:r>
          </a:p>
        </p:txBody>
      </p:sp>
    </p:spTree>
    <p:extLst>
      <p:ext uri="{BB962C8B-B14F-4D97-AF65-F5344CB8AC3E}">
        <p14:creationId xmlns:p14="http://schemas.microsoft.com/office/powerpoint/2010/main" val="24575357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0" y="-685800"/>
            <a:ext cx="9144000" cy="75438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Courier New" pitchFamily="49" charset="0"/>
              <a:buChar char="o"/>
            </a:pPr>
            <a:r>
              <a:rPr lang="en-US" sz="2000" dirty="0"/>
              <a:t>Some typical values </a:t>
            </a:r>
            <a:r>
              <a:rPr lang="en-US" sz="2000" dirty="0" smtClean="0"/>
              <a:t>of dispersivity </a:t>
            </a:r>
            <a:r>
              <a:rPr lang="en-US" sz="2000" dirty="0"/>
              <a:t>for laboratory soil columns range from 0.5 to 2 cm (Jury et al., 1991), 0.11 to</a:t>
            </a:r>
          </a:p>
          <a:p>
            <a:pPr marL="285750" indent="-285750">
              <a:buFont typeface="Courier New" pitchFamily="49" charset="0"/>
              <a:buChar char="o"/>
            </a:pPr>
            <a:r>
              <a:rPr lang="en-US" sz="2000" dirty="0"/>
              <a:t>0.37 cm (for loam soil) and 0.14 to 0.22 cm (for sandy loam soil; Shukla et al., 2003).</a:t>
            </a:r>
          </a:p>
          <a:p>
            <a:pPr marL="285750" indent="-285750">
              <a:buFont typeface="Courier New" pitchFamily="49" charset="0"/>
              <a:buChar char="o"/>
            </a:pPr>
            <a:r>
              <a:rPr lang="en-US" sz="2000" dirty="0"/>
              <a:t>The dispersion processes are site specific and depend upon the subtler factors, which </a:t>
            </a:r>
            <a:r>
              <a:rPr lang="en-US" sz="2000" dirty="0" smtClean="0"/>
              <a:t>are related </a:t>
            </a:r>
            <a:r>
              <a:rPr lang="en-US" sz="2000" dirty="0"/>
              <a:t>to </a:t>
            </a:r>
            <a:r>
              <a:rPr lang="en-US" sz="2000" dirty="0" smtClean="0"/>
              <a:t>the experimental </a:t>
            </a:r>
            <a:r>
              <a:rPr lang="en-US" sz="2000" dirty="0"/>
              <a:t>conditions (Flury et al., </a:t>
            </a:r>
            <a:r>
              <a:rPr lang="en-US" sz="2000" dirty="0" smtClean="0"/>
              <a:t>1998). </a:t>
            </a:r>
            <a:r>
              <a:rPr lang="en-US" sz="2000" dirty="0"/>
              <a:t>T</a:t>
            </a:r>
            <a:r>
              <a:rPr lang="en-US" sz="2000" dirty="0" smtClean="0"/>
              <a:t>he</a:t>
            </a:r>
          </a:p>
          <a:p>
            <a:pPr marL="285750" indent="-285750">
              <a:buFont typeface="Courier New" pitchFamily="49" charset="0"/>
              <a:buChar char="o"/>
            </a:pPr>
            <a:r>
              <a:rPr lang="en-US" sz="2000" dirty="0" smtClean="0"/>
              <a:t>longitudinal dispersivity</a:t>
            </a:r>
            <a:r>
              <a:rPr lang="en-US" sz="2000" dirty="0"/>
              <a:t> </a:t>
            </a:r>
            <a:r>
              <a:rPr lang="en-US" sz="2000" dirty="0" smtClean="0"/>
              <a:t>values </a:t>
            </a:r>
            <a:r>
              <a:rPr lang="en-US" sz="2000" dirty="0"/>
              <a:t>are measured in field soils by placing a suction cup at different depths and</a:t>
            </a:r>
          </a:p>
          <a:p>
            <a:pPr marL="285750" indent="-285750">
              <a:buFont typeface="Courier New" pitchFamily="49" charset="0"/>
              <a:buChar char="o"/>
            </a:pPr>
            <a:r>
              <a:rPr lang="en-US" sz="2000" dirty="0"/>
              <a:t>measuring solute breakthough as a function of time</a:t>
            </a:r>
            <a:r>
              <a:rPr lang="en-US" sz="2000" dirty="0" smtClean="0"/>
              <a:t>.     </a:t>
            </a:r>
            <a:r>
              <a:rPr lang="en-US" sz="2000" dirty="0"/>
              <a:t>The dispersivity calculated for field</a:t>
            </a:r>
          </a:p>
          <a:p>
            <a:pPr marL="285750" indent="-285750">
              <a:buFont typeface="Courier New" pitchFamily="49" charset="0"/>
              <a:buChar char="o"/>
            </a:pPr>
            <a:r>
              <a:rPr lang="en-US" sz="2000" dirty="0"/>
              <a:t>soils by one-dimensional convective dispersion </a:t>
            </a:r>
            <a:r>
              <a:rPr lang="en-US" sz="2000" dirty="0" smtClean="0"/>
              <a:t> </a:t>
            </a:r>
            <a:r>
              <a:rPr lang="en-US" sz="2000" dirty="0"/>
              <a:t>or method of moments (</a:t>
            </a:r>
            <a:r>
              <a:rPr lang="en-US" sz="2000" dirty="0" smtClean="0"/>
              <a:t>Jury and </a:t>
            </a:r>
            <a:r>
              <a:rPr lang="en-US" sz="2000" dirty="0"/>
              <a:t>Roth, 1990) are given </a:t>
            </a:r>
            <a:r>
              <a:rPr lang="en-US" sz="2000" dirty="0" smtClean="0"/>
              <a:t>in following Table.</a:t>
            </a:r>
            <a:endParaRPr lang="en-US" sz="2000" dirty="0"/>
          </a:p>
        </p:txBody>
      </p:sp>
    </p:spTree>
    <p:extLst>
      <p:ext uri="{BB962C8B-B14F-4D97-AF65-F5344CB8AC3E}">
        <p14:creationId xmlns:p14="http://schemas.microsoft.com/office/powerpoint/2010/main" val="2396565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2247900" y="465483"/>
            <a:ext cx="6019800" cy="1295400"/>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dirty="0" smtClean="0"/>
              <a:t>    A substance dissolved in solvent, both forming of solution called solute.</a:t>
            </a:r>
            <a:endParaRPr lang="en-US" sz="2000" dirty="0"/>
          </a:p>
        </p:txBody>
      </p:sp>
      <p:sp>
        <p:nvSpPr>
          <p:cNvPr id="3" name="Snip Single Corner Rectangle 2"/>
          <p:cNvSpPr/>
          <p:nvPr/>
        </p:nvSpPr>
        <p:spPr>
          <a:xfrm>
            <a:off x="2590800" y="2209800"/>
            <a:ext cx="5334000" cy="1676400"/>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dirty="0" smtClean="0"/>
              <a:t>  The soil water that contains various solutes called soil solutions.</a:t>
            </a:r>
            <a:endParaRPr lang="en-US" sz="2000" dirty="0"/>
          </a:p>
        </p:txBody>
      </p:sp>
      <p:sp>
        <p:nvSpPr>
          <p:cNvPr id="4" name="Rounded Rectangle 3"/>
          <p:cNvSpPr/>
          <p:nvPr/>
        </p:nvSpPr>
        <p:spPr>
          <a:xfrm>
            <a:off x="2743200" y="4547151"/>
            <a:ext cx="5943600" cy="1371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dirty="0" smtClean="0"/>
              <a:t>     Group of processes by which solute are transported called solute transport or solute movement.</a:t>
            </a:r>
            <a:endParaRPr lang="en-US" sz="2000" dirty="0"/>
          </a:p>
        </p:txBody>
      </p:sp>
      <p:sp>
        <p:nvSpPr>
          <p:cNvPr id="5" name="Flowchart: Sequential Access Storage 4"/>
          <p:cNvSpPr/>
          <p:nvPr/>
        </p:nvSpPr>
        <p:spPr>
          <a:xfrm>
            <a:off x="0" y="46383"/>
            <a:ext cx="2057399" cy="1066800"/>
          </a:xfrm>
          <a:prstGeom prst="flowChartMagnetic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SOLUTE</a:t>
            </a:r>
            <a:endParaRPr lang="en-US" dirty="0"/>
          </a:p>
        </p:txBody>
      </p:sp>
      <p:sp>
        <p:nvSpPr>
          <p:cNvPr id="6" name="Flowchart: Sequential Access Storage 5"/>
          <p:cNvSpPr/>
          <p:nvPr/>
        </p:nvSpPr>
        <p:spPr>
          <a:xfrm>
            <a:off x="0" y="1981200"/>
            <a:ext cx="2362200" cy="1066800"/>
          </a:xfrm>
          <a:prstGeom prst="flowChartMagnetic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SOIL SOLUTION</a:t>
            </a:r>
            <a:endParaRPr lang="en-US" dirty="0"/>
          </a:p>
        </p:txBody>
      </p:sp>
      <p:sp>
        <p:nvSpPr>
          <p:cNvPr id="7" name="Flowchart: Sequential Access Storage 6"/>
          <p:cNvSpPr/>
          <p:nvPr/>
        </p:nvSpPr>
        <p:spPr>
          <a:xfrm>
            <a:off x="0" y="4320208"/>
            <a:ext cx="2667000" cy="1143000"/>
          </a:xfrm>
          <a:prstGeom prst="flowChartMagnetic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SOLUTE TRANSPORT</a:t>
            </a:r>
            <a:endParaRPr lang="en-US" dirty="0"/>
          </a:p>
        </p:txBody>
      </p:sp>
    </p:spTree>
    <p:extLst>
      <p:ext uri="{BB962C8B-B14F-4D97-AF65-F5344CB8AC3E}">
        <p14:creationId xmlns:p14="http://schemas.microsoft.com/office/powerpoint/2010/main" val="24784313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68548655"/>
              </p:ext>
            </p:extLst>
          </p:nvPr>
        </p:nvGraphicFramePr>
        <p:xfrm>
          <a:off x="152400" y="-1"/>
          <a:ext cx="8839200" cy="6858000"/>
        </p:xfrm>
        <a:graphic>
          <a:graphicData uri="http://schemas.openxmlformats.org/drawingml/2006/table">
            <a:tbl>
              <a:tblPr firstRow="1" bandRow="1">
                <a:tableStyleId>{125E5076-3810-47DD-B79F-674D7AD40C01}</a:tableStyleId>
              </a:tblPr>
              <a:tblGrid>
                <a:gridCol w="1490949"/>
                <a:gridCol w="1384453"/>
                <a:gridCol w="1696598"/>
                <a:gridCol w="1676400"/>
                <a:gridCol w="2590800"/>
              </a:tblGrid>
              <a:tr h="1386191">
                <a:tc>
                  <a:txBody>
                    <a:bodyPr/>
                    <a:lstStyle/>
                    <a:p>
                      <a:r>
                        <a:rPr lang="en-US" dirty="0" smtClean="0"/>
                        <a:t>Soil</a:t>
                      </a:r>
                      <a:endParaRPr lang="en-US" dirty="0"/>
                    </a:p>
                  </a:txBody>
                  <a:tcPr/>
                </a:tc>
                <a:tc>
                  <a:txBody>
                    <a:bodyPr/>
                    <a:lstStyle/>
                    <a:p>
                      <a:r>
                        <a:rPr lang="en-US" dirty="0" smtClean="0"/>
                        <a:t>Tracer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Application            rate </a:t>
                      </a:r>
                    </a:p>
                    <a:p>
                      <a:r>
                        <a:rPr lang="en-US" dirty="0" smtClean="0"/>
                        <a:t> cmd -1</a:t>
                      </a:r>
                      <a:endParaRPr lang="en-US" dirty="0"/>
                    </a:p>
                  </a:txBody>
                  <a:tcPr/>
                </a:tc>
                <a:tc>
                  <a:txBody>
                    <a:bodyPr/>
                    <a:lstStyle/>
                    <a:p>
                      <a:r>
                        <a:rPr lang="en-US" dirty="0" smtClean="0"/>
                        <a:t>Dispersivity</a:t>
                      </a:r>
                    </a:p>
                    <a:p>
                      <a:r>
                        <a:rPr lang="en-US" dirty="0" smtClean="0"/>
                        <a:t>    cm</a:t>
                      </a:r>
                      <a:endParaRPr lang="en-US" dirty="0"/>
                    </a:p>
                  </a:txBody>
                  <a:tcPr/>
                </a:tc>
                <a:tc>
                  <a:txBody>
                    <a:bodyPr/>
                    <a:lstStyle/>
                    <a:p>
                      <a:r>
                        <a:rPr lang="en-US" dirty="0" smtClean="0"/>
                        <a:t>       Refrance</a:t>
                      </a:r>
                    </a:p>
                    <a:p>
                      <a:endParaRPr lang="en-US" dirty="0"/>
                    </a:p>
                  </a:txBody>
                  <a:tcPr/>
                </a:tc>
              </a:tr>
              <a:tr h="766053">
                <a:tc>
                  <a:txBody>
                    <a:bodyPr/>
                    <a:lstStyle/>
                    <a:p>
                      <a:r>
                        <a:rPr lang="en-US" dirty="0" smtClean="0"/>
                        <a:t>Clay, silty.clay</a:t>
                      </a:r>
                      <a:endParaRPr lang="en-US" dirty="0"/>
                    </a:p>
                  </a:txBody>
                  <a:tcPr/>
                </a:tc>
                <a:tc>
                  <a:txBody>
                    <a:bodyPr/>
                    <a:lstStyle/>
                    <a:p>
                      <a:r>
                        <a:rPr lang="en-US" dirty="0" smtClean="0"/>
                        <a:t>Cl,triticum</a:t>
                      </a:r>
                      <a:endParaRPr lang="en-US" dirty="0"/>
                    </a:p>
                  </a:txBody>
                  <a:tcPr/>
                </a:tc>
                <a:tc>
                  <a:txBody>
                    <a:bodyPr/>
                    <a:lstStyle/>
                    <a:p>
                      <a:r>
                        <a:rPr lang="en-US" dirty="0" smtClean="0"/>
                        <a:t>2</a:t>
                      </a:r>
                      <a:endParaRPr lang="en-US" dirty="0"/>
                    </a:p>
                  </a:txBody>
                  <a:tcPr/>
                </a:tc>
                <a:tc>
                  <a:txBody>
                    <a:bodyPr/>
                    <a:lstStyle/>
                    <a:p>
                      <a:r>
                        <a:rPr lang="en-US" dirty="0" smtClean="0"/>
                        <a:t>9.4</a:t>
                      </a:r>
                      <a:endParaRPr lang="en-US" dirty="0"/>
                    </a:p>
                  </a:txBody>
                  <a:tcPr/>
                </a:tc>
                <a:tc>
                  <a:txBody>
                    <a:bodyPr/>
                    <a:lstStyle/>
                    <a:p>
                      <a:r>
                        <a:rPr lang="nl-NL" dirty="0" smtClean="0"/>
                        <a:t>Van de Pol et al. (1977)</a:t>
                      </a:r>
                      <a:endParaRPr lang="en-US" dirty="0"/>
                    </a:p>
                  </a:txBody>
                  <a:tcPr/>
                </a:tc>
              </a:tr>
              <a:tr h="766053">
                <a:tc>
                  <a:txBody>
                    <a:bodyPr/>
                    <a:lstStyle/>
                    <a:p>
                      <a:r>
                        <a:rPr lang="en-US" dirty="0" smtClean="0"/>
                        <a:t>Clay loam</a:t>
                      </a:r>
                      <a:endParaRPr lang="en-US" dirty="0"/>
                    </a:p>
                  </a:txBody>
                  <a:tcPr/>
                </a:tc>
                <a:tc>
                  <a:txBody>
                    <a:bodyPr/>
                    <a:lstStyle/>
                    <a:p>
                      <a:r>
                        <a:rPr lang="en-US" dirty="0" smtClean="0"/>
                        <a:t>Cl.No3</a:t>
                      </a:r>
                      <a:endParaRPr lang="en-US" dirty="0"/>
                    </a:p>
                  </a:txBody>
                  <a:tcPr/>
                </a:tc>
                <a:tc>
                  <a:txBody>
                    <a:bodyPr/>
                    <a:lstStyle/>
                    <a:p>
                      <a:r>
                        <a:rPr lang="en-US" dirty="0" smtClean="0"/>
                        <a:t>-</a:t>
                      </a:r>
                      <a:endParaRPr lang="en-US" dirty="0"/>
                    </a:p>
                  </a:txBody>
                  <a:tcPr/>
                </a:tc>
                <a:tc>
                  <a:txBody>
                    <a:bodyPr/>
                    <a:lstStyle/>
                    <a:p>
                      <a:r>
                        <a:rPr lang="en-US" dirty="0" smtClean="0"/>
                        <a:t>8.3</a:t>
                      </a:r>
                      <a:endParaRPr lang="en-US" dirty="0"/>
                    </a:p>
                  </a:txBody>
                  <a:tcPr/>
                </a:tc>
                <a:tc>
                  <a:txBody>
                    <a:bodyPr/>
                    <a:lstStyle/>
                    <a:p>
                      <a:r>
                        <a:rPr lang="en-US" dirty="0" smtClean="0"/>
                        <a:t>Biggar and Nielsen (1976)</a:t>
                      </a:r>
                      <a:endParaRPr lang="en-US" dirty="0"/>
                    </a:p>
                  </a:txBody>
                  <a:tcPr/>
                </a:tc>
              </a:tr>
              <a:tr h="766053">
                <a:tc>
                  <a:txBody>
                    <a:bodyPr/>
                    <a:lstStyle/>
                    <a:p>
                      <a:r>
                        <a:rPr lang="en-US" dirty="0" smtClean="0"/>
                        <a:t>Clay loam</a:t>
                      </a:r>
                      <a:endParaRPr lang="en-US" dirty="0"/>
                    </a:p>
                  </a:txBody>
                  <a:tcPr/>
                </a:tc>
                <a:tc>
                  <a:txBody>
                    <a:bodyPr/>
                    <a:lstStyle/>
                    <a:p>
                      <a:r>
                        <a:rPr lang="en-US" dirty="0" smtClean="0"/>
                        <a:t>Br</a:t>
                      </a:r>
                      <a:endParaRPr lang="en-US" dirty="0"/>
                    </a:p>
                  </a:txBody>
                  <a:tcPr/>
                </a:tc>
                <a:tc>
                  <a:txBody>
                    <a:bodyPr/>
                    <a:lstStyle/>
                    <a:p>
                      <a:r>
                        <a:rPr lang="en-US" dirty="0" smtClean="0"/>
                        <a:t>96</a:t>
                      </a:r>
                      <a:endParaRPr lang="en-US" dirty="0"/>
                    </a:p>
                  </a:txBody>
                  <a:tcPr/>
                </a:tc>
                <a:tc>
                  <a:txBody>
                    <a:bodyPr/>
                    <a:lstStyle/>
                    <a:p>
                      <a:r>
                        <a:rPr lang="en-US" dirty="0" smtClean="0"/>
                        <a:t>5.2-23</a:t>
                      </a:r>
                      <a:endParaRPr lang="en-US" dirty="0"/>
                    </a:p>
                  </a:txBody>
                  <a:tcPr/>
                </a:tc>
                <a:tc>
                  <a:txBody>
                    <a:bodyPr/>
                    <a:lstStyle/>
                    <a:p>
                      <a:r>
                        <a:rPr lang="en-US" dirty="0" smtClean="0"/>
                        <a:t>Fleming and Butters (1995</a:t>
                      </a:r>
                      <a:endParaRPr lang="en-US" dirty="0"/>
                    </a:p>
                  </a:txBody>
                  <a:tcPr/>
                </a:tc>
              </a:tr>
              <a:tr h="455984">
                <a:tc>
                  <a:txBody>
                    <a:bodyPr/>
                    <a:lstStyle/>
                    <a:p>
                      <a:r>
                        <a:rPr lang="en-US" dirty="0" smtClean="0"/>
                        <a:t>Clay loam</a:t>
                      </a:r>
                      <a:endParaRPr lang="en-US" dirty="0"/>
                    </a:p>
                  </a:txBody>
                  <a:tcPr/>
                </a:tc>
                <a:tc>
                  <a:txBody>
                    <a:bodyPr/>
                    <a:lstStyle/>
                    <a:p>
                      <a:r>
                        <a:rPr lang="en-US" dirty="0" smtClean="0"/>
                        <a:t>Br</a:t>
                      </a:r>
                      <a:endParaRPr lang="en-US" dirty="0"/>
                    </a:p>
                  </a:txBody>
                  <a:tcPr/>
                </a:tc>
                <a:tc>
                  <a:txBody>
                    <a:bodyPr/>
                    <a:lstStyle/>
                    <a:p>
                      <a:r>
                        <a:rPr lang="en-US" dirty="0" smtClean="0"/>
                        <a:t>30,33,41,67</a:t>
                      </a:r>
                      <a:endParaRPr lang="en-US" dirty="0"/>
                    </a:p>
                  </a:txBody>
                  <a:tcPr/>
                </a:tc>
                <a:tc>
                  <a:txBody>
                    <a:bodyPr/>
                    <a:lstStyle/>
                    <a:p>
                      <a:r>
                        <a:rPr lang="en-US" dirty="0" smtClean="0"/>
                        <a:t>16-38</a:t>
                      </a:r>
                      <a:endParaRPr lang="en-US" dirty="0"/>
                    </a:p>
                  </a:txBody>
                  <a:tcPr/>
                </a:tc>
                <a:tc>
                  <a:txBody>
                    <a:bodyPr/>
                    <a:lstStyle/>
                    <a:p>
                      <a:r>
                        <a:rPr lang="en-US" dirty="0" smtClean="0"/>
                        <a:t>Jaynes (1991)</a:t>
                      </a:r>
                      <a:endParaRPr lang="en-US" dirty="0"/>
                    </a:p>
                  </a:txBody>
                  <a:tcPr/>
                </a:tc>
              </a:tr>
              <a:tr h="547182">
                <a:tc>
                  <a:txBody>
                    <a:bodyPr/>
                    <a:lstStyle/>
                    <a:p>
                      <a:r>
                        <a:rPr lang="en-US" dirty="0" smtClean="0"/>
                        <a:t>loam</a:t>
                      </a:r>
                      <a:endParaRPr lang="en-US" dirty="0"/>
                    </a:p>
                  </a:txBody>
                  <a:tcPr/>
                </a:tc>
                <a:tc>
                  <a:txBody>
                    <a:bodyPr/>
                    <a:lstStyle/>
                    <a:p>
                      <a:r>
                        <a:rPr lang="en-US" dirty="0" smtClean="0"/>
                        <a:t>Cl</a:t>
                      </a:r>
                      <a:endParaRPr lang="en-US" dirty="0"/>
                    </a:p>
                  </a:txBody>
                  <a:tcPr/>
                </a:tc>
                <a:tc>
                  <a:txBody>
                    <a:bodyPr/>
                    <a:lstStyle/>
                    <a:p>
                      <a:r>
                        <a:rPr lang="en-US" dirty="0" smtClean="0"/>
                        <a:t>9.6,19.2</a:t>
                      </a:r>
                      <a:endParaRPr lang="en-US" dirty="0"/>
                    </a:p>
                  </a:txBody>
                  <a:tcPr/>
                </a:tc>
                <a:tc>
                  <a:txBody>
                    <a:bodyPr/>
                    <a:lstStyle/>
                    <a:p>
                      <a:r>
                        <a:rPr lang="en-US" dirty="0" smtClean="0"/>
                        <a:t>29</a:t>
                      </a:r>
                      <a:endParaRPr lang="en-US" dirty="0"/>
                    </a:p>
                  </a:txBody>
                  <a:tcPr/>
                </a:tc>
                <a:tc>
                  <a:txBody>
                    <a:bodyPr/>
                    <a:lstStyle/>
                    <a:p>
                      <a:r>
                        <a:rPr lang="en-US" dirty="0" smtClean="0"/>
                        <a:t>Roth et al. (1991)</a:t>
                      </a:r>
                      <a:endParaRPr lang="en-US" dirty="0"/>
                    </a:p>
                  </a:txBody>
                  <a:tcPr/>
                </a:tc>
              </a:tr>
              <a:tr h="766053">
                <a:tc>
                  <a:txBody>
                    <a:bodyPr/>
                    <a:lstStyle/>
                    <a:p>
                      <a:r>
                        <a:rPr lang="en-US" dirty="0" smtClean="0"/>
                        <a:t>Loamy sand</a:t>
                      </a:r>
                      <a:endParaRPr lang="en-US" dirty="0"/>
                    </a:p>
                  </a:txBody>
                  <a:tcPr/>
                </a:tc>
                <a:tc>
                  <a:txBody>
                    <a:bodyPr/>
                    <a:lstStyle/>
                    <a:p>
                      <a:r>
                        <a:rPr lang="en-US" dirty="0" smtClean="0"/>
                        <a:t>Cl,No3,Br</a:t>
                      </a:r>
                      <a:endParaRPr lang="en-US" dirty="0"/>
                    </a:p>
                  </a:txBody>
                  <a:tcPr/>
                </a:tc>
                <a:tc>
                  <a:txBody>
                    <a:bodyPr/>
                    <a:lstStyle/>
                    <a:p>
                      <a:r>
                        <a:rPr lang="en-US" dirty="0" smtClean="0"/>
                        <a:t>1.1</a:t>
                      </a:r>
                      <a:endParaRPr lang="en-US" dirty="0"/>
                    </a:p>
                  </a:txBody>
                  <a:tcPr/>
                </a:tc>
                <a:tc>
                  <a:txBody>
                    <a:bodyPr/>
                    <a:lstStyle/>
                    <a:p>
                      <a:r>
                        <a:rPr lang="en-US" dirty="0" smtClean="0"/>
                        <a:t>3.2-15.8</a:t>
                      </a:r>
                      <a:endParaRPr lang="en-US" dirty="0"/>
                    </a:p>
                  </a:txBody>
                  <a:tcPr/>
                </a:tc>
                <a:tc>
                  <a:txBody>
                    <a:bodyPr/>
                    <a:lstStyle/>
                    <a:p>
                      <a:r>
                        <a:rPr lang="en-US" dirty="0" smtClean="0"/>
                        <a:t>Ellsworth et al. (1996)</a:t>
                      </a:r>
                      <a:endParaRPr lang="en-US" dirty="0"/>
                    </a:p>
                  </a:txBody>
                  <a:tcPr/>
                </a:tc>
              </a:tr>
              <a:tr h="638378">
                <a:tc>
                  <a:txBody>
                    <a:bodyPr/>
                    <a:lstStyle/>
                    <a:p>
                      <a:r>
                        <a:rPr lang="en-US" dirty="0" smtClean="0"/>
                        <a:t>sand</a:t>
                      </a:r>
                      <a:endParaRPr lang="en-US" dirty="0"/>
                    </a:p>
                  </a:txBody>
                  <a:tcPr/>
                </a:tc>
                <a:tc>
                  <a:txBody>
                    <a:bodyPr/>
                    <a:lstStyle/>
                    <a:p>
                      <a:r>
                        <a:rPr lang="en-US" dirty="0" smtClean="0"/>
                        <a:t>Cl</a:t>
                      </a:r>
                      <a:endParaRPr lang="en-US" dirty="0"/>
                    </a:p>
                  </a:txBody>
                  <a:tcPr/>
                </a:tc>
                <a:tc>
                  <a:txBody>
                    <a:bodyPr/>
                    <a:lstStyle/>
                    <a:p>
                      <a:r>
                        <a:rPr lang="en-US" dirty="0" smtClean="0"/>
                        <a:t>84,132</a:t>
                      </a:r>
                      <a:endParaRPr lang="en-US" dirty="0"/>
                    </a:p>
                  </a:txBody>
                  <a:tcPr/>
                </a:tc>
                <a:tc>
                  <a:txBody>
                    <a:bodyPr/>
                    <a:lstStyle/>
                    <a:p>
                      <a:r>
                        <a:rPr lang="en-US" dirty="0" smtClean="0"/>
                        <a:t>0.7-1.6</a:t>
                      </a:r>
                      <a:endParaRPr lang="en-US" dirty="0"/>
                    </a:p>
                  </a:txBody>
                  <a:tcPr/>
                </a:tc>
                <a:tc>
                  <a:txBody>
                    <a:bodyPr/>
                    <a:lstStyle/>
                    <a:p>
                      <a:r>
                        <a:rPr lang="en-US" dirty="0" smtClean="0"/>
                        <a:t>Hamlen</a:t>
                      </a:r>
                      <a:endParaRPr lang="en-US" dirty="0"/>
                    </a:p>
                  </a:txBody>
                  <a:tcPr/>
                </a:tc>
              </a:tr>
              <a:tr h="766053">
                <a:tc>
                  <a:txBody>
                    <a:bodyPr/>
                    <a:lstStyle/>
                    <a:p>
                      <a:r>
                        <a:rPr lang="en-US" dirty="0" smtClean="0"/>
                        <a:t>sand</a:t>
                      </a:r>
                      <a:endParaRPr lang="en-US" dirty="0"/>
                    </a:p>
                  </a:txBody>
                  <a:tcPr/>
                </a:tc>
                <a:tc>
                  <a:txBody>
                    <a:bodyPr/>
                    <a:lstStyle/>
                    <a:p>
                      <a:r>
                        <a:rPr lang="en-US" dirty="0" smtClean="0"/>
                        <a:t>Cl</a:t>
                      </a:r>
                      <a:endParaRPr lang="en-US" dirty="0"/>
                    </a:p>
                  </a:txBody>
                  <a:tcPr/>
                </a:tc>
                <a:tc>
                  <a:txBody>
                    <a:bodyPr/>
                    <a:lstStyle/>
                    <a:p>
                      <a:r>
                        <a:rPr lang="en-US" dirty="0" smtClean="0"/>
                        <a:t>84,112</a:t>
                      </a:r>
                      <a:endParaRPr lang="en-US" dirty="0"/>
                    </a:p>
                  </a:txBody>
                  <a:tcPr/>
                </a:tc>
                <a:tc>
                  <a:txBody>
                    <a:bodyPr/>
                    <a:lstStyle/>
                    <a:p>
                      <a:r>
                        <a:rPr lang="en-US" dirty="0" smtClean="0"/>
                        <a:t>17,2.7</a:t>
                      </a:r>
                      <a:endParaRPr lang="en-US" dirty="0"/>
                    </a:p>
                  </a:txBody>
                  <a:tcPr/>
                </a:tc>
                <a:tc>
                  <a:txBody>
                    <a:bodyPr/>
                    <a:lstStyle/>
                    <a:p>
                      <a:r>
                        <a:rPr lang="en-US" dirty="0" smtClean="0"/>
                        <a:t>Van Wesenbeck and</a:t>
                      </a:r>
                    </a:p>
                    <a:p>
                      <a:r>
                        <a:rPr lang="en-US" dirty="0" smtClean="0"/>
                        <a:t>Kachanowski (1991)</a:t>
                      </a:r>
                      <a:endParaRPr lang="en-US" dirty="0"/>
                    </a:p>
                  </a:txBody>
                  <a:tcPr/>
                </a:tc>
              </a:tr>
            </a:tbl>
          </a:graphicData>
        </a:graphic>
      </p:graphicFrame>
    </p:spTree>
    <p:extLst>
      <p:ext uri="{BB962C8B-B14F-4D97-AF65-F5344CB8AC3E}">
        <p14:creationId xmlns:p14="http://schemas.microsoft.com/office/powerpoint/2010/main" val="27659886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533400" y="0"/>
            <a:ext cx="8077200" cy="1676400"/>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RELATIONS BETWEEN DISPERSION COEFFICIENT AND</a:t>
            </a:r>
          </a:p>
          <a:p>
            <a:pPr algn="ctr"/>
            <a:r>
              <a:rPr lang="en-US" sz="2400" dirty="0"/>
              <a:t>PORE WATER VELOCITY</a:t>
            </a:r>
          </a:p>
        </p:txBody>
      </p:sp>
      <p:sp>
        <p:nvSpPr>
          <p:cNvPr id="3" name="Round Same Side Corner Rectangle 2"/>
          <p:cNvSpPr/>
          <p:nvPr/>
        </p:nvSpPr>
        <p:spPr>
          <a:xfrm>
            <a:off x="762000" y="1828800"/>
            <a:ext cx="7543800" cy="4191000"/>
          </a:xfrm>
          <a:prstGeom prst="round2SameRec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Courier New" pitchFamily="49" charset="0"/>
              <a:buChar char="o"/>
            </a:pPr>
            <a:r>
              <a:rPr lang="en-US" sz="2000" dirty="0"/>
              <a:t>The effective dispersion coefficient generally varies with mean microscopic </a:t>
            </a:r>
            <a:r>
              <a:rPr lang="en-US" sz="2000" dirty="0" smtClean="0"/>
              <a:t>flow velocity.</a:t>
            </a:r>
          </a:p>
          <a:p>
            <a:pPr marL="342900" indent="-342900">
              <a:buFont typeface="Courier New" pitchFamily="49" charset="0"/>
              <a:buChar char="o"/>
            </a:pPr>
            <a:endParaRPr lang="en-US" sz="2000" dirty="0" smtClean="0"/>
          </a:p>
          <a:p>
            <a:pPr marL="342900" indent="-342900">
              <a:buFont typeface="Courier New" pitchFamily="49" charset="0"/>
              <a:buChar char="o"/>
            </a:pPr>
            <a:r>
              <a:rPr lang="en-US" sz="2000" dirty="0" smtClean="0"/>
              <a:t> </a:t>
            </a:r>
            <a:r>
              <a:rPr lang="en-US" sz="2000" dirty="0"/>
              <a:t>Based upon the magnitude of the Peclet number (P, defined as vL/D, where L </a:t>
            </a:r>
            <a:r>
              <a:rPr lang="en-US" sz="2000" dirty="0" smtClean="0"/>
              <a:t>is a </a:t>
            </a:r>
            <a:r>
              <a:rPr lang="en-US" sz="2000" dirty="0"/>
              <a:t>characteristic length), within the range of average pore water velocities, </a:t>
            </a:r>
            <a:r>
              <a:rPr lang="en-US" sz="2000" dirty="0" smtClean="0"/>
              <a:t>molecular diffusion </a:t>
            </a:r>
            <a:r>
              <a:rPr lang="en-US" sz="2000" dirty="0"/>
              <a:t>dominates the dispersion of the solute at smaller displacement velocities </a:t>
            </a:r>
            <a:r>
              <a:rPr lang="en-US" sz="2000" dirty="0" smtClean="0"/>
              <a:t>and gives </a:t>
            </a:r>
            <a:r>
              <a:rPr lang="en-US" sz="2000" dirty="0"/>
              <a:t>way to convective </a:t>
            </a:r>
            <a:r>
              <a:rPr lang="en-US" sz="2000" dirty="0" smtClean="0"/>
              <a:t> dispersion </a:t>
            </a:r>
            <a:r>
              <a:rPr lang="en-US" sz="2000" dirty="0"/>
              <a:t>at greater velocities.</a:t>
            </a:r>
          </a:p>
        </p:txBody>
      </p:sp>
    </p:spTree>
    <p:extLst>
      <p:ext uri="{BB962C8B-B14F-4D97-AF65-F5344CB8AC3E}">
        <p14:creationId xmlns:p14="http://schemas.microsoft.com/office/powerpoint/2010/main" val="34693087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685800" y="304800"/>
            <a:ext cx="7772400" cy="2743200"/>
          </a:xfrm>
          <a:prstGeom prst="round2Same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dirty="0"/>
              <a:t>The five dispersion regimes can be identified in </a:t>
            </a:r>
            <a:r>
              <a:rPr lang="en-US" sz="2000" dirty="0" smtClean="0"/>
              <a:t>Fig</a:t>
            </a:r>
            <a:r>
              <a:rPr lang="en-US" sz="2000" dirty="0"/>
              <a:t>.</a:t>
            </a:r>
            <a:r>
              <a:rPr lang="en-US" sz="2000" dirty="0" smtClean="0"/>
              <a:t> </a:t>
            </a:r>
            <a:r>
              <a:rPr lang="en-US" sz="2000" dirty="0"/>
              <a:t>as </a:t>
            </a:r>
            <a:endParaRPr lang="en-US" sz="2000" dirty="0" smtClean="0"/>
          </a:p>
          <a:p>
            <a:pPr marL="400050" indent="-400050">
              <a:buAutoNum type="romanLcParenBoth"/>
            </a:pPr>
            <a:endParaRPr lang="en-US" sz="2000" dirty="0" smtClean="0"/>
          </a:p>
          <a:p>
            <a:pPr marL="400050" indent="-400050">
              <a:buAutoNum type="romanLcParenBoth"/>
            </a:pPr>
            <a:r>
              <a:rPr lang="en-US" sz="2000" dirty="0" smtClean="0"/>
              <a:t>pure molecular diffusion</a:t>
            </a:r>
            <a:r>
              <a:rPr lang="en-US" sz="2000" dirty="0"/>
              <a:t>; </a:t>
            </a:r>
            <a:endParaRPr lang="en-US" sz="2000" dirty="0" smtClean="0"/>
          </a:p>
          <a:p>
            <a:r>
              <a:rPr lang="en-US" sz="2000" dirty="0" smtClean="0"/>
              <a:t>(</a:t>
            </a:r>
            <a:r>
              <a:rPr lang="en-US" sz="2000" dirty="0"/>
              <a:t>ii) molecular diffusion and kinematic dispersion; </a:t>
            </a:r>
            <a:endParaRPr lang="en-US" sz="2000" dirty="0" smtClean="0"/>
          </a:p>
          <a:p>
            <a:r>
              <a:rPr lang="en-US" sz="2000" dirty="0" smtClean="0"/>
              <a:t>(</a:t>
            </a:r>
            <a:r>
              <a:rPr lang="en-US" sz="2000" dirty="0"/>
              <a:t>iii) predominant </a:t>
            </a:r>
            <a:r>
              <a:rPr lang="en-US" sz="2000" dirty="0" smtClean="0"/>
              <a:t>kinematic dispersion </a:t>
            </a:r>
            <a:r>
              <a:rPr lang="en-US" sz="2000" dirty="0"/>
              <a:t>and </a:t>
            </a:r>
            <a:endParaRPr lang="en-US" sz="2000" dirty="0" smtClean="0"/>
          </a:p>
          <a:p>
            <a:r>
              <a:rPr lang="en-US" sz="2000" dirty="0" smtClean="0"/>
              <a:t>(</a:t>
            </a:r>
            <a:r>
              <a:rPr lang="en-US" sz="2000" dirty="0"/>
              <a:t>iv) and (v) as pure kinematic dispersion regimes (Shukla et al., 2002).</a:t>
            </a:r>
          </a:p>
        </p:txBody>
      </p:sp>
      <p:sp>
        <p:nvSpPr>
          <p:cNvPr id="3" name="Rounded Rectangle 2"/>
          <p:cNvSpPr/>
          <p:nvPr/>
        </p:nvSpPr>
        <p:spPr>
          <a:xfrm>
            <a:off x="1143000" y="3276600"/>
            <a:ext cx="6553200" cy="2819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The </a:t>
            </a:r>
            <a:r>
              <a:rPr lang="en-US" sz="2000" dirty="0" smtClean="0"/>
              <a:t>relationship between DD0−</a:t>
            </a:r>
            <a:r>
              <a:rPr lang="en-US" sz="2000" dirty="0"/>
              <a:t>1 and </a:t>
            </a:r>
            <a:r>
              <a:rPr lang="en-US" sz="2000" dirty="0" err="1" smtClean="0"/>
              <a:t>Peclet</a:t>
            </a:r>
            <a:r>
              <a:rPr lang="en-US" sz="2000" dirty="0" smtClean="0"/>
              <a:t> number </a:t>
            </a:r>
            <a:r>
              <a:rPr lang="en-US" sz="2000" dirty="0"/>
              <a:t>for:</a:t>
            </a:r>
          </a:p>
          <a:p>
            <a:pPr marL="342900" indent="-342900">
              <a:buAutoNum type="alphaUcParenBoth"/>
            </a:pPr>
            <a:r>
              <a:rPr lang="en-US" sz="2000" dirty="0" smtClean="0"/>
              <a:t>field </a:t>
            </a:r>
            <a:r>
              <a:rPr lang="en-US" sz="2000" dirty="0"/>
              <a:t>soil (A) (from Biggar </a:t>
            </a:r>
            <a:r>
              <a:rPr lang="en-US" sz="2000" dirty="0" smtClean="0"/>
              <a:t>and Nielsen</a:t>
            </a:r>
            <a:r>
              <a:rPr lang="en-US" sz="2000" dirty="0"/>
              <a:t>, 1976), </a:t>
            </a:r>
            <a:endParaRPr lang="en-US" sz="2000" dirty="0" smtClean="0"/>
          </a:p>
          <a:p>
            <a:r>
              <a:rPr lang="en-US" sz="2000" dirty="0" smtClean="0"/>
              <a:t>(</a:t>
            </a:r>
            <a:r>
              <a:rPr lang="en-US" sz="2000" dirty="0"/>
              <a:t>B) loam, </a:t>
            </a:r>
            <a:endParaRPr lang="en-US" sz="2000" dirty="0" smtClean="0"/>
          </a:p>
          <a:p>
            <a:r>
              <a:rPr lang="en-US" sz="2000" dirty="0" smtClean="0"/>
              <a:t>(</a:t>
            </a:r>
            <a:r>
              <a:rPr lang="en-US" sz="2000" dirty="0"/>
              <a:t>C) </a:t>
            </a:r>
            <a:r>
              <a:rPr lang="en-US" sz="2000" dirty="0" smtClean="0"/>
              <a:t>Sandy loam </a:t>
            </a:r>
            <a:r>
              <a:rPr lang="en-US" sz="2000" dirty="0"/>
              <a:t>(from Shukla et al., 2002), and</a:t>
            </a:r>
          </a:p>
          <a:p>
            <a:r>
              <a:rPr lang="en-US" sz="2000" dirty="0"/>
              <a:t>(D) single grain material (</a:t>
            </a:r>
            <a:r>
              <a:rPr lang="en-US" sz="2000" dirty="0" smtClean="0"/>
              <a:t>from Pfannkuch</a:t>
            </a:r>
            <a:r>
              <a:rPr lang="en-US" sz="2000" dirty="0"/>
              <a:t>, 1963). (Redrawn </a:t>
            </a:r>
            <a:r>
              <a:rPr lang="en-US" sz="2000" dirty="0" smtClean="0"/>
              <a:t>from Shukla </a:t>
            </a:r>
            <a:r>
              <a:rPr lang="en-US" sz="2000" dirty="0"/>
              <a:t>et al., 2002.)</a:t>
            </a:r>
          </a:p>
        </p:txBody>
      </p:sp>
    </p:spTree>
    <p:extLst>
      <p:ext uri="{BB962C8B-B14F-4D97-AF65-F5344CB8AC3E}">
        <p14:creationId xmlns:p14="http://schemas.microsoft.com/office/powerpoint/2010/main" val="41823899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7219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838200" y="228600"/>
            <a:ext cx="7239000" cy="1238250"/>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The relations between D/Do and Peclet number (vd/Do) given as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53183"/>
            <a:ext cx="3009900" cy="942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0574" y="3493890"/>
            <a:ext cx="2667000" cy="830997"/>
          </a:xfrm>
          <a:prstGeom prst="rect">
            <a:avLst/>
          </a:prstGeom>
        </p:spPr>
        <p:txBody>
          <a:bodyPr wrap="square">
            <a:spAutoFit/>
          </a:bodyPr>
          <a:lstStyle/>
          <a:p>
            <a:r>
              <a:rPr lang="en-US" sz="2400" dirty="0"/>
              <a:t>where</a:t>
            </a:r>
          </a:p>
          <a:p>
            <a:r>
              <a:rPr lang="en-US" sz="2400" dirty="0"/>
              <a:t>Do=0.66</a:t>
            </a:r>
            <a:r>
              <a:rPr lang="el-GR" sz="2400" dirty="0"/>
              <a:t>θ </a:t>
            </a:r>
            <a:r>
              <a:rPr lang="en-US" sz="2400" dirty="0"/>
              <a:t>Dm</a:t>
            </a:r>
          </a:p>
        </p:txBody>
      </p:sp>
      <p:sp>
        <p:nvSpPr>
          <p:cNvPr id="4" name="Cloud Callout 3"/>
          <p:cNvSpPr/>
          <p:nvPr/>
        </p:nvSpPr>
        <p:spPr>
          <a:xfrm>
            <a:off x="2743200" y="3480638"/>
            <a:ext cx="6019800" cy="2695017"/>
          </a:xfrm>
          <a:prstGeom prst="cloudCallou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r>
              <a:rPr lang="en-US" sz="2000" dirty="0" smtClean="0"/>
              <a:t>With </a:t>
            </a:r>
            <a:r>
              <a:rPr lang="en-US" sz="2000" dirty="0"/>
              <a:t>Dm being the diffusion coefficient for free solution</a:t>
            </a:r>
            <a:r>
              <a:rPr lang="en-US" sz="2000" dirty="0" smtClean="0"/>
              <a:t>.</a:t>
            </a:r>
          </a:p>
          <a:p>
            <a:endParaRPr lang="en-US" sz="2000" dirty="0"/>
          </a:p>
          <a:p>
            <a:r>
              <a:rPr lang="en-US" sz="2000" dirty="0" smtClean="0"/>
              <a:t> </a:t>
            </a:r>
            <a:r>
              <a:rPr lang="en-US" sz="2000" dirty="0"/>
              <a:t>The D0 in Eq. </a:t>
            </a:r>
            <a:r>
              <a:rPr lang="en-US" sz="2000" dirty="0" smtClean="0"/>
              <a:t> </a:t>
            </a:r>
            <a:r>
              <a:rPr lang="en-US" sz="2000" dirty="0"/>
              <a:t>can </a:t>
            </a:r>
            <a:r>
              <a:rPr lang="en-US" sz="2000" dirty="0" smtClean="0"/>
              <a:t>be obtained </a:t>
            </a:r>
            <a:r>
              <a:rPr lang="en-US" sz="2000" dirty="0"/>
              <a:t>from known values of θ and Dm </a:t>
            </a:r>
          </a:p>
        </p:txBody>
      </p:sp>
    </p:spTree>
    <p:extLst>
      <p:ext uri="{BB962C8B-B14F-4D97-AF65-F5344CB8AC3E}">
        <p14:creationId xmlns:p14="http://schemas.microsoft.com/office/powerpoint/2010/main" val="20301963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1752600" y="0"/>
            <a:ext cx="5715000" cy="1828800"/>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MATHEMATICAL REPRESENTATION OF THE SOLUTE TRANSPORT PROCESS</a:t>
            </a:r>
          </a:p>
        </p:txBody>
      </p:sp>
      <p:sp>
        <p:nvSpPr>
          <p:cNvPr id="3" name="Rounded Rectangle 2"/>
          <p:cNvSpPr/>
          <p:nvPr/>
        </p:nvSpPr>
        <p:spPr>
          <a:xfrm>
            <a:off x="1143000" y="2057400"/>
            <a:ext cx="7391400" cy="2590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dirty="0"/>
              <a:t>The simplest form of one dimensional convective-dispersive equation (CDE), assuming macroscopic steady state water flow, constant soil– moisture content, and no interactions between the chemical and the solid phase was developed by Lapidus and Amundson, (1952), which is similar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5105400"/>
            <a:ext cx="4495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4557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1981200" y="-19878"/>
            <a:ext cx="4572000" cy="1066800"/>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EQUILIBRIUM ANION EXCLUSION MODEL</a:t>
            </a:r>
          </a:p>
        </p:txBody>
      </p:sp>
      <p:sp>
        <p:nvSpPr>
          <p:cNvPr id="3" name="Snip and Round Single Corner Rectangle 2"/>
          <p:cNvSpPr/>
          <p:nvPr/>
        </p:nvSpPr>
        <p:spPr>
          <a:xfrm>
            <a:off x="876300" y="1046922"/>
            <a:ext cx="7239000" cy="1905000"/>
          </a:xfrm>
          <a:prstGeom prst="snip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t>    Certain </a:t>
            </a:r>
            <a:r>
              <a:rPr lang="en-US" dirty="0"/>
              <a:t>anions interact with the negatively charged solid surfaces of the soil and are excluded from the liquid region adjacent to the soil particle surfaces. This phenomenon is known as anion exclusion or negative adsorption</a:t>
            </a:r>
          </a:p>
        </p:txBody>
      </p:sp>
      <p:sp>
        <p:nvSpPr>
          <p:cNvPr id="4" name="Flowchart: Terminator 3"/>
          <p:cNvSpPr/>
          <p:nvPr/>
        </p:nvSpPr>
        <p:spPr>
          <a:xfrm>
            <a:off x="2209800" y="3329609"/>
            <a:ext cx="4572000" cy="914400"/>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NONEQUILIBRIUM TRANSPORT</a:t>
            </a:r>
          </a:p>
        </p:txBody>
      </p:sp>
      <p:sp>
        <p:nvSpPr>
          <p:cNvPr id="5" name="Snip Single Corner Rectangle 4"/>
          <p:cNvSpPr/>
          <p:nvPr/>
        </p:nvSpPr>
        <p:spPr>
          <a:xfrm>
            <a:off x="1181100" y="4267200"/>
            <a:ext cx="6629400" cy="1828800"/>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t>    The </a:t>
            </a:r>
            <a:r>
              <a:rPr lang="en-US" dirty="0"/>
              <a:t>physical non equilibrium is caused by a heterogeneous flow regime and chemical none equilibrium by the kinetic adsorption.</a:t>
            </a:r>
          </a:p>
          <a:p>
            <a:pPr algn="ctr"/>
            <a:endParaRPr lang="en-US" dirty="0"/>
          </a:p>
        </p:txBody>
      </p:sp>
    </p:spTree>
    <p:extLst>
      <p:ext uri="{BB962C8B-B14F-4D97-AF65-F5344CB8AC3E}">
        <p14:creationId xmlns:p14="http://schemas.microsoft.com/office/powerpoint/2010/main" val="616987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1676400" y="0"/>
            <a:ext cx="5638800" cy="1295400"/>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t>Aggregate Geometry Models</a:t>
            </a:r>
          </a:p>
        </p:txBody>
      </p:sp>
      <p:sp>
        <p:nvSpPr>
          <p:cNvPr id="3" name="Rounded Rectangle 2"/>
          <p:cNvSpPr/>
          <p:nvPr/>
        </p:nvSpPr>
        <p:spPr>
          <a:xfrm>
            <a:off x="762000" y="1600200"/>
            <a:ext cx="7848600" cy="441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Courier New" pitchFamily="49" charset="0"/>
              <a:buChar char="o"/>
            </a:pPr>
            <a:r>
              <a:rPr lang="en-US" sz="2000" dirty="0"/>
              <a:t>The non dimensional mass transfer parameter is not directly related to any specific soil characteristic or property and is difficult to determine. </a:t>
            </a:r>
            <a:endParaRPr lang="en-US" sz="2000" dirty="0" smtClean="0"/>
          </a:p>
          <a:p>
            <a:pPr marL="457200" indent="-457200">
              <a:buFont typeface="Courier New" pitchFamily="49" charset="0"/>
              <a:buChar char="o"/>
            </a:pPr>
            <a:endParaRPr lang="en-US" sz="2000" dirty="0"/>
          </a:p>
          <a:p>
            <a:pPr marL="457200" indent="-457200">
              <a:buFont typeface="Courier New" pitchFamily="49" charset="0"/>
              <a:buChar char="o"/>
            </a:pPr>
            <a:r>
              <a:rPr lang="en-US" sz="2000" dirty="0" smtClean="0"/>
              <a:t>There </a:t>
            </a:r>
            <a:r>
              <a:rPr lang="en-US" sz="2000" dirty="0"/>
              <a:t>is a function of time </a:t>
            </a:r>
            <a:r>
              <a:rPr lang="en-US" sz="2000" dirty="0" smtClean="0"/>
              <a:t>of diffusion</a:t>
            </a:r>
            <a:r>
              <a:rPr lang="en-US" sz="2000" dirty="0"/>
              <a:t>, sphere radius </a:t>
            </a:r>
            <a:r>
              <a:rPr lang="en-US" sz="2000" dirty="0" smtClean="0"/>
              <a:t> (particules  </a:t>
            </a:r>
            <a:r>
              <a:rPr lang="en-US" sz="2000" dirty="0"/>
              <a:t>constitution the porous medium), molecular </a:t>
            </a:r>
            <a:r>
              <a:rPr lang="en-US" sz="2000" dirty="0" smtClean="0"/>
              <a:t>diffusion coefficient</a:t>
            </a:r>
            <a:r>
              <a:rPr lang="en-US" sz="2000" dirty="0"/>
              <a:t>, </a:t>
            </a:r>
            <a:r>
              <a:rPr lang="en-US" sz="2000" dirty="0" smtClean="0"/>
              <a:t>intra aggregate </a:t>
            </a:r>
            <a:r>
              <a:rPr lang="en-US" sz="2000" dirty="0"/>
              <a:t>water content  macro porosity (fraction of total porosity);therefore, apart  (16.78) and (16.79), the α can be calculated for the known </a:t>
            </a:r>
            <a:r>
              <a:rPr lang="en-US" sz="2000" dirty="0" smtClean="0"/>
              <a:t>or assumed </a:t>
            </a:r>
            <a:r>
              <a:rPr lang="en-US" sz="2000" dirty="0"/>
              <a:t>geometry of aggregates.</a:t>
            </a:r>
          </a:p>
        </p:txBody>
      </p:sp>
    </p:spTree>
    <p:extLst>
      <p:ext uri="{BB962C8B-B14F-4D97-AF65-F5344CB8AC3E}">
        <p14:creationId xmlns:p14="http://schemas.microsoft.com/office/powerpoint/2010/main" val="27967783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and Round Single Corner Rectangle 1"/>
          <p:cNvSpPr/>
          <p:nvPr/>
        </p:nvSpPr>
        <p:spPr>
          <a:xfrm>
            <a:off x="990600" y="152400"/>
            <a:ext cx="6858000" cy="2971800"/>
          </a:xfrm>
          <a:prstGeom prst="snip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Courier New" pitchFamily="49" charset="0"/>
              <a:buChar char="o"/>
            </a:pPr>
            <a:r>
              <a:rPr lang="en-US" dirty="0"/>
              <a:t>De is the effective diffusion coefficient, r is the radius of sphere, and α* is time dependent variable. </a:t>
            </a:r>
            <a:endParaRPr lang="en-US" dirty="0" smtClean="0"/>
          </a:p>
          <a:p>
            <a:pPr marL="285750" indent="-285750">
              <a:buFont typeface="Courier New" pitchFamily="49" charset="0"/>
              <a:buChar char="o"/>
            </a:pPr>
            <a:endParaRPr lang="en-US" dirty="0"/>
          </a:p>
          <a:p>
            <a:pPr marL="285750" indent="-285750">
              <a:buFont typeface="Courier New" pitchFamily="49" charset="0"/>
              <a:buChar char="o"/>
            </a:pPr>
            <a:r>
              <a:rPr lang="en-US" dirty="0" smtClean="0"/>
              <a:t>The </a:t>
            </a:r>
            <a:r>
              <a:rPr lang="en-US" dirty="0"/>
              <a:t>α values of cubic aggregates can be obtained by replacing “a</a:t>
            </a:r>
            <a:r>
              <a:rPr lang="en-US" dirty="0" smtClean="0"/>
              <a:t>” with </a:t>
            </a:r>
            <a:r>
              <a:rPr lang="en-US" dirty="0"/>
              <a:t>an equivalent spherical radius “r=0.6203l”, where </a:t>
            </a:r>
            <a:endParaRPr lang="en-US" dirty="0" smtClean="0"/>
          </a:p>
          <a:p>
            <a:r>
              <a:rPr lang="en-US" dirty="0"/>
              <a:t> </a:t>
            </a:r>
            <a:r>
              <a:rPr lang="en-US" dirty="0" smtClean="0"/>
              <a:t>      </a:t>
            </a:r>
          </a:p>
          <a:p>
            <a:pPr marL="285750" indent="-285750">
              <a:buFont typeface="Courier New" pitchFamily="49" charset="0"/>
              <a:buChar char="o"/>
            </a:pPr>
            <a:r>
              <a:rPr lang="en-US" dirty="0" smtClean="0"/>
              <a:t>  f </a:t>
            </a:r>
            <a:r>
              <a:rPr lang="en-US" dirty="0"/>
              <a:t>is the length of the side of the cube</a:t>
            </a:r>
          </a:p>
          <a:p>
            <a:pPr marL="285750" indent="-285750">
              <a:buFont typeface="Courier New" pitchFamily="49" charset="0"/>
              <a:buChar char="o"/>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657601"/>
            <a:ext cx="2590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532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1828800" y="0"/>
            <a:ext cx="5105400" cy="1600200"/>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Land Use Effects on Flow and Transport</a:t>
            </a:r>
          </a:p>
        </p:txBody>
      </p:sp>
      <p:sp>
        <p:nvSpPr>
          <p:cNvPr id="3" name="Snip and Round Single Corner Rectangle 2"/>
          <p:cNvSpPr/>
          <p:nvPr/>
        </p:nvSpPr>
        <p:spPr>
          <a:xfrm>
            <a:off x="838200" y="1752600"/>
            <a:ext cx="7848600" cy="4191000"/>
          </a:xfrm>
          <a:prstGeom prst="snip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Courier New" pitchFamily="49" charset="0"/>
              <a:buChar char="o"/>
            </a:pPr>
            <a:r>
              <a:rPr lang="en-US" dirty="0"/>
              <a:t>The flow and transport properties of soils often vary with time due to the influence of land use and soil management practices. </a:t>
            </a:r>
            <a:endParaRPr lang="en-US" dirty="0" smtClean="0"/>
          </a:p>
          <a:p>
            <a:pPr marL="285750" indent="-285750">
              <a:buFont typeface="Courier New" pitchFamily="49" charset="0"/>
              <a:buChar char="o"/>
            </a:pPr>
            <a:r>
              <a:rPr lang="en-US" dirty="0" smtClean="0"/>
              <a:t>The </a:t>
            </a:r>
            <a:r>
              <a:rPr lang="en-US" dirty="0"/>
              <a:t>soil remains mostly undisturbed under no till, which enhances the organic matter accumulation at the soil surface and development of macro pores (cracks between aggregates and pores). </a:t>
            </a:r>
            <a:endParaRPr lang="en-US" dirty="0" smtClean="0"/>
          </a:p>
          <a:p>
            <a:pPr marL="285750" indent="-285750">
              <a:buFont typeface="Courier New" pitchFamily="49" charset="0"/>
              <a:buChar char="o"/>
            </a:pPr>
            <a:r>
              <a:rPr lang="en-US" dirty="0" smtClean="0"/>
              <a:t>The </a:t>
            </a:r>
            <a:r>
              <a:rPr lang="en-US" dirty="0"/>
              <a:t>macro pore channels in no-till system increase the leaching of nutrients and pesticides by bypassing the water-filled micro pores unless the sources are located within the soil micro pores.</a:t>
            </a:r>
          </a:p>
        </p:txBody>
      </p:sp>
    </p:spTree>
    <p:extLst>
      <p:ext uri="{BB962C8B-B14F-4D97-AF65-F5344CB8AC3E}">
        <p14:creationId xmlns:p14="http://schemas.microsoft.com/office/powerpoint/2010/main" val="362807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Ribbon 2"/>
          <p:cNvSpPr/>
          <p:nvPr/>
        </p:nvSpPr>
        <p:spPr>
          <a:xfrm>
            <a:off x="1600200" y="114300"/>
            <a:ext cx="6324600" cy="1638300"/>
          </a:xfrm>
          <a:prstGeom prst="ribbon">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b="1" dirty="0" smtClean="0">
                <a:solidFill>
                  <a:schemeClr val="tx1">
                    <a:lumMod val="85000"/>
                    <a:lumOff val="15000"/>
                  </a:schemeClr>
                </a:solidFill>
              </a:rPr>
              <a:t>INTODUCTION</a:t>
            </a:r>
            <a:endParaRPr lang="en-US" sz="2800" b="1" dirty="0">
              <a:solidFill>
                <a:schemeClr val="tx1">
                  <a:lumMod val="85000"/>
                  <a:lumOff val="15000"/>
                </a:schemeClr>
              </a:solidFill>
            </a:endParaRPr>
          </a:p>
        </p:txBody>
      </p:sp>
      <p:sp>
        <p:nvSpPr>
          <p:cNvPr id="4" name="Wave 3"/>
          <p:cNvSpPr/>
          <p:nvPr/>
        </p:nvSpPr>
        <p:spPr>
          <a:xfrm>
            <a:off x="533400" y="1752600"/>
            <a:ext cx="8458200" cy="4800600"/>
          </a:xfrm>
          <a:prstGeom prst="wave">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Courier New" pitchFamily="49" charset="0"/>
              <a:buChar char="o"/>
            </a:pPr>
            <a:r>
              <a:rPr lang="en-US" sz="2000" dirty="0" smtClean="0"/>
              <a:t>When </a:t>
            </a:r>
            <a:r>
              <a:rPr lang="en-US" sz="2000" dirty="0"/>
              <a:t>water flows </a:t>
            </a:r>
            <a:r>
              <a:rPr lang="en-US" sz="2000" dirty="0" smtClean="0"/>
              <a:t>on soil </a:t>
            </a:r>
            <a:r>
              <a:rPr lang="en-US" sz="2000" dirty="0"/>
              <a:t>surface as overland flow and/or through the soil matrix, it also dissolves solutes (</a:t>
            </a:r>
            <a:r>
              <a:rPr lang="en-US" sz="2000" dirty="0" smtClean="0"/>
              <a:t>e.g salts</a:t>
            </a:r>
            <a:r>
              <a:rPr lang="en-US" sz="2000" dirty="0"/>
              <a:t>, fertilizers, </a:t>
            </a:r>
            <a:r>
              <a:rPr lang="en-US" sz="2000" dirty="0" smtClean="0"/>
              <a:t>pesticides).</a:t>
            </a:r>
          </a:p>
          <a:p>
            <a:r>
              <a:rPr lang="en-US" sz="2000" dirty="0" smtClean="0"/>
              <a:t> </a:t>
            </a:r>
          </a:p>
          <a:p>
            <a:pPr marL="285750" indent="-285750">
              <a:buFont typeface="Courier New" pitchFamily="49" charset="0"/>
              <a:buChar char="o"/>
            </a:pPr>
            <a:r>
              <a:rPr lang="en-US" sz="2000" dirty="0" smtClean="0"/>
              <a:t>These solutes not only move with soil water but also within</a:t>
            </a:r>
          </a:p>
          <a:p>
            <a:r>
              <a:rPr lang="en-US" sz="2000" dirty="0" smtClean="0"/>
              <a:t>     the soil matrix mainly due to the concentration gradients.</a:t>
            </a:r>
            <a:endParaRPr lang="en-US" sz="2000" dirty="0"/>
          </a:p>
        </p:txBody>
      </p:sp>
    </p:spTree>
    <p:extLst>
      <p:ext uri="{BB962C8B-B14F-4D97-AF65-F5344CB8AC3E}">
        <p14:creationId xmlns:p14="http://schemas.microsoft.com/office/powerpoint/2010/main" val="22343548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ingle Corner Rectangle 1"/>
          <p:cNvSpPr/>
          <p:nvPr/>
        </p:nvSpPr>
        <p:spPr>
          <a:xfrm>
            <a:off x="1066800" y="1371600"/>
            <a:ext cx="7696200" cy="3657600"/>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Courier New" pitchFamily="49" charset="0"/>
              <a:buChar char="o"/>
            </a:pPr>
            <a:r>
              <a:rPr lang="en-US" dirty="0"/>
              <a:t>These cracks increase the hydraulic conductivity of soil and decrease reactivity of dissolved chemicals due to the low pore surface area and short residence time. </a:t>
            </a:r>
            <a:endParaRPr lang="en-US" dirty="0" smtClean="0"/>
          </a:p>
          <a:p>
            <a:pPr marL="285750" indent="-285750">
              <a:buFont typeface="Courier New" pitchFamily="49" charset="0"/>
              <a:buChar char="o"/>
            </a:pPr>
            <a:endParaRPr lang="en-US" dirty="0" smtClean="0"/>
          </a:p>
          <a:p>
            <a:pPr marL="285750" indent="-285750">
              <a:buFont typeface="Courier New" pitchFamily="49" charset="0"/>
              <a:buChar char="o"/>
            </a:pPr>
            <a:r>
              <a:rPr lang="en-US" dirty="0" smtClean="0"/>
              <a:t>The </a:t>
            </a:r>
            <a:r>
              <a:rPr lang="en-US" dirty="0"/>
              <a:t>increase in organic matter increases the reactivity of chemicals in the soil matrix and the soils start behaving as a multi reaction, multi region soil</a:t>
            </a:r>
            <a:r>
              <a:rPr lang="en-US" dirty="0" smtClean="0"/>
              <a:t>.</a:t>
            </a:r>
          </a:p>
          <a:p>
            <a:pPr marL="285750" indent="-285750">
              <a:buFont typeface="Courier New" pitchFamily="49" charset="0"/>
              <a:buChar char="o"/>
            </a:pPr>
            <a:endParaRPr lang="en-US" dirty="0" smtClean="0"/>
          </a:p>
          <a:p>
            <a:pPr marL="285750" indent="-285750">
              <a:buFont typeface="Courier New" pitchFamily="49" charset="0"/>
              <a:buChar char="o"/>
            </a:pPr>
            <a:r>
              <a:rPr lang="en-US" dirty="0" smtClean="0"/>
              <a:t> </a:t>
            </a:r>
            <a:r>
              <a:rPr lang="en-US" dirty="0"/>
              <a:t>It is important to know this shift in flow and transport processes due to macro pores as failure to take these into account can lead to erroneous </a:t>
            </a:r>
            <a:r>
              <a:rPr lang="en-US" dirty="0" smtClean="0"/>
              <a:t>conclusion.</a:t>
            </a:r>
            <a:endParaRPr lang="en-US" dirty="0"/>
          </a:p>
        </p:txBody>
      </p:sp>
      <p:sp>
        <p:nvSpPr>
          <p:cNvPr id="3" name="Flowchart: Terminator 2"/>
          <p:cNvSpPr/>
          <p:nvPr/>
        </p:nvSpPr>
        <p:spPr>
          <a:xfrm>
            <a:off x="2960204" y="457200"/>
            <a:ext cx="3276600" cy="762000"/>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CONT….</a:t>
            </a:r>
            <a:endParaRPr lang="en-US" sz="2800" dirty="0"/>
          </a:p>
        </p:txBody>
      </p:sp>
    </p:spTree>
    <p:extLst>
      <p:ext uri="{BB962C8B-B14F-4D97-AF65-F5344CB8AC3E}">
        <p14:creationId xmlns:p14="http://schemas.microsoft.com/office/powerpoint/2010/main" val="4795920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743200" y="288235"/>
            <a:ext cx="3276600" cy="1295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solidFill>
                  <a:schemeClr val="tx1"/>
                </a:solidFill>
              </a:rPr>
              <a:t>Example</a:t>
            </a:r>
          </a:p>
        </p:txBody>
      </p:sp>
      <p:sp>
        <p:nvSpPr>
          <p:cNvPr id="3" name="Rounded Rectangle 2"/>
          <p:cNvSpPr/>
          <p:nvPr/>
        </p:nvSpPr>
        <p:spPr>
          <a:xfrm>
            <a:off x="1156252" y="1828800"/>
            <a:ext cx="7010400" cy="3733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Courier New" pitchFamily="49" charset="0"/>
              <a:buChar char="o"/>
            </a:pPr>
            <a:r>
              <a:rPr lang="en-US" dirty="0"/>
              <a:t>Concentration of a solute is 30 mg/g of soil and bulk density is 1.35 Mg/m3. Assuming steady flow conditions, solute free soil profile, and solute diffusion </a:t>
            </a:r>
            <a:endParaRPr lang="en-US" dirty="0" smtClean="0"/>
          </a:p>
          <a:p>
            <a:pPr marL="285750" indent="-285750">
              <a:buFont typeface="Courier New" pitchFamily="49" charset="0"/>
              <a:buChar char="o"/>
            </a:pPr>
            <a:endParaRPr lang="en-US" dirty="0"/>
          </a:p>
          <a:p>
            <a:pPr marL="285750" indent="-285750">
              <a:buFont typeface="Courier New" pitchFamily="49" charset="0"/>
              <a:buChar char="o"/>
            </a:pPr>
            <a:r>
              <a:rPr lang="en-US" dirty="0" smtClean="0"/>
              <a:t>coefficient3×10</a:t>
            </a:r>
            <a:r>
              <a:rPr lang="en-US" dirty="0"/>
              <a:t>−10m2/s, calculate flux density at a vertical distance of 0.1 m and amount of solute in1 ha that diffuses across this boundary in 2 months. (Hint: Use Fick’s first law.)</a:t>
            </a:r>
          </a:p>
        </p:txBody>
      </p:sp>
    </p:spTree>
    <p:extLst>
      <p:ext uri="{BB962C8B-B14F-4D97-AF65-F5344CB8AC3E}">
        <p14:creationId xmlns:p14="http://schemas.microsoft.com/office/powerpoint/2010/main" val="42168206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590800" y="53009"/>
            <a:ext cx="3733800" cy="1371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t>Solution</a:t>
            </a:r>
          </a:p>
        </p:txBody>
      </p:sp>
      <p:sp>
        <p:nvSpPr>
          <p:cNvPr id="3" name="Snip Single Corner Rectangle 2"/>
          <p:cNvSpPr/>
          <p:nvPr/>
        </p:nvSpPr>
        <p:spPr>
          <a:xfrm>
            <a:off x="0" y="1600200"/>
            <a:ext cx="9144000" cy="5257800"/>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Solute concentration=ρb * Ca=30 * 1.35=40.5 M/gm3 or </a:t>
            </a:r>
            <a:endParaRPr lang="en-US" dirty="0" smtClean="0"/>
          </a:p>
          <a:p>
            <a:pPr algn="ctr"/>
            <a:endParaRPr lang="en-US" dirty="0"/>
          </a:p>
          <a:p>
            <a:pPr algn="ctr"/>
            <a:r>
              <a:rPr lang="en-US" dirty="0" smtClean="0"/>
              <a:t>4.05×107 </a:t>
            </a:r>
            <a:r>
              <a:rPr lang="en-US" dirty="0"/>
              <a:t>mg/m3</a:t>
            </a:r>
          </a:p>
          <a:p>
            <a:pPr algn="ctr"/>
            <a:endParaRPr lang="en-US" dirty="0" smtClean="0"/>
          </a:p>
          <a:p>
            <a:pPr algn="ctr"/>
            <a:r>
              <a:rPr lang="en-US" dirty="0" smtClean="0"/>
              <a:t>Concentration </a:t>
            </a:r>
            <a:r>
              <a:rPr lang="en-US" dirty="0"/>
              <a:t>gradient at 0.1 m below soil surface</a:t>
            </a:r>
          </a:p>
          <a:p>
            <a:pPr algn="ctr"/>
            <a:endParaRPr lang="en-US" dirty="0" smtClean="0"/>
          </a:p>
          <a:p>
            <a:pPr algn="ctr"/>
            <a:r>
              <a:rPr lang="en-US" dirty="0" smtClean="0"/>
              <a:t>δC/δz=ΔC/Δz</a:t>
            </a:r>
            <a:r>
              <a:rPr lang="en-US" dirty="0"/>
              <a:t>=(0–4.05×107)/(0–0.1)=4.05×108 mg/m4</a:t>
            </a:r>
          </a:p>
          <a:p>
            <a:pPr algn="ctr"/>
            <a:endParaRPr lang="en-US" dirty="0" smtClean="0"/>
          </a:p>
          <a:p>
            <a:pPr algn="ctr"/>
            <a:r>
              <a:rPr lang="en-US" dirty="0" smtClean="0"/>
              <a:t>The </a:t>
            </a:r>
            <a:r>
              <a:rPr lang="en-US" dirty="0"/>
              <a:t>flux density of solute is obtained by using equation 7</a:t>
            </a:r>
          </a:p>
          <a:p>
            <a:pPr algn="ctr"/>
            <a:r>
              <a:rPr lang="en-US" dirty="0"/>
              <a:t>J=−(3×10−10)*(4.05×108)=−0.122 mg m−2s−1 </a:t>
            </a:r>
          </a:p>
          <a:p>
            <a:pPr algn="ctr"/>
            <a:endParaRPr lang="en-US" dirty="0" smtClean="0"/>
          </a:p>
          <a:p>
            <a:pPr algn="ctr"/>
            <a:r>
              <a:rPr lang="en-US" dirty="0" smtClean="0"/>
              <a:t>The </a:t>
            </a:r>
            <a:r>
              <a:rPr lang="en-US" dirty="0"/>
              <a:t>negative sign implies that solute is moving downward. The total quantity of solute moved below 0.1 m in one month (Q) can be calculated </a:t>
            </a:r>
            <a:endParaRPr lang="en-US" dirty="0" smtClean="0"/>
          </a:p>
          <a:p>
            <a:pPr algn="ctr"/>
            <a:endParaRPr lang="en-US" dirty="0"/>
          </a:p>
          <a:p>
            <a:pPr algn="ctr"/>
            <a:r>
              <a:rPr lang="en-US" dirty="0" smtClean="0"/>
              <a:t>asQ=0.122*10000*30*24*3600=3.16×109mgha</a:t>
            </a:r>
            <a:r>
              <a:rPr lang="en-US" dirty="0"/>
              <a:t>−1</a:t>
            </a:r>
          </a:p>
        </p:txBody>
      </p:sp>
    </p:spTree>
    <p:extLst>
      <p:ext uri="{BB962C8B-B14F-4D97-AF65-F5344CB8AC3E}">
        <p14:creationId xmlns:p14="http://schemas.microsoft.com/office/powerpoint/2010/main" val="5945022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781800"/>
          </a:xfrm>
          <a:prstGeom prst="ellipse">
            <a:avLst/>
          </a:prstGeom>
          <a:ln>
            <a:noFill/>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93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380999" y="291992"/>
            <a:ext cx="8305801" cy="6084239"/>
          </a:xfrm>
          <a:prstGeom prst="wave">
            <a:avLst>
              <a:gd name="adj1" fmla="val 12500"/>
              <a:gd name="adj2" fmla="val -484"/>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Courier New" pitchFamily="49" charset="0"/>
              <a:buChar char="o"/>
            </a:pPr>
            <a:r>
              <a:rPr lang="en-US" sz="2000" dirty="0"/>
              <a:t>In agricultural ecosystems, solutes may be categorized on the basis of their </a:t>
            </a:r>
            <a:r>
              <a:rPr lang="en-US" sz="2000" dirty="0" smtClean="0"/>
              <a:t>function(e.g</a:t>
            </a:r>
            <a:r>
              <a:rPr lang="en-US" sz="2000" dirty="0"/>
              <a:t>., nutrients, pesticides, waste compounds, salts, </a:t>
            </a:r>
            <a:r>
              <a:rPr lang="en-US" sz="2000" dirty="0" smtClean="0"/>
              <a:t>organic chemicals</a:t>
            </a:r>
            <a:r>
              <a:rPr lang="en-US" sz="2000" dirty="0"/>
              <a:t>, heavy </a:t>
            </a:r>
            <a:r>
              <a:rPr lang="en-US" sz="2000" dirty="0" smtClean="0"/>
              <a:t>metals,viruses</a:t>
            </a:r>
            <a:r>
              <a:rPr lang="en-US" sz="2000" dirty="0"/>
              <a:t>, and bacteria). Understanding transport </a:t>
            </a:r>
            <a:r>
              <a:rPr lang="en-US" sz="2000" dirty="0" smtClean="0"/>
              <a:t>of solutes </a:t>
            </a:r>
            <a:r>
              <a:rPr lang="en-US" sz="2000" dirty="0"/>
              <a:t>in soil is important to </a:t>
            </a:r>
            <a:r>
              <a:rPr lang="en-US" sz="2000" dirty="0" smtClean="0"/>
              <a:t>many management </a:t>
            </a:r>
            <a:r>
              <a:rPr lang="en-US" sz="2000" dirty="0"/>
              <a:t>problems in agriculture</a:t>
            </a:r>
            <a:r>
              <a:rPr lang="en-US" sz="2000" dirty="0" smtClean="0"/>
              <a:t>.                                                                                        It can help when developing procedures for maximizing the effective use of fertilizers or pesticides and other chemicals within the root zone while minimizing their movement into groundwater.</a:t>
            </a:r>
          </a:p>
          <a:p>
            <a:pPr marL="285750" indent="-285750">
              <a:buFont typeface="Courier New" pitchFamily="49" charset="0"/>
              <a:buChar char="o"/>
            </a:pPr>
            <a:endParaRPr lang="en-US" sz="2000" dirty="0"/>
          </a:p>
        </p:txBody>
      </p:sp>
    </p:spTree>
    <p:extLst>
      <p:ext uri="{BB962C8B-B14F-4D97-AF65-F5344CB8AC3E}">
        <p14:creationId xmlns:p14="http://schemas.microsoft.com/office/powerpoint/2010/main" val="3393871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Sequential Access Storage 1"/>
          <p:cNvSpPr/>
          <p:nvPr/>
        </p:nvSpPr>
        <p:spPr>
          <a:xfrm>
            <a:off x="152400" y="457200"/>
            <a:ext cx="2514600" cy="1295400"/>
          </a:xfrm>
          <a:prstGeom prst="flowChartMagneticTape">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TYPES OF</a:t>
            </a:r>
          </a:p>
          <a:p>
            <a:pPr algn="ctr"/>
            <a:r>
              <a:rPr lang="en-US" sz="2400" dirty="0" smtClean="0"/>
              <a:t> SOLUTE</a:t>
            </a:r>
            <a:endParaRPr lang="en-US" sz="2400" dirty="0"/>
          </a:p>
        </p:txBody>
      </p:sp>
      <p:sp>
        <p:nvSpPr>
          <p:cNvPr id="3" name="Flowchart: Alternate Process 2"/>
          <p:cNvSpPr/>
          <p:nvPr/>
        </p:nvSpPr>
        <p:spPr>
          <a:xfrm>
            <a:off x="2895600" y="914400"/>
            <a:ext cx="5943600" cy="1600200"/>
          </a:xfrm>
          <a:prstGeom prst="flowChartAlternateProcess">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Courier New" pitchFamily="49" charset="0"/>
              <a:buChar char="o"/>
            </a:pPr>
            <a:r>
              <a:rPr lang="en-US" sz="2000" dirty="0" smtClean="0"/>
              <a:t> Depending upon chemical stability and reactivity. </a:t>
            </a:r>
            <a:endParaRPr lang="en-US" sz="2000" dirty="0"/>
          </a:p>
          <a:p>
            <a:r>
              <a:rPr lang="en-US" sz="2000" dirty="0" smtClean="0"/>
              <a:t> The solutes are broadly classified</a:t>
            </a:r>
          </a:p>
          <a:p>
            <a:r>
              <a:rPr lang="en-US" sz="2000" dirty="0" smtClean="0"/>
              <a:t>into two categories:</a:t>
            </a:r>
            <a:endParaRPr lang="en-US" sz="2000" dirty="0"/>
          </a:p>
        </p:txBody>
      </p:sp>
      <p:sp>
        <p:nvSpPr>
          <p:cNvPr id="4" name="Down Arrow 3"/>
          <p:cNvSpPr/>
          <p:nvPr/>
        </p:nvSpPr>
        <p:spPr>
          <a:xfrm>
            <a:off x="5486400" y="2514600"/>
            <a:ext cx="609600" cy="11430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Flowchart: Predefined Process 6"/>
          <p:cNvSpPr/>
          <p:nvPr/>
        </p:nvSpPr>
        <p:spPr>
          <a:xfrm>
            <a:off x="2895600" y="3810000"/>
            <a:ext cx="5943600" cy="1600200"/>
          </a:xfrm>
          <a:prstGeom prst="flowChartPredefinedProcess">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mj-lt"/>
              <a:buAutoNum type="arabicParenR"/>
            </a:pPr>
            <a:r>
              <a:rPr lang="en-US" sz="2000" dirty="0" smtClean="0"/>
              <a:t>CONSERVATIVE SOLUTES</a:t>
            </a:r>
          </a:p>
          <a:p>
            <a:pPr marL="342900" indent="-342900">
              <a:buFont typeface="+mj-lt"/>
              <a:buAutoNum type="arabicParenR"/>
            </a:pPr>
            <a:endParaRPr lang="en-US" sz="2000" dirty="0" smtClean="0"/>
          </a:p>
          <a:p>
            <a:pPr marL="342900" indent="-342900">
              <a:buFont typeface="+mj-lt"/>
              <a:buAutoNum type="arabicParenR"/>
            </a:pPr>
            <a:r>
              <a:rPr lang="en-US" sz="2000" dirty="0" smtClean="0"/>
              <a:t> NON-CONSERVATIVE SOLUTES</a:t>
            </a:r>
            <a:endParaRPr lang="en-US" sz="2000" dirty="0"/>
          </a:p>
        </p:txBody>
      </p:sp>
    </p:spTree>
    <p:extLst>
      <p:ext uri="{BB962C8B-B14F-4D97-AF65-F5344CB8AC3E}">
        <p14:creationId xmlns:p14="http://schemas.microsoft.com/office/powerpoint/2010/main" val="1153347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838200" y="609600"/>
            <a:ext cx="8001000" cy="5105400"/>
          </a:xfrm>
          <a:prstGeom prst="flowChartAlternateProcess">
            <a:avLst/>
          </a:prstGeo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sz="2400" dirty="0"/>
              <a:t>C</a:t>
            </a:r>
            <a:r>
              <a:rPr lang="en-US" sz="2400" dirty="0" smtClean="0"/>
              <a:t>onservative solutes</a:t>
            </a:r>
          </a:p>
          <a:p>
            <a:r>
              <a:rPr lang="en-US" dirty="0"/>
              <a:t> </a:t>
            </a:r>
            <a:endParaRPr lang="en-US" dirty="0" smtClean="0"/>
          </a:p>
          <a:p>
            <a:r>
              <a:rPr lang="en-US" dirty="0"/>
              <a:t> </a:t>
            </a:r>
            <a:r>
              <a:rPr lang="en-US" dirty="0" smtClean="0"/>
              <a:t>   	Those solutes which remain unchanged physically and</a:t>
            </a:r>
          </a:p>
          <a:p>
            <a:r>
              <a:rPr lang="en-US" dirty="0" smtClean="0"/>
              <a:t>chemically, and do not undergo irreversible reactions, such as chloride (Cl) and bromide(Br);</a:t>
            </a:r>
          </a:p>
          <a:p>
            <a:endParaRPr lang="en-US" dirty="0"/>
          </a:p>
          <a:p>
            <a:endParaRPr lang="en-US" dirty="0" smtClean="0"/>
          </a:p>
          <a:p>
            <a:r>
              <a:rPr lang="en-US" sz="2400" dirty="0"/>
              <a:t> </a:t>
            </a:r>
            <a:r>
              <a:rPr lang="en-US" sz="2400" dirty="0" smtClean="0"/>
              <a:t>Non-Conservative solutes</a:t>
            </a:r>
          </a:p>
          <a:p>
            <a:r>
              <a:rPr lang="en-US" dirty="0"/>
              <a:t> </a:t>
            </a:r>
            <a:r>
              <a:rPr lang="en-US" dirty="0" smtClean="0"/>
              <a:t>            </a:t>
            </a:r>
          </a:p>
          <a:p>
            <a:r>
              <a:rPr lang="en-US" dirty="0"/>
              <a:t> </a:t>
            </a:r>
            <a:r>
              <a:rPr lang="en-US" dirty="0" smtClean="0"/>
              <a:t>            Those solutes which can undergo irreversible reactions and change their physical or chemical phase.</a:t>
            </a:r>
          </a:p>
          <a:p>
            <a:pPr marL="285750" indent="-285750" algn="ctr">
              <a:buFont typeface="Courier New" pitchFamily="49" charset="0"/>
              <a:buChar char="o"/>
            </a:pPr>
            <a:endParaRPr lang="en-US" dirty="0"/>
          </a:p>
        </p:txBody>
      </p:sp>
    </p:spTree>
    <p:extLst>
      <p:ext uri="{BB962C8B-B14F-4D97-AF65-F5344CB8AC3E}">
        <p14:creationId xmlns:p14="http://schemas.microsoft.com/office/powerpoint/2010/main" val="845070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48139" y="1669774"/>
            <a:ext cx="7848600" cy="4495800"/>
          </a:xfrm>
          <a:prstGeom prst="round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2400" dirty="0"/>
              <a:t>The labile </a:t>
            </a:r>
            <a:r>
              <a:rPr lang="en-US" sz="2400" dirty="0" smtClean="0"/>
              <a:t>solutes</a:t>
            </a:r>
          </a:p>
          <a:p>
            <a:pPr marL="342900" indent="-342900">
              <a:buFont typeface="Courier New" pitchFamily="49" charset="0"/>
              <a:buChar char="o"/>
            </a:pPr>
            <a:r>
              <a:rPr lang="en-US" sz="2400" dirty="0" smtClean="0"/>
              <a:t>                                                                        	</a:t>
            </a:r>
            <a:r>
              <a:rPr lang="en-US" sz="2000" dirty="0" smtClean="0"/>
              <a:t>The labile solutes can </a:t>
            </a:r>
            <a:r>
              <a:rPr lang="en-US" sz="2000" dirty="0"/>
              <a:t>undergo reversible </a:t>
            </a:r>
            <a:r>
              <a:rPr lang="en-US" sz="2000" dirty="0" smtClean="0"/>
              <a:t>or irreversible physiochemical,biochemical</a:t>
            </a:r>
            <a:r>
              <a:rPr lang="en-US" sz="2000" dirty="0"/>
              <a:t>, or microbial reactions and can change </a:t>
            </a:r>
            <a:r>
              <a:rPr lang="en-US" sz="2000" dirty="0" smtClean="0"/>
              <a:t>theirphysical </a:t>
            </a:r>
            <a:r>
              <a:rPr lang="en-US" sz="2000" dirty="0"/>
              <a:t>or chemical phase with time</a:t>
            </a:r>
            <a:r>
              <a:rPr lang="en-US" sz="2000" dirty="0" smtClean="0"/>
              <a:t>.</a:t>
            </a:r>
          </a:p>
          <a:p>
            <a:pPr marL="342900" indent="-342900">
              <a:buFont typeface="Courier New" pitchFamily="49" charset="0"/>
              <a:buChar char="o"/>
            </a:pPr>
            <a:endParaRPr lang="en-US" sz="2000" dirty="0"/>
          </a:p>
          <a:p>
            <a:pPr marL="342900" indent="-342900">
              <a:buFont typeface="Courier New" pitchFamily="49" charset="0"/>
              <a:buChar char="o"/>
            </a:pPr>
            <a:r>
              <a:rPr lang="en-US" sz="2000" dirty="0" smtClean="0"/>
              <a:t> </a:t>
            </a:r>
            <a:r>
              <a:rPr lang="en-US" sz="2000" dirty="0"/>
              <a:t>The </a:t>
            </a:r>
            <a:r>
              <a:rPr lang="en-US" sz="2000" dirty="0" smtClean="0"/>
              <a:t>examplesof </a:t>
            </a:r>
            <a:r>
              <a:rPr lang="en-US" sz="2000" dirty="0"/>
              <a:t>labile solutes are: nitrate, </a:t>
            </a:r>
            <a:r>
              <a:rPr lang="en-US" sz="2000" dirty="0" smtClean="0"/>
              <a:t>sulfate,and </a:t>
            </a:r>
            <a:r>
              <a:rPr lang="en-US" sz="2000" dirty="0"/>
              <a:t>ammonia, which are involved in mineralization, immobilization, or redox </a:t>
            </a:r>
            <a:r>
              <a:rPr lang="en-US" sz="2000" dirty="0" smtClean="0"/>
              <a:t>reactions.Some </a:t>
            </a:r>
            <a:r>
              <a:rPr lang="en-US" sz="2000" dirty="0"/>
              <a:t>pesticides are also labile and their lability is quantified by their </a:t>
            </a:r>
            <a:r>
              <a:rPr lang="en-US" sz="2000" dirty="0" smtClean="0"/>
              <a:t>half-life  </a:t>
            </a:r>
            <a:endParaRPr lang="en-US" sz="2000" dirty="0"/>
          </a:p>
        </p:txBody>
      </p:sp>
      <p:sp>
        <p:nvSpPr>
          <p:cNvPr id="4" name="Flowchart: Alternate Process 3"/>
          <p:cNvSpPr/>
          <p:nvPr/>
        </p:nvSpPr>
        <p:spPr>
          <a:xfrm>
            <a:off x="1371600" y="152400"/>
            <a:ext cx="6781800" cy="1295400"/>
          </a:xfrm>
          <a:prstGeom prst="flowChartAlternateProcess">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The</a:t>
            </a:r>
            <a:r>
              <a:rPr lang="en-US" sz="2000" b="1" dirty="0" smtClean="0"/>
              <a:t>  non conservative  </a:t>
            </a:r>
            <a:r>
              <a:rPr lang="en-US" sz="2000" dirty="0" smtClean="0"/>
              <a:t>solutes can be divided into</a:t>
            </a:r>
          </a:p>
          <a:p>
            <a:pPr algn="ctr"/>
            <a:r>
              <a:rPr lang="en-US" sz="2000" dirty="0" smtClean="0"/>
              <a:t>labile solutes and reactive solutes.</a:t>
            </a:r>
            <a:endParaRPr lang="en-US" sz="2000" dirty="0"/>
          </a:p>
        </p:txBody>
      </p:sp>
    </p:spTree>
    <p:extLst>
      <p:ext uri="{BB962C8B-B14F-4D97-AF65-F5344CB8AC3E}">
        <p14:creationId xmlns:p14="http://schemas.microsoft.com/office/powerpoint/2010/main" val="11393923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654</TotalTime>
  <Words>3177</Words>
  <Application>Microsoft Office PowerPoint</Application>
  <PresentationFormat>On-screen Show (4:3)</PresentationFormat>
  <Paragraphs>320</Paragraphs>
  <Slides>53</Slides>
  <Notes>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Concourse</vt:lpstr>
      <vt:lpstr>PowerPoint Presentation</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Ayyaz Javeed</dc:creator>
  <cp:lastModifiedBy>Ayyaz Javeed</cp:lastModifiedBy>
  <cp:revision>116</cp:revision>
  <dcterms:created xsi:type="dcterms:W3CDTF">2014-01-05T04:02:39Z</dcterms:created>
  <dcterms:modified xsi:type="dcterms:W3CDTF">2014-01-15T05:37:24Z</dcterms:modified>
</cp:coreProperties>
</file>