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6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92E0033-D52A-48E2-9AEB-CB40ABD5DD38}"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90E56-56F6-4140-9C8D-76824981879A}"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E0033-D52A-48E2-9AEB-CB40ABD5DD38}"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E0033-D52A-48E2-9AEB-CB40ABD5DD38}" type="datetimeFigureOut">
              <a:rPr lang="en-US" smtClean="0"/>
              <a:t>4/27/2021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E0033-D52A-48E2-9AEB-CB40ABD5DD38}"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2E0033-D52A-48E2-9AEB-CB40ABD5DD38}"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90E56-56F6-4140-9C8D-76824981879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2E0033-D52A-48E2-9AEB-CB40ABD5DD38}"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92E0033-D52A-48E2-9AEB-CB40ABD5DD38}"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2E0033-D52A-48E2-9AEB-CB40ABD5DD38}"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E0033-D52A-48E2-9AEB-CB40ABD5DD38}"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90E56-56F6-4140-9C8D-7682498187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2E0033-D52A-48E2-9AEB-CB40ABD5DD38}"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90E56-56F6-4140-9C8D-76824981879A}"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92E0033-D52A-48E2-9AEB-CB40ABD5DD38}" type="datetimeFigureOut">
              <a:rPr lang="en-US" smtClean="0"/>
              <a:t>4/27/2021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0190E56-56F6-4140-9C8D-76824981879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92E0033-D52A-48E2-9AEB-CB40ABD5DD38}" type="datetimeFigureOut">
              <a:rPr lang="en-US" smtClean="0"/>
              <a:t>4/27/2021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0190E56-56F6-4140-9C8D-76824981879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Changing Worlds of Family and Work</a:t>
            </a:r>
            <a:br>
              <a:rPr lang="en-US" dirty="0" smtClean="0"/>
            </a:br>
            <a:endParaRPr lang="en-US" dirty="0"/>
          </a:p>
        </p:txBody>
      </p:sp>
      <p:sp>
        <p:nvSpPr>
          <p:cNvPr id="3" name="Subtitle 2"/>
          <p:cNvSpPr>
            <a:spLocks noGrp="1"/>
          </p:cNvSpPr>
          <p:nvPr>
            <p:ph type="subTitle" idx="1"/>
          </p:nvPr>
        </p:nvSpPr>
        <p:spPr/>
        <p:txBody>
          <a:bodyPr/>
          <a:lstStyle/>
          <a:p>
            <a:r>
              <a:rPr lang="en-US" dirty="0" smtClean="0"/>
              <a:t>Sociology of 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Work Patterns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family and work patterns changed, there has been a decline in the traditional breadwinner family. Historically, marriage was an event that led many women to leave the labor force. Over time, marriage lost that impact, but childbirth prompted many women to exit. Today, neither transition has much impact on employment. Among married couples, the percent with only the husband working has dropped from 29% in 1986 to 22% in 2008 (U.S. Census Bureau 2008a, b, c).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Work Patterns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These changing demographic trends increase the need for high-quality and readily available child care, parental leave, flexible work hours, and early childhood education and other programs that will help families juggle work and care work responsibilities. Thus far, however, many of the responses to these growing demands, both through employment-based and welfare state programs, have been aimed at either the very poor or the upper middle class leaving the majority in the middle with little support. For example, because the US Family and Medical Leave Act (FMLA) offers only unpaid leave, few in the middle and lower income brackets are able to take advantage of the benefit (Rudd 2004). The overall impact of the rise in single mothers, and in middle-aged and older single women, is increased financial insecurity across the life course for many women, particularly those who are Black and Hispanic.</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Changing Care Work </a:t>
            </a:r>
            <a:r>
              <a:rPr lang="en-US" dirty="0" smtClean="0"/>
              <a:t>Patterns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 matter how demanding the work schedule, every family has to find ways to take care of the day-to-day unpaid care work of dishes and laundry, raising children, and caring for disabled or frail older adults. At every point in the life course, women are more likely than men to provide that care for family members. Indeed, though the gender gap in care work has shrunk, women still perform the majority of unpaid work within families for children, people with disabilities, and the elderly. And the work itself remains devalued (</a:t>
            </a:r>
            <a:r>
              <a:rPr lang="en-US" dirty="0" err="1" smtClean="0"/>
              <a:t>Hochschild</a:t>
            </a:r>
            <a:r>
              <a:rPr lang="en-US" dirty="0" smtClean="0"/>
              <a:t> 1989; </a:t>
            </a:r>
            <a:r>
              <a:rPr lang="en-US" dirty="0" err="1" smtClean="0"/>
              <a:t>Hooyman</a:t>
            </a:r>
            <a:r>
              <a:rPr lang="en-US" dirty="0" smtClean="0"/>
              <a:t> and </a:t>
            </a:r>
            <a:r>
              <a:rPr lang="en-US" dirty="0" err="1" smtClean="0"/>
              <a:t>Gonyea</a:t>
            </a:r>
            <a:r>
              <a:rPr lang="en-US" dirty="0" smtClean="0"/>
              <a:t> 1995; </a:t>
            </a:r>
            <a:r>
              <a:rPr lang="en-US" dirty="0" err="1" smtClean="0"/>
              <a:t>Cancian</a:t>
            </a:r>
            <a:r>
              <a:rPr lang="en-US" dirty="0" smtClean="0"/>
              <a:t> and </a:t>
            </a:r>
            <a:r>
              <a:rPr lang="en-US" dirty="0" err="1" smtClean="0"/>
              <a:t>Oliker</a:t>
            </a:r>
            <a:r>
              <a:rPr lang="en-US" dirty="0" smtClean="0"/>
              <a:t> 2000).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Care Work Patterns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The gendered division of labor among younger families is not as pronounced as it was in the 1960s and 1970s, men are spending significantly more time with children than their fathers did, but women continue to spend about twice as much time as men caring for children and performing household chores like cooking and cleaning (</a:t>
            </a:r>
            <a:r>
              <a:rPr lang="en-US" dirty="0" err="1" smtClean="0"/>
              <a:t>Krants</a:t>
            </a:r>
            <a:r>
              <a:rPr lang="en-US" dirty="0" smtClean="0"/>
              <a:t>-Kent 2009; Bianchi et al. 2006). Moreover, the nature of parenting has changed considerably, especially for middle and upper class families. In contrast to her mother 30 years earlier, a good mother now is expected to provide a very intensive type of mothering that involves hands on help with activities such as homework, sports, music, languages, and summer camps (Stone 2007). Childcare and homemaking responsibilities lead many women to reduce or eliminate employment and education, with lifelong implications for financial security.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Policies at Work and </a:t>
            </a:r>
            <a:r>
              <a:rPr lang="en-US" dirty="0" smtClean="0"/>
              <a:t>Home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Aging </a:t>
            </a:r>
            <a:r>
              <a:rPr lang="en-US" dirty="0" smtClean="0"/>
              <a:t>and the life course scholars have explored various policy proposals that might help younger families by increasing their ability to balance work and family with minimal economic penalties and decreasing the likelihood that they will arrive at old age with meager economic resources. These policies, including paid leave, flexible scheduling, and universal day care, are particularly important for women because even when they are not actually providing the care, they are often responsible for arranging that care. And their importance for single mothers can hardly be overstated because the range of affordable alternatives available to them is slim indeed.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Paid </a:t>
            </a:r>
            <a:r>
              <a:rPr lang="en-US" dirty="0" smtClean="0"/>
              <a:t>Leave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Under </a:t>
            </a:r>
            <a:r>
              <a:rPr lang="en-US" dirty="0" smtClean="0"/>
              <a:t>the provisions of the FMLA male and female employees in the US are eligible to take up to 12 weeks of unpaid leave each year for either the birth or care of their newborn or adopted child – or to care for immediate family with serious health problems – if they work in a company with more than 50 employees, have been employed for at least 12 months with that employer, and average at least 24 hours of work per week (U.S. Department of Labor 2000; Dorman 2001). Though the policy was developed to help families balance the needs of work and family and to encourage economic stability and security for families, most studies have shown relatively little impact for women or men (</a:t>
            </a:r>
            <a:r>
              <a:rPr lang="en-US" dirty="0" err="1" smtClean="0"/>
              <a:t>Waldfogel</a:t>
            </a:r>
            <a:r>
              <a:rPr lang="en-US" dirty="0" smtClean="0"/>
              <a:t> 2001).</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Paid Leave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The act covers just about 60% of private sector workers, and just fewer than 50% are both covered and eligible. Among those who were eligible but did not take the leave, most reported that they could not afford time off without pay (Baum 2006; Armenia and </a:t>
            </a:r>
            <a:r>
              <a:rPr lang="en-US" dirty="0" err="1" smtClean="0"/>
              <a:t>Gerstel</a:t>
            </a:r>
            <a:r>
              <a:rPr lang="en-US" dirty="0" smtClean="0"/>
              <a:t> 2006; U.S. Department of Labor 2000). Though FMLA policies in the US are gender neutral in design, women are significantly more likely than men to take the unpaid leave (Rudd 2004). Additionally, those with lower incomes and who are single parents, who are least likely to be able to afford time off without pay, are least likely to take leave (Rudd 2004; Levine Sheriff 2007; Han et al. 2009).</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Paid Leave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Many aging and life course scholars have concluded that workplaces in the US are often incompatible with family life and called for paid time off that would permit women and men to juggle, rather than chose between, work and family. Neither US employers nor welfare state policies have made much progress in providing meaningful family leave supports for those who are unable to take time off without pay (</a:t>
            </a:r>
            <a:r>
              <a:rPr lang="en-US" dirty="0" err="1" smtClean="0"/>
              <a:t>Chesley</a:t>
            </a:r>
            <a:r>
              <a:rPr lang="en-US" dirty="0" smtClean="0"/>
              <a:t> and Moen 2006). In the years ahead, aging and life course scholars will likely focus more sharply on gender, race, class, and marital status differences in taking paid and unpaid leaves in both the short run and in the long run, as well as models for providing more supports for parents with the greatest needs for those supports</a:t>
            </a:r>
            <a:r>
              <a:rPr lang="en-US" dirty="0" smtClean="0"/>
              <a:t>.</a:t>
            </a: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Flexible </a:t>
            </a:r>
            <a:r>
              <a:rPr lang="en-US" dirty="0" smtClean="0"/>
              <a:t>Scheduling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During </a:t>
            </a:r>
            <a:r>
              <a:rPr lang="en-US" dirty="0" smtClean="0"/>
              <a:t>the past few decades, some employers have introduced family-friendly forms of flexible scheduling into the workplace to help families accommodate work and family lives. As methods of communication have multiplied, including e-mail, texting, and cell phone calls, so have methods of conducting business. Flexible scheduling includes compressed work weeks such as working four 10 hours days or working from home on some days (Weber and Curlew 2009). Employees often have to pursue such flexibility through their own initiative, and some find that it hampers career advancement, but those with children or frail older relatives in need of care may find the flexibility worth the trouble (Stone 2007).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Scheduling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Flexible schedules are not available to all; those in manufacturing and service sectors are often excluded. Employees who are Black or Hispanic, have less education, or earn lower wages, are less likely to be in positions that are offered or allowed to arrange flexible scheduling. Indeed, middle and higher earners are significantly more likely than lower earners to be able to set their start and end times through traditional or daily flex time benefits (Weber and Curlew 2009; Bond and </a:t>
            </a:r>
            <a:r>
              <a:rPr lang="en-US" dirty="0" err="1" smtClean="0"/>
              <a:t>Galinsky</a:t>
            </a:r>
            <a:r>
              <a:rPr lang="en-US" dirty="0" smtClean="0"/>
              <a:t> 2006). But those who can get them appreciate the flexible schedules. The National Study of the Changing Workforce indicates that employees who have more control over their schedule or access to flexible schedules typically report greater involvement in their workplace, commitment to their jobs, and well-being (</a:t>
            </a:r>
            <a:r>
              <a:rPr lang="en-US" dirty="0" err="1" smtClean="0"/>
              <a:t>Galinsky</a:t>
            </a:r>
            <a:r>
              <a:rPr lang="en-US" dirty="0" smtClean="0"/>
              <a:t> et al. 2008).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Social and Demographic </a:t>
            </a:r>
            <a:r>
              <a:rPr lang="en-US" dirty="0" smtClean="0"/>
              <a:t>Trends</a:t>
            </a:r>
            <a:endParaRPr lang="en-US" dirty="0"/>
          </a:p>
        </p:txBody>
      </p:sp>
      <p:sp>
        <p:nvSpPr>
          <p:cNvPr id="3" name="Content Placeholder 2"/>
          <p:cNvSpPr>
            <a:spLocks noGrp="1"/>
          </p:cNvSpPr>
          <p:nvPr>
            <p:ph idx="1"/>
          </p:nvPr>
        </p:nvSpPr>
        <p:spPr/>
        <p:txBody>
          <a:bodyPr/>
          <a:lstStyle/>
          <a:p>
            <a:r>
              <a:rPr lang="en-US" dirty="0" smtClean="0"/>
              <a:t>In recent decades, aging and life course scholars have written extensively about sweeping changes in our patterns of marriage, parenting, paid work, and unpaid care work. In many instances, gender gaps have grown smaller, but economic insecurity has remained persistent for some, particularly single mothers and Blacks and Hispanics</a:t>
            </a:r>
            <a:r>
              <a:rPr lang="en-US" dirty="0" smtClean="0"/>
              <a:t>.</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Scheduling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Another flexible option that permits families to juggle work and family involves working part time or job sharing. But these options tend to be combined with lower pay and fewer fringe benefits. They also tend to be combined with less meaningful work, slower advancements, and less recognition (Stone 2007). Moreover, in the current throes of economic downturn, conversion to part time work is being used as an alternative to lay-offs, often with negative short and long-term economic consequences, which include less pay now and less Social Security and private pensions later (Hewlett 2009 interview; Weber and Curlew 2009; </a:t>
            </a:r>
            <a:r>
              <a:rPr lang="en-US" dirty="0" err="1" smtClean="0"/>
              <a:t>Goldin</a:t>
            </a:r>
            <a:r>
              <a:rPr lang="en-US" dirty="0" smtClean="0"/>
              <a:t> 2006).</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Child </a:t>
            </a:r>
            <a:r>
              <a:rPr lang="en-US" dirty="0" smtClean="0"/>
              <a:t>Care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More </a:t>
            </a:r>
            <a:r>
              <a:rPr lang="en-US" dirty="0" smtClean="0"/>
              <a:t>women with young children are in the labor market than at any other time in history, hence there is an increasing demand for flexible, affordable, and high-quality child care (U.S. Census Bureau 2006; Presser 2003). In 2005, about one-fourth of children of employed mothers were in organized child care facilities, and one-fifth was cared for regularly by a grandparent (Federal Interagency Forum on Child and Family Statistics 2006). Child care is often difficult to find, expensive, and of variable quality.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Care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Those with irregular work patterns, requiring child care during late afternoons, evenings, or on a part time or rotational basis often find that there are few organized child care options for them (Presser 2003). Moreover, when children are sick, they are not permitted at day care and working parents have to make other arrangements or stay home from work. The costs for child care can add up, eroding family earnings. According to an Urban Institute report (2000), families with children under the age of 13 averaged nearly $300 a month for child care accounting for the second largest household expensive, after the house mortgage (</a:t>
            </a:r>
            <a:r>
              <a:rPr lang="en-US" dirty="0" err="1" smtClean="0"/>
              <a:t>Giannarelli</a:t>
            </a:r>
            <a:r>
              <a:rPr lang="en-US" dirty="0" smtClean="0"/>
              <a:t> and </a:t>
            </a:r>
            <a:r>
              <a:rPr lang="en-US" dirty="0" err="1" smtClean="0"/>
              <a:t>Barsimantov</a:t>
            </a:r>
            <a:r>
              <a:rPr lang="en-US" dirty="0" smtClean="0"/>
              <a:t> 2000). Concerns about the quality of child care are persistent. Studies show that care is variable and often only fair to poor in quality (</a:t>
            </a:r>
            <a:r>
              <a:rPr lang="en-US" dirty="0" err="1" smtClean="0"/>
              <a:t>Vandell</a:t>
            </a:r>
            <a:r>
              <a:rPr lang="en-US" dirty="0" smtClean="0"/>
              <a:t> and Wolfe 2000). Aging and life course scholars have shown that when child care is difficult to arrange, costly, and poor in quality, women are more likely than are men to reduce hours or leave the labor force altogether (Crittenden 2001; Presser 2003).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Care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state provides some supports for families. Middle-income families may be eligible for tax subsidies through the dependent care tax credit. Low-income families may be eligible for tax credits and subsidized child care, but finding openings in quality settings especially for young children may be problematic. Programs including Head Start and universal pre-K have garnered attention in recent years as a way to bridge families, and particularly moms, back into the labor force and to offer a better start for children from low-income households. Head Start has demonstrated success, but budgetary constraints that have reduced its reach and waiting lists are often long. Universal pre-K programs have also demonstrated cost effectiveness and academic benefits for children in some states, but there has been little movement toward a national pre-K program to date. Most of these programs are targeted to nearly school age children and families living below the poverty line, leaving a number of critical child development years and families behind (</a:t>
            </a:r>
            <a:r>
              <a:rPr lang="en-US" dirty="0" err="1" smtClean="0"/>
              <a:t>Zigler</a:t>
            </a:r>
            <a:r>
              <a:rPr lang="en-US" dirty="0" smtClean="0"/>
              <a:t> and </a:t>
            </a:r>
            <a:r>
              <a:rPr lang="en-US" dirty="0" err="1" smtClean="0"/>
              <a:t>Muenchow</a:t>
            </a:r>
            <a:r>
              <a:rPr lang="en-US" dirty="0" smtClean="0"/>
              <a:t> 1992).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Care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Despite evidence that universal day care throughout Western Europe fosters early childhood development, and despite evidence that readily available good child care prompts mothers and fathers to remain employed, there has been little movement by the US toward universal or expanded subsidized child care (Crittenden 2001; </a:t>
            </a:r>
            <a:r>
              <a:rPr lang="en-US" dirty="0" err="1" smtClean="0"/>
              <a:t>Gornick</a:t>
            </a:r>
            <a:r>
              <a:rPr lang="en-US" dirty="0" smtClean="0"/>
              <a:t> et al. 1997). Over the decades, aging and life course scholars have concluded that providing accessible and affordable child care is one of the most important strategies for improving income security, particularly for women, both in the short run as they are raising their children and in the long run as they reach old age and rely on their Social Security, private pensions, and private savings.</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 </a:t>
            </a:r>
            <a:r>
              <a:rPr lang="en-US" dirty="0" smtClean="0"/>
              <a:t>aging and life course scholars continue to analyze changing trends, and somewhat unresponsive social policies, they will work to place gender, race, class, and marital status inequality at the center of those analyses. While some gender differences have narrowed, they have not disappeared and show no signs of doing so. Moreover, many differences due to other factors such as race and marital status are increasing. Our social policies have not kept pace with key demographic changes, particularly the increase in single mothers and in employment among mothers. Though policy solutions are discussed, few are acted upon, in part because there is debate about the best way to minimize inequality in old age and in part because business interests play a central role in the development of contemporary policies (Crittenden 2001; Moon with Herd 2002; Harrington Meyer and Herd 2007). Americans tend to avoid wholesale policy shifts in favor of more incremental changes.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Expanded social policies for younger family, particularly paid family leave, increased flexibility options, and flexible, affordable, and high-quality day care would go a long way toward assuring that vulnerable people were less likely to arrive at old age with relatively few resources. But such proposals are rarely considered seriously and are often preemptively silenced by powerful business interests, those who favor the traditionally gendered division of labor, and those who prefer gender neutral welfare state policies. If house work and care work for the young and old alike were sufficiently revalued, encouraging men and women to do their share, it would help married and cohabitating women. But even then, many families, and nearly all single women, who continue to bear the economic burden of providing care work, would benefit from stronger social supports across the life course</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Family Patterns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Families have changed remarkably during the past 30 years with implications at all stages of the life course (Goldstein and Kenney 2001). Most notably, the U.S. has experienced a retreat from marriage coupled with an increase in cohabitation and a dramatic increase in single parent families. These trends vary significantly by race and ethnicity. Between 1960 and 2008, the percent of women married dropped from 66 to 53%, the percent of women divorced rose from 3 to 11% (U.S. Census Bureau 2008a, b, c). These trends are more pronounced among Blacks. The percent of married White women dropped from 67 in 1960 to 55 in 2008, while the percent of married Black women dropped from 60 to 34% (U.S. Census Bureau 2008a, b, c). The retreat from marriage is linked to an increase in single parenting. As Fig. 17.1 shows, between 1960 and 2008, among families with children under age 18, the percent of married couple families dropped from 91 to70%, while the percent of single mother families rose from 8 to 23%.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Family Patterns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About one-quarter of single mothers are not receiving child support payments to which they are legally entitled, and another one-third are not receiving the full award (Sorensen and </a:t>
            </a:r>
            <a:r>
              <a:rPr lang="en-US" dirty="0" err="1" smtClean="0"/>
              <a:t>Zibman</a:t>
            </a:r>
            <a:r>
              <a:rPr lang="en-US" dirty="0" smtClean="0"/>
              <a:t> 2000; Sorensen and Hill 2004). Among families with a child under 18, 7% of all married couples, compared to 36% of female-headed households, are poor (U.S. Census Bureau 2006). Single parenting is especially difficult for Black and Hispanic mothers; 45% of Hispanic and 42% of Black single mothers live in poverty (U.S. Census Bureau 2006). Many of these single mothers continue to be poor throughout the life course and as they reach old age.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Family Patterns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At all ages, women are more likely to be single and the gender gap grows with age, often with adverse effects on economic security. Among those aged 65 and older, 72% of the men and only 42% of the women are married (U.S. Census Bureau 2008a, b, c). Among those 85 and older, 54% of the men and only 14% of the women are married. There is a strong link between marriage and poverty in old age. Older people who live alone do not enjoy the economies of scale afforded to those who live together, such as sharing the rent, heating, and grocery bills. Figure 17.3 shows that among those aged 65 and older, married couples have poverty rates of 5% while 40% of single Black and Hispanic women are poor (He et al. 2005).</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Family Patterns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Several aspects of the retreat from marriage have led to more complex family trees. Divorce rates rose throughout the 1960s and 1970s and then leveled off at a fairly high rate. One half of all those aged 65 and older have been divorced, and many of them, particularly men, have remarried (</a:t>
            </a:r>
            <a:r>
              <a:rPr lang="en-US" dirty="0" err="1" smtClean="0"/>
              <a:t>Bengtson</a:t>
            </a:r>
            <a:r>
              <a:rPr lang="en-US" dirty="0" smtClean="0"/>
              <a:t> et al. 1990; </a:t>
            </a:r>
            <a:r>
              <a:rPr lang="en-US" dirty="0" err="1" smtClean="0"/>
              <a:t>Cherlin</a:t>
            </a:r>
            <a:r>
              <a:rPr lang="en-US" dirty="0" smtClean="0"/>
              <a:t> 1996). The impact of divorce and remarriage on various generations is somewhat mixed. While some blended families fare quite well, some research shows that blended families report lower well-being and weaker family ties than </a:t>
            </a:r>
            <a:r>
              <a:rPr lang="en-US" dirty="0" err="1" smtClean="0"/>
              <a:t>nonblended</a:t>
            </a:r>
            <a:r>
              <a:rPr lang="en-US" dirty="0" smtClean="0"/>
              <a:t> families (</a:t>
            </a:r>
            <a:r>
              <a:rPr lang="en-US" dirty="0" err="1" smtClean="0"/>
              <a:t>Goldscheider</a:t>
            </a:r>
            <a:r>
              <a:rPr lang="en-US" dirty="0" smtClean="0"/>
              <a:t> and </a:t>
            </a:r>
            <a:r>
              <a:rPr lang="en-US" dirty="0" err="1" smtClean="0"/>
              <a:t>Goldscheider</a:t>
            </a:r>
            <a:r>
              <a:rPr lang="en-US" dirty="0" smtClean="0"/>
              <a:t> 1993).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Family Patterns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Following divorce, children are more likely to move between parents, have no significant father role model, or live in blended families where nonfamily or extended family play a sizeable role in their upbringing (</a:t>
            </a:r>
            <a:r>
              <a:rPr lang="en-US" dirty="0" err="1" smtClean="0"/>
              <a:t>McLanahan</a:t>
            </a:r>
            <a:r>
              <a:rPr lang="en-US" dirty="0" smtClean="0"/>
              <a:t> and </a:t>
            </a:r>
            <a:r>
              <a:rPr lang="en-US" dirty="0" err="1" smtClean="0"/>
              <a:t>Sandefur</a:t>
            </a:r>
            <a:r>
              <a:rPr lang="en-US" dirty="0" smtClean="0"/>
              <a:t> 1994; Rainwater and </a:t>
            </a:r>
            <a:r>
              <a:rPr lang="en-US" dirty="0" err="1" smtClean="0"/>
              <a:t>Smeeding</a:t>
            </a:r>
            <a:r>
              <a:rPr lang="en-US" dirty="0" smtClean="0"/>
              <a:t> 2004). Following a divorce or remarriage, some grandparents find their roles severed, while others play a central role in helping grandchildren adjust (Cooney and Smith 1996). During particularly difficult times, including parental drug abuse or incarceration, some grandparents become legal guardians and raise their grandchildren. The percent of children being raised by grandparents rose from 3% in 1970 to 6% in 2004 (He et al. 2005).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Changing Work </a:t>
            </a:r>
            <a:r>
              <a:rPr lang="en-US" dirty="0" smtClean="0"/>
              <a:t>Patterns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Over the past several decades the gender gap in employment and in wages has narrowed. Nonetheless women continue to work fewer hours, in part because of their disproportionate responsibility for care work, and for lower pay, in part because they continue to be concentrated in traditionally female and lower paying jobs (Glass 2000). Despite a sizable increase in women’s labor force participation, women remain more likely than men to work part time, less likely to work year-round, and more likely to have entire years out of the labor force (Rose and Hartmann 2004). Nearly 60% of all adult women work in the U.S., but only 75% of them work full time and the remainder work part time (U.S. Department of Labor 2008).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Work Patterns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By comparison, 90% of employed men work full time. While men’s labor force participation has dropped from 76% in 1970 to 69% in 2004, women’s overall participation has risen from 40 to 56%. Figure 17.4 tracks the changes in labor force participation over the decades for women with children. Women with children ages 6–17 are the most likely to work, with the percent employed rising from 55% in 1975 to 78% in 2004. Note that the percent of women with children under age 3 working rose from 34 to 57% between 1975 and 2004.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16</TotalTime>
  <Words>3456</Words>
  <Application>Microsoft Office PowerPoint</Application>
  <PresentationFormat>On-screen Show (4:3)</PresentationFormat>
  <Paragraphs>52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The Changing Worlds of Family and Work </vt:lpstr>
      <vt:lpstr>Changing Social and Demographic Trends</vt:lpstr>
      <vt:lpstr>Changing Family Patterns</vt:lpstr>
      <vt:lpstr>Changing Family Patterns</vt:lpstr>
      <vt:lpstr>Changing Family Patterns</vt:lpstr>
      <vt:lpstr>Changing Family Patterns</vt:lpstr>
      <vt:lpstr>Changing Family Patterns</vt:lpstr>
      <vt:lpstr>Changing Work Patterns</vt:lpstr>
      <vt:lpstr>Changing Work Patterns</vt:lpstr>
      <vt:lpstr>Changing Work Patterns</vt:lpstr>
      <vt:lpstr>Changing Work Patterns</vt:lpstr>
      <vt:lpstr>Changing Care Work Patterns</vt:lpstr>
      <vt:lpstr>Changing Care Work Patterns</vt:lpstr>
      <vt:lpstr>Changing Policies at Work and Home</vt:lpstr>
      <vt:lpstr>Paid Leave</vt:lpstr>
      <vt:lpstr>Paid Leave</vt:lpstr>
      <vt:lpstr>Paid Leave</vt:lpstr>
      <vt:lpstr>Flexible Scheduling</vt:lpstr>
      <vt:lpstr>Flexible Scheduling</vt:lpstr>
      <vt:lpstr>Flexible Scheduling</vt:lpstr>
      <vt:lpstr>Child Care</vt:lpstr>
      <vt:lpstr>Child Care</vt:lpstr>
      <vt:lpstr>Child Care</vt:lpstr>
      <vt:lpstr>Child Care</vt:lpstr>
      <vt:lpstr>Discussion</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Changing Worlds of Family and Work </dc:title>
  <dc:creator>DELL 3542</dc:creator>
  <cp:lastModifiedBy>DELL 3542</cp:lastModifiedBy>
  <cp:revision>13</cp:revision>
  <dcterms:created xsi:type="dcterms:W3CDTF">2021-04-27T09:54:51Z</dcterms:created>
  <dcterms:modified xsi:type="dcterms:W3CDTF">2021-04-27T10:11:47Z</dcterms:modified>
</cp:coreProperties>
</file>