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notesMasterIdLst>
    <p:notesMasterId r:id="rId48"/>
  </p:notesMasterIdLst>
  <p:sldIdLst>
    <p:sldId id="257" r:id="rId3"/>
    <p:sldId id="256"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300" r:id="rId44"/>
    <p:sldId id="299" r:id="rId45"/>
    <p:sldId id="301" r:id="rId46"/>
    <p:sldId id="25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EAB17F-28ED-4F34-84D6-38CCA3E8A4A6}" type="datetimeFigureOut">
              <a:rPr lang="en-US" smtClean="0"/>
              <a:pPr/>
              <a:t>19-Feb-20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86530D-B1A3-4F48-B042-198BB18DFB17}" type="slidenum">
              <a:rPr lang="en-GB" smtClean="0"/>
              <a:pPr/>
              <a:t>‹#›</a:t>
            </a:fld>
            <a:endParaRPr lang="en-GB"/>
          </a:p>
        </p:txBody>
      </p:sp>
    </p:spTree>
    <p:extLst>
      <p:ext uri="{BB962C8B-B14F-4D97-AF65-F5344CB8AC3E}">
        <p14:creationId xmlns:p14="http://schemas.microsoft.com/office/powerpoint/2010/main" val="838121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Fundamental of neurological </a:t>
            </a:r>
            <a:r>
              <a:rPr lang="en-GB" dirty="0" err="1" smtClean="0"/>
              <a:t>disseases</a:t>
            </a:r>
            <a:endParaRPr lang="en-GB" dirty="0"/>
          </a:p>
        </p:txBody>
      </p:sp>
      <p:sp>
        <p:nvSpPr>
          <p:cNvPr id="4" name="Slide Number Placeholder 3"/>
          <p:cNvSpPr>
            <a:spLocks noGrp="1"/>
          </p:cNvSpPr>
          <p:nvPr>
            <p:ph type="sldNum" sz="quarter" idx="10"/>
          </p:nvPr>
        </p:nvSpPr>
        <p:spPr/>
        <p:txBody>
          <a:bodyPr/>
          <a:lstStyle/>
          <a:p>
            <a:fld id="{6886530D-B1A3-4F48-B042-198BB18DFB17}" type="slidenum">
              <a:rPr lang="en-GB" smtClean="0"/>
              <a:pPr/>
              <a:t>6</a:t>
            </a:fld>
            <a:endParaRPr lang="en-GB"/>
          </a:p>
        </p:txBody>
      </p:sp>
    </p:spTree>
    <p:extLst>
      <p:ext uri="{BB962C8B-B14F-4D97-AF65-F5344CB8AC3E}">
        <p14:creationId xmlns:p14="http://schemas.microsoft.com/office/powerpoint/2010/main" val="157877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DD0F8F-62B6-4689-9168-CECB809DCAAB}" type="slidenum">
              <a:rPr lang="en-US" smtClean="0"/>
              <a:pPr/>
              <a:t>45</a:t>
            </a:fld>
            <a:endParaRPr lang="en-US"/>
          </a:p>
        </p:txBody>
      </p:sp>
    </p:spTree>
    <p:extLst>
      <p:ext uri="{BB962C8B-B14F-4D97-AF65-F5344CB8AC3E}">
        <p14:creationId xmlns:p14="http://schemas.microsoft.com/office/powerpoint/2010/main" val="37760017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grpSp>
        <p:nvGrpSpPr>
          <p:cNvPr id="4" name="Group 3"/>
          <p:cNvGrpSpPr/>
          <p:nvPr userDrawn="1"/>
        </p:nvGrpSpPr>
        <p:grpSpPr>
          <a:xfrm>
            <a:off x="0" y="6324600"/>
            <a:ext cx="9140826" cy="533400"/>
            <a:chOff x="-1" y="6324600"/>
            <a:chExt cx="12188826" cy="533400"/>
          </a:xfrm>
        </p:grpSpPr>
        <p:sp>
          <p:nvSpPr>
            <p:cNvPr id="5" name="Rectangle 4"/>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6" name="Picture 5" descr="white-bar.png"/>
            <p:cNvPicPr>
              <a:picLocks noChangeAspect="1"/>
            </p:cNvPicPr>
            <p:nvPr userDrawn="1"/>
          </p:nvPicPr>
          <p:blipFill>
            <a:blip r:embed="rId3" cstate="print"/>
            <a:stretch>
              <a:fillRect/>
            </a:stretch>
          </p:blipFill>
          <p:spPr>
            <a:xfrm flipH="1">
              <a:off x="-1" y="6324600"/>
              <a:ext cx="12188825" cy="533400"/>
            </a:xfrm>
            <a:prstGeom prst="rect">
              <a:avLst/>
            </a:prstGeom>
          </p:spPr>
        </p:pic>
      </p:gr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7698C5-C2EB-422A-A4E6-7D4954BAE831}" type="slidenum">
              <a:rPr lang="en-GB" smtClean="0"/>
              <a:pPr/>
              <a:t>‹#›</a:t>
            </a:fld>
            <a:endParaRPr lang="en-GB"/>
          </a:p>
        </p:txBody>
      </p:sp>
      <p:grpSp>
        <p:nvGrpSpPr>
          <p:cNvPr id="7" name="Group 6"/>
          <p:cNvGrpSpPr/>
          <p:nvPr userDrawn="1"/>
        </p:nvGrpSpPr>
        <p:grpSpPr>
          <a:xfrm>
            <a:off x="0" y="6324600"/>
            <a:ext cx="9140826" cy="533400"/>
            <a:chOff x="-1" y="6324600"/>
            <a:chExt cx="12188826" cy="533400"/>
          </a:xfrm>
        </p:grpSpPr>
        <p:sp>
          <p:nvSpPr>
            <p:cNvPr id="8" name="Rectangle 7"/>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9" name="Picture 8" descr="white-bar.png"/>
            <p:cNvPicPr>
              <a:picLocks noChangeAspect="1"/>
            </p:cNvPicPr>
            <p:nvPr userDrawn="1"/>
          </p:nvPicPr>
          <p:blipFill>
            <a:blip r:embed="rId2" cstate="print"/>
            <a:stretch>
              <a:fillRect/>
            </a:stretch>
          </p:blipFill>
          <p:spPr>
            <a:xfrm flipH="1">
              <a:off x="-1" y="6324600"/>
              <a:ext cx="12188825" cy="533400"/>
            </a:xfrm>
            <a:prstGeom prst="rect">
              <a:avLst/>
            </a:prstGeom>
          </p:spPr>
        </p:pic>
      </p:gr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vert="horz" wrap="square" lIns="0" tIns="0" rIns="0" bIns="0" rtlCol="0" anchor="ctr" anchorCtr="0">
            <a:noAutofit/>
          </a:bodyPr>
          <a:lstStyle>
            <a:lvl1pPr algn="l" defTabSz="914363" rtl="0" eaLnBrk="1" latinLnBrk="0" hangingPunct="1">
              <a:lnSpc>
                <a:spcPct val="90000"/>
              </a:lnSpc>
              <a:spcBef>
                <a:spcPct val="0"/>
              </a:spcBef>
              <a:buNone/>
              <a:defRPr kumimoji="0" lang="en-US" sz="5400" b="0" i="1" u="none" strike="noStrike" kern="1200" cap="none" spc="-150" normalizeH="0" baseline="0" noProof="0" dirty="0">
                <a:ln w="11430"/>
                <a:gradFill flip="none" rotWithShape="1">
                  <a:gsLst>
                    <a:gs pos="0">
                      <a:srgbClr val="FFFFB9"/>
                    </a:gs>
                    <a:gs pos="100000">
                      <a:schemeClr val="accent1">
                        <a:lumMod val="60000"/>
                        <a:lumOff val="40000"/>
                      </a:schemeClr>
                    </a:gs>
                  </a:gsLst>
                  <a:lin ang="5400000" scaled="0"/>
                  <a:tileRect/>
                </a:gradFill>
                <a:effectLst>
                  <a:outerShdw blurRad="50800" dist="38100" dir="2700000" algn="tl" rotWithShape="0">
                    <a:prstClr val="black">
                      <a:alpha val="40000"/>
                    </a:prstClr>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grpSp>
        <p:nvGrpSpPr>
          <p:cNvPr id="4" name="Group 4"/>
          <p:cNvGrpSpPr/>
          <p:nvPr userDrawn="1"/>
        </p:nvGrpSpPr>
        <p:grpSpPr>
          <a:xfrm>
            <a:off x="0" y="6324600"/>
            <a:ext cx="9140826" cy="533400"/>
            <a:chOff x="-1" y="6324600"/>
            <a:chExt cx="12188826" cy="533400"/>
          </a:xfrm>
        </p:grpSpPr>
        <p:sp>
          <p:nvSpPr>
            <p:cNvPr id="6" name="Rectangle 5"/>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8" name="Picture 7" descr="white-bar.png"/>
            <p:cNvPicPr>
              <a:picLocks noChangeAspect="1"/>
            </p:cNvPicPr>
            <p:nvPr userDrawn="1"/>
          </p:nvPicPr>
          <p:blipFill>
            <a:blip r:embed="rId3" cstate="print"/>
            <a:stretch>
              <a:fillRect/>
            </a:stretch>
          </p:blipFill>
          <p:spPr>
            <a:xfrm flipH="1">
              <a:off x="-1" y="6324600"/>
              <a:ext cx="12188825" cy="533400"/>
            </a:xfrm>
            <a:prstGeom prst="rect">
              <a:avLst/>
            </a:prstGeom>
          </p:spPr>
        </p:pic>
      </p:gr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0B477C-A9A4-4585-A299-DDA4E4B15B27}" type="datetimeFigureOut">
              <a:rPr lang="en-GB" smtClean="0"/>
              <a:pPr/>
              <a:t>19/02/2020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7698C5-C2EB-422A-A4E6-7D4954BAE831}"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135969"/>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135969"/>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03680"/>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400657"/>
          </a:xfrm>
        </p:spPr>
        <p:txBody>
          <a:bodyPr/>
          <a:lstStyle>
            <a:lvl1pPr marL="339976" indent="-339976">
              <a:lnSpc>
                <a:spcPct val="90000"/>
              </a:lnSpc>
              <a:defRPr sz="2800"/>
            </a:lvl1pPr>
            <a:lvl2pPr marL="673338" indent="-325424"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953785" indent="-288384"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227618" indent="-273833"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516002" indent="-280447"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400657"/>
          </a:xfrm>
        </p:spPr>
        <p:txBody>
          <a:bodyPr/>
          <a:lstStyle>
            <a:lvl1pPr marL="347914" indent="-347914">
              <a:lnSpc>
                <a:spcPct val="90000"/>
              </a:lnSpc>
              <a:defRPr sz="2800"/>
            </a:lvl1pPr>
            <a:lvl2pPr marL="673338" indent="-33997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961722" indent="-30293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227618" indent="-26589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516002" indent="-273833"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991314"/>
          </a:xfrm>
        </p:spPr>
        <p:txBody>
          <a:bodyPr/>
          <a:lstStyle>
            <a:lvl1pPr marL="281770" indent="-281770">
              <a:defRPr sz="2300"/>
            </a:lvl1pPr>
            <a:lvl2pPr marL="562218" indent="-265896"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813562" indent="-243407"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050354" indent="-228856"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279210" indent="-206367" algn="l" defTabSz="914363" rtl="0" eaLnBrk="1" latinLnBrk="0" hangingPunct="1">
              <a:lnSpc>
                <a:spcPct val="90000"/>
              </a:lnSpc>
              <a:spcBef>
                <a:spcPct val="20000"/>
              </a:spcBef>
              <a:buSzPct val="85000"/>
              <a:buFontTx/>
              <a:buBlip>
                <a:blip r:embed="rId2"/>
              </a:buBlip>
              <a:defRPr lang="en-US" sz="20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991314"/>
          </a:xfrm>
        </p:spPr>
        <p:txBody>
          <a:bodyPr/>
          <a:lstStyle>
            <a:lvl1pPr marL="296321" indent="-296321">
              <a:defRPr sz="2300"/>
            </a:lvl1pPr>
            <a:lvl2pPr marL="570155" indent="-273833"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821499" indent="-244730"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050354" indent="-236793"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279210" indent="-220919" algn="l" defTabSz="914363" rtl="0" eaLnBrk="1" latinLnBrk="0" hangingPunct="1">
              <a:lnSpc>
                <a:spcPct val="90000"/>
              </a:lnSpc>
              <a:spcBef>
                <a:spcPct val="20000"/>
              </a:spcBef>
              <a:buSzPct val="85000"/>
              <a:buFontTx/>
              <a:buBlip>
                <a:blip r:embed="rId2"/>
              </a:buBlip>
              <a:defRPr lang="en-US" sz="20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lang="en-US" sz="3200" kern="1200" dirty="0" smtClean="0">
          <a:solidFill>
            <a:schemeClr val="tx1"/>
          </a:solidFill>
          <a:effectLst>
            <a:outerShdw blurRad="63500" dist="38100" dir="2700000" algn="tl" rotWithShape="0">
              <a:prstClr val="black">
                <a:alpha val="20000"/>
              </a:prstClr>
            </a:outerShdw>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B477C-A9A4-4585-A299-DDA4E4B15B27}" type="datetimeFigureOut">
              <a:rPr lang="en-GB" smtClean="0"/>
              <a:pPr/>
              <a:t>19/02/2020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698C5-C2EB-422A-A4E6-7D4954BAE83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dirty="0"/>
          </a:p>
        </p:txBody>
      </p:sp>
      <p:pic>
        <p:nvPicPr>
          <p:cNvPr id="5" name="Picture 4" descr="Bismillah 7.jpg"/>
          <p:cNvPicPr>
            <a:picLocks noChangeAspect="1"/>
          </p:cNvPicPr>
          <p:nvPr/>
        </p:nvPicPr>
        <p:blipFill>
          <a:blip r:embed="rId2" cstate="print"/>
          <a:stretch>
            <a:fillRect/>
          </a:stretch>
        </p:blipFill>
        <p:spPr>
          <a:xfrm>
            <a:off x="0" y="0"/>
            <a:ext cx="9134231" cy="6858000"/>
          </a:xfrm>
          <a:prstGeom prst="rect">
            <a:avLst/>
          </a:prstGeom>
        </p:spPr>
      </p:pic>
      <p:sp>
        <p:nvSpPr>
          <p:cNvPr id="6" name="TextBox 5"/>
          <p:cNvSpPr txBox="1"/>
          <p:nvPr/>
        </p:nvSpPr>
        <p:spPr>
          <a:xfrm>
            <a:off x="0" y="5657671"/>
            <a:ext cx="3429000" cy="1200329"/>
          </a:xfrm>
          <a:prstGeom prst="rect">
            <a:avLst/>
          </a:prstGeom>
          <a:noFill/>
        </p:spPr>
        <p:txBody>
          <a:bodyPr wrap="square" rtlCol="0">
            <a:spAutoFit/>
          </a:bodyPr>
          <a:lstStyle/>
          <a:p>
            <a:pPr algn="r"/>
            <a:r>
              <a:rPr lang="en-US" b="1" dirty="0" smtClean="0"/>
              <a:t>Dr. Muhammad Ali-</a:t>
            </a:r>
            <a:r>
              <a:rPr lang="en-US" b="1" dirty="0" err="1" smtClean="0"/>
              <a:t>ur</a:t>
            </a:r>
            <a:r>
              <a:rPr lang="en-US" b="1" dirty="0" smtClean="0"/>
              <a:t>-Rasheed</a:t>
            </a:r>
          </a:p>
          <a:p>
            <a:pPr algn="r"/>
            <a:r>
              <a:rPr lang="en-US" dirty="0" smtClean="0"/>
              <a:t>Lecturer , Department of Physiotherapy.</a:t>
            </a:r>
          </a:p>
          <a:p>
            <a:pPr algn="r"/>
            <a:r>
              <a:rPr lang="en-US" dirty="0" smtClean="0"/>
              <a:t>Sargodha Medical College.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Neuromuscular Junction</a:t>
            </a:r>
          </a:p>
        </p:txBody>
      </p:sp>
      <p:sp>
        <p:nvSpPr>
          <p:cNvPr id="3" name="Content Placeholder 2"/>
          <p:cNvSpPr>
            <a:spLocks noGrp="1"/>
          </p:cNvSpPr>
          <p:nvPr>
            <p:ph idx="1"/>
          </p:nvPr>
        </p:nvSpPr>
        <p:spPr>
          <a:xfrm>
            <a:off x="381000" y="1412875"/>
            <a:ext cx="8382000" cy="2511457"/>
          </a:xfrm>
        </p:spPr>
        <p:txBody>
          <a:bodyPr>
            <a:normAutofit fontScale="92500" lnSpcReduction="10000"/>
          </a:bodyPr>
          <a:lstStyle/>
          <a:p>
            <a:r>
              <a:rPr lang="en-GB" dirty="0" smtClean="0"/>
              <a:t>Fatigue (especially to chewing and in proximal limb muscles)</a:t>
            </a:r>
          </a:p>
          <a:p>
            <a:r>
              <a:rPr lang="en-GB" dirty="0" smtClean="0"/>
              <a:t>Weakness without sensory loss</a:t>
            </a:r>
          </a:p>
          <a:p>
            <a:r>
              <a:rPr lang="en-GB" dirty="0" err="1" smtClean="0"/>
              <a:t>Ptosis</a:t>
            </a:r>
            <a:r>
              <a:rPr lang="en-GB" dirty="0" smtClean="0"/>
              <a:t> with changing </a:t>
            </a:r>
            <a:r>
              <a:rPr lang="en-GB" dirty="0" err="1" smtClean="0"/>
              <a:t>diplopia</a:t>
            </a:r>
            <a:endParaRPr lang="en-GB" dirty="0" smtClean="0"/>
          </a:p>
          <a:p>
            <a:r>
              <a:rPr lang="en-GB" dirty="0" smtClean="0"/>
              <a:t>No muscle atrophy</a:t>
            </a:r>
            <a:endParaRPr lang="en-GB"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Peripheral Nerve</a:t>
            </a:r>
          </a:p>
        </p:txBody>
      </p:sp>
      <p:sp>
        <p:nvSpPr>
          <p:cNvPr id="3" name="Content Placeholder 2"/>
          <p:cNvSpPr>
            <a:spLocks noGrp="1"/>
          </p:cNvSpPr>
          <p:nvPr>
            <p:ph idx="1"/>
          </p:nvPr>
        </p:nvSpPr>
        <p:spPr>
          <a:xfrm>
            <a:off x="381000" y="1412875"/>
            <a:ext cx="8382000" cy="4395049"/>
          </a:xfrm>
        </p:spPr>
        <p:txBody>
          <a:bodyPr>
            <a:normAutofit fontScale="92500" lnSpcReduction="10000"/>
          </a:bodyPr>
          <a:lstStyle/>
          <a:p>
            <a:r>
              <a:rPr lang="en-GB" sz="2800" dirty="0" smtClean="0"/>
              <a:t>Mixture of motor and sensory findings</a:t>
            </a:r>
          </a:p>
          <a:p>
            <a:r>
              <a:rPr lang="en-GB" sz="2800" dirty="0" smtClean="0"/>
              <a:t>Distribution of signs either in a single nerve or in many nerves</a:t>
            </a:r>
          </a:p>
          <a:p>
            <a:r>
              <a:rPr lang="en-GB" sz="2800" dirty="0" smtClean="0"/>
              <a:t>Distal limb signs more pronounced than proximal signs</a:t>
            </a:r>
          </a:p>
          <a:p>
            <a:r>
              <a:rPr lang="en-GB" sz="2800" dirty="0" smtClean="0"/>
              <a:t>Trunk uncommonly involved</a:t>
            </a:r>
          </a:p>
          <a:p>
            <a:r>
              <a:rPr lang="en-GB" sz="2800" dirty="0" smtClean="0"/>
              <a:t>Pain in feet or along a single nerve distribution</a:t>
            </a:r>
          </a:p>
          <a:p>
            <a:r>
              <a:rPr lang="en-GB" sz="2800" dirty="0" smtClean="0"/>
              <a:t>Sensory loss </a:t>
            </a:r>
            <a:r>
              <a:rPr lang="en-GB" sz="2800" dirty="0" smtClean="0"/>
              <a:t>of</a:t>
            </a:r>
            <a:r>
              <a:rPr lang="en-GB" sz="2800" dirty="0" smtClean="0"/>
              <a:t> </a:t>
            </a:r>
            <a:r>
              <a:rPr lang="en-GB" sz="2800" dirty="0" smtClean="0"/>
              <a:t>pain and temperature, or vibration and position sense, or to all modalities</a:t>
            </a:r>
          </a:p>
          <a:p>
            <a:r>
              <a:rPr lang="en-GB" sz="2800" dirty="0" smtClean="0"/>
              <a:t>Muscle atrophy and </a:t>
            </a:r>
            <a:r>
              <a:rPr lang="en-GB" sz="2800" smtClean="0"/>
              <a:t>occasionally </a:t>
            </a:r>
            <a:r>
              <a:rPr lang="en-GB" sz="2800" smtClean="0"/>
              <a:t>fasciculation </a:t>
            </a:r>
            <a:r>
              <a:rPr lang="en-GB" sz="2800" dirty="0" smtClean="0"/>
              <a:t>corresponding to involved nerve</a:t>
            </a:r>
            <a:endParaRPr lang="en-GB" sz="28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Nerve Root</a:t>
            </a:r>
          </a:p>
        </p:txBody>
      </p:sp>
      <p:sp>
        <p:nvSpPr>
          <p:cNvPr id="3" name="Content Placeholder 2"/>
          <p:cNvSpPr>
            <a:spLocks noGrp="1"/>
          </p:cNvSpPr>
          <p:nvPr>
            <p:ph idx="1"/>
          </p:nvPr>
        </p:nvSpPr>
        <p:spPr>
          <a:xfrm>
            <a:off x="381000" y="1412875"/>
            <a:ext cx="8382000" cy="2511457"/>
          </a:xfrm>
        </p:spPr>
        <p:txBody>
          <a:bodyPr>
            <a:normAutofit fontScale="92500" lnSpcReduction="10000"/>
          </a:bodyPr>
          <a:lstStyle/>
          <a:p>
            <a:r>
              <a:rPr lang="en-GB" dirty="0" err="1" smtClean="0"/>
              <a:t>Dermatomal</a:t>
            </a:r>
            <a:r>
              <a:rPr lang="en-GB" dirty="0" smtClean="0"/>
              <a:t> distribution of sensory loss</a:t>
            </a:r>
          </a:p>
          <a:p>
            <a:r>
              <a:rPr lang="en-GB" dirty="0" smtClean="0"/>
              <a:t>Neck or back pain that may extend into limb</a:t>
            </a:r>
          </a:p>
          <a:p>
            <a:r>
              <a:rPr lang="en-GB" dirty="0" smtClean="0"/>
              <a:t>Loss of deep tendon reflex associated with that root</a:t>
            </a:r>
          </a:p>
          <a:p>
            <a:r>
              <a:rPr lang="en-GB" dirty="0" smtClean="0"/>
              <a:t>Weakness only in muscles supplied by that root</a:t>
            </a:r>
            <a:endParaRPr lang="en-GB"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Spinal Cord</a:t>
            </a:r>
          </a:p>
        </p:txBody>
      </p:sp>
      <p:sp>
        <p:nvSpPr>
          <p:cNvPr id="3" name="Content Placeholder 2"/>
          <p:cNvSpPr>
            <a:spLocks noGrp="1"/>
          </p:cNvSpPr>
          <p:nvPr>
            <p:ph idx="1"/>
          </p:nvPr>
        </p:nvSpPr>
        <p:spPr>
          <a:xfrm>
            <a:off x="381000" y="1412875"/>
            <a:ext cx="8382000" cy="4579715"/>
          </a:xfrm>
        </p:spPr>
        <p:txBody>
          <a:bodyPr>
            <a:normAutofit fontScale="92500"/>
          </a:bodyPr>
          <a:lstStyle/>
          <a:p>
            <a:r>
              <a:rPr lang="en-GB" dirty="0" smtClean="0"/>
              <a:t>Sensory level is present</a:t>
            </a:r>
          </a:p>
          <a:p>
            <a:r>
              <a:rPr lang="en-GB" dirty="0" smtClean="0"/>
              <a:t>Weakness that may involve both legs or all limbs</a:t>
            </a:r>
          </a:p>
          <a:p>
            <a:r>
              <a:rPr lang="en-GB" dirty="0" smtClean="0"/>
              <a:t>Bowel and bladder signs</a:t>
            </a:r>
          </a:p>
          <a:p>
            <a:r>
              <a:rPr lang="en-GB" dirty="0" smtClean="0"/>
              <a:t>Autonomic nervous system dysfunction</a:t>
            </a:r>
          </a:p>
          <a:p>
            <a:r>
              <a:rPr lang="en-GB" dirty="0" smtClean="0"/>
              <a:t>Loss of reflexes at the level of cord involvement with hyperactivity below that level</a:t>
            </a:r>
          </a:p>
          <a:p>
            <a:r>
              <a:rPr lang="en-GB" dirty="0" err="1" smtClean="0"/>
              <a:t>Babinski</a:t>
            </a:r>
            <a:r>
              <a:rPr lang="en-GB" dirty="0" smtClean="0"/>
              <a:t> signs</a:t>
            </a:r>
          </a:p>
          <a:p>
            <a:r>
              <a:rPr lang="en-GB" dirty="0" smtClean="0"/>
              <a:t>Leg spasticity</a:t>
            </a:r>
            <a:endParaRPr lang="en-GB"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Brainstem</a:t>
            </a:r>
            <a:endParaRPr lang="en-GB" dirty="0"/>
          </a:p>
        </p:txBody>
      </p:sp>
      <p:sp>
        <p:nvSpPr>
          <p:cNvPr id="3" name="Content Placeholder 2"/>
          <p:cNvSpPr>
            <a:spLocks noGrp="1"/>
          </p:cNvSpPr>
          <p:nvPr>
            <p:ph idx="1"/>
          </p:nvPr>
        </p:nvSpPr>
        <p:spPr>
          <a:xfrm>
            <a:off x="381000" y="1412875"/>
            <a:ext cx="8382000" cy="4924425"/>
          </a:xfrm>
        </p:spPr>
        <p:txBody>
          <a:bodyPr>
            <a:normAutofit fontScale="92500" lnSpcReduction="10000"/>
          </a:bodyPr>
          <a:lstStyle/>
          <a:p>
            <a:r>
              <a:rPr lang="en-GB" dirty="0" smtClean="0"/>
              <a:t>Cranial nerve involvement (especially facial weakness, facial sensory loss, </a:t>
            </a:r>
            <a:r>
              <a:rPr lang="en-GB" dirty="0" err="1" smtClean="0"/>
              <a:t>dysphagia</a:t>
            </a:r>
            <a:r>
              <a:rPr lang="en-GB" dirty="0" smtClean="0"/>
              <a:t>, </a:t>
            </a:r>
            <a:r>
              <a:rPr lang="en-GB" dirty="0" err="1" smtClean="0"/>
              <a:t>dysarthria</a:t>
            </a:r>
            <a:r>
              <a:rPr lang="en-GB" dirty="0" smtClean="0"/>
              <a:t>,</a:t>
            </a:r>
          </a:p>
          <a:p>
            <a:r>
              <a:rPr lang="en-GB" dirty="0" smtClean="0"/>
              <a:t>hoarseness, and </a:t>
            </a:r>
            <a:r>
              <a:rPr lang="en-GB" dirty="0" err="1" smtClean="0"/>
              <a:t>diplopia</a:t>
            </a:r>
            <a:r>
              <a:rPr lang="en-GB" dirty="0" smtClean="0"/>
              <a:t>)</a:t>
            </a:r>
          </a:p>
          <a:p>
            <a:r>
              <a:rPr lang="en-GB" dirty="0" smtClean="0"/>
              <a:t>Vertigo</a:t>
            </a:r>
          </a:p>
          <a:p>
            <a:r>
              <a:rPr lang="en-GB" dirty="0" err="1" smtClean="0"/>
              <a:t>Tetraparesis</a:t>
            </a:r>
            <a:r>
              <a:rPr lang="en-GB" dirty="0" smtClean="0"/>
              <a:t> with four limb weakness and spasticity</a:t>
            </a:r>
          </a:p>
          <a:p>
            <a:r>
              <a:rPr lang="en-GB" dirty="0" smtClean="0"/>
              <a:t>Coma or </a:t>
            </a:r>
            <a:r>
              <a:rPr lang="en-GB" dirty="0" err="1" smtClean="0"/>
              <a:t>semicoma</a:t>
            </a:r>
            <a:endParaRPr lang="en-GB" dirty="0" smtClean="0"/>
          </a:p>
          <a:p>
            <a:r>
              <a:rPr lang="en-GB" dirty="0" smtClean="0"/>
              <a:t>Changes in blood pressure, heart rate, and respiratory rate</a:t>
            </a:r>
            <a:endParaRPr lang="en-GB"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cerebellum</a:t>
            </a:r>
            <a:endParaRPr lang="en-GB" dirty="0"/>
          </a:p>
        </p:txBody>
      </p:sp>
      <p:sp>
        <p:nvSpPr>
          <p:cNvPr id="3" name="Content Placeholder 2"/>
          <p:cNvSpPr>
            <a:spLocks noGrp="1"/>
          </p:cNvSpPr>
          <p:nvPr>
            <p:ph idx="1"/>
          </p:nvPr>
        </p:nvSpPr>
        <p:spPr>
          <a:xfrm>
            <a:off x="381000" y="1412875"/>
            <a:ext cx="8382000" cy="1526572"/>
          </a:xfrm>
        </p:spPr>
        <p:txBody>
          <a:bodyPr>
            <a:normAutofit fontScale="92500" lnSpcReduction="10000"/>
          </a:bodyPr>
          <a:lstStyle/>
          <a:p>
            <a:r>
              <a:rPr lang="en-GB" dirty="0" smtClean="0"/>
              <a:t>Ataxia of limbs and gait</a:t>
            </a:r>
          </a:p>
          <a:p>
            <a:r>
              <a:rPr lang="en-GB" dirty="0" smtClean="0"/>
              <a:t>Vertigo</a:t>
            </a:r>
          </a:p>
          <a:p>
            <a:r>
              <a:rPr lang="en-GB" dirty="0" err="1" smtClean="0"/>
              <a:t>Nystagmus</a:t>
            </a:r>
            <a:endParaRPr lang="en-GB"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Basal Ganglia and Thalamus</a:t>
            </a:r>
          </a:p>
        </p:txBody>
      </p:sp>
      <p:sp>
        <p:nvSpPr>
          <p:cNvPr id="3" name="Content Placeholder 2"/>
          <p:cNvSpPr>
            <a:spLocks noGrp="1"/>
          </p:cNvSpPr>
          <p:nvPr>
            <p:ph idx="1"/>
          </p:nvPr>
        </p:nvSpPr>
        <p:spPr>
          <a:xfrm>
            <a:off x="381000" y="1412875"/>
            <a:ext cx="8382000" cy="1871282"/>
          </a:xfrm>
        </p:spPr>
        <p:txBody>
          <a:bodyPr>
            <a:normAutofit fontScale="92500" lnSpcReduction="10000"/>
          </a:bodyPr>
          <a:lstStyle/>
          <a:p>
            <a:r>
              <a:rPr lang="en-GB" dirty="0" err="1" smtClean="0"/>
              <a:t>Extrapyramidal</a:t>
            </a:r>
            <a:r>
              <a:rPr lang="en-GB" dirty="0" smtClean="0"/>
              <a:t> signs (</a:t>
            </a:r>
            <a:r>
              <a:rPr lang="en-GB" dirty="0" err="1" smtClean="0"/>
              <a:t>bradykinesia</a:t>
            </a:r>
            <a:r>
              <a:rPr lang="en-GB" dirty="0" smtClean="0"/>
              <a:t>, shuffling gait, masked face, etc.)</a:t>
            </a:r>
          </a:p>
          <a:p>
            <a:r>
              <a:rPr lang="en-GB" dirty="0" smtClean="0"/>
              <a:t>Movement disorder (chorea, </a:t>
            </a:r>
            <a:r>
              <a:rPr lang="en-GB" dirty="0" err="1" smtClean="0"/>
              <a:t>athetosis</a:t>
            </a:r>
            <a:r>
              <a:rPr lang="en-GB" dirty="0" smtClean="0"/>
              <a:t>, or tremor, which may be unilateral or bilateral)</a:t>
            </a:r>
            <a:endParaRPr lang="en-GB"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Cerebral Cortex</a:t>
            </a:r>
          </a:p>
        </p:txBody>
      </p:sp>
      <p:sp>
        <p:nvSpPr>
          <p:cNvPr id="3" name="Content Placeholder 2"/>
          <p:cNvSpPr>
            <a:spLocks noGrp="1"/>
          </p:cNvSpPr>
          <p:nvPr>
            <p:ph idx="1"/>
          </p:nvPr>
        </p:nvSpPr>
        <p:spPr>
          <a:xfrm>
            <a:off x="381000" y="1412875"/>
            <a:ext cx="8382000" cy="4038029"/>
          </a:xfrm>
        </p:spPr>
        <p:txBody>
          <a:bodyPr>
            <a:normAutofit fontScale="92500" lnSpcReduction="10000"/>
          </a:bodyPr>
          <a:lstStyle/>
          <a:p>
            <a:r>
              <a:rPr lang="en-GB" dirty="0" smtClean="0"/>
              <a:t>Unilateral focal neurologic signs such as </a:t>
            </a:r>
            <a:r>
              <a:rPr lang="en-GB" dirty="0" err="1" smtClean="0"/>
              <a:t>hemiparesis</a:t>
            </a:r>
            <a:r>
              <a:rPr lang="en-GB" dirty="0" smtClean="0"/>
              <a:t>, </a:t>
            </a:r>
            <a:r>
              <a:rPr lang="en-GB" dirty="0" err="1" smtClean="0"/>
              <a:t>hemihypesthesia</a:t>
            </a:r>
            <a:r>
              <a:rPr lang="en-GB" dirty="0" smtClean="0"/>
              <a:t>, homonymous </a:t>
            </a:r>
            <a:r>
              <a:rPr lang="en-GB" dirty="0" err="1" smtClean="0"/>
              <a:t>hemianopia</a:t>
            </a:r>
            <a:endParaRPr lang="en-GB" dirty="0" smtClean="0"/>
          </a:p>
          <a:p>
            <a:r>
              <a:rPr lang="en-GB" dirty="0" smtClean="0"/>
              <a:t>Aphasia</a:t>
            </a:r>
          </a:p>
          <a:p>
            <a:r>
              <a:rPr lang="en-GB" dirty="0" smtClean="0"/>
              <a:t>Memory loss</a:t>
            </a:r>
          </a:p>
          <a:p>
            <a:r>
              <a:rPr lang="en-GB" dirty="0" err="1" smtClean="0"/>
              <a:t>Apraxia</a:t>
            </a:r>
            <a:endParaRPr lang="en-GB" dirty="0" smtClean="0"/>
          </a:p>
          <a:p>
            <a:r>
              <a:rPr lang="en-GB" dirty="0" smtClean="0"/>
              <a:t>Dementia</a:t>
            </a:r>
          </a:p>
          <a:p>
            <a:r>
              <a:rPr lang="en-GB" dirty="0" smtClean="0"/>
              <a:t>Seizures</a:t>
            </a:r>
            <a:endParaRPr lang="en-GB"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Meninges</a:t>
            </a:r>
            <a:r>
              <a:rPr lang="en-GB" dirty="0"/>
              <a:t> and Cerebrospinal Fluid</a:t>
            </a:r>
          </a:p>
        </p:txBody>
      </p:sp>
      <p:sp>
        <p:nvSpPr>
          <p:cNvPr id="3" name="Content Placeholder 2"/>
          <p:cNvSpPr>
            <a:spLocks noGrp="1"/>
          </p:cNvSpPr>
          <p:nvPr>
            <p:ph idx="1"/>
          </p:nvPr>
        </p:nvSpPr>
        <p:spPr>
          <a:xfrm>
            <a:off x="381000" y="1412875"/>
            <a:ext cx="8382000" cy="1969770"/>
          </a:xfrm>
        </p:spPr>
        <p:txBody>
          <a:bodyPr>
            <a:normAutofit fontScale="92500" lnSpcReduction="10000"/>
          </a:bodyPr>
          <a:lstStyle/>
          <a:p>
            <a:r>
              <a:rPr lang="en-GB" dirty="0" smtClean="0"/>
              <a:t>Headache—usually diffuse</a:t>
            </a:r>
          </a:p>
          <a:p>
            <a:r>
              <a:rPr lang="en-GB" dirty="0" err="1" smtClean="0"/>
              <a:t>Meningismus</a:t>
            </a:r>
            <a:endParaRPr lang="en-GB" dirty="0" smtClean="0"/>
          </a:p>
          <a:p>
            <a:r>
              <a:rPr lang="en-GB" dirty="0" smtClean="0"/>
              <a:t>Cranial nerve signs—often with multiple nerves involved</a:t>
            </a:r>
            <a:endParaRPr lang="en-GB"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3. Establish the Time</a:t>
            </a:r>
            <a:br>
              <a:rPr lang="en-GB" b="1" i="1" dirty="0"/>
            </a:br>
            <a:r>
              <a:rPr lang="en-GB" b="1" i="1" dirty="0"/>
              <a:t>Course of Symptoms</a:t>
            </a:r>
            <a:endParaRPr lang="en-GB" dirty="0"/>
          </a:p>
        </p:txBody>
      </p:sp>
      <p:sp>
        <p:nvSpPr>
          <p:cNvPr id="3" name="Content Placeholder 2"/>
          <p:cNvSpPr>
            <a:spLocks noGrp="1"/>
          </p:cNvSpPr>
          <p:nvPr>
            <p:ph idx="1"/>
          </p:nvPr>
        </p:nvSpPr>
        <p:spPr>
          <a:xfrm>
            <a:off x="357158" y="1571612"/>
            <a:ext cx="8382000" cy="5269135"/>
          </a:xfrm>
        </p:spPr>
        <p:txBody>
          <a:bodyPr>
            <a:normAutofit lnSpcReduction="10000"/>
          </a:bodyPr>
          <a:lstStyle/>
          <a:p>
            <a:r>
              <a:rPr lang="en-GB" dirty="0" smtClean="0"/>
              <a:t>The time course of the patient’s symptoms is an important part of the history and can be difficult to obtain.</a:t>
            </a:r>
          </a:p>
          <a:p>
            <a:r>
              <a:rPr lang="en-GB" dirty="0" smtClean="0"/>
              <a:t>The patient often may not have recognized early symptoms or attributed them to other causes.</a:t>
            </a:r>
          </a:p>
          <a:p>
            <a:r>
              <a:rPr lang="en-GB" dirty="0" smtClean="0"/>
              <a:t>Patients also rarely describe their symptoms in a clear time line.</a:t>
            </a:r>
          </a:p>
          <a:p>
            <a:r>
              <a:rPr lang="en-GB" dirty="0" smtClean="0"/>
              <a:t>Determination of the time course helps with urgency of the work-up, disease category classification, and prognosis.</a:t>
            </a:r>
            <a:endParaRPr lang="en-GB"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28604"/>
            <a:ext cx="7851648" cy="2771796"/>
          </a:xfrm>
        </p:spPr>
        <p:txBody>
          <a:bodyPr>
            <a:normAutofit/>
          </a:bodyPr>
          <a:lstStyle/>
          <a:p>
            <a:r>
              <a:rPr lang="en-US" dirty="0"/>
              <a:t>NEUROLOGICAL PHYSICAL THERAPY </a:t>
            </a:r>
            <a:r>
              <a:rPr lang="en-US" dirty="0" smtClean="0"/>
              <a:t>INCLUDING </a:t>
            </a:r>
            <a:r>
              <a:rPr lang="en-US" dirty="0"/>
              <a:t>CLINICAL </a:t>
            </a:r>
            <a:r>
              <a:rPr lang="en-US" dirty="0" smtClean="0"/>
              <a:t>PRACTICE</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4. Determine the Most Likely</a:t>
            </a:r>
            <a:br>
              <a:rPr lang="en-GB" b="1" i="1" dirty="0"/>
            </a:br>
            <a:r>
              <a:rPr lang="en-GB" b="1" i="1" dirty="0"/>
              <a:t>Disease </a:t>
            </a:r>
            <a:r>
              <a:rPr lang="en-GB" b="1" i="1" dirty="0" err="1"/>
              <a:t>Etiology</a:t>
            </a:r>
            <a:r>
              <a:rPr lang="en-GB" b="1" i="1" dirty="0"/>
              <a:t>(s)</a:t>
            </a:r>
            <a:endParaRPr lang="en-GB" dirty="0"/>
          </a:p>
        </p:txBody>
      </p:sp>
      <p:sp>
        <p:nvSpPr>
          <p:cNvPr id="3" name="Content Placeholder 2"/>
          <p:cNvSpPr>
            <a:spLocks noGrp="1"/>
          </p:cNvSpPr>
          <p:nvPr>
            <p:ph idx="1"/>
          </p:nvPr>
        </p:nvSpPr>
        <p:spPr>
          <a:xfrm>
            <a:off x="357158" y="1500174"/>
            <a:ext cx="8382000" cy="4653582"/>
          </a:xfrm>
        </p:spPr>
        <p:txBody>
          <a:bodyPr>
            <a:normAutofit fontScale="92500"/>
          </a:bodyPr>
          <a:lstStyle/>
          <a:p>
            <a:r>
              <a:rPr lang="en-GB" dirty="0" smtClean="0"/>
              <a:t>Most neurologic diseases fall into one disease category, and each category has common clinical features that allow selection of the category.</a:t>
            </a:r>
          </a:p>
          <a:p>
            <a:r>
              <a:rPr lang="en-GB" dirty="0" smtClean="0"/>
              <a:t>Below are useful questions to establish the most likely disease category:</a:t>
            </a:r>
          </a:p>
          <a:p>
            <a:pPr lvl="1"/>
            <a:r>
              <a:rPr lang="en-GB" dirty="0" smtClean="0"/>
              <a:t>Is the problem new or has it occurred in the past?</a:t>
            </a:r>
            <a:endParaRPr lang="en-GB" sz="4600" dirty="0"/>
          </a:p>
          <a:p>
            <a:pPr lvl="1"/>
            <a:r>
              <a:rPr lang="en-GB" dirty="0" smtClean="0"/>
              <a:t>Was there a trigger for the onset or episode?</a:t>
            </a:r>
          </a:p>
          <a:p>
            <a:pPr lvl="1"/>
            <a:r>
              <a:rPr lang="en-GB" dirty="0" smtClean="0"/>
              <a:t>What aggravates and alleviates the symptoms?</a:t>
            </a:r>
          </a:p>
          <a:p>
            <a:pPr lvl="1"/>
            <a:r>
              <a:rPr lang="en-GB" dirty="0" smtClean="0"/>
              <a:t>Was onset acute, </a:t>
            </a:r>
            <a:r>
              <a:rPr lang="en-GB" dirty="0" err="1" smtClean="0"/>
              <a:t>subacute</a:t>
            </a:r>
            <a:r>
              <a:rPr lang="en-GB" dirty="0" smtClean="0"/>
              <a:t>, or gradual?</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4850559"/>
          </a:xfrm>
        </p:spPr>
        <p:txBody>
          <a:bodyPr/>
          <a:lstStyle/>
          <a:p>
            <a:pPr lvl="1"/>
            <a:r>
              <a:rPr lang="en-GB" dirty="0"/>
              <a:t>Are signs rapidly progressive over hours to 2 days, </a:t>
            </a:r>
            <a:r>
              <a:rPr lang="en-GB" dirty="0" err="1"/>
              <a:t>subacutely</a:t>
            </a:r>
            <a:r>
              <a:rPr lang="en-GB" dirty="0"/>
              <a:t> progressive over days to a few weeks, slowly progressive over months to years, or static and not progressive?</a:t>
            </a:r>
          </a:p>
          <a:p>
            <a:pPr lvl="1"/>
            <a:r>
              <a:rPr lang="en-GB" dirty="0"/>
              <a:t>Are signs unilateral or bilateral?</a:t>
            </a:r>
          </a:p>
          <a:p>
            <a:pPr lvl="1"/>
            <a:r>
              <a:rPr lang="en-GB" dirty="0"/>
              <a:t>Is pain a feature, what are its characteristics, and where is it located?</a:t>
            </a:r>
          </a:p>
          <a:p>
            <a:pPr lvl="1"/>
            <a:r>
              <a:rPr lang="en-GB" dirty="0"/>
              <a:t>Is there a family history of similar problems?</a:t>
            </a:r>
          </a:p>
          <a:p>
            <a:pPr lvl="1"/>
            <a:r>
              <a:rPr lang="en-GB" dirty="0"/>
              <a:t>Is lesion likely a mass or </a:t>
            </a:r>
            <a:r>
              <a:rPr lang="en-GB" dirty="0" err="1"/>
              <a:t>nonmass</a:t>
            </a:r>
            <a:r>
              <a:rPr lang="en-GB" dirty="0"/>
              <a:t>?</a:t>
            </a:r>
          </a:p>
          <a:p>
            <a:pPr lvl="1"/>
            <a:r>
              <a:rPr lang="en-GB" dirty="0"/>
              <a:t>Is the location focal, multifocal, or diffuse?</a:t>
            </a:r>
          </a:p>
          <a:p>
            <a:endParaRPr lang="en-GB"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5. Make a Clinical Diagnosis or</a:t>
            </a:r>
            <a:br>
              <a:rPr lang="en-GB" b="1" i="1" dirty="0"/>
            </a:br>
            <a:r>
              <a:rPr lang="en-GB" b="1" i="1" dirty="0"/>
              <a:t>Differential Diagnoses</a:t>
            </a:r>
            <a:endParaRPr lang="en-GB" dirty="0"/>
          </a:p>
        </p:txBody>
      </p:sp>
      <p:sp>
        <p:nvSpPr>
          <p:cNvPr id="3" name="Content Placeholder 2"/>
          <p:cNvSpPr>
            <a:spLocks noGrp="1"/>
          </p:cNvSpPr>
          <p:nvPr>
            <p:ph idx="1"/>
          </p:nvPr>
        </p:nvSpPr>
        <p:spPr>
          <a:xfrm>
            <a:off x="381000" y="1646790"/>
            <a:ext cx="8382000" cy="4973669"/>
          </a:xfrm>
        </p:spPr>
        <p:txBody>
          <a:bodyPr>
            <a:normAutofit fontScale="92500"/>
          </a:bodyPr>
          <a:lstStyle/>
          <a:p>
            <a:r>
              <a:rPr lang="en-GB" dirty="0" smtClean="0"/>
              <a:t>clinician uses the information gained from the history and neurologic examination, most likely disease category, and knowledge of </a:t>
            </a:r>
            <a:r>
              <a:rPr lang="en-GB" dirty="0" err="1" smtClean="0"/>
              <a:t>neuroanatomy</a:t>
            </a:r>
            <a:r>
              <a:rPr lang="en-GB" dirty="0" smtClean="0"/>
              <a:t> and neurophysiology to establish a clinical diagnosis or list of relevant differential diagnoses.</a:t>
            </a:r>
          </a:p>
          <a:p>
            <a:r>
              <a:rPr lang="en-GB" dirty="0" smtClean="0"/>
              <a:t>In essence, the clinical diagnosis is a working diagnosis that allows the clinician to determine which laboratory or </a:t>
            </a:r>
            <a:r>
              <a:rPr lang="en-GB" dirty="0" err="1" smtClean="0"/>
              <a:t>neuroimaging</a:t>
            </a:r>
            <a:r>
              <a:rPr lang="en-GB" dirty="0" smtClean="0"/>
              <a:t> tests, if any, are necessary for establishing a definite diagnosis</a:t>
            </a:r>
            <a:endParaRPr lang="en-GB"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3102388"/>
          </a:xfrm>
        </p:spPr>
        <p:txBody>
          <a:bodyPr>
            <a:normAutofit fontScale="92500"/>
          </a:bodyPr>
          <a:lstStyle/>
          <a:p>
            <a:r>
              <a:rPr lang="en-GB" dirty="0" smtClean="0"/>
              <a:t>Common diagnoses are common but may present with atypical features. The differential diagnosis list should contain diseases that you intend to rule in or out by appropriate laboratory tests. One can always add more diseases to the differential diagnosis list as the work-up proceeds.</a:t>
            </a:r>
            <a:endParaRPr lang="en-GB"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6. Order Appropriate Laboratory</a:t>
            </a:r>
            <a:br>
              <a:rPr lang="en-GB" b="1" i="1" dirty="0"/>
            </a:br>
            <a:r>
              <a:rPr lang="en-GB" b="1" i="1" dirty="0"/>
              <a:t>and/or </a:t>
            </a:r>
            <a:r>
              <a:rPr lang="en-GB" b="1" i="1" dirty="0" err="1"/>
              <a:t>Neuroimaging</a:t>
            </a:r>
            <a:r>
              <a:rPr lang="en-GB" b="1" i="1" dirty="0"/>
              <a:t> Tests</a:t>
            </a:r>
            <a:endParaRPr lang="en-GB" dirty="0"/>
          </a:p>
        </p:txBody>
      </p:sp>
      <p:sp>
        <p:nvSpPr>
          <p:cNvPr id="3" name="Content Placeholder 2"/>
          <p:cNvSpPr>
            <a:spLocks noGrp="1"/>
          </p:cNvSpPr>
          <p:nvPr>
            <p:ph idx="1"/>
          </p:nvPr>
        </p:nvSpPr>
        <p:spPr>
          <a:xfrm>
            <a:off x="381000" y="1625525"/>
            <a:ext cx="8382000" cy="4284250"/>
          </a:xfrm>
        </p:spPr>
        <p:txBody>
          <a:bodyPr>
            <a:normAutofit fontScale="92500" lnSpcReduction="10000"/>
          </a:bodyPr>
          <a:lstStyle/>
          <a:p>
            <a:r>
              <a:rPr lang="en-GB" dirty="0" smtClean="0"/>
              <a:t>Neurologic tests should serve to: </a:t>
            </a:r>
          </a:p>
          <a:p>
            <a:r>
              <a:rPr lang="en-GB" dirty="0" smtClean="0"/>
              <a:t>(1) establish the etiologic diagnosis when several likely diagnoses exist; </a:t>
            </a:r>
          </a:p>
          <a:p>
            <a:r>
              <a:rPr lang="en-GB" dirty="0" smtClean="0"/>
              <a:t>(2) help make therapeutic decisions; and </a:t>
            </a:r>
          </a:p>
          <a:p>
            <a:r>
              <a:rPr lang="en-GB" dirty="0" smtClean="0"/>
              <a:t>(3) aid in following the results of treatment. Knowledge of the approximate </a:t>
            </a:r>
            <a:r>
              <a:rPr lang="en-GB" dirty="0" err="1" smtClean="0"/>
              <a:t>neuroanatomic</a:t>
            </a:r>
            <a:r>
              <a:rPr lang="en-GB" dirty="0" smtClean="0"/>
              <a:t> location and the most likely category of disease process enables the clinician to order appropriate tests</a:t>
            </a:r>
            <a:endParaRPr lang="en-GB"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7. Establish Definite Diagnosis</a:t>
            </a:r>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8. Begin Appropriate Etiologic and</a:t>
            </a:r>
            <a:br>
              <a:rPr lang="en-GB" b="1" i="1" dirty="0"/>
            </a:br>
            <a:r>
              <a:rPr lang="en-GB" b="1" i="1" dirty="0"/>
              <a:t>Symptomatic Treatment</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patient management</a:t>
            </a:r>
          </a:p>
        </p:txBody>
      </p:sp>
      <p:pic>
        <p:nvPicPr>
          <p:cNvPr id="1026" name="Picture 2"/>
          <p:cNvPicPr>
            <a:picLocks noGrp="1" noChangeAspect="1" noChangeArrowheads="1"/>
          </p:cNvPicPr>
          <p:nvPr>
            <p:ph idx="1"/>
          </p:nvPr>
        </p:nvPicPr>
        <p:blipFill>
          <a:blip r:embed="rId2" cstate="print"/>
          <a:stretch>
            <a:fillRect/>
          </a:stretch>
        </p:blipFill>
        <p:spPr bwMode="auto">
          <a:xfrm>
            <a:off x="827584" y="1196751"/>
            <a:ext cx="6336704" cy="5806947"/>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Examination</a:t>
            </a:r>
            <a:endParaRPr lang="en-GB" dirty="0"/>
          </a:p>
        </p:txBody>
      </p:sp>
      <p:sp>
        <p:nvSpPr>
          <p:cNvPr id="3" name="Content Placeholder 2"/>
          <p:cNvSpPr>
            <a:spLocks noGrp="1"/>
          </p:cNvSpPr>
          <p:nvPr>
            <p:ph idx="1"/>
          </p:nvPr>
        </p:nvSpPr>
        <p:spPr>
          <a:xfrm>
            <a:off x="381000" y="1412875"/>
            <a:ext cx="8382000" cy="3804118"/>
          </a:xfrm>
        </p:spPr>
        <p:txBody>
          <a:bodyPr>
            <a:normAutofit lnSpcReduction="10000"/>
          </a:bodyPr>
          <a:lstStyle/>
          <a:p>
            <a:r>
              <a:rPr lang="en-GB" dirty="0" smtClean="0"/>
              <a:t>Examination involves identifying and defining the patient’s problem(s) and the resources available to determine appropriate intervention.</a:t>
            </a:r>
          </a:p>
          <a:p>
            <a:r>
              <a:rPr lang="en-GB" dirty="0" smtClean="0"/>
              <a:t> It consists of three components: </a:t>
            </a:r>
          </a:p>
          <a:p>
            <a:pPr lvl="1"/>
            <a:r>
              <a:rPr lang="en-GB" dirty="0" smtClean="0"/>
              <a:t>the patient history, </a:t>
            </a:r>
          </a:p>
          <a:p>
            <a:pPr lvl="1"/>
            <a:r>
              <a:rPr lang="en-GB" dirty="0" smtClean="0"/>
              <a:t>systems review, and</a:t>
            </a:r>
          </a:p>
          <a:p>
            <a:pPr lvl="1"/>
            <a:r>
              <a:rPr lang="en-GB" dirty="0" smtClean="0"/>
              <a:t>tests and measures.</a:t>
            </a:r>
            <a:endParaRPr lang="en-GB"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a:t>patient history</a:t>
            </a:r>
          </a:p>
        </p:txBody>
      </p:sp>
      <p:sp>
        <p:nvSpPr>
          <p:cNvPr id="3" name="Content Placeholder 2"/>
          <p:cNvSpPr>
            <a:spLocks noGrp="1"/>
          </p:cNvSpPr>
          <p:nvPr>
            <p:ph idx="1"/>
          </p:nvPr>
        </p:nvSpPr>
        <p:spPr>
          <a:xfrm>
            <a:off x="323528" y="908720"/>
            <a:ext cx="8382000" cy="3671261"/>
          </a:xfrm>
        </p:spPr>
        <p:txBody>
          <a:bodyPr>
            <a:normAutofit lnSpcReduction="10000"/>
          </a:bodyPr>
          <a:lstStyle/>
          <a:p>
            <a:pPr>
              <a:lnSpc>
                <a:spcPct val="150000"/>
              </a:lnSpc>
              <a:spcAft>
                <a:spcPts val="1000"/>
              </a:spcAft>
            </a:pPr>
            <a:r>
              <a:rPr lang="en-US" sz="2000" dirty="0" smtClean="0">
                <a:ea typeface="Times New Roman"/>
                <a:cs typeface="Times New Roman"/>
              </a:rPr>
              <a:t>Name: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Age: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Residence: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Education:</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Current and previous employment:</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Area of symptoms: </a:t>
            </a:r>
            <a:endParaRPr lang="en-GB" sz="2000" dirty="0" smtClean="0">
              <a:ea typeface="Times New Roman"/>
              <a:cs typeface="Times New Roman"/>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COURSE DESCRIPTION:</a:t>
            </a:r>
            <a:endParaRPr lang="en-GB" dirty="0"/>
          </a:p>
        </p:txBody>
      </p:sp>
      <p:sp>
        <p:nvSpPr>
          <p:cNvPr id="3" name="Content Placeholder 2"/>
          <p:cNvSpPr>
            <a:spLocks noGrp="1"/>
          </p:cNvSpPr>
          <p:nvPr>
            <p:ph idx="1"/>
          </p:nvPr>
        </p:nvSpPr>
        <p:spPr>
          <a:xfrm>
            <a:off x="381000" y="1412874"/>
            <a:ext cx="8382000" cy="5087959"/>
          </a:xfrm>
        </p:spPr>
        <p:txBody>
          <a:bodyPr>
            <a:normAutofit fontScale="70000" lnSpcReduction="20000"/>
          </a:bodyPr>
          <a:lstStyle/>
          <a:p>
            <a:r>
              <a:rPr lang="en-US" sz="2900" b="1" u="sng" dirty="0" smtClean="0"/>
              <a:t>MEDICAL TERMINOLOGY REGARDING NEUROLOGICAL SYSTEM</a:t>
            </a:r>
            <a:endParaRPr lang="en-US" sz="2900" dirty="0" smtClean="0"/>
          </a:p>
          <a:p>
            <a:r>
              <a:rPr lang="en-US" sz="2900" dirty="0" smtClean="0"/>
              <a:t>Brain, Spinal cord, CNS Support Structures, Neurons, PNS and Spinal Level Reflexes</a:t>
            </a:r>
            <a:endParaRPr lang="en-GB" sz="2900" dirty="0" smtClean="0"/>
          </a:p>
          <a:p>
            <a:r>
              <a:rPr lang="en-US" sz="2900" b="1" dirty="0" smtClean="0"/>
              <a:t>NEUROLOGICAL EXAMINATION:</a:t>
            </a:r>
            <a:endParaRPr lang="en-GB" sz="2900" dirty="0" smtClean="0"/>
          </a:p>
          <a:p>
            <a:r>
              <a:rPr lang="en-US" sz="2900" dirty="0" smtClean="0"/>
              <a:t>History, System review and Test and measures</a:t>
            </a:r>
            <a:endParaRPr lang="en-GB" sz="2900" dirty="0" smtClean="0"/>
          </a:p>
          <a:p>
            <a:r>
              <a:rPr lang="en-US" sz="2900" b="1" dirty="0" smtClean="0"/>
              <a:t>INTERVENTIONS:</a:t>
            </a:r>
            <a:endParaRPr lang="en-GB" sz="2900" dirty="0" smtClean="0"/>
          </a:p>
          <a:p>
            <a:r>
              <a:rPr lang="en-US" sz="2900" dirty="0" smtClean="0"/>
              <a:t>Introduction to Theories of Neurological Rehabilitation</a:t>
            </a:r>
            <a:endParaRPr lang="en-GB" sz="2900" dirty="0" smtClean="0"/>
          </a:p>
          <a:p>
            <a:pPr lvl="1"/>
            <a:r>
              <a:rPr lang="en-US" dirty="0" smtClean="0"/>
              <a:t>Remediation &amp; facilitation approaches</a:t>
            </a:r>
            <a:endParaRPr lang="en-GB" dirty="0" smtClean="0"/>
          </a:p>
          <a:p>
            <a:pPr lvl="1"/>
            <a:r>
              <a:rPr lang="en-US" dirty="0" err="1" smtClean="0"/>
              <a:t>Bobath</a:t>
            </a:r>
            <a:r>
              <a:rPr lang="en-US" dirty="0" smtClean="0"/>
              <a:t>-NDT</a:t>
            </a:r>
            <a:endParaRPr lang="en-GB" dirty="0" smtClean="0"/>
          </a:p>
          <a:p>
            <a:pPr lvl="1"/>
            <a:r>
              <a:rPr lang="en-US" dirty="0" smtClean="0"/>
              <a:t>Motor relearning program(MRP) </a:t>
            </a:r>
            <a:endParaRPr lang="en-GB" dirty="0" smtClean="0"/>
          </a:p>
          <a:p>
            <a:pPr lvl="1"/>
            <a:r>
              <a:rPr lang="en-US" dirty="0" err="1" smtClean="0"/>
              <a:t>Kabat</a:t>
            </a:r>
            <a:r>
              <a:rPr lang="en-US" dirty="0" smtClean="0"/>
              <a:t>, Knott, Voss (PNF)</a:t>
            </a:r>
            <a:endParaRPr lang="en-GB" dirty="0" smtClean="0"/>
          </a:p>
          <a:p>
            <a:pPr lvl="1"/>
            <a:r>
              <a:rPr lang="en-US" dirty="0" smtClean="0"/>
              <a:t>Constraint induced movement therapy (CIMT)</a:t>
            </a:r>
            <a:endParaRPr lang="en-GB" dirty="0" smtClean="0"/>
          </a:p>
          <a:p>
            <a:r>
              <a:rPr lang="en-US" sz="2800" dirty="0" smtClean="0"/>
              <a:t>Motor Control / Motor Learning Approach, Neural plasticity/ adoptability, Balance, Role of sensory system, Skill acquisition, Postural Control, Mobility Function, Task-Related Training Approach, Compensatory Training Approach and Normal Reach, Grasp and Manipulation</a:t>
            </a:r>
            <a:endParaRPr lang="en-GB" dirty="0" smtClean="0"/>
          </a:p>
          <a:p>
            <a:r>
              <a:rPr lang="en-GB" smtClean="0"/>
              <a:t>`</a:t>
            </a:r>
            <a:endParaRPr lang="en-GB"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4974182"/>
          </a:xfrm>
        </p:spPr>
        <p:txBody>
          <a:bodyPr>
            <a:normAutofit lnSpcReduction="10000"/>
          </a:bodyPr>
          <a:lstStyle/>
          <a:p>
            <a:pPr>
              <a:lnSpc>
                <a:spcPct val="150000"/>
              </a:lnSpc>
              <a:spcAft>
                <a:spcPts val="1000"/>
              </a:spcAft>
            </a:pPr>
            <a:r>
              <a:rPr lang="en-US" sz="2000" b="1" dirty="0" smtClean="0">
                <a:ea typeface="Times New Roman"/>
                <a:cs typeface="Times New Roman"/>
              </a:rPr>
              <a:t>Severity of symptoms:</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Mild/Moderate/severe</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Quality of pain: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Duration of symptoms: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Aggravating factors: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Relieving factors: </a:t>
            </a:r>
            <a:endParaRPr lang="en-GB" sz="2000" dirty="0" smtClean="0">
              <a:ea typeface="Times New Roman"/>
              <a:cs typeface="Times New Roman"/>
            </a:endParaRPr>
          </a:p>
          <a:p>
            <a:pPr>
              <a:lnSpc>
                <a:spcPct val="150000"/>
              </a:lnSpc>
              <a:spcAft>
                <a:spcPts val="1000"/>
              </a:spcAft>
            </a:pPr>
            <a:r>
              <a:rPr lang="en-US" sz="2000" b="1" dirty="0" smtClean="0">
                <a:ea typeface="Times New Roman"/>
                <a:cs typeface="Times New Roman"/>
              </a:rPr>
              <a:t>History of presenting complains: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Insidious/Traumatic: </a:t>
            </a:r>
            <a:endParaRPr lang="en-GB" sz="2000" dirty="0" smtClean="0">
              <a:ea typeface="Times New Roman"/>
              <a:cs typeface="Times New Roman"/>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4837222"/>
          </a:xfrm>
        </p:spPr>
        <p:txBody>
          <a:bodyPr>
            <a:normAutofit lnSpcReduction="10000"/>
          </a:bodyPr>
          <a:lstStyle/>
          <a:p>
            <a:pPr>
              <a:lnSpc>
                <a:spcPct val="150000"/>
              </a:lnSpc>
              <a:spcAft>
                <a:spcPts val="1000"/>
              </a:spcAft>
            </a:pPr>
            <a:r>
              <a:rPr lang="en-US" sz="2000" dirty="0" smtClean="0">
                <a:ea typeface="Times New Roman"/>
                <a:cs typeface="Times New Roman"/>
              </a:rPr>
              <a:t>If traumatic then mechanism of injury: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Previous family history: </a:t>
            </a:r>
          </a:p>
          <a:p>
            <a:pPr>
              <a:lnSpc>
                <a:spcPct val="150000"/>
              </a:lnSpc>
              <a:spcAft>
                <a:spcPts val="1000"/>
              </a:spcAft>
            </a:pPr>
            <a:r>
              <a:rPr lang="en-US" sz="2000" dirty="0" smtClean="0">
                <a:ea typeface="Times New Roman"/>
                <a:cs typeface="Times New Roman"/>
              </a:rPr>
              <a:t>Any other: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Previous medical/treatment history: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System review: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Observations: </a:t>
            </a:r>
            <a:endParaRPr lang="en-GB" sz="2000" dirty="0" smtClean="0">
              <a:ea typeface="Times New Roman"/>
              <a:cs typeface="Times New Roman"/>
            </a:endParaRPr>
          </a:p>
          <a:p>
            <a:pPr>
              <a:lnSpc>
                <a:spcPct val="150000"/>
              </a:lnSpc>
              <a:spcAft>
                <a:spcPts val="1000"/>
              </a:spcAft>
            </a:pPr>
            <a:r>
              <a:rPr lang="en-US" sz="2000" dirty="0" smtClean="0">
                <a:ea typeface="Times New Roman"/>
                <a:cs typeface="Times New Roman"/>
              </a:rPr>
              <a:t>Posture: </a:t>
            </a:r>
            <a:endParaRPr lang="en-GB" sz="2000" dirty="0" smtClean="0">
              <a:ea typeface="Times New Roman"/>
              <a:cs typeface="Times New Roman"/>
            </a:endParaRPr>
          </a:p>
          <a:p>
            <a:r>
              <a:rPr lang="en-US" sz="2000" dirty="0" smtClean="0">
                <a:ea typeface="Times New Roman"/>
                <a:cs typeface="Times New Roman"/>
              </a:rPr>
              <a:t>Palpation:</a:t>
            </a:r>
            <a:endParaRPr lang="en-GB" sz="2000" dirty="0" smtClean="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Evaluation</a:t>
            </a:r>
            <a:endParaRPr lang="en-GB" dirty="0"/>
          </a:p>
        </p:txBody>
      </p:sp>
      <p:sp>
        <p:nvSpPr>
          <p:cNvPr id="3" name="Content Placeholder 2"/>
          <p:cNvSpPr>
            <a:spLocks noGrp="1"/>
          </p:cNvSpPr>
          <p:nvPr>
            <p:ph idx="1"/>
          </p:nvPr>
        </p:nvSpPr>
        <p:spPr>
          <a:xfrm>
            <a:off x="381000" y="1412875"/>
            <a:ext cx="8382000" cy="4530471"/>
          </a:xfrm>
        </p:spPr>
        <p:txBody>
          <a:bodyPr>
            <a:normAutofit fontScale="92500"/>
          </a:bodyPr>
          <a:lstStyle/>
          <a:p>
            <a:r>
              <a:rPr lang="en-GB" dirty="0" smtClean="0"/>
              <a:t>Data gathered from the initial examination must then be organized and analyzed. he therapist identifies and prioritizes the patient’s impairments, activity limitations, and participation restrictions and develops a </a:t>
            </a:r>
            <a:r>
              <a:rPr lang="en-GB" i="1" dirty="0" smtClean="0"/>
              <a:t>problem list.</a:t>
            </a:r>
          </a:p>
          <a:p>
            <a:r>
              <a:rPr lang="en-GB" dirty="0" smtClean="0"/>
              <a:t>It is important to accurately recognize those clinical problems associated with the primary disorder and those associated with co-morbid conditions.</a:t>
            </a:r>
            <a:endParaRPr lang="en-GB"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Diagnosis</a:t>
            </a:r>
            <a:endParaRPr lang="en-GB" dirty="0"/>
          </a:p>
        </p:txBody>
      </p:sp>
      <p:sp>
        <p:nvSpPr>
          <p:cNvPr id="3" name="Content Placeholder 2"/>
          <p:cNvSpPr>
            <a:spLocks noGrp="1"/>
          </p:cNvSpPr>
          <p:nvPr>
            <p:ph idx="1"/>
          </p:nvPr>
        </p:nvSpPr>
        <p:spPr>
          <a:xfrm>
            <a:off x="381000" y="1412875"/>
            <a:ext cx="8382000" cy="5184477"/>
          </a:xfrm>
        </p:spPr>
        <p:txBody>
          <a:bodyPr>
            <a:normAutofit/>
          </a:bodyPr>
          <a:lstStyle/>
          <a:p>
            <a:r>
              <a:rPr lang="en-GB" sz="2000" dirty="0" smtClean="0"/>
              <a:t>A </a:t>
            </a:r>
            <a:r>
              <a:rPr lang="en-GB" sz="2000" i="1" dirty="0" smtClean="0"/>
              <a:t>medical diagnosis refers to the identification of a disease, </a:t>
            </a:r>
            <a:r>
              <a:rPr lang="en-GB" sz="2000" dirty="0" smtClean="0"/>
              <a:t>disorder, or condition (pathology/</a:t>
            </a:r>
            <a:r>
              <a:rPr lang="en-GB" sz="2000" dirty="0" err="1" smtClean="0"/>
              <a:t>pathophysiology</a:t>
            </a:r>
            <a:r>
              <a:rPr lang="en-GB" sz="2000" dirty="0" smtClean="0"/>
              <a:t>) by evaluating the presenting signs, symptoms, history, laboratory test results, and procedures.</a:t>
            </a:r>
          </a:p>
          <a:p>
            <a:r>
              <a:rPr lang="en-GB" sz="2000" dirty="0" smtClean="0"/>
              <a:t>Physical therapists use the term diagnosis to “identify the impact of a condition on function at the level of the system (especially the movement system)</a:t>
            </a:r>
          </a:p>
          <a:p>
            <a:r>
              <a:rPr lang="en-GB" sz="2000" i="1" dirty="0" smtClean="0"/>
              <a:t>Medical diagnosis: </a:t>
            </a:r>
            <a:r>
              <a:rPr lang="en-GB" sz="2000" i="1" dirty="0" err="1" smtClean="0"/>
              <a:t>Cerebrovascular</a:t>
            </a:r>
            <a:r>
              <a:rPr lang="en-GB" sz="2000" i="1" dirty="0" smtClean="0"/>
              <a:t> accident (CVA)</a:t>
            </a:r>
          </a:p>
          <a:p>
            <a:r>
              <a:rPr lang="en-GB" sz="2000" i="1" dirty="0" smtClean="0"/>
              <a:t>Physical therapy diagnosis: Impaired motor function </a:t>
            </a:r>
            <a:r>
              <a:rPr lang="en-GB" sz="2000" dirty="0" smtClean="0"/>
              <a:t>and sensory integrity associated with </a:t>
            </a:r>
            <a:r>
              <a:rPr lang="en-GB" sz="2000" dirty="0" err="1" smtClean="0"/>
              <a:t>nonprogressive</a:t>
            </a:r>
            <a:r>
              <a:rPr lang="en-GB" sz="2000" dirty="0" smtClean="0"/>
              <a:t> disorders of the central nervous system—acquired in adolescence or adulthood</a:t>
            </a:r>
          </a:p>
          <a:p>
            <a:r>
              <a:rPr lang="en-GB" sz="2000" i="1" dirty="0" smtClean="0"/>
              <a:t>Medical diagnosis: Spinal cord injury (SCI)</a:t>
            </a:r>
          </a:p>
          <a:p>
            <a:r>
              <a:rPr lang="en-GB" sz="2000" i="1" dirty="0" smtClean="0"/>
              <a:t>Physical therapy diagnosis: Impaired motor function, peripheral </a:t>
            </a:r>
            <a:r>
              <a:rPr lang="en-GB" sz="2000" dirty="0" smtClean="0"/>
              <a:t>nerve integrity, and sensory integrity associated with </a:t>
            </a:r>
            <a:r>
              <a:rPr lang="en-GB" sz="2000" dirty="0" err="1" smtClean="0"/>
              <a:t>nonprogressive</a:t>
            </a:r>
            <a:r>
              <a:rPr lang="en-GB" sz="2000" dirty="0" smtClean="0"/>
              <a:t> disorders of the spinal cord</a:t>
            </a:r>
            <a:endParaRPr lang="en-GB" sz="2000"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050" name="Picture 2"/>
          <p:cNvPicPr>
            <a:picLocks noGrp="1" noChangeAspect="1" noChangeArrowheads="1"/>
          </p:cNvPicPr>
          <p:nvPr>
            <p:ph idx="1"/>
          </p:nvPr>
        </p:nvPicPr>
        <p:blipFill>
          <a:blip r:embed="rId2" cstate="print"/>
          <a:stretch>
            <a:fillRect/>
          </a:stretch>
        </p:blipFill>
        <p:spPr bwMode="auto">
          <a:xfrm>
            <a:off x="45973" y="0"/>
            <a:ext cx="9098027" cy="656107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Prognosis</a:t>
            </a:r>
            <a:endParaRPr lang="en-GB" dirty="0"/>
          </a:p>
        </p:txBody>
      </p:sp>
      <p:sp>
        <p:nvSpPr>
          <p:cNvPr id="3" name="Content Placeholder 2"/>
          <p:cNvSpPr>
            <a:spLocks noGrp="1"/>
          </p:cNvSpPr>
          <p:nvPr>
            <p:ph idx="1"/>
          </p:nvPr>
        </p:nvSpPr>
        <p:spPr>
          <a:xfrm>
            <a:off x="381000" y="1412875"/>
            <a:ext cx="8382000" cy="1329595"/>
          </a:xfrm>
        </p:spPr>
        <p:txBody>
          <a:bodyPr>
            <a:normAutofit fontScale="92500" lnSpcReduction="10000"/>
          </a:bodyPr>
          <a:lstStyle/>
          <a:p>
            <a:r>
              <a:rPr lang="en-GB" dirty="0" smtClean="0"/>
              <a:t>the term prognosis refers to “the predicted optimal level of improvement in function and amount of time needed to reach that level.</a:t>
            </a:r>
            <a:endParaRPr lang="en-GB"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Plan of </a:t>
            </a:r>
            <a:r>
              <a:rPr lang="en-GB" b="1" dirty="0" smtClean="0"/>
              <a:t>Care</a:t>
            </a:r>
            <a:endParaRPr lang="en-GB" dirty="0"/>
          </a:p>
        </p:txBody>
      </p:sp>
      <p:sp>
        <p:nvSpPr>
          <p:cNvPr id="3" name="Content Placeholder 2"/>
          <p:cNvSpPr>
            <a:spLocks noGrp="1"/>
          </p:cNvSpPr>
          <p:nvPr>
            <p:ph idx="1"/>
          </p:nvPr>
        </p:nvSpPr>
        <p:spPr>
          <a:xfrm>
            <a:off x="381000" y="1412875"/>
            <a:ext cx="8382000" cy="2757678"/>
          </a:xfrm>
        </p:spPr>
        <p:txBody>
          <a:bodyPr>
            <a:normAutofit lnSpcReduction="10000"/>
          </a:bodyPr>
          <a:lstStyle/>
          <a:p>
            <a:r>
              <a:rPr lang="en-GB" dirty="0" smtClean="0"/>
              <a:t>The plan of care (POC) outlines anticipated patient management. he therapist evaluates and integrates data obtained from the patient/client history, the systems review, and tests and measures within the context of other factors.</a:t>
            </a:r>
            <a:endParaRPr lang="en-GB"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5318379"/>
          </a:xfrm>
        </p:spPr>
        <p:txBody>
          <a:bodyPr>
            <a:normAutofit fontScale="92500"/>
          </a:bodyPr>
          <a:lstStyle/>
          <a:p>
            <a:r>
              <a:rPr lang="en-GB" sz="4000" dirty="0" smtClean="0">
                <a:latin typeface="MyriadPro-Regular"/>
              </a:rPr>
              <a:t>Short-Term Goals</a:t>
            </a:r>
          </a:p>
          <a:p>
            <a:r>
              <a:rPr lang="en-GB" sz="2400" dirty="0" smtClean="0">
                <a:latin typeface="MyriadPro-Light"/>
              </a:rPr>
              <a:t>The patient will increase strength in shoulder depressor muscles and elbow extensor muscles in both upper extremities</a:t>
            </a:r>
          </a:p>
          <a:p>
            <a:r>
              <a:rPr lang="en-GB" sz="2400" dirty="0" smtClean="0">
                <a:latin typeface="MyriadPro-Light"/>
              </a:rPr>
              <a:t>from good to normal within 3 weeks.</a:t>
            </a:r>
          </a:p>
          <a:p>
            <a:r>
              <a:rPr lang="en-GB" sz="2400" dirty="0" smtClean="0">
                <a:latin typeface="MyriadPro-Light"/>
              </a:rPr>
              <a:t>The patient will increase ROM 10 degrees in knee extension bilaterally to within normal limits within 3 weeks.</a:t>
            </a:r>
          </a:p>
          <a:p>
            <a:r>
              <a:rPr lang="en-GB" sz="2400" dirty="0" smtClean="0">
                <a:latin typeface="MyriadPro-Light"/>
              </a:rPr>
              <a:t>The patient will be independent in the application of lower extremity </a:t>
            </a:r>
            <a:r>
              <a:rPr lang="en-GB" sz="2400" dirty="0" err="1" smtClean="0">
                <a:latin typeface="MyriadPro-Light"/>
              </a:rPr>
              <a:t>orthoses</a:t>
            </a:r>
            <a:r>
              <a:rPr lang="en-GB" sz="2400" dirty="0" smtClean="0">
                <a:latin typeface="MyriadPro-Light"/>
              </a:rPr>
              <a:t> within 1 week.</a:t>
            </a:r>
          </a:p>
          <a:p>
            <a:r>
              <a:rPr lang="en-GB" sz="2400" dirty="0" smtClean="0">
                <a:latin typeface="MyriadPro-Light"/>
              </a:rPr>
              <a:t>The patient and family will recognize personal and environmental factors associated with falls during ambulation within 2 weeks.</a:t>
            </a:r>
          </a:p>
          <a:p>
            <a:r>
              <a:rPr lang="en-GB" sz="2400" dirty="0" smtClean="0">
                <a:latin typeface="MyriadPro-Light"/>
              </a:rPr>
              <a:t>The patient will attend to task for 5 min out of a 30-min treatment session within 3 weeks.</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5022914"/>
          </a:xfrm>
        </p:spPr>
        <p:txBody>
          <a:bodyPr>
            <a:normAutofit lnSpcReduction="10000"/>
          </a:bodyPr>
          <a:lstStyle/>
          <a:p>
            <a:r>
              <a:rPr lang="en-GB" sz="4800" dirty="0" smtClean="0">
                <a:latin typeface="MyriadPro-Regular"/>
              </a:rPr>
              <a:t>Long-Term Goals</a:t>
            </a:r>
          </a:p>
          <a:p>
            <a:r>
              <a:rPr lang="en-GB" sz="2400" dirty="0" smtClean="0">
                <a:latin typeface="MyriadPro-Light"/>
              </a:rPr>
              <a:t>The patient will independently perform transfers from wheelchair to car within 4 weeks.</a:t>
            </a:r>
          </a:p>
          <a:p>
            <a:r>
              <a:rPr lang="en-GB" sz="2400" dirty="0" smtClean="0">
                <a:latin typeface="MyriadPro-Light"/>
              </a:rPr>
              <a:t>The patient will ambulate with bilateral knee-ankle-foot </a:t>
            </a:r>
            <a:r>
              <a:rPr lang="en-GB" sz="2400" dirty="0" err="1" smtClean="0">
                <a:latin typeface="MyriadPro-Light"/>
              </a:rPr>
              <a:t>orthoses</a:t>
            </a:r>
            <a:r>
              <a:rPr lang="en-GB" sz="2400" dirty="0" smtClean="0">
                <a:latin typeface="MyriadPro-Light"/>
              </a:rPr>
              <a:t> (KAFOs) and crutches using a swing-through gait and close supervision for 50 feet within 5 weeks.</a:t>
            </a:r>
          </a:p>
          <a:p>
            <a:r>
              <a:rPr lang="en-GB" sz="2400" dirty="0" smtClean="0">
                <a:latin typeface="MyriadPro-Light"/>
              </a:rPr>
              <a:t>The patient will maintain static balance in sitting with </a:t>
            </a:r>
            <a:r>
              <a:rPr lang="en-GB" sz="2400" dirty="0" err="1" smtClean="0">
                <a:latin typeface="MyriadPro-Light"/>
              </a:rPr>
              <a:t>centered</a:t>
            </a:r>
            <a:r>
              <a:rPr lang="en-GB" sz="2400" dirty="0" smtClean="0">
                <a:latin typeface="MyriadPro-Light"/>
              </a:rPr>
              <a:t>, symmetrical weight-bearing and no upper extremity support or loss of balance for up to 5 minutes within 4 weeks.</a:t>
            </a:r>
          </a:p>
          <a:p>
            <a:r>
              <a:rPr lang="en-GB" sz="2400" dirty="0" smtClean="0">
                <a:latin typeface="MyriadPro-Light"/>
              </a:rPr>
              <a:t>The patient will sequence a three- to five-step routine task with minimum assistance within 5 weeks</a:t>
            </a:r>
            <a:endParaRPr lang="en-GB" sz="2400" dirty="0" smtClean="0"/>
          </a:p>
          <a:p>
            <a:endParaRPr lang="en-GB" sz="2400"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3951851"/>
          </a:xfrm>
        </p:spPr>
        <p:txBody>
          <a:bodyPr>
            <a:normAutofit fontScale="92500"/>
          </a:bodyPr>
          <a:lstStyle/>
          <a:p>
            <a:r>
              <a:rPr lang="en-GB" sz="2400" b="1" dirty="0" smtClean="0"/>
              <a:t>Interventions</a:t>
            </a:r>
          </a:p>
          <a:p>
            <a:r>
              <a:rPr lang="en-GB" sz="2400" dirty="0" smtClean="0"/>
              <a:t>The next step is to determine the intervention, defined as the purposeful interaction of the physical therapist with the patient/client and, when appropriate, other individuals involved in the care of the patient/client, using various physical therapy procedures and techniques to produce changes in the condition.</a:t>
            </a:r>
          </a:p>
          <a:p>
            <a:r>
              <a:rPr lang="en-GB" sz="2400" dirty="0" smtClean="0"/>
              <a:t> Components of physical therapy intervention include coordination, communication, and documentation; </a:t>
            </a:r>
          </a:p>
          <a:p>
            <a:r>
              <a:rPr lang="en-GB" sz="2400" dirty="0" smtClean="0"/>
              <a:t>patient/client-related instruction;</a:t>
            </a:r>
          </a:p>
          <a:p>
            <a:r>
              <a:rPr lang="en-GB" sz="2400" dirty="0" smtClean="0"/>
              <a:t> and procedural interventions</a:t>
            </a:r>
            <a:endParaRPr lang="en-GB" sz="24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US" sz="2400" b="1" dirty="0" smtClean="0"/>
              <a:t>NEUROLOGICAL DYSFUNCTIONS</a:t>
            </a:r>
            <a:endParaRPr lang="en-GB" sz="2000" dirty="0" smtClean="0"/>
          </a:p>
          <a:p>
            <a:r>
              <a:rPr lang="en-US" sz="2400" dirty="0" smtClean="0"/>
              <a:t>CVA (Stroke), Traumatic Brain Injury (TBI), Spinal Cord Injury (SCI), Degenerative Diseases (Progressive CNS disorders), Multiple Sclerosis (MS), Parkinson’s Disease (PD), Post Polio Syndrome (PPS), </a:t>
            </a:r>
            <a:r>
              <a:rPr lang="en-US" sz="2400" dirty="0" err="1" smtClean="0"/>
              <a:t>Cerebellar</a:t>
            </a:r>
            <a:r>
              <a:rPr lang="en-US" sz="2400" dirty="0" smtClean="0"/>
              <a:t> Disorders, Vestibular Disorders, Cranial Nerves Disorders and Poly Neuropathies</a:t>
            </a:r>
            <a:endParaRPr lang="en-GB" dirty="0" smtClean="0"/>
          </a:p>
          <a:p>
            <a:r>
              <a:rPr lang="en-US" sz="2400" b="1" u="sng" dirty="0" smtClean="0"/>
              <a:t>NEUROMUSCULAR DISORDERS</a:t>
            </a:r>
            <a:endParaRPr lang="en-GB" sz="2000" dirty="0" smtClean="0"/>
          </a:p>
          <a:p>
            <a:r>
              <a:rPr lang="en-US" sz="2400" b="1" dirty="0" smtClean="0"/>
              <a:t>CASE HISTORIES</a:t>
            </a:r>
            <a:endParaRPr lang="en-GB" sz="2000" dirty="0" smtClean="0"/>
          </a:p>
          <a:p>
            <a:r>
              <a:rPr lang="en-US" sz="2400" dirty="0" smtClean="0"/>
              <a:t>Principles of assessment and outcome measures, Documentation in SOAP notes format, Evidence based neurological Physical Therapy Treatment protocols</a:t>
            </a:r>
            <a:endParaRPr lang="en-GB" dirty="0" smtClean="0"/>
          </a:p>
          <a:p>
            <a:endParaRPr lang="en-GB"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074" name="Picture 2"/>
          <p:cNvPicPr>
            <a:picLocks noGrp="1" noChangeAspect="1" noChangeArrowheads="1"/>
          </p:cNvPicPr>
          <p:nvPr>
            <p:ph idx="1"/>
          </p:nvPr>
        </p:nvPicPr>
        <p:blipFill>
          <a:blip r:embed="rId2" cstate="print"/>
          <a:srcRect/>
          <a:stretch>
            <a:fillRect/>
          </a:stretch>
        </p:blipFill>
        <p:spPr bwMode="auto">
          <a:xfrm>
            <a:off x="1259632" y="0"/>
            <a:ext cx="5904656" cy="681563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Restorative interventions</a:t>
            </a:r>
          </a:p>
        </p:txBody>
      </p:sp>
      <p:sp>
        <p:nvSpPr>
          <p:cNvPr id="3" name="Content Placeholder 2"/>
          <p:cNvSpPr>
            <a:spLocks noGrp="1"/>
          </p:cNvSpPr>
          <p:nvPr>
            <p:ph idx="1"/>
          </p:nvPr>
        </p:nvSpPr>
        <p:spPr>
          <a:xfrm>
            <a:off x="381000" y="1412875"/>
            <a:ext cx="8382000" cy="4087273"/>
          </a:xfrm>
        </p:spPr>
        <p:txBody>
          <a:bodyPr>
            <a:normAutofit fontScale="92500" lnSpcReduction="10000"/>
          </a:bodyPr>
          <a:lstStyle/>
          <a:p>
            <a:r>
              <a:rPr lang="en-GB" dirty="0" smtClean="0"/>
              <a:t>Restorative interventions are directed toward remediating or improving the patient’s status in terms of impairments, activity limitations, participation restrictions, and recovery of function.</a:t>
            </a:r>
          </a:p>
          <a:p>
            <a:r>
              <a:rPr lang="en-GB" dirty="0" smtClean="0"/>
              <a:t>This approach assumes an existing potential for change (e.g., </a:t>
            </a:r>
            <a:r>
              <a:rPr lang="en-GB" dirty="0" err="1" smtClean="0"/>
              <a:t>neuroplasticity</a:t>
            </a:r>
            <a:r>
              <a:rPr lang="en-GB" dirty="0" smtClean="0"/>
              <a:t> of brain and spinal cord function; potential for muscle strengthening or improving aerobic endurance).</a:t>
            </a:r>
            <a:endParaRPr lang="en-GB"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Compensatory interventions</a:t>
            </a:r>
          </a:p>
        </p:txBody>
      </p:sp>
      <p:sp>
        <p:nvSpPr>
          <p:cNvPr id="3" name="Content Placeholder 2"/>
          <p:cNvSpPr>
            <a:spLocks noGrp="1"/>
          </p:cNvSpPr>
          <p:nvPr>
            <p:ph idx="1"/>
          </p:nvPr>
        </p:nvSpPr>
        <p:spPr>
          <a:xfrm>
            <a:off x="381000" y="1412875"/>
            <a:ext cx="8382000" cy="4087273"/>
          </a:xfrm>
        </p:spPr>
        <p:txBody>
          <a:bodyPr>
            <a:normAutofit fontScale="92500"/>
          </a:bodyPr>
          <a:lstStyle/>
          <a:p>
            <a:r>
              <a:rPr lang="en-GB" dirty="0" smtClean="0"/>
              <a:t>Compensatory interventions are directed toward promoting optimal function using residual abilities.</a:t>
            </a:r>
          </a:p>
          <a:p>
            <a:r>
              <a:rPr lang="en-GB" dirty="0" smtClean="0"/>
              <a:t>The activity (task) is adapted (changed) in order to achieve function. The uninvolved or less involved segments are targeted for intervention. For example, the patient with left </a:t>
            </a:r>
            <a:r>
              <a:rPr lang="en-GB" dirty="0" err="1" smtClean="0"/>
              <a:t>hemiplegia</a:t>
            </a:r>
            <a:r>
              <a:rPr lang="en-GB" dirty="0" smtClean="0"/>
              <a:t> learns to dress using the right upper extremity (UE);</a:t>
            </a:r>
            <a:endParaRPr lang="en-GB"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Preventative interventions</a:t>
            </a:r>
          </a:p>
        </p:txBody>
      </p:sp>
      <p:sp>
        <p:nvSpPr>
          <p:cNvPr id="3" name="Content Placeholder 2"/>
          <p:cNvSpPr>
            <a:spLocks noGrp="1"/>
          </p:cNvSpPr>
          <p:nvPr>
            <p:ph idx="1"/>
          </p:nvPr>
        </p:nvSpPr>
        <p:spPr>
          <a:xfrm>
            <a:off x="381000" y="1412875"/>
            <a:ext cx="8382000" cy="3545586"/>
          </a:xfrm>
        </p:spPr>
        <p:txBody>
          <a:bodyPr>
            <a:normAutofit fontScale="92500"/>
          </a:bodyPr>
          <a:lstStyle/>
          <a:p>
            <a:r>
              <a:rPr lang="en-GB" dirty="0" smtClean="0"/>
              <a:t>Preventative interventions are directed toward minimizing potential problems (e.g., anticipated indirect impairments, activity limitations, and participation restrictions) and maintaining health. For example, early resumption of upright standing using a tilt table minimizes the risk of pneumonia, bone loss, and renal calculi in the patient with SCI.</a:t>
            </a:r>
            <a:endParaRPr lang="en-GB"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2609945"/>
          </a:xfrm>
        </p:spPr>
        <p:txBody>
          <a:bodyPr>
            <a:normAutofit lnSpcReduction="10000"/>
          </a:bodyPr>
          <a:lstStyle/>
          <a:p>
            <a:r>
              <a:rPr lang="en-GB" dirty="0" smtClean="0"/>
              <a:t>The FITT Equation for Exercise Intervention</a:t>
            </a:r>
            <a:endParaRPr lang="en-GB" b="1" dirty="0" smtClean="0"/>
          </a:p>
          <a:p>
            <a:r>
              <a:rPr lang="en-GB" b="1" dirty="0" smtClean="0"/>
              <a:t>Discharge Planning</a:t>
            </a:r>
          </a:p>
          <a:p>
            <a:r>
              <a:rPr lang="en-GB" b="1" dirty="0" smtClean="0"/>
              <a:t>Implementation of the Plan of Care</a:t>
            </a:r>
          </a:p>
          <a:p>
            <a:r>
              <a:rPr lang="en-GB" b="1" dirty="0" smtClean="0"/>
              <a:t>Re-examination of the Patient and Evaluation of Expected Outcomes</a:t>
            </a:r>
            <a:endParaRPr lang="en-GB"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loudy-full-moon-1280x800.jpg"/>
          <p:cNvPicPr>
            <a:picLocks noChangeAspect="1"/>
          </p:cNvPicPr>
          <p:nvPr/>
        </p:nvPicPr>
        <p:blipFill>
          <a:blip r:embed="rId3" cstate="print"/>
          <a:stretch>
            <a:fillRect/>
          </a:stretch>
        </p:blipFill>
        <p:spPr>
          <a:xfrm>
            <a:off x="-1" y="27384"/>
            <a:ext cx="9975273" cy="6858000"/>
          </a:xfrm>
          <a:prstGeom prst="rect">
            <a:avLst/>
          </a:prstGeom>
        </p:spPr>
      </p:pic>
      <p:sp>
        <p:nvSpPr>
          <p:cNvPr id="5" name="TextBox 4"/>
          <p:cNvSpPr txBox="1"/>
          <p:nvPr/>
        </p:nvSpPr>
        <p:spPr>
          <a:xfrm>
            <a:off x="5105400" y="5638800"/>
            <a:ext cx="3124200" cy="830997"/>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Any Question ???</a:t>
            </a:r>
          </a:p>
          <a:p>
            <a:pPr algn="r"/>
            <a:r>
              <a:rPr lang="en-US" sz="2400" dirty="0" err="1" smtClean="0">
                <a:solidFill>
                  <a:schemeClr val="bg1"/>
                </a:solidFill>
                <a:effectLst>
                  <a:outerShdw blurRad="38100" dist="38100" dir="2700000" algn="tl">
                    <a:srgbClr val="000000">
                      <a:alpha val="43137"/>
                    </a:srgbClr>
                  </a:outerShdw>
                </a:effectLst>
              </a:rPr>
              <a:t>Thanx</a:t>
            </a:r>
            <a:endParaRPr lang="en-US" sz="2400" dirty="0" smtClean="0">
              <a:solidFill>
                <a:schemeClr val="bg1"/>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81000" y="1412875"/>
            <a:ext cx="8382000" cy="5367623"/>
          </a:xfrm>
        </p:spPr>
        <p:txBody>
          <a:bodyPr/>
          <a:lstStyle/>
          <a:p>
            <a:r>
              <a:rPr lang="en-US" b="1" u="sng" dirty="0" smtClean="0"/>
              <a:t>RECOMMENDED TEXT BOOKS:</a:t>
            </a:r>
            <a:endParaRPr lang="en-GB" dirty="0" smtClean="0"/>
          </a:p>
          <a:p>
            <a:pPr lvl="0"/>
            <a:r>
              <a:rPr lang="en-GB" dirty="0" smtClean="0"/>
              <a:t>physical rehabilitation, </a:t>
            </a:r>
            <a:r>
              <a:rPr lang="en-GB" dirty="0" err="1" smtClean="0"/>
              <a:t>susan</a:t>
            </a:r>
            <a:r>
              <a:rPr lang="en-GB" dirty="0" smtClean="0"/>
              <a:t> b. </a:t>
            </a:r>
            <a:r>
              <a:rPr lang="en-GB" dirty="0" err="1" smtClean="0"/>
              <a:t>o'sullivan</a:t>
            </a:r>
            <a:endParaRPr lang="en-US" dirty="0" smtClean="0"/>
          </a:p>
          <a:p>
            <a:pPr lvl="0"/>
            <a:r>
              <a:rPr lang="en-US" dirty="0" smtClean="0"/>
              <a:t>Neurological Physiotherapy Bases of evidence for practice </a:t>
            </a:r>
            <a:r>
              <a:rPr lang="en-US" i="1" dirty="0" smtClean="0"/>
              <a:t>Treatment and management of patients described by specialist clinicians </a:t>
            </a:r>
            <a:r>
              <a:rPr lang="en-US" dirty="0" smtClean="0"/>
              <a:t>by Cecily Partridge</a:t>
            </a:r>
            <a:endParaRPr lang="en-GB" dirty="0" smtClean="0"/>
          </a:p>
          <a:p>
            <a:pPr lvl="0"/>
            <a:r>
              <a:rPr lang="en-US" i="1" dirty="0" smtClean="0"/>
              <a:t>Neurological Physiotherapy A problem-solving approach </a:t>
            </a:r>
            <a:r>
              <a:rPr lang="en-US" dirty="0" smtClean="0"/>
              <a:t>By Susan Edwards, second edition.</a:t>
            </a:r>
            <a:endParaRPr lang="en-GB" dirty="0" smtClean="0"/>
          </a:p>
          <a:p>
            <a:pPr lvl="0"/>
            <a:r>
              <a:rPr lang="en-US" i="1" dirty="0" smtClean="0"/>
              <a:t>Neurologic examination </a:t>
            </a:r>
            <a:r>
              <a:rPr lang="en-US" dirty="0" smtClean="0"/>
              <a:t>By Robert j. Schwartzman , first edition</a:t>
            </a:r>
            <a:endParaRPr lang="en-GB" dirty="0" smtClean="0"/>
          </a:p>
          <a:p>
            <a:endParaRPr lang="en-GB"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Steps in Diagnosing</a:t>
            </a:r>
            <a:br>
              <a:rPr lang="en-GB" b="1" i="1" dirty="0"/>
            </a:br>
            <a:r>
              <a:rPr lang="en-GB" b="1" i="1" dirty="0"/>
              <a:t>Neurologic Conditions</a:t>
            </a:r>
            <a:endParaRPr lang="en-GB" dirty="0"/>
          </a:p>
        </p:txBody>
      </p:sp>
      <p:sp>
        <p:nvSpPr>
          <p:cNvPr id="3" name="Content Placeholder 2"/>
          <p:cNvSpPr>
            <a:spLocks noGrp="1"/>
          </p:cNvSpPr>
          <p:nvPr>
            <p:ph idx="1"/>
          </p:nvPr>
        </p:nvSpPr>
        <p:spPr>
          <a:xfrm>
            <a:off x="357158" y="1857364"/>
            <a:ext cx="8382000" cy="4481227"/>
          </a:xfrm>
        </p:spPr>
        <p:txBody>
          <a:bodyPr>
            <a:normAutofit fontScale="92500"/>
          </a:bodyPr>
          <a:lstStyle/>
          <a:p>
            <a:r>
              <a:rPr lang="en-GB" sz="2800" dirty="0" smtClean="0"/>
              <a:t>1. Determine whether the condition involves the nervous system</a:t>
            </a:r>
          </a:p>
          <a:p>
            <a:r>
              <a:rPr lang="en-GB" sz="2800" dirty="0" smtClean="0"/>
              <a:t>2. Determine an anatomic localization</a:t>
            </a:r>
          </a:p>
          <a:p>
            <a:r>
              <a:rPr lang="en-GB" sz="2800" dirty="0" smtClean="0"/>
              <a:t>3. Establish the time course of symptoms</a:t>
            </a:r>
          </a:p>
          <a:p>
            <a:r>
              <a:rPr lang="en-GB" sz="2800" dirty="0" smtClean="0"/>
              <a:t>4. Determine the most likely disease category</a:t>
            </a:r>
          </a:p>
          <a:p>
            <a:r>
              <a:rPr lang="en-GB" sz="2800" dirty="0" smtClean="0"/>
              <a:t>5. Make a clinical diagnosis or differential diagnoses</a:t>
            </a:r>
          </a:p>
          <a:p>
            <a:r>
              <a:rPr lang="en-GB" sz="2800" dirty="0" smtClean="0"/>
              <a:t>6. Order appropriate laboratory or </a:t>
            </a:r>
            <a:r>
              <a:rPr lang="en-GB" sz="2800" dirty="0" err="1" smtClean="0"/>
              <a:t>neuroimaging</a:t>
            </a:r>
            <a:r>
              <a:rPr lang="en-GB" sz="2800" dirty="0" smtClean="0"/>
              <a:t> tests</a:t>
            </a:r>
          </a:p>
          <a:p>
            <a:r>
              <a:rPr lang="en-GB" sz="2800" dirty="0" smtClean="0"/>
              <a:t>7. Establish definite diagnosis</a:t>
            </a:r>
          </a:p>
          <a:p>
            <a:r>
              <a:rPr lang="en-GB" sz="2800" dirty="0" smtClean="0"/>
              <a:t>8. Begin appropriate etiologic and symptomatic treatment</a:t>
            </a:r>
            <a:endParaRPr lang="en-GB" sz="28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994392"/>
          </a:xfrm>
        </p:spPr>
        <p:txBody>
          <a:bodyPr>
            <a:normAutofit fontScale="90000"/>
          </a:bodyPr>
          <a:lstStyle/>
          <a:p>
            <a:r>
              <a:rPr lang="en-GB" b="1" i="1" dirty="0"/>
              <a:t>1. Determine Whether </a:t>
            </a:r>
            <a:r>
              <a:rPr lang="en-GB" b="1" i="1" dirty="0" smtClean="0"/>
              <a:t>the Condition </a:t>
            </a:r>
            <a:r>
              <a:rPr lang="en-GB" b="1" i="1" dirty="0"/>
              <a:t>Involves the</a:t>
            </a:r>
            <a:br>
              <a:rPr lang="en-GB" b="1" i="1" dirty="0"/>
            </a:br>
            <a:r>
              <a:rPr lang="en-GB" b="1" i="1" dirty="0"/>
              <a:t>Nervous System</a:t>
            </a:r>
            <a:endParaRPr lang="en-GB" dirty="0"/>
          </a:p>
        </p:txBody>
      </p:sp>
      <p:sp>
        <p:nvSpPr>
          <p:cNvPr id="3" name="Content Placeholder 2"/>
          <p:cNvSpPr>
            <a:spLocks noGrp="1"/>
          </p:cNvSpPr>
          <p:nvPr>
            <p:ph idx="1"/>
          </p:nvPr>
        </p:nvSpPr>
        <p:spPr>
          <a:xfrm>
            <a:off x="357158" y="2214554"/>
            <a:ext cx="8382000" cy="3644075"/>
          </a:xfrm>
        </p:spPr>
        <p:txBody>
          <a:bodyPr>
            <a:normAutofit lnSpcReduction="10000"/>
          </a:bodyPr>
          <a:lstStyle/>
          <a:p>
            <a:r>
              <a:rPr lang="en-GB" dirty="0" smtClean="0"/>
              <a:t>The first step is to determine whether the patient’s signs and symptoms are due to an illness involving the nervous system. This decision is based on the history and physical exam coupled with knowledge of general medical diseases. For example, syncope causes loss of consciousness, but the </a:t>
            </a:r>
            <a:r>
              <a:rPr lang="en-GB" dirty="0" err="1" smtClean="0"/>
              <a:t>etiology</a:t>
            </a:r>
            <a:r>
              <a:rPr lang="en-GB" dirty="0" smtClean="0"/>
              <a:t> can be from cardiovascular disease.</a:t>
            </a:r>
            <a:endParaRPr lang="en-GB"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i="1" dirty="0"/>
              <a:t>2. Determine an Anatomic</a:t>
            </a:r>
            <a:br>
              <a:rPr lang="en-GB" b="1" i="1" dirty="0"/>
            </a:br>
            <a:r>
              <a:rPr lang="en-GB" b="1" i="1" dirty="0"/>
              <a:t>Localization</a:t>
            </a:r>
            <a:endParaRPr lang="en-GB" dirty="0"/>
          </a:p>
        </p:txBody>
      </p:sp>
      <p:sp>
        <p:nvSpPr>
          <p:cNvPr id="3" name="Content Placeholder 2"/>
          <p:cNvSpPr>
            <a:spLocks noGrp="1"/>
          </p:cNvSpPr>
          <p:nvPr>
            <p:ph idx="1"/>
          </p:nvPr>
        </p:nvSpPr>
        <p:spPr>
          <a:xfrm>
            <a:off x="357158" y="1571613"/>
            <a:ext cx="8382000" cy="4786346"/>
          </a:xfrm>
        </p:spPr>
        <p:txBody>
          <a:bodyPr numCol="2"/>
          <a:lstStyle/>
          <a:p>
            <a:r>
              <a:rPr lang="en-GB" sz="2400" dirty="0" smtClean="0"/>
              <a:t>Muscle</a:t>
            </a:r>
          </a:p>
          <a:p>
            <a:r>
              <a:rPr lang="en-GB" sz="2400" dirty="0" smtClean="0"/>
              <a:t>↓</a:t>
            </a:r>
          </a:p>
          <a:p>
            <a:r>
              <a:rPr lang="en-GB" sz="2400" dirty="0" smtClean="0"/>
              <a:t>Neuromuscular junction</a:t>
            </a:r>
          </a:p>
          <a:p>
            <a:r>
              <a:rPr lang="en-GB" sz="2400" dirty="0" smtClean="0"/>
              <a:t>↓</a:t>
            </a:r>
          </a:p>
          <a:p>
            <a:r>
              <a:rPr lang="en-GB" sz="2400" dirty="0" smtClean="0"/>
              <a:t>Peripheral nerve</a:t>
            </a:r>
          </a:p>
          <a:p>
            <a:r>
              <a:rPr lang="en-GB" sz="2400" dirty="0" smtClean="0"/>
              <a:t>↓</a:t>
            </a:r>
          </a:p>
          <a:p>
            <a:r>
              <a:rPr lang="en-GB" sz="2400" dirty="0" smtClean="0"/>
              <a:t>Nerve root</a:t>
            </a:r>
          </a:p>
          <a:p>
            <a:r>
              <a:rPr lang="en-GB" sz="2400" dirty="0" smtClean="0"/>
              <a:t>↓</a:t>
            </a:r>
          </a:p>
          <a:p>
            <a:r>
              <a:rPr lang="en-GB" sz="2400" dirty="0" smtClean="0"/>
              <a:t>Spinal cord</a:t>
            </a:r>
          </a:p>
          <a:p>
            <a:r>
              <a:rPr lang="en-GB" sz="2400" dirty="0" smtClean="0"/>
              <a:t>↓</a:t>
            </a:r>
          </a:p>
          <a:p>
            <a:r>
              <a:rPr lang="en-GB" sz="2400" dirty="0" smtClean="0"/>
              <a:t>Brainstem</a:t>
            </a:r>
          </a:p>
          <a:p>
            <a:r>
              <a:rPr lang="en-GB" sz="2400" dirty="0" smtClean="0"/>
              <a:t>↓</a:t>
            </a:r>
          </a:p>
          <a:p>
            <a:r>
              <a:rPr lang="en-GB" sz="2400" dirty="0" smtClean="0"/>
              <a:t>Cerebellum</a:t>
            </a:r>
          </a:p>
          <a:p>
            <a:r>
              <a:rPr lang="en-GB" sz="2400" dirty="0" smtClean="0"/>
              <a:t>↓</a:t>
            </a:r>
          </a:p>
          <a:p>
            <a:r>
              <a:rPr lang="en-GB" sz="2400" dirty="0" smtClean="0"/>
              <a:t>Basal ganglia and thalamus</a:t>
            </a:r>
          </a:p>
          <a:p>
            <a:r>
              <a:rPr lang="en-GB" sz="2400" dirty="0" smtClean="0"/>
              <a:t>↓</a:t>
            </a:r>
          </a:p>
          <a:p>
            <a:r>
              <a:rPr lang="en-GB" sz="2400" dirty="0" smtClean="0"/>
              <a:t>Cerebral cortex</a:t>
            </a:r>
          </a:p>
          <a:p>
            <a:r>
              <a:rPr lang="en-GB" sz="2400" dirty="0" smtClean="0"/>
              <a:t>↓</a:t>
            </a:r>
          </a:p>
          <a:p>
            <a:r>
              <a:rPr lang="en-GB" sz="2400" dirty="0" err="1" smtClean="0"/>
              <a:t>Meninges</a:t>
            </a:r>
            <a:r>
              <a:rPr lang="en-GB" sz="2400" dirty="0" smtClean="0"/>
              <a:t> and cerebrospinal fluid</a:t>
            </a:r>
            <a:endParaRPr lang="en-GB" sz="24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muscles</a:t>
            </a:r>
            <a:endParaRPr lang="en-GB" dirty="0"/>
          </a:p>
        </p:txBody>
      </p:sp>
      <p:sp>
        <p:nvSpPr>
          <p:cNvPr id="3" name="Content Placeholder 2"/>
          <p:cNvSpPr>
            <a:spLocks noGrp="1"/>
          </p:cNvSpPr>
          <p:nvPr>
            <p:ph idx="1"/>
          </p:nvPr>
        </p:nvSpPr>
        <p:spPr>
          <a:xfrm>
            <a:off x="381000" y="1412875"/>
            <a:ext cx="8382000" cy="2068259"/>
          </a:xfrm>
        </p:spPr>
        <p:txBody>
          <a:bodyPr>
            <a:normAutofit fontScale="92500" lnSpcReduction="10000"/>
          </a:bodyPr>
          <a:lstStyle/>
          <a:p>
            <a:r>
              <a:rPr lang="en-GB" dirty="0" smtClean="0"/>
              <a:t>Weakness without sensory loss</a:t>
            </a:r>
          </a:p>
          <a:p>
            <a:r>
              <a:rPr lang="en-GB" dirty="0" smtClean="0"/>
              <a:t>Proximal muscles weaker than distal muscles</a:t>
            </a:r>
          </a:p>
          <a:p>
            <a:r>
              <a:rPr lang="en-GB" dirty="0" smtClean="0"/>
              <a:t>Weakness that is often slowly progressive</a:t>
            </a:r>
          </a:p>
          <a:p>
            <a:r>
              <a:rPr lang="en-GB" dirty="0" smtClean="0"/>
              <a:t>Muscle atrophy</a:t>
            </a:r>
            <a:endParaRPr lang="en-GB"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Feathered_Lime_Green 4X3 Template Segoe">
  <a:themeElements>
    <a:clrScheme name="Template-light">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effectLst>
              <a:outerShdw blurRad="38100" dist="38100" dir="2700000" algn="tl">
                <a:srgbClr val="000000">
                  <a:alpha val="43137"/>
                </a:srgbClr>
              </a:outerShdw>
            </a:effectLs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2449</TotalTime>
  <Words>1993</Words>
  <Application>Microsoft Office PowerPoint</Application>
  <PresentationFormat>On-screen Show (4:3)</PresentationFormat>
  <Paragraphs>222</Paragraphs>
  <Slides>45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Arial</vt:lpstr>
      <vt:lpstr>Calibri</vt:lpstr>
      <vt:lpstr>MyriadPro-Light</vt:lpstr>
      <vt:lpstr>MyriadPro-Regular</vt:lpstr>
      <vt:lpstr>Times New Roman</vt:lpstr>
      <vt:lpstr>Wingdings</vt:lpstr>
      <vt:lpstr>1_Feathered_Lime_Green 4X3 Template Segoe</vt:lpstr>
      <vt:lpstr>Office Theme</vt:lpstr>
      <vt:lpstr>PowerPoint Presentation</vt:lpstr>
      <vt:lpstr>NEUROLOGICAL PHYSICAL THERAPY INCLUDING CLINICAL PRACTICE</vt:lpstr>
      <vt:lpstr>COURSE DESCRIPTION:</vt:lpstr>
      <vt:lpstr>PowerPoint Presentation</vt:lpstr>
      <vt:lpstr>PowerPoint Presentation</vt:lpstr>
      <vt:lpstr>Steps in Diagnosing Neurologic Conditions</vt:lpstr>
      <vt:lpstr>1. Determine Whether the Condition Involves the Nervous System</vt:lpstr>
      <vt:lpstr>2. Determine an Anatomic Localization</vt:lpstr>
      <vt:lpstr>muscles</vt:lpstr>
      <vt:lpstr>Neuromuscular Junction</vt:lpstr>
      <vt:lpstr>Peripheral Nerve</vt:lpstr>
      <vt:lpstr>Nerve Root</vt:lpstr>
      <vt:lpstr>Spinal Cord</vt:lpstr>
      <vt:lpstr>Brainstem</vt:lpstr>
      <vt:lpstr>cerebellum</vt:lpstr>
      <vt:lpstr>Basal Ganglia and Thalamus</vt:lpstr>
      <vt:lpstr>Cerebral Cortex</vt:lpstr>
      <vt:lpstr>Meninges and Cerebrospinal Fluid</vt:lpstr>
      <vt:lpstr>3. Establish the Time Course of Symptoms</vt:lpstr>
      <vt:lpstr>4. Determine the Most Likely Disease Etiology(s)</vt:lpstr>
      <vt:lpstr>PowerPoint Presentation</vt:lpstr>
      <vt:lpstr>5. Make a Clinical Diagnosis or Differential Diagnoses</vt:lpstr>
      <vt:lpstr>PowerPoint Presentation</vt:lpstr>
      <vt:lpstr>6. Order Appropriate Laboratory and/or Neuroimaging Tests</vt:lpstr>
      <vt:lpstr>7. Establish Definite Diagnosis</vt:lpstr>
      <vt:lpstr>8. Begin Appropriate Etiologic and Symptomatic Treatment</vt:lpstr>
      <vt:lpstr>Elements of patient management</vt:lpstr>
      <vt:lpstr>Examination</vt:lpstr>
      <vt:lpstr>The patient history</vt:lpstr>
      <vt:lpstr>PowerPoint Presentation</vt:lpstr>
      <vt:lpstr>PowerPoint Presentation</vt:lpstr>
      <vt:lpstr>Evaluation</vt:lpstr>
      <vt:lpstr>Diagnosis</vt:lpstr>
      <vt:lpstr>PowerPoint Presentation</vt:lpstr>
      <vt:lpstr>Prognosis</vt:lpstr>
      <vt:lpstr>Plan of Care</vt:lpstr>
      <vt:lpstr>PowerPoint Presentation</vt:lpstr>
      <vt:lpstr>PowerPoint Presentation</vt:lpstr>
      <vt:lpstr>PowerPoint Presentation</vt:lpstr>
      <vt:lpstr>PowerPoint Presentation</vt:lpstr>
      <vt:lpstr>Restorative interventions</vt:lpstr>
      <vt:lpstr>Compensatory interventions</vt:lpstr>
      <vt:lpstr>Preventative interventions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SALEEM</dc:creator>
  <cp:lastModifiedBy>Windows User</cp:lastModifiedBy>
  <cp:revision>58</cp:revision>
  <dcterms:created xsi:type="dcterms:W3CDTF">2014-02-03T03:46:30Z</dcterms:created>
  <dcterms:modified xsi:type="dcterms:W3CDTF">2020-02-19T08:11:20Z</dcterms:modified>
</cp:coreProperties>
</file>