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9B805F4-E44D-4621-9FCF-F08CDE3A68E5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6069E0E-4031-4528-9C1D-9BDAF5F52A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Levels and Factors of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50280"/>
            <a:ext cx="7612856" cy="1752600"/>
          </a:xfrm>
        </p:spPr>
        <p:txBody>
          <a:bodyPr/>
          <a:lstStyle/>
          <a:p>
            <a:pPr algn="l"/>
            <a:r>
              <a:rPr lang="en-US" dirty="0" smtClean="0"/>
              <a:t>Topic </a:t>
            </a:r>
            <a:r>
              <a:rPr lang="en-US" dirty="0" smtClean="0"/>
              <a:t>7</a:t>
            </a:r>
            <a:endParaRPr lang="en-US" dirty="0" smtClean="0"/>
          </a:p>
          <a:p>
            <a:pPr algn="l"/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Others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Proper education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Training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Skilled workers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Proper infrastructure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Free participatory flow of information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Relative</a:t>
            </a:r>
            <a:r>
              <a:rPr lang="en-US" dirty="0" smtClean="0"/>
              <a:t> position or </a:t>
            </a:r>
            <a:r>
              <a:rPr lang="en-US" dirty="0" smtClean="0"/>
              <a:t>rank</a:t>
            </a:r>
            <a:r>
              <a:rPr lang="en-US" dirty="0" smtClean="0"/>
              <a:t> on a </a:t>
            </a:r>
            <a:r>
              <a:rPr lang="en-US" dirty="0" smtClean="0"/>
              <a:t>scale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T</a:t>
            </a:r>
            <a:r>
              <a:rPr lang="en-US" dirty="0" smtClean="0"/>
              <a:t>here are three levels of change</a:t>
            </a:r>
          </a:p>
          <a:p>
            <a:pPr lvl="1"/>
            <a:r>
              <a:rPr lang="en-US" dirty="0" smtClean="0"/>
              <a:t>Urbanization</a:t>
            </a:r>
          </a:p>
          <a:p>
            <a:pPr lvl="1"/>
            <a:r>
              <a:rPr lang="en-US" dirty="0" smtClean="0"/>
              <a:t>Industrialization</a:t>
            </a:r>
          </a:p>
          <a:p>
            <a:pPr lvl="1"/>
            <a:r>
              <a:rPr lang="en-US" dirty="0" smtClean="0"/>
              <a:t>Modernization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Urbanization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The process of people migrating from rural areas (such as villages or towns)to large cities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Social change</a:t>
            </a:r>
          </a:p>
          <a:p>
            <a:pPr lvl="1"/>
            <a:r>
              <a:rPr lang="en-US" dirty="0" smtClean="0"/>
              <a:t>Economic change</a:t>
            </a:r>
          </a:p>
          <a:p>
            <a:pPr lvl="1"/>
            <a:r>
              <a:rPr lang="en-US" dirty="0" smtClean="0"/>
              <a:t>Environment change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industrialization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shifting from hand production to machine production</a:t>
            </a:r>
          </a:p>
          <a:p>
            <a:endParaRPr lang="en-US" dirty="0" smtClean="0"/>
          </a:p>
          <a:p>
            <a:r>
              <a:rPr lang="en-US" dirty="0" smtClean="0"/>
              <a:t>Characteristics </a:t>
            </a:r>
          </a:p>
          <a:p>
            <a:pPr lvl="1"/>
            <a:r>
              <a:rPr lang="en-US" dirty="0" smtClean="0"/>
              <a:t>Economic growth</a:t>
            </a:r>
          </a:p>
          <a:p>
            <a:pPr lvl="1"/>
            <a:r>
              <a:rPr lang="en-US" dirty="0" smtClean="0"/>
              <a:t>Efficient division of labor</a:t>
            </a:r>
          </a:p>
          <a:p>
            <a:pPr lvl="1"/>
            <a:r>
              <a:rPr lang="en-US" dirty="0" smtClean="0"/>
              <a:t>Use of technological innovation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Modernization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transformation from traditional, rural, agrarian society to a similar secular, urban and industrial society respectively</a:t>
            </a:r>
          </a:p>
          <a:p>
            <a:endParaRPr lang="en-US" dirty="0" smtClean="0"/>
          </a:p>
          <a:p>
            <a:r>
              <a:rPr lang="en-US" dirty="0" smtClean="0"/>
              <a:t>Characteristics </a:t>
            </a:r>
          </a:p>
          <a:p>
            <a:pPr lvl="1"/>
            <a:r>
              <a:rPr lang="en-US" dirty="0" smtClean="0"/>
              <a:t>Continuous process</a:t>
            </a:r>
          </a:p>
          <a:p>
            <a:pPr lvl="1"/>
            <a:r>
              <a:rPr lang="en-US" dirty="0" smtClean="0"/>
              <a:t>Dynamic process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that Influence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AutoNum type="arabicPeriod"/>
            </a:pPr>
            <a:r>
              <a:rPr lang="en-US" dirty="0" smtClean="0"/>
              <a:t>Growth of Communication Institutions</a:t>
            </a:r>
          </a:p>
          <a:p>
            <a:pPr marL="953262" lvl="1" indent="-514350">
              <a:buFont typeface="Wingdings" pitchFamily="2" charset="2"/>
              <a:buChar char="v"/>
            </a:pPr>
            <a:r>
              <a:rPr lang="en-US" dirty="0" smtClean="0"/>
              <a:t>Mass media supplement oral channels</a:t>
            </a:r>
          </a:p>
          <a:p>
            <a:pPr marL="953262" lvl="1" indent="-514350">
              <a:buFont typeface="Wingdings" pitchFamily="2" charset="2"/>
              <a:buChar char="v"/>
            </a:pPr>
            <a:r>
              <a:rPr lang="en-US" dirty="0" smtClean="0"/>
              <a:t>Development of communication system and channels influence the audience</a:t>
            </a:r>
          </a:p>
          <a:p>
            <a:pPr marL="953262" lvl="1" indent="-514350">
              <a:buFont typeface="Wingdings" pitchFamily="2" charset="2"/>
              <a:buChar char="v"/>
            </a:pPr>
            <a:r>
              <a:rPr lang="en-US" dirty="0" smtClean="0"/>
              <a:t>Positive change in other institutions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Interpersonel</a:t>
            </a:r>
            <a:r>
              <a:rPr lang="en-US" dirty="0" smtClean="0"/>
              <a:t> Local Media Channels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Traditional media of social communication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Bazar</a:t>
            </a:r>
            <a:r>
              <a:rPr lang="en-US" dirty="0" smtClean="0"/>
              <a:t>, coffee house, puppet show, local gatherings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Socio-psychological Dynamics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Influence change process in human behavior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Selective behavior theory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Cognitive balance theory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Cognitive dissonance theory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Culture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Existing and new culture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Better to explain innovation in terms of culture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</TotalTime>
  <Words>207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Levels and Factors of Change</vt:lpstr>
      <vt:lpstr>Levels of Change</vt:lpstr>
      <vt:lpstr>1. Urbanization</vt:lpstr>
      <vt:lpstr>2. industrialization</vt:lpstr>
      <vt:lpstr>3. Modernization </vt:lpstr>
      <vt:lpstr>Factors that Influence Change</vt:lpstr>
      <vt:lpstr>Continued…</vt:lpstr>
      <vt:lpstr>Continued…</vt:lpstr>
      <vt:lpstr>Continued…</vt:lpstr>
      <vt:lpstr>Continued…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for Introducing Change</dc:title>
  <dc:creator>4Bro</dc:creator>
  <cp:lastModifiedBy>4Bro</cp:lastModifiedBy>
  <cp:revision>15</cp:revision>
  <dcterms:created xsi:type="dcterms:W3CDTF">2020-10-26T04:28:56Z</dcterms:created>
  <dcterms:modified xsi:type="dcterms:W3CDTF">2020-10-26T05:10:30Z</dcterms:modified>
</cp:coreProperties>
</file>