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2A9BD5F-929F-457E-8B86-73C1CD598E50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899D5BB-1C8C-45CD-A611-368A8D6BB4D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A9BD5F-929F-457E-8B86-73C1CD598E50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99D5BB-1C8C-45CD-A611-368A8D6BB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2A9BD5F-929F-457E-8B86-73C1CD598E50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899D5BB-1C8C-45CD-A611-368A8D6BB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A9BD5F-929F-457E-8B86-73C1CD598E50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99D5BB-1C8C-45CD-A611-368A8D6BB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2A9BD5F-929F-457E-8B86-73C1CD598E50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899D5BB-1C8C-45CD-A611-368A8D6BB4D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A9BD5F-929F-457E-8B86-73C1CD598E50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99D5BB-1C8C-45CD-A611-368A8D6BB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A9BD5F-929F-457E-8B86-73C1CD598E50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99D5BB-1C8C-45CD-A611-368A8D6BB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A9BD5F-929F-457E-8B86-73C1CD598E50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99D5BB-1C8C-45CD-A611-368A8D6BB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2A9BD5F-929F-457E-8B86-73C1CD598E50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99D5BB-1C8C-45CD-A611-368A8D6BB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A9BD5F-929F-457E-8B86-73C1CD598E50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99D5BB-1C8C-45CD-A611-368A8D6BB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A9BD5F-929F-457E-8B86-73C1CD598E50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99D5BB-1C8C-45CD-A611-368A8D6BB4D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2A9BD5F-929F-457E-8B86-73C1CD598E50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899D5BB-1C8C-45CD-A611-368A8D6BB4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3898" y="0"/>
            <a:ext cx="5105400" cy="1524000"/>
          </a:xfrm>
        </p:spPr>
        <p:txBody>
          <a:bodyPr/>
          <a:lstStyle/>
          <a:p>
            <a:r>
              <a:rPr lang="en-GB" sz="8000" dirty="0" smtClean="0">
                <a:solidFill>
                  <a:schemeClr val="bg1"/>
                </a:solidFill>
              </a:rPr>
              <a:t>Milk</a:t>
            </a:r>
            <a:r>
              <a:rPr lang="en-GB" sz="8000" dirty="0" smtClean="0"/>
              <a:t> 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0825" y="1600200"/>
            <a:ext cx="6200775" cy="4800599"/>
          </a:xfrm>
        </p:spPr>
        <p:txBody>
          <a:bodyPr/>
          <a:lstStyle/>
          <a:p>
            <a:pPr marL="342900" indent="-342900" algn="l"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</a:rPr>
              <a:t>DEFINITION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</a:rPr>
              <a:t>INTRODUCTION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</a:rPr>
              <a:t>COMPOSITION OF MILK FROM DIFFERENT SPECIES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</a:rPr>
              <a:t>MILK PROTIENS CONCENTRATION 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</a:rPr>
              <a:t>PRODUCTION PRACTICES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</a:rPr>
              <a:t>QUALITY CONTROL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</a:rPr>
              <a:t>PROBLEMS RELATED TO MILK PROCESSING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</a:rPr>
              <a:t>PROCESSING (PASTEURIZATION/ HOMOGENIZATION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</a:rPr>
              <a:t>NUTRITIONAL QUALITIES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</a:rPr>
              <a:t>MILK PRODUCTS AND BY-PRODUCTS</a:t>
            </a:r>
          </a:p>
          <a:p>
            <a:pPr algn="l"/>
            <a:endParaRPr lang="en-US" dirty="0" smtClean="0">
              <a:solidFill>
                <a:schemeClr val="bg1"/>
              </a:solidFill>
            </a:endParaRPr>
          </a:p>
          <a:p>
            <a:pPr algn="l"/>
            <a:endParaRPr lang="en-US" dirty="0" smtClean="0">
              <a:solidFill>
                <a:schemeClr val="bg1"/>
              </a:solidFill>
            </a:endParaRPr>
          </a:p>
          <a:p>
            <a:pPr algn="l"/>
            <a:endParaRPr lang="en-US" dirty="0" smtClean="0">
              <a:solidFill>
                <a:schemeClr val="bg1"/>
              </a:solidFill>
            </a:endParaRPr>
          </a:p>
          <a:p>
            <a:pPr algn="l"/>
            <a:endParaRPr lang="en-US" dirty="0" smtClean="0">
              <a:solidFill>
                <a:schemeClr val="bg1"/>
              </a:solidFill>
            </a:endParaRPr>
          </a:p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990600"/>
            <a:ext cx="2562225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71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81534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47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Problems related to milk processing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1697"/>
            <a:ext cx="807720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54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239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processing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7017"/>
            <a:ext cx="8077200" cy="5278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19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2390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2"/>
                </a:solidFill>
              </a:rPr>
              <a:t>pasteurizating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8001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0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239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pasteurizing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80772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77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butterfat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8153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35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Butterfat: cream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7848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00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homogenization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8001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254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242048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Beverage milk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8001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00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Nutritional qualities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8690"/>
            <a:ext cx="8077200" cy="52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39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Definition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2800" dirty="0">
                <a:solidFill>
                  <a:srgbClr val="7030A0"/>
                </a:solidFill>
              </a:rPr>
              <a:t>Milk may be defined as the whole, </a:t>
            </a:r>
            <a:r>
              <a:rPr lang="en-GB" sz="2800" dirty="0" smtClean="0">
                <a:solidFill>
                  <a:srgbClr val="7030A0"/>
                </a:solidFill>
              </a:rPr>
              <a:t>fresh, clean</a:t>
            </a:r>
            <a:r>
              <a:rPr lang="en-GB" sz="2800" dirty="0">
                <a:solidFill>
                  <a:srgbClr val="7030A0"/>
                </a:solidFill>
              </a:rPr>
              <a:t>, lacteal secretion obtained by </a:t>
            </a:r>
            <a:r>
              <a:rPr lang="en-GB" sz="2800" dirty="0" smtClean="0">
                <a:solidFill>
                  <a:srgbClr val="7030A0"/>
                </a:solidFill>
              </a:rPr>
              <a:t>the complete </a:t>
            </a:r>
            <a:r>
              <a:rPr lang="en-GB" sz="2800" dirty="0">
                <a:solidFill>
                  <a:srgbClr val="7030A0"/>
                </a:solidFill>
              </a:rPr>
              <a:t>milking of one or more healthy </a:t>
            </a:r>
            <a:r>
              <a:rPr lang="en-GB" sz="2800" dirty="0" err="1" smtClean="0">
                <a:solidFill>
                  <a:srgbClr val="7030A0"/>
                </a:solidFill>
              </a:rPr>
              <a:t>milch</a:t>
            </a:r>
            <a:r>
              <a:rPr lang="en-GB" sz="2800" dirty="0">
                <a:solidFill>
                  <a:srgbClr val="7030A0"/>
                </a:solidFill>
              </a:rPr>
              <a:t> </a:t>
            </a:r>
            <a:r>
              <a:rPr lang="en-GB" sz="2800" dirty="0" smtClean="0">
                <a:solidFill>
                  <a:srgbClr val="7030A0"/>
                </a:solidFill>
              </a:rPr>
              <a:t>animals</a:t>
            </a:r>
            <a:r>
              <a:rPr lang="en-GB" sz="2800" dirty="0">
                <a:solidFill>
                  <a:srgbClr val="7030A0"/>
                </a:solidFill>
              </a:rPr>
              <a:t>, excluding that obtained within </a:t>
            </a:r>
            <a:r>
              <a:rPr lang="en-GB" sz="2800" dirty="0" smtClean="0">
                <a:solidFill>
                  <a:srgbClr val="7030A0"/>
                </a:solidFill>
              </a:rPr>
              <a:t>15 days </a:t>
            </a:r>
            <a:r>
              <a:rPr lang="en-GB" sz="2800" dirty="0">
                <a:solidFill>
                  <a:srgbClr val="7030A0"/>
                </a:solidFill>
              </a:rPr>
              <a:t>before or 5 days after calving or </a:t>
            </a:r>
            <a:r>
              <a:rPr lang="en-GB" sz="2800" dirty="0" smtClean="0">
                <a:solidFill>
                  <a:srgbClr val="7030A0"/>
                </a:solidFill>
              </a:rPr>
              <a:t>such periods </a:t>
            </a:r>
            <a:r>
              <a:rPr lang="en-GB" sz="2800" dirty="0">
                <a:solidFill>
                  <a:srgbClr val="7030A0"/>
                </a:solidFill>
              </a:rPr>
              <a:t>as may be necessary to render </a:t>
            </a:r>
            <a:r>
              <a:rPr lang="en-GB" sz="2800" dirty="0" smtClean="0">
                <a:solidFill>
                  <a:srgbClr val="7030A0"/>
                </a:solidFill>
              </a:rPr>
              <a:t>the </a:t>
            </a:r>
            <a:r>
              <a:rPr lang="en-US" sz="2800" dirty="0" smtClean="0">
                <a:solidFill>
                  <a:srgbClr val="7030A0"/>
                </a:solidFill>
              </a:rPr>
              <a:t>milk </a:t>
            </a:r>
            <a:r>
              <a:rPr lang="en-US" sz="2800" dirty="0">
                <a:solidFill>
                  <a:srgbClr val="7030A0"/>
                </a:solidFill>
              </a:rPr>
              <a:t>practically </a:t>
            </a:r>
            <a:r>
              <a:rPr lang="en-US" sz="2800" dirty="0" err="1">
                <a:solidFill>
                  <a:srgbClr val="7030A0"/>
                </a:solidFill>
              </a:rPr>
              <a:t>colostrums</a:t>
            </a:r>
            <a:r>
              <a:rPr lang="en-US" sz="2800" dirty="0">
                <a:solidFill>
                  <a:srgbClr val="7030A0"/>
                </a:solidFill>
              </a:rPr>
              <a:t>-free, </a:t>
            </a:r>
            <a:r>
              <a:rPr lang="en-US" sz="2800" dirty="0" smtClean="0">
                <a:solidFill>
                  <a:srgbClr val="7030A0"/>
                </a:solidFill>
              </a:rPr>
              <a:t>and containing </a:t>
            </a:r>
            <a:r>
              <a:rPr lang="en-US" sz="2800" dirty="0">
                <a:solidFill>
                  <a:srgbClr val="7030A0"/>
                </a:solidFill>
              </a:rPr>
              <a:t>the minimum </a:t>
            </a:r>
            <a:r>
              <a:rPr lang="en-US" sz="2800" dirty="0" smtClean="0">
                <a:solidFill>
                  <a:srgbClr val="7030A0"/>
                </a:solidFill>
              </a:rPr>
              <a:t>prescribed </a:t>
            </a:r>
            <a:r>
              <a:rPr lang="en-GB" sz="2800" dirty="0" smtClean="0">
                <a:solidFill>
                  <a:srgbClr val="7030A0"/>
                </a:solidFill>
              </a:rPr>
              <a:t>percentage </a:t>
            </a:r>
            <a:r>
              <a:rPr lang="en-GB" sz="2800" dirty="0">
                <a:solidFill>
                  <a:srgbClr val="7030A0"/>
                </a:solidFill>
              </a:rPr>
              <a:t>of milk fat and milk solid not </a:t>
            </a:r>
            <a:r>
              <a:rPr lang="en-GB" sz="2800" dirty="0" smtClean="0">
                <a:solidFill>
                  <a:srgbClr val="7030A0"/>
                </a:solidFill>
              </a:rPr>
              <a:t>fat.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94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242048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Packaging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1600200"/>
            <a:ext cx="7994073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003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8153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2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80772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51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242048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Milk products and by-products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" y="1676400"/>
            <a:ext cx="8125691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974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242048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Butter make up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8077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449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7772401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9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438" y="152400"/>
            <a:ext cx="7242048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Making butter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785812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1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Concentrated and dried dairy products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7924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10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Concentrated and dried dairy products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795337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74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cheese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8001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961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08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309" y="152400"/>
            <a:ext cx="7242048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Cheese making steps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7924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01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238" y="228600"/>
            <a:ext cx="7242048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Classification of milk products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801052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40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0772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41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153399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72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Milk: Variable composition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599"/>
            <a:ext cx="7315200" cy="488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04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239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Milk proteins concentration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6" y="1219200"/>
            <a:ext cx="813435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42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239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Production practices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8153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957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Production practices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8153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07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357</TotalTime>
  <Words>157</Words>
  <Application>Microsoft Office PowerPoint</Application>
  <PresentationFormat>On-screen Show (4:3)</PresentationFormat>
  <Paragraphs>38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Trebuchet MS</vt:lpstr>
      <vt:lpstr>Wingdings</vt:lpstr>
      <vt:lpstr>Wingdings 2</vt:lpstr>
      <vt:lpstr>Opulent</vt:lpstr>
      <vt:lpstr>Milk </vt:lpstr>
      <vt:lpstr>Definition</vt:lpstr>
      <vt:lpstr>PowerPoint Presentation</vt:lpstr>
      <vt:lpstr>PowerPoint Presentation</vt:lpstr>
      <vt:lpstr>PowerPoint Presentation</vt:lpstr>
      <vt:lpstr>Milk: Variable composition</vt:lpstr>
      <vt:lpstr>Milk proteins concentration</vt:lpstr>
      <vt:lpstr>Production practices</vt:lpstr>
      <vt:lpstr>Production practices</vt:lpstr>
      <vt:lpstr>PowerPoint Presentation</vt:lpstr>
      <vt:lpstr>Problems related to milk processing</vt:lpstr>
      <vt:lpstr>processing</vt:lpstr>
      <vt:lpstr>pasteurizating</vt:lpstr>
      <vt:lpstr>pasteurizing</vt:lpstr>
      <vt:lpstr>butterfat</vt:lpstr>
      <vt:lpstr>Butterfat: cream</vt:lpstr>
      <vt:lpstr>homogenization</vt:lpstr>
      <vt:lpstr>Beverage milk</vt:lpstr>
      <vt:lpstr>Nutritional qualities</vt:lpstr>
      <vt:lpstr>Packaging</vt:lpstr>
      <vt:lpstr>PowerPoint Presentation</vt:lpstr>
      <vt:lpstr>PowerPoint Presentation</vt:lpstr>
      <vt:lpstr>Milk products and by-products</vt:lpstr>
      <vt:lpstr>Butter make up</vt:lpstr>
      <vt:lpstr>PowerPoint Presentation</vt:lpstr>
      <vt:lpstr>Making butter</vt:lpstr>
      <vt:lpstr>Concentrated and dried dairy products</vt:lpstr>
      <vt:lpstr>Concentrated and dried dairy products</vt:lpstr>
      <vt:lpstr>cheese</vt:lpstr>
      <vt:lpstr>Cheese making steps</vt:lpstr>
      <vt:lpstr>Classification of milk products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Milk</dc:title>
  <dc:creator>hardware lab DC</dc:creator>
  <cp:lastModifiedBy>Ushna Khalid</cp:lastModifiedBy>
  <cp:revision>10</cp:revision>
  <dcterms:created xsi:type="dcterms:W3CDTF">2020-02-10T19:20:27Z</dcterms:created>
  <dcterms:modified xsi:type="dcterms:W3CDTF">2020-04-19T08:12:18Z</dcterms:modified>
</cp:coreProperties>
</file>