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avi"/>
  <Default Extension="doc" ContentType="application/msword"/>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8"/>
    <p:sldMasterId id="2147483668" r:id="rId9"/>
    <p:sldMasterId id="2147483692" r:id="rId10"/>
    <p:sldMasterId id="2147483704" r:id="rId11"/>
  </p:sldMasterIdLst>
  <p:notesMasterIdLst>
    <p:notesMasterId r:id="rId67"/>
  </p:notesMasterIdLst>
  <p:handoutMasterIdLst>
    <p:handoutMasterId r:id="rId68"/>
  </p:handoutMasterIdLst>
  <p:sldIdLst>
    <p:sldId id="505" r:id="rId12"/>
    <p:sldId id="507" r:id="rId13"/>
    <p:sldId id="508" r:id="rId14"/>
    <p:sldId id="319" r:id="rId15"/>
    <p:sldId id="322" r:id="rId16"/>
    <p:sldId id="321" r:id="rId17"/>
    <p:sldId id="337" r:id="rId18"/>
    <p:sldId id="485" r:id="rId19"/>
    <p:sldId id="486" r:id="rId20"/>
    <p:sldId id="487" r:id="rId21"/>
    <p:sldId id="488" r:id="rId22"/>
    <p:sldId id="489" r:id="rId23"/>
    <p:sldId id="490" r:id="rId24"/>
    <p:sldId id="491" r:id="rId25"/>
    <p:sldId id="497" r:id="rId26"/>
    <p:sldId id="384" r:id="rId27"/>
    <p:sldId id="383" r:id="rId28"/>
    <p:sldId id="262" r:id="rId29"/>
    <p:sldId id="387" r:id="rId30"/>
    <p:sldId id="388" r:id="rId31"/>
    <p:sldId id="261" r:id="rId32"/>
    <p:sldId id="389" r:id="rId33"/>
    <p:sldId id="474" r:id="rId34"/>
    <p:sldId id="349" r:id="rId35"/>
    <p:sldId id="350" r:id="rId36"/>
    <p:sldId id="501" r:id="rId37"/>
    <p:sldId id="502" r:id="rId38"/>
    <p:sldId id="338" r:id="rId39"/>
    <p:sldId id="413" r:id="rId40"/>
    <p:sldId id="512" r:id="rId41"/>
    <p:sldId id="513" r:id="rId42"/>
    <p:sldId id="514" r:id="rId43"/>
    <p:sldId id="509" r:id="rId44"/>
    <p:sldId id="515" r:id="rId45"/>
    <p:sldId id="516" r:id="rId46"/>
    <p:sldId id="528" r:id="rId47"/>
    <p:sldId id="533" r:id="rId48"/>
    <p:sldId id="534" r:id="rId49"/>
    <p:sldId id="536" r:id="rId50"/>
    <p:sldId id="537" r:id="rId51"/>
    <p:sldId id="542" r:id="rId52"/>
    <p:sldId id="543" r:id="rId53"/>
    <p:sldId id="554" r:id="rId54"/>
    <p:sldId id="503" r:id="rId55"/>
    <p:sldId id="339" r:id="rId56"/>
    <p:sldId id="281" r:id="rId57"/>
    <p:sldId id="279" r:id="rId58"/>
    <p:sldId id="282" r:id="rId59"/>
    <p:sldId id="260" r:id="rId60"/>
    <p:sldId id="317" r:id="rId61"/>
    <p:sldId id="318" r:id="rId62"/>
    <p:sldId id="504" r:id="rId63"/>
    <p:sldId id="417" r:id="rId64"/>
    <p:sldId id="418" r:id="rId65"/>
    <p:sldId id="419" r:id="rId66"/>
  </p:sldIdLst>
  <p:sldSz cx="9144000" cy="6858000" type="screen4x3"/>
  <p:notesSz cx="6858000" cy="9199563"/>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64" autoAdjust="0"/>
  </p:normalViewPr>
  <p:slideViewPr>
    <p:cSldViewPr snapToGrid="0">
      <p:cViewPr varScale="1">
        <p:scale>
          <a:sx n="103" d="100"/>
          <a:sy n="103" d="100"/>
        </p:scale>
        <p:origin x="-2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2"/>
        <a:sy n="1" d="2"/>
      </p:scale>
      <p:origin x="0" y="-38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3.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presProps" Target="presProps.xml"/><Relationship Id="rId8" Type="http://schemas.openxmlformats.org/officeDocument/2006/relationships/slideMaster" Target="slideMasters/slideMaster1.xml"/><Relationship Id="rId51" Type="http://schemas.openxmlformats.org/officeDocument/2006/relationships/slide" Target="slides/slide40.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46083" name="Rectangle 3"/>
          <p:cNvSpPr>
            <a:spLocks noGrp="1" noChangeArrowheads="1"/>
          </p:cNvSpPr>
          <p:nvPr>
            <p:ph type="dt" sz="quarter" idx="1"/>
          </p:nvPr>
        </p:nvSpPr>
        <p:spPr bwMode="auto">
          <a:xfrm>
            <a:off x="3886200" y="0"/>
            <a:ext cx="2971800" cy="455613"/>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46084" name="Rectangle 4"/>
          <p:cNvSpPr>
            <a:spLocks noGrp="1" noChangeArrowheads="1"/>
          </p:cNvSpPr>
          <p:nvPr>
            <p:ph type="ftr" sz="quarter" idx="2"/>
          </p:nvPr>
        </p:nvSpPr>
        <p:spPr bwMode="auto">
          <a:xfrm>
            <a:off x="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46085" name="Rectangle 5"/>
          <p:cNvSpPr>
            <a:spLocks noGrp="1" noChangeArrowheads="1"/>
          </p:cNvSpPr>
          <p:nvPr>
            <p:ph type="sldNum" sz="quarter" idx="3"/>
          </p:nvPr>
        </p:nvSpPr>
        <p:spPr bwMode="auto">
          <a:xfrm>
            <a:off x="3886200" y="8728075"/>
            <a:ext cx="2971800" cy="455613"/>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77532FDE-B1A2-410F-AB0C-4F63EC86BEDB}" type="slidenum">
              <a:rPr lang="en-US"/>
              <a:pPr>
                <a:defRPr/>
              </a:pPr>
              <a:t>‹#›</a:t>
            </a:fld>
            <a:endParaRPr lang="en-US"/>
          </a:p>
        </p:txBody>
      </p:sp>
    </p:spTree>
    <p:extLst>
      <p:ext uri="{BB962C8B-B14F-4D97-AF65-F5344CB8AC3E}">
        <p14:creationId xmlns:p14="http://schemas.microsoft.com/office/powerpoint/2010/main" val="44819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defTabSz="912813">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60375"/>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lvl1pPr algn="r" defTabSz="912813">
              <a:defRPr sz="1200"/>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30300" y="690563"/>
            <a:ext cx="4598988" cy="344963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70388"/>
            <a:ext cx="5029200" cy="4138612"/>
          </a:xfrm>
          <a:prstGeom prst="rect">
            <a:avLst/>
          </a:prstGeom>
          <a:noFill/>
          <a:ln w="9525">
            <a:noFill/>
            <a:miter lim="800000"/>
            <a:headEnd/>
            <a:tailEnd/>
          </a:ln>
          <a:effectLst/>
        </p:spPr>
        <p:txBody>
          <a:bodyPr vert="horz" wrap="square" lIns="91218" tIns="45609" rIns="91218" bIns="4560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defTabSz="912813">
              <a:defRPr sz="1200"/>
            </a:lvl1pPr>
          </a:lstStyle>
          <a:p>
            <a:pPr>
              <a:defRPr/>
            </a:pPr>
            <a:endParaRPr lang="en-US"/>
          </a:p>
        </p:txBody>
      </p:sp>
      <p:sp>
        <p:nvSpPr>
          <p:cNvPr id="8199" name="Rectangle 7"/>
          <p:cNvSpPr>
            <a:spLocks noGrp="1" noChangeArrowheads="1"/>
          </p:cNvSpPr>
          <p:nvPr>
            <p:ph type="sldNum" sz="quarter" idx="5"/>
          </p:nvPr>
        </p:nvSpPr>
        <p:spPr bwMode="auto">
          <a:xfrm>
            <a:off x="3886200" y="8739188"/>
            <a:ext cx="2971800" cy="460375"/>
          </a:xfrm>
          <a:prstGeom prst="rect">
            <a:avLst/>
          </a:prstGeom>
          <a:noFill/>
          <a:ln w="9525">
            <a:noFill/>
            <a:miter lim="800000"/>
            <a:headEnd/>
            <a:tailEnd/>
          </a:ln>
          <a:effectLst/>
        </p:spPr>
        <p:txBody>
          <a:bodyPr vert="horz" wrap="square" lIns="91218" tIns="45609" rIns="91218" bIns="45609" numCol="1" anchor="b" anchorCtr="0" compatLnSpc="1">
            <a:prstTxWarp prst="textNoShape">
              <a:avLst/>
            </a:prstTxWarp>
          </a:bodyPr>
          <a:lstStyle>
            <a:lvl1pPr algn="r" defTabSz="912813">
              <a:defRPr sz="1200"/>
            </a:lvl1pPr>
          </a:lstStyle>
          <a:p>
            <a:pPr>
              <a:defRPr/>
            </a:pPr>
            <a:fld id="{C332E6C0-DAC4-4EF3-B31F-C28A9C5598C0}" type="slidenum">
              <a:rPr lang="en-US"/>
              <a:pPr>
                <a:defRPr/>
              </a:pPr>
              <a:t>‹#›</a:t>
            </a:fld>
            <a:endParaRPr lang="en-US"/>
          </a:p>
        </p:txBody>
      </p:sp>
    </p:spTree>
    <p:extLst>
      <p:ext uri="{BB962C8B-B14F-4D97-AF65-F5344CB8AC3E}">
        <p14:creationId xmlns:p14="http://schemas.microsoft.com/office/powerpoint/2010/main" val="830088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28600" defTabSz="912813">
              <a:defRPr sz="2400">
                <a:solidFill>
                  <a:schemeClr val="tx1"/>
                </a:solidFill>
                <a:latin typeface="Times New Roman" pitchFamily="18" charset="0"/>
              </a:defRPr>
            </a:lvl5pPr>
            <a:lvl6pPr marL="2514600" indent="-228600" defTabSz="912813" eaLnBrk="0" fontAlgn="base" hangingPunct="0">
              <a:spcBef>
                <a:spcPct val="0"/>
              </a:spcBef>
              <a:spcAft>
                <a:spcPct val="0"/>
              </a:spcAft>
              <a:defRPr sz="2400">
                <a:solidFill>
                  <a:schemeClr val="tx1"/>
                </a:solidFill>
                <a:latin typeface="Times New Roman" pitchFamily="18" charset="0"/>
              </a:defRPr>
            </a:lvl6pPr>
            <a:lvl7pPr marL="2971800" indent="-228600" defTabSz="912813" eaLnBrk="0" fontAlgn="base" hangingPunct="0">
              <a:spcBef>
                <a:spcPct val="0"/>
              </a:spcBef>
              <a:spcAft>
                <a:spcPct val="0"/>
              </a:spcAft>
              <a:defRPr sz="2400">
                <a:solidFill>
                  <a:schemeClr val="tx1"/>
                </a:solidFill>
                <a:latin typeface="Times New Roman" pitchFamily="18" charset="0"/>
              </a:defRPr>
            </a:lvl7pPr>
            <a:lvl8pPr marL="3429000" indent="-228600" defTabSz="912813" eaLnBrk="0" fontAlgn="base" hangingPunct="0">
              <a:spcBef>
                <a:spcPct val="0"/>
              </a:spcBef>
              <a:spcAft>
                <a:spcPct val="0"/>
              </a:spcAft>
              <a:defRPr sz="2400">
                <a:solidFill>
                  <a:schemeClr val="tx1"/>
                </a:solidFill>
                <a:latin typeface="Times New Roman" pitchFamily="18" charset="0"/>
              </a:defRPr>
            </a:lvl8pPr>
            <a:lvl9pPr marL="3886200" indent="-228600" defTabSz="912813" eaLnBrk="0" fontAlgn="base" hangingPunct="0">
              <a:spcBef>
                <a:spcPct val="0"/>
              </a:spcBef>
              <a:spcAft>
                <a:spcPct val="0"/>
              </a:spcAft>
              <a:defRPr sz="2400">
                <a:solidFill>
                  <a:schemeClr val="tx1"/>
                </a:solidFill>
                <a:latin typeface="Times New Roman" pitchFamily="18" charset="0"/>
              </a:defRPr>
            </a:lvl9pPr>
          </a:lstStyle>
          <a:p>
            <a:fld id="{038D980B-B63D-4F4E-AC8E-92A06DF85200}" type="slidenum">
              <a:rPr lang="en-US" sz="1200" smtClean="0">
                <a:solidFill>
                  <a:prstClr val="black"/>
                </a:solidFill>
              </a:rPr>
              <a:pPr/>
              <a:t>3</a:t>
            </a:fld>
            <a:endParaRPr lang="en-US" sz="1200" smtClean="0">
              <a:solidFill>
                <a:prstClr val="black"/>
              </a:solidFill>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039681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97F074C-2A22-401A-B972-BC393D81A11B}" type="slidenum">
              <a:rPr lang="en-US" smtClean="0"/>
              <a:pPr/>
              <a:t>20</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68985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A06F185-D4F7-449F-8946-C6B2A0C6B9EC}" type="slidenum">
              <a:rPr lang="en-US" smtClean="0"/>
              <a:pPr/>
              <a:t>21</a:t>
            </a:fld>
            <a:endParaRPr lang="en-US" smtClean="0"/>
          </a:p>
        </p:txBody>
      </p:sp>
      <p:sp>
        <p:nvSpPr>
          <p:cNvPr id="62467" name="Rectangle 2"/>
          <p:cNvSpPr>
            <a:spLocks noGrp="1" noRot="1" noChangeAspect="1" noChangeArrowheads="1" noTextEdit="1"/>
          </p:cNvSpPr>
          <p:nvPr>
            <p:ph type="sldImg"/>
          </p:nvPr>
        </p:nvSpPr>
        <p:spPr>
          <a:ln w="12700" cap="flat"/>
        </p:spPr>
      </p:sp>
      <p:sp>
        <p:nvSpPr>
          <p:cNvPr id="62468"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30482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A29D493-C76D-43CE-8E21-1ACC571DA1B7}" type="slidenum">
              <a:rPr lang="en-US" smtClean="0"/>
              <a:pPr/>
              <a:t>22</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26852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915299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E2DADA5-516B-4D34-BDAE-AD4F0FD03CCF}" type="slidenum">
              <a:rPr lang="en-US" smtClean="0"/>
              <a:pPr/>
              <a:t>24</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1833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64B458E-A02A-4BFB-A3EC-6851B63689E0}" type="slidenum">
              <a:rPr lang="en-US" smtClean="0"/>
              <a:pPr/>
              <a:t>25</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95830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54265EE-D32C-4051-8FA5-D1075337E97B}" type="slidenum">
              <a:rPr lang="en-US" smtClean="0"/>
              <a:pPr/>
              <a:t>28</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12558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5D70069-8288-44D1-A28D-BDCD0D675545}" type="slidenum">
              <a:rPr lang="en-US" smtClean="0">
                <a:ea typeface="ＭＳ Ｐゴシック" pitchFamily="1" charset="-128"/>
              </a:rPr>
              <a:pPr/>
              <a:t>29</a:t>
            </a:fld>
            <a:endParaRPr lang="en-US" smtClean="0">
              <a:ea typeface="ＭＳ Ｐゴシック" pitchFamily="1"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spcBef>
                <a:spcPct val="0"/>
              </a:spcBef>
            </a:pPr>
            <a:endParaRPr lang="en-US" smtClean="0">
              <a:ea typeface="ＭＳ Ｐゴシック" pitchFamily="1" charset="-128"/>
            </a:endParaRPr>
          </a:p>
        </p:txBody>
      </p:sp>
    </p:spTree>
    <p:extLst>
      <p:ext uri="{BB962C8B-B14F-4D97-AF65-F5344CB8AC3E}">
        <p14:creationId xmlns:p14="http://schemas.microsoft.com/office/powerpoint/2010/main" val="3120587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nSpc>
                <a:spcPct val="115000"/>
              </a:lnSpc>
              <a:spcAft>
                <a:spcPts val="1057"/>
              </a:spcAft>
              <a:defRPr/>
            </a:pPr>
            <a:r>
              <a:rPr lang="en-US" dirty="0" smtClean="0">
                <a:ea typeface="Calibri"/>
                <a:cs typeface="Times New Roman"/>
              </a:rPr>
              <a:t>HydroShare will be a collaborative environment for sharing hydrologic data and models aimed at giving hydrologists the technology infrastructure they need to address critical issues related to water quantity, quality, accessibility, and management.  </a:t>
            </a:r>
          </a:p>
          <a:p>
            <a:pPr>
              <a:lnSpc>
                <a:spcPct val="115000"/>
              </a:lnSpc>
              <a:spcAft>
                <a:spcPts val="1057"/>
              </a:spcAft>
              <a:defRPr/>
            </a:pPr>
            <a:endParaRPr lang="en-US" dirty="0" smtClean="0">
              <a:ea typeface="Calibri"/>
              <a:cs typeface="Times New Roman"/>
            </a:endParaRPr>
          </a:p>
          <a:p>
            <a:pPr>
              <a:lnSpc>
                <a:spcPct val="115000"/>
              </a:lnSpc>
              <a:spcAft>
                <a:spcPts val="1057"/>
              </a:spcAft>
              <a:defRPr/>
            </a:pPr>
            <a:r>
              <a:rPr lang="en-US" dirty="0" smtClean="0">
                <a:ea typeface="Calibri"/>
                <a:cs typeface="Times New Roman"/>
              </a:rPr>
              <a:t>HydroShare will expand the data sharing capability of the CUAHSI Hydrologic Information System by broadening the classes of data accommodated, expanding capability to include the sharing of models and model components, and taking advantage of emerging social media functionality to enhance information about and collaboration around hydrologic data and models. </a:t>
            </a:r>
          </a:p>
          <a:p>
            <a:pPr>
              <a:lnSpc>
                <a:spcPct val="115000"/>
              </a:lnSpc>
              <a:spcAft>
                <a:spcPts val="1057"/>
              </a:spcAft>
              <a:defRPr/>
            </a:pPr>
            <a:endParaRPr lang="en-US" dirty="0" smtClean="0">
              <a:ea typeface="Calibri"/>
              <a:cs typeface="Times New Roman"/>
            </a:endParaRPr>
          </a:p>
          <a:p>
            <a:pPr>
              <a:lnSpc>
                <a:spcPct val="115000"/>
              </a:lnSpc>
              <a:spcAft>
                <a:spcPts val="1057"/>
              </a:spcAft>
              <a:defRPr/>
            </a:pPr>
            <a:r>
              <a:rPr lang="en-US" dirty="0" smtClean="0">
                <a:ea typeface="Calibri"/>
                <a:cs typeface="Times New Roman"/>
              </a:rPr>
              <a:t>Functionality will include</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A web portal for model and data sharing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Sharing features added to </a:t>
            </a:r>
            <a:r>
              <a:rPr lang="en-US" dirty="0" err="1" smtClean="0">
                <a:ea typeface="Calibri"/>
                <a:cs typeface="Times New Roman"/>
              </a:rPr>
              <a:t>HydroDesktop</a:t>
            </a:r>
            <a:r>
              <a:rPr lang="en-US" dirty="0" smtClean="0">
                <a:ea typeface="Calibri"/>
                <a:cs typeface="Times New Roman"/>
              </a:rPr>
              <a:t> client software</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Access to more types of hydrologic data using standards compliant data formats and interfaces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Enhanced catalog functionality that broadens discovery functionality to different data types and models </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New model sharing and discovery functionality</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Enhanced easy to use access to high performance computing</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Social media and collaboration functionality</a:t>
            </a:r>
          </a:p>
          <a:p>
            <a:pPr marL="362480" indent="-362480">
              <a:lnSpc>
                <a:spcPct val="115000"/>
              </a:lnSpc>
              <a:spcAft>
                <a:spcPts val="1057"/>
              </a:spcAft>
              <a:buFont typeface="+mj-lt"/>
              <a:buAutoNum type="arabicPeriod"/>
              <a:tabLst>
                <a:tab pos="483306" algn="l"/>
              </a:tabLst>
              <a:defRPr/>
            </a:pPr>
            <a:r>
              <a:rPr lang="en-US" dirty="0" smtClean="0">
                <a:ea typeface="Calibri"/>
                <a:cs typeface="Times New Roman"/>
              </a:rPr>
              <a:t>Linkages to other data and modeling systems such as USGS and CUAHSI data services, NASA earth exchange and HPC resources e.g. at CSDMS</a:t>
            </a:r>
          </a:p>
          <a:p>
            <a:pPr eaLnBrk="1" hangingPunct="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786171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095DBA8-116D-4884-BB97-E980DF68FAF2}" type="slidenum">
              <a:rPr lang="en-US" smtClean="0"/>
              <a:pPr/>
              <a:t>45</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0464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FDBF2BA-DACE-45E6-9620-A1886C9D7594}" type="slidenum">
              <a:rPr lang="en-US" smtClean="0"/>
              <a:pPr/>
              <a:t>4</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74023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D0A7EE4-6405-498D-A6BB-E5B63B52B8D1}" type="slidenum">
              <a:rPr lang="en-US" smtClean="0"/>
              <a:pPr/>
              <a:t>46</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01939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51388C9-C193-455D-B6DF-408C883E09FD}" type="slidenum">
              <a:rPr lang="en-US" smtClean="0"/>
              <a:pPr/>
              <a:t>47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39410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2F223AB-62CE-4FE0-B0BE-9D6DE7696282}" type="slidenum">
              <a:rPr lang="en-US" smtClean="0"/>
              <a:pPr/>
              <a:t>48</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3788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F00D46A-8A93-49E7-A4BC-44D257A3BD07}" type="slidenum">
              <a:rPr lang="en-US" smtClean="0"/>
              <a:pPr/>
              <a:t>49</a:t>
            </a:fld>
            <a:endParaRPr lang="en-US" smtClean="0"/>
          </a:p>
        </p:txBody>
      </p:sp>
      <p:sp>
        <p:nvSpPr>
          <p:cNvPr id="84995" name="Rectangle 2"/>
          <p:cNvSpPr>
            <a:spLocks noGrp="1" noRot="1" noChangeAspect="1" noChangeArrowheads="1" noTextEdit="1"/>
          </p:cNvSpPr>
          <p:nvPr>
            <p:ph type="sldImg"/>
          </p:nvPr>
        </p:nvSpPr>
        <p:spPr>
          <a:ln w="12700" cap="flat"/>
        </p:spPr>
      </p:sp>
      <p:sp>
        <p:nvSpPr>
          <p:cNvPr id="84996"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1752647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C93995B-1B1F-46F9-BA78-4D7B4CB16DFF}" type="slidenum">
              <a:rPr lang="en-US" smtClean="0"/>
              <a:pPr/>
              <a:t>50</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74159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D63C797-4E38-402C-B40D-D84A1B41FD2F}" type="slidenum">
              <a:rPr lang="en-US" smtClean="0"/>
              <a:pPr/>
              <a:t>51</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9109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95EA189-DA96-46BA-B15A-156757700C09}" type="slidenum">
              <a:rPr lang="en-US" smtClean="0"/>
              <a:pPr/>
              <a:t>5</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08665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4ED6BA6-BB26-4A7D-9A09-9A9A08E3CD7A}" type="slidenum">
              <a:rPr lang="en-US" smtClean="0"/>
              <a:pPr/>
              <a:t>6</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2526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EAF54D0-BC78-4BCC-A764-41569810997F}" type="slidenum">
              <a:rPr lang="en-US" smtClean="0"/>
              <a:pPr/>
              <a:t>7</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2959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70948AC-CB73-47F5-9F6D-812C94797087}" type="slidenum">
              <a:rPr lang="en-US" smtClean="0"/>
              <a:pPr/>
              <a:t>16</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682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14592B9-53F5-462F-887B-C4CDC503A874}" type="slidenum">
              <a:rPr lang="en-US" smtClean="0"/>
              <a:pPr/>
              <a:t>17</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0739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F8B58E1-48CC-495B-AC77-4E55EE4C209A}" type="slidenum">
              <a:rPr lang="en-US" smtClean="0"/>
              <a:pPr/>
              <a:t>18</a:t>
            </a:fld>
            <a:endParaRPr lang="en-US" smtClean="0"/>
          </a:p>
        </p:txBody>
      </p:sp>
      <p:sp>
        <p:nvSpPr>
          <p:cNvPr id="58371" name="Rectangle 2"/>
          <p:cNvSpPr>
            <a:spLocks noGrp="1" noRot="1" noChangeAspect="1" noChangeArrowheads="1" noTextEdit="1"/>
          </p:cNvSpPr>
          <p:nvPr>
            <p:ph type="sldImg"/>
          </p:nvPr>
        </p:nvSpPr>
        <p:spPr>
          <a:ln w="12700" cap="flat"/>
        </p:spPr>
      </p:sp>
      <p:sp>
        <p:nvSpPr>
          <p:cNvPr id="58372" name="Rectangle 3"/>
          <p:cNvSpPr>
            <a:spLocks noGrp="1" noChangeArrowheads="1"/>
          </p:cNvSpPr>
          <p:nvPr>
            <p:ph type="body" idx="1"/>
          </p:nvPr>
        </p:nvSpPr>
        <p:spPr>
          <a:noFill/>
          <a:ln/>
        </p:spPr>
        <p:txBody>
          <a:bodyPr lIns="91852" tIns="45926" rIns="91852" bIns="45926"/>
          <a:lstStyle/>
          <a:p>
            <a:r>
              <a:rPr lang="en-US" smtClean="0"/>
              <a:t>DRM</a:t>
            </a:r>
          </a:p>
        </p:txBody>
      </p:sp>
    </p:spTree>
    <p:extLst>
      <p:ext uri="{BB962C8B-B14F-4D97-AF65-F5344CB8AC3E}">
        <p14:creationId xmlns:p14="http://schemas.microsoft.com/office/powerpoint/2010/main" val="356799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242E9AD-F464-446F-A845-6E7E3C660450}" type="slidenum">
              <a:rPr lang="en-US" smtClean="0"/>
              <a:pPr/>
              <a:t>19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9870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F673C9-DFA1-4F7D-92D4-32EF467DB0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91C62F-3B17-4014-A02E-2E7D374C93E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210C9-B346-44D5-8A81-06DC74C18A9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405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37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820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116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B2DEA3-8B11-4112-A829-0468C0123C6F}" type="datetimeFigureOut">
              <a:rPr lang="en-US" smtClean="0">
                <a:solidFill>
                  <a:prstClr val="black">
                    <a:tint val="75000"/>
                  </a:prstClr>
                </a:solidFill>
              </a:rPr>
              <a:pPr/>
              <a:t>8/27/2014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018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B2DEA3-8B11-4112-A829-0468C0123C6F}" type="datetimeFigureOut">
              <a:rPr lang="en-US" smtClean="0">
                <a:solidFill>
                  <a:prstClr val="black">
                    <a:tint val="75000"/>
                  </a:prstClr>
                </a:solidFill>
              </a:rPr>
              <a:pPr/>
              <a:t>8/27/2014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120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2DEA3-8B11-4112-A829-0468C0123C6F}" type="datetimeFigureOut">
              <a:rPr lang="en-US" smtClean="0">
                <a:solidFill>
                  <a:prstClr val="black">
                    <a:tint val="75000"/>
                  </a:prstClr>
                </a:solidFill>
              </a:rPr>
              <a:pPr/>
              <a:t>8/27/2014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144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632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DB331-9C08-4D46-906E-C0EA45AA288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B2DEA3-8B11-4112-A829-0468C0123C6F}" type="datetimeFigureOut">
              <a:rPr lang="en-US" smtClean="0">
                <a:solidFill>
                  <a:prstClr val="black">
                    <a:tint val="75000"/>
                  </a:prstClr>
                </a:solidFill>
              </a:rPr>
              <a:pPr/>
              <a:t>8/27/2014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596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437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B2DEA3-8B11-4112-A829-0468C0123C6F}" type="datetimeFigureOut">
              <a:rPr lang="en-US" smtClean="0">
                <a:solidFill>
                  <a:prstClr val="black">
                    <a:tint val="75000"/>
                  </a:prstClr>
                </a:solidFill>
              </a:rPr>
              <a:pPr/>
              <a:t>8/27/2014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96A84B-74E8-4B65-B673-3ABBAEB31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012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150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67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248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131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8/27/2014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044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8/27/2014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635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8/27/2014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850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60D24-19E1-406C-8342-050049B799F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278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8/27/2014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944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772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8/27/2014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272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273089-68AB-41D3-8648-D6E022496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430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4F0F18-F796-401A-95EB-063CC29499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795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7948A-AFE9-45B5-8D2D-8FDAF8177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923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1B3177-92F7-4A1C-AD02-0D0B48ADD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20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F9C65A-942D-4223-80FA-0D963ECAA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7073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CD1F10-CC52-452C-B60A-20E044DC86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397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4A7320-9A07-4E15-BFFD-89EEE6500EE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31866B-886E-4490-8F4F-1F7AAF802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339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DE8B10-C181-4FF9-BA6B-2A8C5C0390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8451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A6596F-AC5D-44D1-9F7E-DF4A06671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030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7E59E6-FCC0-4864-972F-73B5D62613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62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6961EC-B2CD-418D-906D-6F8BA29AD9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48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D6669A-09AB-4F85-B94B-EFA0216E92C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D42C7-E0FF-49F8-B5D5-E6B212C9630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F2BB7B-DB4D-430A-8EEE-53D1F56247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870E9-3794-4BFE-BF63-E9322C98937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05EF64-0280-40B3-BCA8-16A34E6F897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EEBF58B-64A0-4905-AA83-3581935C1E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0B2DEA3-8B11-4112-A829-0468C0123C6F}" type="datetimeFigureOut">
              <a:rPr lang="en-US" smtClean="0">
                <a:solidFill>
                  <a:prstClr val="black">
                    <a:tint val="75000"/>
                  </a:prstClr>
                </a:solidFill>
                <a:latin typeface="Calibri"/>
              </a:rPr>
              <a:pPr eaLnBrk="1" fontAlgn="auto" hangingPunct="1">
                <a:spcBef>
                  <a:spcPts val="0"/>
                </a:spcBef>
                <a:spcAft>
                  <a:spcPts val="0"/>
                </a:spcAft>
              </a:pPr>
              <a:t>8/27/2014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396A84B-74E8-4B65-B673-3ABBAEB310A3}"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13172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8/27/2014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406418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25E5C3-03E1-4C34-BEC3-CC1645915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1769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msnbc.msn.com/id/26295161/ns/weather/"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hyperlink" Target="http://www.nsf.gov/about/transformative_research/definition.jsp"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w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www.campbellsci.com/03001-wind-sentry"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79.wmf"/><Relationship Id="rId4" Type="http://schemas.openxmlformats.org/officeDocument/2006/relationships/oleObject" Target="../embeddings/Microsoft_Word_97_-_2003_Document1.doc"/></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82.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hyperlink" Target="http://resources.arcgis.com/en/help/main/10.2/#/What_are_map_projections/003r00000001000000/" TargetMode="External"/><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dirty="0" smtClean="0"/>
              <a:t>Welcome to GIS in Water Resources</a:t>
            </a:r>
            <a:br>
              <a:rPr lang="en-US" dirty="0" smtClean="0"/>
            </a:br>
            <a:r>
              <a:rPr lang="en-US" dirty="0" smtClean="0"/>
              <a:t>2014</a:t>
            </a:r>
          </a:p>
        </p:txBody>
      </p:sp>
      <p:sp>
        <p:nvSpPr>
          <p:cNvPr id="2051" name="Subtitle 2"/>
          <p:cNvSpPr>
            <a:spLocks noGrp="1"/>
          </p:cNvSpPr>
          <p:nvPr>
            <p:ph type="subTitle" idx="1"/>
          </p:nvPr>
        </p:nvSpPr>
        <p:spPr/>
        <p:txBody>
          <a:bodyPr/>
          <a:lstStyle/>
          <a:p>
            <a:pPr eaLnBrk="1" hangingPunct="1"/>
            <a:r>
              <a:rPr lang="en-US" dirty="0" smtClean="0"/>
              <a:t>David </a:t>
            </a:r>
            <a:r>
              <a:rPr lang="en-US" dirty="0" err="1" smtClean="0"/>
              <a:t>Maidment</a:t>
            </a:r>
            <a:r>
              <a:rPr lang="en-US" dirty="0" smtClean="0"/>
              <a:t>, David Tarboton, Tony </a:t>
            </a:r>
            <a:r>
              <a:rPr lang="en-US" dirty="0" err="1" smtClean="0"/>
              <a:t>Castronova</a:t>
            </a:r>
            <a:r>
              <a:rPr lang="en-US" dirty="0" smtClean="0"/>
              <a:t>, Larry Band</a:t>
            </a:r>
          </a:p>
        </p:txBody>
      </p:sp>
    </p:spTree>
    <p:extLst>
      <p:ext uri="{BB962C8B-B14F-4D97-AF65-F5344CB8AC3E}">
        <p14:creationId xmlns:p14="http://schemas.microsoft.com/office/powerpoint/2010/main" val="2529682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7" y="1177856"/>
            <a:ext cx="5661025" cy="475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Maps are built from data </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8" name="Rectangle 7"/>
          <p:cNvSpPr/>
          <p:nvPr/>
        </p:nvSpPr>
        <p:spPr>
          <a:xfrm>
            <a:off x="5181600" y="2133600"/>
            <a:ext cx="21463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Road</a:t>
            </a:r>
          </a:p>
        </p:txBody>
      </p:sp>
      <p:sp>
        <p:nvSpPr>
          <p:cNvPr id="9" name="Rectangle 8"/>
          <p:cNvSpPr/>
          <p:nvPr/>
        </p:nvSpPr>
        <p:spPr>
          <a:xfrm>
            <a:off x="5181600" y="2438400"/>
            <a:ext cx="2146300" cy="10169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 Dean Keeton St</a:t>
            </a:r>
          </a:p>
          <a:p>
            <a:pPr eaLnBrk="1" fontAlgn="auto" hangingPunct="1">
              <a:spcBef>
                <a:spcPts val="0"/>
              </a:spcBef>
              <a:spcAft>
                <a:spcPts val="0"/>
              </a:spcAft>
            </a:pPr>
            <a:r>
              <a:rPr lang="en-US" sz="1400" b="1" dirty="0" smtClean="0">
                <a:solidFill>
                  <a:prstClr val="black"/>
                </a:solidFill>
              </a:rPr>
              <a:t>Type</a:t>
            </a:r>
            <a:r>
              <a:rPr lang="en-US" sz="1400" dirty="0" smtClean="0">
                <a:solidFill>
                  <a:prstClr val="black"/>
                </a:solidFill>
              </a:rPr>
              <a:t>: </a:t>
            </a:r>
            <a:r>
              <a:rPr lang="en-US" sz="1400" dirty="0" err="1" smtClean="0">
                <a:solidFill>
                  <a:prstClr val="black"/>
                </a:solidFill>
              </a:rPr>
              <a:t>Div</a:t>
            </a:r>
            <a:r>
              <a:rPr lang="en-US" sz="1400" dirty="0" smtClean="0">
                <a:solidFill>
                  <a:prstClr val="black"/>
                </a:solidFill>
              </a:rPr>
              <a:t> Highway</a:t>
            </a:r>
          </a:p>
          <a:p>
            <a:pPr eaLnBrk="1" fontAlgn="auto" hangingPunct="1">
              <a:spcBef>
                <a:spcPts val="0"/>
              </a:spcBef>
              <a:spcAft>
                <a:spcPts val="0"/>
              </a:spcAft>
            </a:pPr>
            <a:r>
              <a:rPr lang="en-US" sz="1400" b="1" dirty="0" smtClean="0">
                <a:solidFill>
                  <a:prstClr val="black"/>
                </a:solidFill>
              </a:rPr>
              <a:t>Speed</a:t>
            </a:r>
            <a:r>
              <a:rPr lang="en-US" sz="1400" dirty="0" smtClean="0">
                <a:solidFill>
                  <a:prstClr val="black"/>
                </a:solidFill>
              </a:rPr>
              <a:t>: 35 mph</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1" name="Straight Arrow Connector 10"/>
          <p:cNvCxnSpPr>
            <a:stCxn id="8" idx="1"/>
          </p:cNvCxnSpPr>
          <p:nvPr/>
        </p:nvCxnSpPr>
        <p:spPr>
          <a:xfrm flipH="1">
            <a:off x="4343400" y="2286000"/>
            <a:ext cx="838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35000" y="3467100"/>
            <a:ext cx="2514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Building</a:t>
            </a:r>
          </a:p>
        </p:txBody>
      </p:sp>
      <p:sp>
        <p:nvSpPr>
          <p:cNvPr id="18" name="Rectangle 17"/>
          <p:cNvSpPr/>
          <p:nvPr/>
        </p:nvSpPr>
        <p:spPr>
          <a:xfrm>
            <a:off x="635000" y="3771901"/>
            <a:ext cx="2514600" cy="73855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Ernest Cockrell </a:t>
            </a:r>
            <a:r>
              <a:rPr lang="en-US" sz="1400" dirty="0" err="1" smtClean="0">
                <a:solidFill>
                  <a:prstClr val="black"/>
                </a:solidFill>
              </a:rPr>
              <a:t>Jr</a:t>
            </a:r>
            <a:r>
              <a:rPr lang="en-US" sz="1400" dirty="0" smtClean="0">
                <a:solidFill>
                  <a:prstClr val="black"/>
                </a:solidFill>
              </a:rPr>
              <a:t> Hall</a:t>
            </a:r>
          </a:p>
          <a:p>
            <a:pPr eaLnBrk="1" fontAlgn="auto" hangingPunct="1">
              <a:spcBef>
                <a:spcPts val="0"/>
              </a:spcBef>
              <a:spcAft>
                <a:spcPts val="0"/>
              </a:spcAft>
            </a:pPr>
            <a:r>
              <a:rPr lang="en-US" sz="1400" b="1" dirty="0" smtClean="0">
                <a:solidFill>
                  <a:prstClr val="black"/>
                </a:solidFill>
              </a:rPr>
              <a:t>Address</a:t>
            </a:r>
            <a:r>
              <a:rPr lang="en-US" sz="1400" dirty="0" smtClean="0">
                <a:solidFill>
                  <a:prstClr val="black"/>
                </a:solidFill>
              </a:rPr>
              <a:t>: 301 E. Dean Keeton St</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9" name="Straight Arrow Connector 18"/>
          <p:cNvCxnSpPr>
            <a:stCxn id="17" idx="3"/>
          </p:cNvCxnSpPr>
          <p:nvPr/>
        </p:nvCxnSpPr>
        <p:spPr>
          <a:xfrm flipV="1">
            <a:off x="3149600" y="2986454"/>
            <a:ext cx="419100" cy="6330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838200" y="5638800"/>
            <a:ext cx="3962400" cy="685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Shape includes the geometry of the feature and where it is located on earth</a:t>
            </a:r>
            <a:endParaRPr lang="en-US" sz="1800" dirty="0">
              <a:solidFill>
                <a:prstClr val="black"/>
              </a:solidFill>
            </a:endParaRPr>
          </a:p>
        </p:txBody>
      </p:sp>
    </p:spTree>
    <p:extLst>
      <p:ext uri="{BB962C8B-B14F-4D97-AF65-F5344CB8AC3E}">
        <p14:creationId xmlns:p14="http://schemas.microsoft.com/office/powerpoint/2010/main" val="340300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38" y="1663700"/>
            <a:ext cx="70866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Vector data represent discrete features</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2" name="Rounded Rectangle 11"/>
          <p:cNvSpPr/>
          <p:nvPr/>
        </p:nvSpPr>
        <p:spPr>
          <a:xfrm>
            <a:off x="4664221" y="5429250"/>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olygons</a:t>
            </a:r>
            <a:endParaRPr lang="en-US" sz="1800" dirty="0">
              <a:solidFill>
                <a:prstClr val="black"/>
              </a:solidFill>
            </a:endParaRPr>
          </a:p>
        </p:txBody>
      </p:sp>
      <p:sp>
        <p:nvSpPr>
          <p:cNvPr id="13" name="Rounded Rectangle 12"/>
          <p:cNvSpPr/>
          <p:nvPr/>
        </p:nvSpPr>
        <p:spPr>
          <a:xfrm rot="20369724">
            <a:off x="1870219" y="3183534"/>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lines</a:t>
            </a:r>
            <a:endParaRPr lang="en-US" sz="1800" dirty="0">
              <a:solidFill>
                <a:prstClr val="black"/>
              </a:solidFill>
            </a:endParaRPr>
          </a:p>
        </p:txBody>
      </p:sp>
      <p:sp>
        <p:nvSpPr>
          <p:cNvPr id="14" name="Rounded Rectangle 13"/>
          <p:cNvSpPr/>
          <p:nvPr/>
        </p:nvSpPr>
        <p:spPr>
          <a:xfrm>
            <a:off x="3938587" y="2259379"/>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oints</a:t>
            </a:r>
            <a:endParaRPr lang="en-US" sz="1800" dirty="0">
              <a:solidFill>
                <a:prstClr val="black"/>
              </a:solidFill>
            </a:endParaRPr>
          </a:p>
        </p:txBody>
      </p:sp>
      <p:cxnSp>
        <p:nvCxnSpPr>
          <p:cNvPr id="15" name="Straight Arrow Connector 14"/>
          <p:cNvCxnSpPr>
            <a:stCxn id="14" idx="2"/>
          </p:cNvCxnSpPr>
          <p:nvPr/>
        </p:nvCxnSpPr>
        <p:spPr>
          <a:xfrm>
            <a:off x="4548187" y="2678479"/>
            <a:ext cx="204788"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0"/>
          </p:cNvCxnSpPr>
          <p:nvPr/>
        </p:nvCxnSpPr>
        <p:spPr>
          <a:xfrm flipH="1" flipV="1">
            <a:off x="4752975" y="4979377"/>
            <a:ext cx="520846" cy="4498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1"/>
          </p:cNvCxnSpPr>
          <p:nvPr/>
        </p:nvCxnSpPr>
        <p:spPr>
          <a:xfrm flipH="1" flipV="1">
            <a:off x="3490914" y="5455627"/>
            <a:ext cx="1173307" cy="1831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1"/>
          </p:cNvCxnSpPr>
          <p:nvPr/>
        </p:nvCxnSpPr>
        <p:spPr>
          <a:xfrm flipH="1">
            <a:off x="1485900" y="3606616"/>
            <a:ext cx="422941" cy="1962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607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38" y="1088414"/>
            <a:ext cx="67818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t>Raster data form a grid of cells or pixels</a:t>
            </a:r>
            <a:endParaRPr lang="en-US" sz="3600" dirty="0"/>
          </a:p>
        </p:txBody>
      </p:sp>
      <p:pic>
        <p:nvPicPr>
          <p:cNvPr id="5"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7"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Tree>
    <p:extLst>
      <p:ext uri="{BB962C8B-B14F-4D97-AF65-F5344CB8AC3E}">
        <p14:creationId xmlns:p14="http://schemas.microsoft.com/office/powerpoint/2010/main" val="843171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More Raster Examples</a:t>
            </a:r>
            <a:endParaRPr lang="en-US" dirty="0"/>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7526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2209800"/>
            <a:ext cx="4876800" cy="3657600"/>
          </a:xfrm>
          <a:prstGeom prst="rect">
            <a:avLst/>
          </a:prstGeom>
          <a:noFill/>
          <a:ln w="9525">
            <a:solidFill>
              <a:schemeClr val="tx1"/>
            </a:solidFill>
            <a:miter lim="800000"/>
            <a:headEnd/>
            <a:tailEnd/>
          </a:ln>
          <a:effectLst/>
          <a:scene3d>
            <a:camera prst="perspectiveContrastingRightFacing"/>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9" name="Picture 7" descr="C:\Temp\icons\MapPackageMPKFile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1" name="Rounded Rectangle 10"/>
          <p:cNvSpPr/>
          <p:nvPr/>
        </p:nvSpPr>
        <p:spPr>
          <a:xfrm rot="20336808">
            <a:off x="2819400" y="4777002"/>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rainfall</a:t>
            </a:r>
            <a:endParaRPr lang="en-US" sz="1800" dirty="0">
              <a:solidFill>
                <a:prstClr val="black"/>
              </a:solidFill>
            </a:endParaRPr>
          </a:p>
        </p:txBody>
      </p:sp>
      <p:sp>
        <p:nvSpPr>
          <p:cNvPr id="12" name="Rounded Rectangle 11"/>
          <p:cNvSpPr/>
          <p:nvPr/>
        </p:nvSpPr>
        <p:spPr>
          <a:xfrm rot="20364016">
            <a:off x="5105400" y="5230282"/>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elevation</a:t>
            </a:r>
            <a:endParaRPr lang="en-US" sz="1800" dirty="0">
              <a:solidFill>
                <a:prstClr val="black"/>
              </a:solidFill>
            </a:endParaRPr>
          </a:p>
        </p:txBody>
      </p:sp>
      <p:sp>
        <p:nvSpPr>
          <p:cNvPr id="13" name="Rounded Rectangle 12"/>
          <p:cNvSpPr/>
          <p:nvPr/>
        </p:nvSpPr>
        <p:spPr>
          <a:xfrm rot="20491978">
            <a:off x="685800" y="4560277"/>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land use</a:t>
            </a:r>
            <a:endParaRPr lang="en-US" sz="1800" dirty="0">
              <a:solidFill>
                <a:prstClr val="black"/>
              </a:solidFill>
            </a:endParaRPr>
          </a:p>
        </p:txBody>
      </p:sp>
    </p:spTree>
    <p:extLst>
      <p:ext uri="{BB962C8B-B14F-4D97-AF65-F5344CB8AC3E}">
        <p14:creationId xmlns:p14="http://schemas.microsoft.com/office/powerpoint/2010/main" val="81068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3064012448"/>
              </p:ext>
            </p:extLst>
          </p:nvPr>
        </p:nvGraphicFramePr>
        <p:xfrm>
          <a:off x="304800" y="1600200"/>
          <a:ext cx="3600431" cy="2482788"/>
        </p:xfrm>
        <a:graphic>
          <a:graphicData uri="http://schemas.openxmlformats.org/presentationml/2006/ole">
            <mc:AlternateContent xmlns:mc="http://schemas.openxmlformats.org/markup-compatibility/2006">
              <mc:Choice xmlns:v="urn:schemas-microsoft-com:vml" Requires="v">
                <p:oleObj spid="_x0000_s6181" name="Bitmap Image" r:id="rId3" imgW="4296375" imgH="2962689" progId="PBrush">
                  <p:embed/>
                </p:oleObj>
              </mc:Choice>
              <mc:Fallback>
                <p:oleObj name="Bitmap Image" r:id="rId3" imgW="4296375" imgH="296268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3600431" cy="24827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2"/>
          <p:cNvPicPr>
            <a:picLocks noChangeAspect="1" noChangeArrowheads="1"/>
          </p:cNvPicPr>
          <p:nvPr/>
        </p:nvPicPr>
        <p:blipFill>
          <a:blip r:embed="rId5" cstate="print"/>
          <a:srcRect/>
          <a:stretch>
            <a:fillRect/>
          </a:stretch>
        </p:blipFill>
        <p:spPr bwMode="auto">
          <a:xfrm>
            <a:off x="3629230" y="2312377"/>
            <a:ext cx="4023008" cy="2895600"/>
          </a:xfrm>
          <a:prstGeom prst="rect">
            <a:avLst/>
          </a:prstGeom>
          <a:noFill/>
          <a:ln w="3175">
            <a:solidFill>
              <a:schemeClr val="tx1"/>
            </a:solidFill>
            <a:miter lim="800000"/>
            <a:headEnd/>
            <a:tailEnd/>
          </a:ln>
        </p:spPr>
      </p:pic>
      <p:sp>
        <p:nvSpPr>
          <p:cNvPr id="15" name="Rectangle 14"/>
          <p:cNvSpPr/>
          <p:nvPr/>
        </p:nvSpPr>
        <p:spPr>
          <a:xfrm>
            <a:off x="1586015" y="4881928"/>
            <a:ext cx="3062185" cy="97228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1"/>
          <p:cNvSpPr>
            <a:spLocks noGrp="1"/>
          </p:cNvSpPr>
          <p:nvPr>
            <p:ph type="title"/>
          </p:nvPr>
        </p:nvSpPr>
        <p:spPr/>
        <p:txBody>
          <a:bodyPr>
            <a:normAutofit/>
          </a:bodyPr>
          <a:lstStyle/>
          <a:p>
            <a:r>
              <a:rPr lang="en-US" dirty="0" smtClean="0"/>
              <a:t>There are many more data types</a:t>
            </a:r>
            <a:endParaRPr lang="en-US" dirty="0"/>
          </a:p>
        </p:txBody>
      </p:sp>
      <p:pic>
        <p:nvPicPr>
          <p:cNvPr id="5" name="Picture 2" descr="C:\Temp\icons\Map25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7" name="Picture 7" descr="C:\Temp\icons\MapPackageMPKFile25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1" name="Rounded Rectangle 10"/>
          <p:cNvSpPr/>
          <p:nvPr/>
        </p:nvSpPr>
        <p:spPr>
          <a:xfrm>
            <a:off x="428830" y="3505199"/>
            <a:ext cx="2009570" cy="78837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triangulated </a:t>
            </a:r>
          </a:p>
          <a:p>
            <a:pPr algn="ctr" eaLnBrk="1" fontAlgn="auto" hangingPunct="1">
              <a:spcBef>
                <a:spcPts val="0"/>
              </a:spcBef>
              <a:spcAft>
                <a:spcPts val="0"/>
              </a:spcAft>
            </a:pPr>
            <a:r>
              <a:rPr lang="en-US" sz="1800" dirty="0" smtClean="0">
                <a:solidFill>
                  <a:prstClr val="black"/>
                </a:solidFill>
              </a:rPr>
              <a:t>irregular network</a:t>
            </a:r>
            <a:endParaRPr lang="en-US" sz="1800" dirty="0">
              <a:solidFill>
                <a:prstClr val="black"/>
              </a:solidFill>
            </a:endParaRPr>
          </a:p>
        </p:txBody>
      </p:sp>
      <p:sp>
        <p:nvSpPr>
          <p:cNvPr id="12" name="Rounded Rectangle 11"/>
          <p:cNvSpPr/>
          <p:nvPr/>
        </p:nvSpPr>
        <p:spPr>
          <a:xfrm>
            <a:off x="5913032" y="2438400"/>
            <a:ext cx="132377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err="1" smtClean="0">
                <a:solidFill>
                  <a:prstClr val="black"/>
                </a:solidFill>
              </a:rPr>
              <a:t>multipatch</a:t>
            </a:r>
            <a:endParaRPr lang="en-US" sz="1800" dirty="0">
              <a:solidFill>
                <a:prstClr val="black"/>
              </a:solidFill>
            </a:endParaRPr>
          </a:p>
        </p:txBody>
      </p:sp>
      <p:sp>
        <p:nvSpPr>
          <p:cNvPr id="13" name="Rounded Rectangle 12"/>
          <p:cNvSpPr/>
          <p:nvPr/>
        </p:nvSpPr>
        <p:spPr>
          <a:xfrm>
            <a:off x="3071916" y="5753100"/>
            <a:ext cx="132377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annotation</a:t>
            </a:r>
            <a:endParaRPr lang="en-US" sz="1800" dirty="0">
              <a:solidFill>
                <a:prstClr val="black"/>
              </a:solidFill>
            </a:endParaRPr>
          </a:p>
        </p:txBody>
      </p:sp>
      <p:sp>
        <p:nvSpPr>
          <p:cNvPr id="14" name="TextBox 13"/>
          <p:cNvSpPr txBox="1"/>
          <p:nvPr/>
        </p:nvSpPr>
        <p:spPr>
          <a:xfrm>
            <a:off x="1835691" y="5087816"/>
            <a:ext cx="2481770" cy="369332"/>
          </a:xfrm>
          <a:prstGeom prst="rect">
            <a:avLst/>
          </a:prstGeom>
          <a:noFill/>
        </p:spPr>
        <p:txBody>
          <a:bodyPr wrap="none" rtlCol="0">
            <a:prstTxWarp prst="textArchDown">
              <a:avLst/>
            </a:prstTxWarp>
            <a:spAutoFit/>
          </a:bodyPr>
          <a:lstStyle/>
          <a:p>
            <a:pPr eaLnBrk="1" fontAlgn="auto" hangingPunct="1">
              <a:spcBef>
                <a:spcPts val="0"/>
              </a:spcBef>
              <a:spcAft>
                <a:spcPts val="0"/>
              </a:spcAft>
            </a:pPr>
            <a:r>
              <a:rPr lang="en-US" sz="1800" dirty="0" smtClean="0">
                <a:solidFill>
                  <a:prstClr val="black"/>
                </a:solidFill>
                <a:latin typeface="Calibri"/>
              </a:rPr>
              <a:t>Martin Luther King </a:t>
            </a:r>
            <a:r>
              <a:rPr lang="en-US" sz="1800" dirty="0" err="1" smtClean="0">
                <a:solidFill>
                  <a:prstClr val="black"/>
                </a:solidFill>
                <a:latin typeface="Calibri"/>
              </a:rPr>
              <a:t>Dr</a:t>
            </a:r>
            <a:r>
              <a:rPr lang="en-US" sz="1800" dirty="0" smtClean="0">
                <a:solidFill>
                  <a:prstClr val="black"/>
                </a:solidFill>
                <a:latin typeface="Calibri"/>
              </a:rPr>
              <a:t> W</a:t>
            </a:r>
          </a:p>
        </p:txBody>
      </p:sp>
    </p:spTree>
    <p:extLst>
      <p:ext uri="{BB962C8B-B14F-4D97-AF65-F5344CB8AC3E}">
        <p14:creationId xmlns:p14="http://schemas.microsoft.com/office/powerpoint/2010/main" val="188799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Connected Map, Chart and Animation</a:t>
            </a:r>
            <a:endParaRPr lang="en-US" dirty="0"/>
          </a:p>
        </p:txBody>
      </p:sp>
      <p:sp>
        <p:nvSpPr>
          <p:cNvPr id="3" name="TextBox 2"/>
          <p:cNvSpPr txBox="1"/>
          <p:nvPr/>
        </p:nvSpPr>
        <p:spPr>
          <a:xfrm>
            <a:off x="3441700" y="1089967"/>
            <a:ext cx="3128164" cy="461665"/>
          </a:xfrm>
          <a:prstGeom prst="rect">
            <a:avLst/>
          </a:prstGeom>
          <a:noFill/>
        </p:spPr>
        <p:txBody>
          <a:bodyPr wrap="none" rtlCol="0">
            <a:spAutoFit/>
          </a:bodyPr>
          <a:lstStyle/>
          <a:p>
            <a:r>
              <a:rPr lang="en-US" dirty="0" smtClean="0"/>
              <a:t>Tropical Storm </a:t>
            </a:r>
            <a:r>
              <a:rPr lang="en-US" dirty="0" err="1" smtClean="0"/>
              <a:t>Fernand</a:t>
            </a:r>
            <a:endParaRPr lang="en-US" dirty="0"/>
          </a:p>
        </p:txBody>
      </p:sp>
      <p:sp>
        <p:nvSpPr>
          <p:cNvPr id="4" name="Rectangle 3"/>
          <p:cNvSpPr/>
          <p:nvPr/>
        </p:nvSpPr>
        <p:spPr>
          <a:xfrm>
            <a:off x="1371600" y="6162368"/>
            <a:ext cx="7289800" cy="461665"/>
          </a:xfrm>
          <a:prstGeom prst="rect">
            <a:avLst/>
          </a:prstGeom>
        </p:spPr>
        <p:txBody>
          <a:bodyPr wrap="square">
            <a:spAutoFit/>
          </a:bodyPr>
          <a:lstStyle/>
          <a:p>
            <a:r>
              <a:rPr lang="en-US" dirty="0">
                <a:hlinkClick r:id="rId2"/>
              </a:rPr>
              <a:t>http://www.msnbc.msn.com/id/26295161/ns/weather</a:t>
            </a:r>
            <a:r>
              <a:rPr lang="en-US" dirty="0" smtClean="0">
                <a:hlinkClick r:id="rId2"/>
              </a:rPr>
              <a:t>/</a:t>
            </a:r>
            <a:r>
              <a:rPr lang="en-US" dirty="0" smtClean="0"/>
              <a:t> </a:t>
            </a:r>
            <a:endParaRPr lang="en-US" dirty="0"/>
          </a:p>
        </p:txBody>
      </p:sp>
      <p:pic>
        <p:nvPicPr>
          <p:cNvPr id="5" name="Picture 4"/>
          <p:cNvPicPr>
            <a:picLocks noChangeAspect="1"/>
          </p:cNvPicPr>
          <p:nvPr/>
        </p:nvPicPr>
        <p:blipFill>
          <a:blip r:embed="rId3"/>
          <a:stretch>
            <a:fillRect/>
          </a:stretch>
        </p:blipFill>
        <p:spPr>
          <a:xfrm>
            <a:off x="381000" y="1602595"/>
            <a:ext cx="8525933" cy="4555144"/>
          </a:xfrm>
          <a:prstGeom prst="rect">
            <a:avLst/>
          </a:prstGeom>
        </p:spPr>
      </p:pic>
    </p:spTree>
    <p:extLst>
      <p:ext uri="{BB962C8B-B14F-4D97-AF65-F5344CB8AC3E}">
        <p14:creationId xmlns:p14="http://schemas.microsoft.com/office/powerpoint/2010/main" val="2706403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Geographic Data Model</a:t>
            </a:r>
          </a:p>
        </p:txBody>
      </p:sp>
      <p:sp>
        <p:nvSpPr>
          <p:cNvPr id="11267" name="Rectangle 3"/>
          <p:cNvSpPr>
            <a:spLocks noGrp="1" noChangeArrowheads="1"/>
          </p:cNvSpPr>
          <p:nvPr>
            <p:ph type="body" idx="1"/>
          </p:nvPr>
        </p:nvSpPr>
        <p:spPr/>
        <p:txBody>
          <a:bodyPr/>
          <a:lstStyle/>
          <a:p>
            <a:pPr>
              <a:lnSpc>
                <a:spcPct val="90000"/>
              </a:lnSpc>
            </a:pPr>
            <a:r>
              <a:rPr lang="en-US" sz="2800" smtClean="0">
                <a:solidFill>
                  <a:srgbClr val="FF0000"/>
                </a:solidFill>
              </a:rPr>
              <a:t>Conceptual Model</a:t>
            </a:r>
            <a:r>
              <a:rPr lang="en-US" sz="2800" smtClean="0"/>
              <a:t> – a set of concepts that describe a subject and allow reasoning about it</a:t>
            </a:r>
          </a:p>
          <a:p>
            <a:pPr>
              <a:lnSpc>
                <a:spcPct val="90000"/>
              </a:lnSpc>
            </a:pPr>
            <a:r>
              <a:rPr lang="en-US" sz="2800" smtClean="0">
                <a:solidFill>
                  <a:srgbClr val="FF0000"/>
                </a:solidFill>
              </a:rPr>
              <a:t>Mathematical Model</a:t>
            </a:r>
            <a:r>
              <a:rPr lang="en-US" sz="2800" smtClean="0"/>
              <a:t> – a conceptual model expressed in symbols and equations</a:t>
            </a:r>
          </a:p>
          <a:p>
            <a:pPr>
              <a:lnSpc>
                <a:spcPct val="90000"/>
              </a:lnSpc>
            </a:pPr>
            <a:r>
              <a:rPr lang="en-US" sz="2800" smtClean="0">
                <a:solidFill>
                  <a:srgbClr val="FF0000"/>
                </a:solidFill>
              </a:rPr>
              <a:t>Data Model</a:t>
            </a:r>
            <a:r>
              <a:rPr lang="en-US" sz="2800" smtClean="0"/>
              <a:t> – a conceptual model expressed in a data structure (e.g. ascii files, Excel tables, …..)</a:t>
            </a:r>
          </a:p>
          <a:p>
            <a:pPr>
              <a:lnSpc>
                <a:spcPct val="90000"/>
              </a:lnSpc>
            </a:pPr>
            <a:r>
              <a:rPr lang="en-US" sz="2800" smtClean="0">
                <a:solidFill>
                  <a:srgbClr val="FF0000"/>
                </a:solidFill>
              </a:rPr>
              <a:t>Geographic Data Model</a:t>
            </a:r>
            <a:r>
              <a:rPr lang="en-US" sz="2800" smtClean="0"/>
              <a:t> – a conceptual model for describing and reasoning about the world expressed in a GIS database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22263" y="522288"/>
            <a:ext cx="1919287" cy="457200"/>
          </a:xfrm>
          <a:prstGeom prst="rect">
            <a:avLst/>
          </a:prstGeom>
          <a:noFill/>
          <a:ln w="9525">
            <a:noFill/>
            <a:miter lim="800000"/>
            <a:headEnd/>
            <a:tailEnd/>
          </a:ln>
        </p:spPr>
        <p:txBody>
          <a:bodyPr>
            <a:spAutoFit/>
          </a:bodyPr>
          <a:lstStyle/>
          <a:p>
            <a:endParaRPr lang="en-US">
              <a:latin typeface="Times" pitchFamily="18" charset="0"/>
            </a:endParaRPr>
          </a:p>
        </p:txBody>
      </p:sp>
      <p:sp>
        <p:nvSpPr>
          <p:cNvPr id="209923" name="Text Box 3"/>
          <p:cNvSpPr txBox="1">
            <a:spLocks noChangeArrowheads="1"/>
          </p:cNvSpPr>
          <p:nvPr/>
        </p:nvSpPr>
        <p:spPr bwMode="auto">
          <a:xfrm>
            <a:off x="339725" y="268288"/>
            <a:ext cx="2506663" cy="2062103"/>
          </a:xfrm>
          <a:prstGeom prst="rect">
            <a:avLst/>
          </a:prstGeom>
          <a:noFill/>
          <a:ln w="9525">
            <a:noFill/>
            <a:miter lim="800000"/>
            <a:headEnd/>
            <a:tailEnd/>
          </a:ln>
          <a:effectLst/>
        </p:spPr>
        <p:txBody>
          <a:bodyPr>
            <a:spAutoFit/>
          </a:bodyPr>
          <a:lstStyle/>
          <a:p>
            <a:pPr>
              <a:defRPr/>
            </a:pPr>
            <a:r>
              <a:rPr lang="en-US" sz="3200" dirty="0">
                <a:solidFill>
                  <a:schemeClr val="accent2"/>
                </a:solidFill>
                <a:effectLst>
                  <a:outerShdw blurRad="38100" dist="38100" dir="2700000" algn="tl">
                    <a:srgbClr val="C0C0C0"/>
                  </a:outerShdw>
                </a:effectLst>
                <a:latin typeface="Arial" charset="0"/>
              </a:rPr>
              <a:t>Data Model based on </a:t>
            </a:r>
            <a:r>
              <a:rPr lang="en-US" sz="3200" dirty="0" smtClean="0">
                <a:solidFill>
                  <a:schemeClr val="accent2"/>
                </a:solidFill>
                <a:effectLst>
                  <a:outerShdw blurRad="38100" dist="38100" dir="2700000" algn="tl">
                    <a:srgbClr val="C0C0C0"/>
                  </a:outerShdw>
                </a:effectLst>
                <a:latin typeface="Arial" charset="0"/>
              </a:rPr>
              <a:t>a collection of data themes</a:t>
            </a:r>
            <a:endParaRPr lang="en-US" sz="3200" dirty="0">
              <a:solidFill>
                <a:schemeClr val="accent2"/>
              </a:solidFill>
              <a:effectLst>
                <a:outerShdw blurRad="38100" dist="38100" dir="2700000" algn="tl">
                  <a:srgbClr val="C0C0C0"/>
                </a:outerShdw>
              </a:effectLst>
              <a:latin typeface="Arial" charset="0"/>
            </a:endParaRPr>
          </a:p>
        </p:txBody>
      </p:sp>
      <p:pic>
        <p:nvPicPr>
          <p:cNvPr id="12292" name="Picture 4"/>
          <p:cNvPicPr>
            <a:picLocks noChangeAspect="1" noChangeArrowheads="1"/>
          </p:cNvPicPr>
          <p:nvPr/>
        </p:nvPicPr>
        <p:blipFill>
          <a:blip r:embed="rId3" cstate="print"/>
          <a:srcRect/>
          <a:stretch>
            <a:fillRect/>
          </a:stretch>
        </p:blipFill>
        <p:spPr bwMode="auto">
          <a:xfrm>
            <a:off x="2817813" y="252413"/>
            <a:ext cx="5091112" cy="621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flipV="1">
            <a:off x="6973888" y="3938588"/>
            <a:ext cx="557212" cy="37941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13315" name="Line 3"/>
          <p:cNvSpPr>
            <a:spLocks noChangeShapeType="1"/>
          </p:cNvSpPr>
          <p:nvPr/>
        </p:nvSpPr>
        <p:spPr bwMode="auto">
          <a:xfrm>
            <a:off x="6453188" y="3963988"/>
            <a:ext cx="519112" cy="3540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6" name="Line 4"/>
          <p:cNvSpPr>
            <a:spLocks noChangeShapeType="1"/>
          </p:cNvSpPr>
          <p:nvPr/>
        </p:nvSpPr>
        <p:spPr bwMode="auto">
          <a:xfrm flipV="1">
            <a:off x="5691188" y="3951288"/>
            <a:ext cx="773112" cy="3667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7" name="Rectangle 5"/>
          <p:cNvSpPr>
            <a:spLocks noGrp="1" noChangeArrowheads="1"/>
          </p:cNvSpPr>
          <p:nvPr>
            <p:ph type="title"/>
          </p:nvPr>
        </p:nvSpPr>
        <p:spPr>
          <a:noFill/>
        </p:spPr>
        <p:txBody>
          <a:bodyPr lIns="92075" tIns="46038" rIns="92075" bIns="46038"/>
          <a:lstStyle/>
          <a:p>
            <a:r>
              <a:rPr lang="en-US" smtClean="0"/>
              <a:t>Spatial Data: Vector format</a:t>
            </a:r>
          </a:p>
        </p:txBody>
      </p:sp>
      <p:sp>
        <p:nvSpPr>
          <p:cNvPr id="11270" name="Rectangle 6"/>
          <p:cNvSpPr>
            <a:spLocks noChangeArrowheads="1"/>
          </p:cNvSpPr>
          <p:nvPr/>
        </p:nvSpPr>
        <p:spPr bwMode="auto">
          <a:xfrm>
            <a:off x="898525" y="2479675"/>
            <a:ext cx="4564063" cy="822325"/>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Point</a:t>
            </a:r>
            <a:r>
              <a:rPr lang="en-US"/>
              <a:t> - a pair of x and y coordinates</a:t>
            </a:r>
          </a:p>
          <a:p>
            <a:pPr>
              <a:defRPr/>
            </a:pPr>
            <a:endParaRPr lang="en-US"/>
          </a:p>
        </p:txBody>
      </p:sp>
      <p:sp>
        <p:nvSpPr>
          <p:cNvPr id="13319" name="Oval 7"/>
          <p:cNvSpPr>
            <a:spLocks noChangeArrowheads="1"/>
          </p:cNvSpPr>
          <p:nvPr/>
        </p:nvSpPr>
        <p:spPr bwMode="auto">
          <a:xfrm>
            <a:off x="6402388" y="2668588"/>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0" name="Rectangle 8"/>
          <p:cNvSpPr>
            <a:spLocks noChangeArrowheads="1"/>
          </p:cNvSpPr>
          <p:nvPr/>
        </p:nvSpPr>
        <p:spPr bwMode="auto">
          <a:xfrm>
            <a:off x="6429375" y="2251075"/>
            <a:ext cx="971550" cy="457200"/>
          </a:xfrm>
          <a:prstGeom prst="rect">
            <a:avLst/>
          </a:prstGeom>
          <a:noFill/>
          <a:ln w="9525">
            <a:noFill/>
            <a:miter lim="800000"/>
            <a:headEnd/>
            <a:tailEnd/>
          </a:ln>
        </p:spPr>
        <p:txBody>
          <a:bodyPr wrap="none" lIns="92075" tIns="46038" rIns="92075" bIns="46038">
            <a:spAutoFit/>
          </a:bodyPr>
          <a:lstStyle/>
          <a:p>
            <a:r>
              <a:rPr lang="en-US"/>
              <a:t>(x</a:t>
            </a:r>
            <a:r>
              <a:rPr lang="en-US" baseline="-25000"/>
              <a:t>1</a:t>
            </a:r>
            <a:r>
              <a:rPr lang="en-US"/>
              <a:t>,y</a:t>
            </a:r>
            <a:r>
              <a:rPr lang="en-US" baseline="-25000"/>
              <a:t>1</a:t>
            </a:r>
            <a:r>
              <a:rPr lang="en-US"/>
              <a:t>)</a:t>
            </a:r>
          </a:p>
        </p:txBody>
      </p:sp>
      <p:sp>
        <p:nvSpPr>
          <p:cNvPr id="11273" name="Rectangle 9"/>
          <p:cNvSpPr>
            <a:spLocks noChangeArrowheads="1"/>
          </p:cNvSpPr>
          <p:nvPr/>
        </p:nvSpPr>
        <p:spPr bwMode="auto">
          <a:xfrm>
            <a:off x="898525" y="3851275"/>
            <a:ext cx="3457575"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Line</a:t>
            </a:r>
            <a:r>
              <a:rPr lang="en-US"/>
              <a:t> - a sequence of points</a:t>
            </a:r>
          </a:p>
        </p:txBody>
      </p:sp>
      <p:sp>
        <p:nvSpPr>
          <p:cNvPr id="13322" name="Oval 10"/>
          <p:cNvSpPr>
            <a:spLocks noChangeArrowheads="1"/>
          </p:cNvSpPr>
          <p:nvPr/>
        </p:nvSpPr>
        <p:spPr bwMode="auto">
          <a:xfrm>
            <a:off x="6935788" y="42846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3" name="Oval 11"/>
          <p:cNvSpPr>
            <a:spLocks noChangeArrowheads="1"/>
          </p:cNvSpPr>
          <p:nvPr/>
        </p:nvSpPr>
        <p:spPr bwMode="auto">
          <a:xfrm>
            <a:off x="6427788" y="392906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4" name="Oval 12"/>
          <p:cNvSpPr>
            <a:spLocks noChangeArrowheads="1"/>
          </p:cNvSpPr>
          <p:nvPr/>
        </p:nvSpPr>
        <p:spPr bwMode="auto">
          <a:xfrm>
            <a:off x="5665788" y="4281488"/>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5" name="Oval 13"/>
          <p:cNvSpPr>
            <a:spLocks noChangeArrowheads="1"/>
          </p:cNvSpPr>
          <p:nvPr/>
        </p:nvSpPr>
        <p:spPr bwMode="auto">
          <a:xfrm>
            <a:off x="7491413" y="3903663"/>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6" name="Line 14"/>
          <p:cNvSpPr>
            <a:spLocks noChangeShapeType="1"/>
          </p:cNvSpPr>
          <p:nvPr/>
        </p:nvSpPr>
        <p:spPr bwMode="auto">
          <a:xfrm>
            <a:off x="5715000" y="4384675"/>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279" name="Rectangle 15"/>
          <p:cNvSpPr>
            <a:spLocks noChangeArrowheads="1"/>
          </p:cNvSpPr>
          <p:nvPr/>
        </p:nvSpPr>
        <p:spPr bwMode="auto">
          <a:xfrm>
            <a:off x="949325" y="5159375"/>
            <a:ext cx="3836988" cy="457200"/>
          </a:xfrm>
          <a:prstGeom prst="rect">
            <a:avLst/>
          </a:prstGeom>
          <a:noFill/>
          <a:ln w="9525">
            <a:noFill/>
            <a:miter lim="800000"/>
            <a:headEnd/>
            <a:tailEnd/>
          </a:ln>
          <a:effectLst/>
        </p:spPr>
        <p:txBody>
          <a:bodyPr wrap="none" lIns="92075" tIns="46038" rIns="92075" bIns="46038">
            <a:spAutoFit/>
          </a:bodyPr>
          <a:lstStyle/>
          <a:p>
            <a:pPr>
              <a:defRPr/>
            </a:pPr>
            <a:r>
              <a:rPr lang="en-US" i="1">
                <a:solidFill>
                  <a:schemeClr val="accent2"/>
                </a:solidFill>
                <a:effectLst>
                  <a:outerShdw blurRad="38100" dist="38100" dir="2700000" algn="tl">
                    <a:srgbClr val="C0C0C0"/>
                  </a:outerShdw>
                </a:effectLst>
              </a:rPr>
              <a:t>Polygon</a:t>
            </a:r>
            <a:r>
              <a:rPr lang="en-US"/>
              <a:t> - a closed set of lines</a:t>
            </a:r>
          </a:p>
        </p:txBody>
      </p:sp>
      <p:sp>
        <p:nvSpPr>
          <p:cNvPr id="13328" name="Line 16"/>
          <p:cNvSpPr>
            <a:spLocks noChangeShapeType="1"/>
          </p:cNvSpPr>
          <p:nvPr/>
        </p:nvSpPr>
        <p:spPr bwMode="auto">
          <a:xfrm>
            <a:off x="5588000" y="5081588"/>
            <a:ext cx="0" cy="836612"/>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13329" name="Line 17"/>
          <p:cNvSpPr>
            <a:spLocks noChangeShapeType="1"/>
          </p:cNvSpPr>
          <p:nvPr/>
        </p:nvSpPr>
        <p:spPr bwMode="auto">
          <a:xfrm>
            <a:off x="5589588" y="5918200"/>
            <a:ext cx="823912" cy="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13330" name="Line 18"/>
          <p:cNvSpPr>
            <a:spLocks noChangeShapeType="1"/>
          </p:cNvSpPr>
          <p:nvPr/>
        </p:nvSpPr>
        <p:spPr bwMode="auto">
          <a:xfrm>
            <a:off x="5589588" y="5080000"/>
            <a:ext cx="798512" cy="0"/>
          </a:xfrm>
          <a:prstGeom prst="line">
            <a:avLst/>
          </a:prstGeom>
          <a:noFill/>
          <a:ln w="12700">
            <a:solidFill>
              <a:srgbClr val="008000"/>
            </a:solidFill>
            <a:round/>
            <a:headEnd type="none" w="sm" len="sm"/>
            <a:tailEnd type="none" w="sm" len="sm"/>
          </a:ln>
        </p:spPr>
        <p:txBody>
          <a:bodyPr wrap="none" anchor="ctr"/>
          <a:lstStyle/>
          <a:p>
            <a:endParaRPr lang="en-US"/>
          </a:p>
        </p:txBody>
      </p:sp>
      <p:sp>
        <p:nvSpPr>
          <p:cNvPr id="13331" name="Line 19"/>
          <p:cNvSpPr>
            <a:spLocks noChangeShapeType="1"/>
          </p:cNvSpPr>
          <p:nvPr/>
        </p:nvSpPr>
        <p:spPr bwMode="auto">
          <a:xfrm>
            <a:off x="6391275" y="5076825"/>
            <a:ext cx="747713" cy="392113"/>
          </a:xfrm>
          <a:prstGeom prst="line">
            <a:avLst/>
          </a:prstGeom>
          <a:noFill/>
          <a:ln w="12700">
            <a:solidFill>
              <a:srgbClr val="008000"/>
            </a:solidFill>
            <a:round/>
            <a:headEnd type="none" w="sm" len="sm"/>
            <a:tailEnd type="triangle" w="med" len="med"/>
          </a:ln>
        </p:spPr>
        <p:txBody>
          <a:bodyPr wrap="none" anchor="ctr"/>
          <a:lstStyle/>
          <a:p>
            <a:endParaRPr lang="en-US"/>
          </a:p>
        </p:txBody>
      </p:sp>
      <p:sp>
        <p:nvSpPr>
          <p:cNvPr id="13332" name="Line 20"/>
          <p:cNvSpPr>
            <a:spLocks noChangeShapeType="1"/>
          </p:cNvSpPr>
          <p:nvPr/>
        </p:nvSpPr>
        <p:spPr bwMode="auto">
          <a:xfrm flipV="1">
            <a:off x="6397625" y="5472113"/>
            <a:ext cx="722313" cy="442912"/>
          </a:xfrm>
          <a:prstGeom prst="line">
            <a:avLst/>
          </a:prstGeom>
          <a:noFill/>
          <a:ln w="12700">
            <a:solidFill>
              <a:schemeClr val="accent2"/>
            </a:solidFill>
            <a:round/>
            <a:headEnd type="triangle" w="med" len="med"/>
            <a:tailEnd type="none" w="sm" len="sm"/>
          </a:ln>
        </p:spPr>
        <p:txBody>
          <a:bodyPr wrap="none" anchor="ctr"/>
          <a:lstStyle/>
          <a:p>
            <a:endParaRPr lang="en-US"/>
          </a:p>
        </p:txBody>
      </p:sp>
      <p:sp>
        <p:nvSpPr>
          <p:cNvPr id="13333" name="Text Box 21"/>
          <p:cNvSpPr txBox="1">
            <a:spLocks noChangeArrowheads="1"/>
          </p:cNvSpPr>
          <p:nvPr/>
        </p:nvSpPr>
        <p:spPr bwMode="auto">
          <a:xfrm>
            <a:off x="5318125" y="4202113"/>
            <a:ext cx="844550" cy="457200"/>
          </a:xfrm>
          <a:prstGeom prst="rect">
            <a:avLst/>
          </a:prstGeom>
          <a:noFill/>
          <a:ln w="12700">
            <a:noFill/>
            <a:miter lim="800000"/>
            <a:headEnd type="none" w="sm" len="sm"/>
            <a:tailEnd type="none" w="sm" len="sm"/>
          </a:ln>
        </p:spPr>
        <p:txBody>
          <a:bodyPr wrap="none">
            <a:spAutoFit/>
          </a:bodyPr>
          <a:lstStyle/>
          <a:p>
            <a:pPr eaLnBrk="1" hangingPunct="1"/>
            <a:r>
              <a:rPr lang="en-US"/>
              <a:t>Node</a:t>
            </a:r>
          </a:p>
        </p:txBody>
      </p:sp>
      <p:sp>
        <p:nvSpPr>
          <p:cNvPr id="13334" name="Text Box 22"/>
          <p:cNvSpPr txBox="1">
            <a:spLocks noChangeArrowheads="1"/>
          </p:cNvSpPr>
          <p:nvPr/>
        </p:nvSpPr>
        <p:spPr bwMode="auto">
          <a:xfrm>
            <a:off x="6118225" y="3478213"/>
            <a:ext cx="944563" cy="457200"/>
          </a:xfrm>
          <a:prstGeom prst="rect">
            <a:avLst/>
          </a:prstGeom>
          <a:noFill/>
          <a:ln w="12700">
            <a:noFill/>
            <a:miter lim="800000"/>
            <a:headEnd type="none" w="sm" len="sm"/>
            <a:tailEnd type="none" w="sm" len="sm"/>
          </a:ln>
        </p:spPr>
        <p:txBody>
          <a:bodyPr wrap="none">
            <a:spAutoFit/>
          </a:bodyPr>
          <a:lstStyle/>
          <a:p>
            <a:pPr eaLnBrk="1" hangingPunct="1"/>
            <a:r>
              <a:rPr lang="en-US"/>
              <a:t>vertex</a:t>
            </a:r>
          </a:p>
        </p:txBody>
      </p:sp>
      <p:sp>
        <p:nvSpPr>
          <p:cNvPr id="13335" name="Text Box 23"/>
          <p:cNvSpPr txBox="1">
            <a:spLocks noChangeArrowheads="1"/>
          </p:cNvSpPr>
          <p:nvPr/>
        </p:nvSpPr>
        <p:spPr bwMode="auto">
          <a:xfrm>
            <a:off x="868363" y="1854200"/>
            <a:ext cx="4298950"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Vector</a:t>
            </a:r>
            <a:r>
              <a:rPr lang="en-US"/>
              <a:t> data are defined spatially: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p:txBody>
          <a:bodyPr/>
          <a:lstStyle/>
          <a:p>
            <a:r>
              <a:rPr lang="en-US" smtClean="0"/>
              <a:t>Kissimmee watershed, Florida</a:t>
            </a:r>
          </a:p>
        </p:txBody>
      </p:sp>
      <p:pic>
        <p:nvPicPr>
          <p:cNvPr id="14339" name="Picture 5" descr="kissimmee"/>
          <p:cNvPicPr>
            <a:picLocks noGrp="1" noChangeAspect="1" noChangeArrowheads="1"/>
          </p:cNvPicPr>
          <p:nvPr>
            <p:ph idx="4294967295"/>
          </p:nvPr>
        </p:nvPicPr>
        <p:blipFill>
          <a:blip r:embed="rId3" cstate="print"/>
          <a:srcRect/>
          <a:stretch>
            <a:fillRect/>
          </a:stretch>
        </p:blipFill>
        <p:spPr>
          <a:xfrm>
            <a:off x="685800" y="2014538"/>
            <a:ext cx="7772400" cy="4046537"/>
          </a:xfrm>
          <a:noFill/>
        </p:spPr>
      </p:pic>
      <p:sp>
        <p:nvSpPr>
          <p:cNvPr id="14340" name="Text Box 8"/>
          <p:cNvSpPr txBox="1">
            <a:spLocks noChangeArrowheads="1"/>
          </p:cNvSpPr>
          <p:nvPr/>
        </p:nvSpPr>
        <p:spPr bwMode="auto">
          <a:xfrm>
            <a:off x="914400" y="5105400"/>
            <a:ext cx="1147763" cy="457200"/>
          </a:xfrm>
          <a:prstGeom prst="rect">
            <a:avLst/>
          </a:prstGeom>
          <a:noFill/>
          <a:ln w="9525">
            <a:noFill/>
            <a:miter lim="800000"/>
            <a:headEnd/>
            <a:tailEnd/>
          </a:ln>
        </p:spPr>
        <p:txBody>
          <a:bodyPr wrap="none">
            <a:spAutoFit/>
          </a:bodyPr>
          <a:lstStyle/>
          <a:p>
            <a:r>
              <a:rPr lang="en-US">
                <a:solidFill>
                  <a:srgbClr val="FF3300"/>
                </a:solidFill>
              </a:rPr>
              <a:t>Themes</a:t>
            </a:r>
          </a:p>
        </p:txBody>
      </p:sp>
      <p:sp>
        <p:nvSpPr>
          <p:cNvPr id="14341" name="Line 9"/>
          <p:cNvSpPr>
            <a:spLocks noChangeShapeType="1"/>
          </p:cNvSpPr>
          <p:nvPr/>
        </p:nvSpPr>
        <p:spPr bwMode="auto">
          <a:xfrm flipV="1">
            <a:off x="1447800" y="4724400"/>
            <a:ext cx="0" cy="457200"/>
          </a:xfrm>
          <a:prstGeom prst="line">
            <a:avLst/>
          </a:prstGeom>
          <a:noFill/>
          <a:ln w="9525">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rot="21480000">
            <a:off x="1965406" y="1859740"/>
            <a:ext cx="4732474" cy="3658521"/>
            <a:chOff x="1965406" y="1859740"/>
            <a:chExt cx="4732474" cy="3658521"/>
          </a:xfrm>
        </p:grpSpPr>
        <p:pic>
          <p:nvPicPr>
            <p:cNvPr id="7" name="Picture 6"/>
            <p:cNvPicPr>
              <a:picLocks noChangeAspect="1"/>
            </p:cNvPicPr>
            <p:nvPr/>
          </p:nvPicPr>
          <p:blipFill>
            <a:blip r:embed="rId2"/>
            <a:stretch>
              <a:fillRect/>
            </a:stretch>
          </p:blipFill>
          <p:spPr>
            <a:xfrm>
              <a:off x="1965406" y="1859740"/>
              <a:ext cx="4732474" cy="3658521"/>
            </a:xfrm>
            <a:prstGeom prst="rect">
              <a:avLst/>
            </a:prstGeom>
          </p:spPr>
        </p:pic>
        <p:sp>
          <p:nvSpPr>
            <p:cNvPr id="4102" name="Line 10"/>
            <p:cNvSpPr>
              <a:spLocks noChangeShapeType="1"/>
            </p:cNvSpPr>
            <p:nvPr/>
          </p:nvSpPr>
          <p:spPr bwMode="auto">
            <a:xfrm>
              <a:off x="3060192" y="3376980"/>
              <a:ext cx="890000" cy="1093677"/>
            </a:xfrm>
            <a:prstGeom prst="line">
              <a:avLst/>
            </a:prstGeom>
            <a:noFill/>
            <a:ln w="762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8" name="Oval 7"/>
            <p:cNvSpPr/>
            <p:nvPr/>
          </p:nvSpPr>
          <p:spPr bwMode="auto">
            <a:xfrm>
              <a:off x="2905506" y="3180032"/>
              <a:ext cx="182880" cy="196948"/>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7" name="Oval 16"/>
            <p:cNvSpPr/>
            <p:nvPr/>
          </p:nvSpPr>
          <p:spPr bwMode="auto">
            <a:xfrm>
              <a:off x="3950676" y="4470657"/>
              <a:ext cx="182880" cy="196948"/>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8" name="Oval 17"/>
            <p:cNvSpPr/>
            <p:nvPr/>
          </p:nvSpPr>
          <p:spPr bwMode="auto">
            <a:xfrm>
              <a:off x="5709138" y="3867256"/>
              <a:ext cx="182880" cy="196948"/>
            </a:xfrm>
            <a:prstGeom prst="ellipse">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9" name="Line 10"/>
            <p:cNvSpPr>
              <a:spLocks noChangeShapeType="1"/>
            </p:cNvSpPr>
            <p:nvPr/>
          </p:nvSpPr>
          <p:spPr bwMode="auto">
            <a:xfrm>
              <a:off x="3047058" y="3272267"/>
              <a:ext cx="2662080" cy="651258"/>
            </a:xfrm>
            <a:prstGeom prst="line">
              <a:avLst/>
            </a:prstGeom>
            <a:noFill/>
            <a:ln w="762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0" name="Line 10"/>
            <p:cNvSpPr>
              <a:spLocks noChangeShapeType="1"/>
            </p:cNvSpPr>
            <p:nvPr/>
          </p:nvSpPr>
          <p:spPr bwMode="auto">
            <a:xfrm flipV="1">
              <a:off x="4133556" y="4064203"/>
              <a:ext cx="1575582" cy="454309"/>
            </a:xfrm>
            <a:prstGeom prst="line">
              <a:avLst/>
            </a:prstGeom>
            <a:noFill/>
            <a:ln w="762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sp>
        <p:nvSpPr>
          <p:cNvPr id="4099" name="Rectangle 3"/>
          <p:cNvSpPr>
            <a:spLocks noGrp="1" noChangeArrowheads="1"/>
          </p:cNvSpPr>
          <p:nvPr>
            <p:ph type="ctrTitle"/>
          </p:nvPr>
        </p:nvSpPr>
        <p:spPr>
          <a:xfrm>
            <a:off x="685800" y="293688"/>
            <a:ext cx="7772400" cy="838200"/>
          </a:xfrm>
        </p:spPr>
        <p:txBody>
          <a:bodyPr/>
          <a:lstStyle/>
          <a:p>
            <a:r>
              <a:rPr lang="en-US" smtClean="0"/>
              <a:t>Our Classroom</a:t>
            </a:r>
          </a:p>
        </p:txBody>
      </p:sp>
      <p:sp>
        <p:nvSpPr>
          <p:cNvPr id="4100" name="Text Box 4"/>
          <p:cNvSpPr txBox="1">
            <a:spLocks noChangeArrowheads="1"/>
          </p:cNvSpPr>
          <p:nvPr/>
        </p:nvSpPr>
        <p:spPr bwMode="auto">
          <a:xfrm>
            <a:off x="11960" y="2674754"/>
            <a:ext cx="2782040" cy="1200329"/>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dirty="0" err="1">
                <a:solidFill>
                  <a:srgbClr val="000000"/>
                </a:solidFill>
              </a:rPr>
              <a:t>Dr</a:t>
            </a:r>
            <a:r>
              <a:rPr lang="en-US" dirty="0">
                <a:solidFill>
                  <a:srgbClr val="000000"/>
                </a:solidFill>
              </a:rPr>
              <a:t> </a:t>
            </a:r>
            <a:r>
              <a:rPr lang="en-US" dirty="0" smtClean="0">
                <a:solidFill>
                  <a:srgbClr val="000000"/>
                </a:solidFill>
              </a:rPr>
              <a:t>Tony </a:t>
            </a:r>
            <a:r>
              <a:rPr lang="en-US" dirty="0" err="1" smtClean="0">
                <a:solidFill>
                  <a:srgbClr val="000000"/>
                </a:solidFill>
              </a:rPr>
              <a:t>Castronova</a:t>
            </a:r>
            <a:endParaRPr lang="en-US" dirty="0">
              <a:solidFill>
                <a:srgbClr val="000000"/>
              </a:solidFill>
            </a:endParaRPr>
          </a:p>
          <a:p>
            <a:pPr algn="ctr"/>
            <a:r>
              <a:rPr lang="en-US" dirty="0">
                <a:solidFill>
                  <a:srgbClr val="000000"/>
                </a:solidFill>
              </a:rPr>
              <a:t>Students at Utah State University</a:t>
            </a:r>
          </a:p>
        </p:txBody>
      </p:sp>
      <p:sp>
        <p:nvSpPr>
          <p:cNvPr id="4101" name="Text Box 5"/>
          <p:cNvSpPr txBox="1">
            <a:spLocks noChangeArrowheads="1"/>
          </p:cNvSpPr>
          <p:nvPr/>
        </p:nvSpPr>
        <p:spPr bwMode="auto">
          <a:xfrm>
            <a:off x="3048000" y="5622975"/>
            <a:ext cx="3019425" cy="830263"/>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a:solidFill>
                  <a:srgbClr val="000000"/>
                </a:solidFill>
              </a:rPr>
              <a:t>Dr David Maidment Students at UT Austin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118" y="4813197"/>
            <a:ext cx="1124709" cy="1594737"/>
          </a:xfrm>
          <a:prstGeom prst="rect">
            <a:avLst/>
          </a:prstGeom>
        </p:spPr>
      </p:pic>
      <p:pic>
        <p:nvPicPr>
          <p:cNvPr id="12"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20324" t="6260" r="17506" b="10093"/>
          <a:stretch/>
        </p:blipFill>
        <p:spPr bwMode="auto">
          <a:xfrm>
            <a:off x="6160936" y="1972744"/>
            <a:ext cx="1196052" cy="159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6055235" y="3521326"/>
            <a:ext cx="3060700" cy="1569660"/>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dirty="0" err="1">
                <a:solidFill>
                  <a:srgbClr val="000000"/>
                </a:solidFill>
              </a:rPr>
              <a:t>Dr</a:t>
            </a:r>
            <a:r>
              <a:rPr lang="en-US" dirty="0">
                <a:solidFill>
                  <a:srgbClr val="000000"/>
                </a:solidFill>
              </a:rPr>
              <a:t> </a:t>
            </a:r>
            <a:r>
              <a:rPr lang="en-US" dirty="0" smtClean="0">
                <a:solidFill>
                  <a:srgbClr val="000000"/>
                </a:solidFill>
              </a:rPr>
              <a:t>David Tarboton and Larry Band</a:t>
            </a:r>
            <a:endParaRPr lang="en-US" dirty="0">
              <a:solidFill>
                <a:srgbClr val="000000"/>
              </a:solidFill>
            </a:endParaRPr>
          </a:p>
          <a:p>
            <a:pPr algn="ctr"/>
            <a:r>
              <a:rPr lang="en-US" dirty="0">
                <a:solidFill>
                  <a:srgbClr val="000000"/>
                </a:solidFill>
              </a:rPr>
              <a:t>Students at </a:t>
            </a:r>
            <a:r>
              <a:rPr lang="en-US" dirty="0" smtClean="0">
                <a:solidFill>
                  <a:srgbClr val="000000"/>
                </a:solidFill>
              </a:rPr>
              <a:t>UNC Chapel Hill</a:t>
            </a:r>
            <a:endParaRPr lang="en-US" dirty="0">
              <a:solidFill>
                <a:srgbClr val="000000"/>
              </a:solidFill>
            </a:endParaRPr>
          </a:p>
        </p:txBody>
      </p:sp>
      <p:pic>
        <p:nvPicPr>
          <p:cNvPr id="6" name="Picture 5"/>
          <p:cNvPicPr>
            <a:picLocks noChangeAspect="1"/>
          </p:cNvPicPr>
          <p:nvPr/>
        </p:nvPicPr>
        <p:blipFill>
          <a:blip r:embed="rId5"/>
          <a:stretch>
            <a:fillRect/>
          </a:stretch>
        </p:blipFill>
        <p:spPr>
          <a:xfrm>
            <a:off x="626694" y="1040049"/>
            <a:ext cx="1322986" cy="1559462"/>
          </a:xfrm>
          <a:prstGeom prst="rect">
            <a:avLst/>
          </a:prstGeom>
        </p:spPr>
      </p:pic>
      <p:pic>
        <p:nvPicPr>
          <p:cNvPr id="1030" name="Picture 6" descr="https://lh5.googleusercontent.com/-h1z7gEh7SNo/AAAAAAAAAAI/AAAAAAAAAAA/ZWtLgej6H1Y/s128-c-k/photo.jpg"/>
          <p:cNvPicPr>
            <a:picLocks noChangeAspect="1" noChangeArrowheads="1"/>
          </p:cNvPicPr>
          <p:nvPr/>
        </p:nvPicPr>
        <p:blipFill rotWithShape="1">
          <a:blip r:embed="rId6">
            <a:extLst>
              <a:ext uri="{28A0092B-C50C-407E-A947-70E740481C1C}">
                <a14:useLocalDpi xmlns:a14="http://schemas.microsoft.com/office/drawing/2010/main" val="0"/>
              </a:ext>
            </a:extLst>
          </a:blip>
          <a:srcRect l="10181"/>
          <a:stretch/>
        </p:blipFill>
        <p:spPr bwMode="auto">
          <a:xfrm>
            <a:off x="7396295" y="1972745"/>
            <a:ext cx="1390916" cy="154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878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r>
              <a:rPr lang="en-US" smtClean="0"/>
              <a:t>Attributes of a Selected Feature</a:t>
            </a:r>
          </a:p>
        </p:txBody>
      </p:sp>
      <p:pic>
        <p:nvPicPr>
          <p:cNvPr id="15363" name="Picture 3" descr="s65-A"/>
          <p:cNvPicPr>
            <a:picLocks noGrp="1" noChangeAspect="1" noChangeArrowheads="1"/>
          </p:cNvPicPr>
          <p:nvPr>
            <p:ph idx="1"/>
          </p:nvPr>
        </p:nvPicPr>
        <p:blipFill>
          <a:blip r:embed="rId3" cstate="print"/>
          <a:srcRect/>
          <a:stretch>
            <a:fillRect/>
          </a:stretch>
        </p:blipFill>
        <p:spPr>
          <a:xfrm>
            <a:off x="685800" y="2092325"/>
            <a:ext cx="7772400" cy="3890963"/>
          </a:xfrm>
          <a:noFill/>
        </p:spPr>
      </p:pic>
      <p:sp>
        <p:nvSpPr>
          <p:cNvPr id="15364" name="Line 6"/>
          <p:cNvSpPr>
            <a:spLocks noChangeShapeType="1"/>
          </p:cNvSpPr>
          <p:nvPr/>
        </p:nvSpPr>
        <p:spPr bwMode="auto">
          <a:xfrm flipH="1">
            <a:off x="3657600" y="3352800"/>
            <a:ext cx="1371600" cy="2057400"/>
          </a:xfrm>
          <a:prstGeom prst="line">
            <a:avLst/>
          </a:prstGeom>
          <a:noFill/>
          <a:ln w="9525">
            <a:solidFill>
              <a:srgbClr val="FF3300"/>
            </a:solidFill>
            <a:round/>
            <a:headEnd type="triangl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71513" y="350838"/>
            <a:ext cx="7772400" cy="1143000"/>
          </a:xfrm>
          <a:noFill/>
        </p:spPr>
        <p:txBody>
          <a:bodyPr lIns="92075" tIns="46038" rIns="92075" bIns="46038"/>
          <a:lstStyle/>
          <a:p>
            <a:r>
              <a:rPr lang="en-US" smtClean="0"/>
              <a:t>Raster and Vector Data</a:t>
            </a:r>
          </a:p>
        </p:txBody>
      </p:sp>
      <p:sp>
        <p:nvSpPr>
          <p:cNvPr id="9219" name="Rectangle 3"/>
          <p:cNvSpPr>
            <a:spLocks noChangeArrowheads="1"/>
          </p:cNvSpPr>
          <p:nvPr/>
        </p:nvSpPr>
        <p:spPr bwMode="auto">
          <a:xfrm>
            <a:off x="1235075" y="3006725"/>
            <a:ext cx="1279525" cy="519113"/>
          </a:xfrm>
          <a:prstGeom prst="rect">
            <a:avLst/>
          </a:prstGeom>
          <a:noFill/>
          <a:ln w="9525">
            <a:noFill/>
            <a:miter lim="800000"/>
            <a:headEnd/>
            <a:tailEnd/>
          </a:ln>
          <a:effectLst/>
        </p:spPr>
        <p:txBody>
          <a:bodyPr lIns="92075" tIns="46038" rIns="92075" bIns="46038">
            <a:spAutoFit/>
          </a:bodyPr>
          <a:lstStyle/>
          <a:p>
            <a:pPr>
              <a:spcBef>
                <a:spcPct val="50000"/>
              </a:spcBef>
              <a:defRPr/>
            </a:pPr>
            <a:r>
              <a:rPr lang="en-US" sz="2800" i="1">
                <a:effectLst>
                  <a:outerShdw blurRad="38100" dist="38100" dir="2700000" algn="tl">
                    <a:srgbClr val="C0C0C0"/>
                  </a:outerShdw>
                </a:effectLst>
              </a:rPr>
              <a:t>Point</a:t>
            </a:r>
          </a:p>
        </p:txBody>
      </p:sp>
      <p:sp>
        <p:nvSpPr>
          <p:cNvPr id="9220" name="Rectangle 4"/>
          <p:cNvSpPr>
            <a:spLocks noChangeArrowheads="1"/>
          </p:cNvSpPr>
          <p:nvPr/>
        </p:nvSpPr>
        <p:spPr bwMode="auto">
          <a:xfrm>
            <a:off x="1219200" y="4038600"/>
            <a:ext cx="81597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Line</a:t>
            </a:r>
          </a:p>
        </p:txBody>
      </p:sp>
      <p:sp>
        <p:nvSpPr>
          <p:cNvPr id="9221" name="Rectangle 5"/>
          <p:cNvSpPr>
            <a:spLocks noChangeArrowheads="1"/>
          </p:cNvSpPr>
          <p:nvPr/>
        </p:nvSpPr>
        <p:spPr bwMode="auto">
          <a:xfrm>
            <a:off x="1143000" y="4953000"/>
            <a:ext cx="1368425"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Polygon</a:t>
            </a:r>
          </a:p>
        </p:txBody>
      </p:sp>
      <p:sp>
        <p:nvSpPr>
          <p:cNvPr id="9222" name="Rectangle 6"/>
          <p:cNvSpPr>
            <a:spLocks noChangeArrowheads="1"/>
          </p:cNvSpPr>
          <p:nvPr/>
        </p:nvSpPr>
        <p:spPr bwMode="auto">
          <a:xfrm>
            <a:off x="4038600" y="2057400"/>
            <a:ext cx="113030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Vector</a:t>
            </a:r>
          </a:p>
        </p:txBody>
      </p:sp>
      <p:sp>
        <p:nvSpPr>
          <p:cNvPr id="9223" name="Rectangle 7"/>
          <p:cNvSpPr>
            <a:spLocks noChangeArrowheads="1"/>
          </p:cNvSpPr>
          <p:nvPr/>
        </p:nvSpPr>
        <p:spPr bwMode="auto">
          <a:xfrm>
            <a:off x="6934200" y="2057400"/>
            <a:ext cx="1111250" cy="519113"/>
          </a:xfrm>
          <a:prstGeom prst="rect">
            <a:avLst/>
          </a:prstGeom>
          <a:noFill/>
          <a:ln w="9525">
            <a:noFill/>
            <a:miter lim="800000"/>
            <a:headEnd/>
            <a:tailEnd/>
          </a:ln>
          <a:effectLst/>
        </p:spPr>
        <p:txBody>
          <a:bodyPr wrap="none" lIns="92075" tIns="46038" rIns="92075" bIns="46038">
            <a:spAutoFit/>
          </a:bodyPr>
          <a:lstStyle/>
          <a:p>
            <a:pPr>
              <a:defRPr/>
            </a:pPr>
            <a:r>
              <a:rPr lang="en-US" sz="2800" i="1">
                <a:effectLst>
                  <a:outerShdw blurRad="38100" dist="38100" dir="2700000" algn="tl">
                    <a:srgbClr val="C0C0C0"/>
                  </a:outerShdw>
                </a:effectLst>
              </a:rPr>
              <a:t>Raster</a:t>
            </a:r>
          </a:p>
        </p:txBody>
      </p:sp>
      <p:sp>
        <p:nvSpPr>
          <p:cNvPr id="16392" name="Freeform 8"/>
          <p:cNvSpPr>
            <a:spLocks/>
          </p:cNvSpPr>
          <p:nvPr/>
        </p:nvSpPr>
        <p:spPr bwMode="auto">
          <a:xfrm>
            <a:off x="4054475" y="4302125"/>
            <a:ext cx="1449388" cy="1588"/>
          </a:xfrm>
          <a:custGeom>
            <a:avLst/>
            <a:gdLst>
              <a:gd name="T0" fmla="*/ 0 w 913"/>
              <a:gd name="T1" fmla="*/ 0 h 1"/>
              <a:gd name="T2" fmla="*/ 1447800 w 913"/>
              <a:gd name="T3" fmla="*/ 0 h 1"/>
              <a:gd name="T4" fmla="*/ 0 60000 65536"/>
              <a:gd name="T5" fmla="*/ 0 60000 65536"/>
              <a:gd name="T6" fmla="*/ 0 w 913"/>
              <a:gd name="T7" fmla="*/ 0 h 1"/>
              <a:gd name="T8" fmla="*/ 913 w 913"/>
              <a:gd name="T9" fmla="*/ 1 h 1"/>
            </a:gdLst>
            <a:ahLst/>
            <a:cxnLst>
              <a:cxn ang="T4">
                <a:pos x="T0" y="T1"/>
              </a:cxn>
              <a:cxn ang="T5">
                <a:pos x="T2" y="T3"/>
              </a:cxn>
            </a:cxnLst>
            <a:rect l="T6" t="T7" r="T8" b="T9"/>
            <a:pathLst>
              <a:path w="913" h="1">
                <a:moveTo>
                  <a:pt x="0" y="0"/>
                </a:moveTo>
                <a:lnTo>
                  <a:pt x="912" y="0"/>
                </a:lnTo>
              </a:path>
            </a:pathLst>
          </a:custGeom>
          <a:noFill/>
          <a:ln w="12700" cap="rnd">
            <a:solidFill>
              <a:schemeClr val="tx1"/>
            </a:solidFill>
            <a:round/>
            <a:headEnd type="none" w="sm" len="sm"/>
            <a:tailEnd type="none" w="sm" len="sm"/>
          </a:ln>
        </p:spPr>
        <p:txBody>
          <a:bodyPr/>
          <a:lstStyle/>
          <a:p>
            <a:endParaRPr lang="en-US"/>
          </a:p>
        </p:txBody>
      </p:sp>
      <p:sp>
        <p:nvSpPr>
          <p:cNvPr id="16393" name="Oval 9"/>
          <p:cNvSpPr>
            <a:spLocks noChangeArrowheads="1"/>
          </p:cNvSpPr>
          <p:nvPr/>
        </p:nvSpPr>
        <p:spPr bwMode="auto">
          <a:xfrm>
            <a:off x="4511675" y="3082925"/>
            <a:ext cx="76200" cy="7620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6394" name="Rectangle 10"/>
          <p:cNvSpPr>
            <a:spLocks noChangeArrowheads="1"/>
          </p:cNvSpPr>
          <p:nvPr/>
        </p:nvSpPr>
        <p:spPr bwMode="auto">
          <a:xfrm>
            <a:off x="7331075" y="3006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5" name="Rectangle 11"/>
          <p:cNvSpPr>
            <a:spLocks noChangeArrowheads="1"/>
          </p:cNvSpPr>
          <p:nvPr/>
        </p:nvSpPr>
        <p:spPr bwMode="auto">
          <a:xfrm>
            <a:off x="68738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6" name="Rectangle 12"/>
          <p:cNvSpPr>
            <a:spLocks noChangeArrowheads="1"/>
          </p:cNvSpPr>
          <p:nvPr/>
        </p:nvSpPr>
        <p:spPr bwMode="auto">
          <a:xfrm>
            <a:off x="75596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7" name="Rectangle 13"/>
          <p:cNvSpPr>
            <a:spLocks noChangeArrowheads="1"/>
          </p:cNvSpPr>
          <p:nvPr/>
        </p:nvSpPr>
        <p:spPr bwMode="auto">
          <a:xfrm>
            <a:off x="73310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8" name="Rectangle 14"/>
          <p:cNvSpPr>
            <a:spLocks noChangeArrowheads="1"/>
          </p:cNvSpPr>
          <p:nvPr/>
        </p:nvSpPr>
        <p:spPr bwMode="auto">
          <a:xfrm>
            <a:off x="71024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399" name="Rectangle 15"/>
          <p:cNvSpPr>
            <a:spLocks noChangeArrowheads="1"/>
          </p:cNvSpPr>
          <p:nvPr/>
        </p:nvSpPr>
        <p:spPr bwMode="auto">
          <a:xfrm>
            <a:off x="75596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0" name="Rectangle 16"/>
          <p:cNvSpPr>
            <a:spLocks noChangeArrowheads="1"/>
          </p:cNvSpPr>
          <p:nvPr/>
        </p:nvSpPr>
        <p:spPr bwMode="auto">
          <a:xfrm>
            <a:off x="73310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1" name="Rectangle 17"/>
          <p:cNvSpPr>
            <a:spLocks noChangeArrowheads="1"/>
          </p:cNvSpPr>
          <p:nvPr/>
        </p:nvSpPr>
        <p:spPr bwMode="auto">
          <a:xfrm>
            <a:off x="71024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2" name="Rectangle 18"/>
          <p:cNvSpPr>
            <a:spLocks noChangeArrowheads="1"/>
          </p:cNvSpPr>
          <p:nvPr/>
        </p:nvSpPr>
        <p:spPr bwMode="auto">
          <a:xfrm>
            <a:off x="75596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3" name="Rectangle 19"/>
          <p:cNvSpPr>
            <a:spLocks noChangeArrowheads="1"/>
          </p:cNvSpPr>
          <p:nvPr/>
        </p:nvSpPr>
        <p:spPr bwMode="auto">
          <a:xfrm>
            <a:off x="73310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4" name="Rectangle 20"/>
          <p:cNvSpPr>
            <a:spLocks noChangeArrowheads="1"/>
          </p:cNvSpPr>
          <p:nvPr/>
        </p:nvSpPr>
        <p:spPr bwMode="auto">
          <a:xfrm>
            <a:off x="71024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5" name="Rectangle 21"/>
          <p:cNvSpPr>
            <a:spLocks noChangeArrowheads="1"/>
          </p:cNvSpPr>
          <p:nvPr/>
        </p:nvSpPr>
        <p:spPr bwMode="auto">
          <a:xfrm>
            <a:off x="75596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6" name="Rectangle 22"/>
          <p:cNvSpPr>
            <a:spLocks noChangeArrowheads="1"/>
          </p:cNvSpPr>
          <p:nvPr/>
        </p:nvSpPr>
        <p:spPr bwMode="auto">
          <a:xfrm>
            <a:off x="73310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7" name="Rectangle 23"/>
          <p:cNvSpPr>
            <a:spLocks noChangeArrowheads="1"/>
          </p:cNvSpPr>
          <p:nvPr/>
        </p:nvSpPr>
        <p:spPr bwMode="auto">
          <a:xfrm>
            <a:off x="71024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08" name="Rectangle 24"/>
          <p:cNvSpPr>
            <a:spLocks noChangeArrowheads="1"/>
          </p:cNvSpPr>
          <p:nvPr/>
        </p:nvSpPr>
        <p:spPr bwMode="auto">
          <a:xfrm>
            <a:off x="4283075" y="5140325"/>
            <a:ext cx="838200" cy="762000"/>
          </a:xfrm>
          <a:prstGeom prst="rect">
            <a:avLst/>
          </a:prstGeom>
          <a:noFill/>
          <a:ln w="12700">
            <a:solidFill>
              <a:schemeClr val="tx1"/>
            </a:solidFill>
            <a:miter lim="800000"/>
            <a:headEnd/>
            <a:tailEnd/>
          </a:ln>
        </p:spPr>
        <p:txBody>
          <a:bodyPr wrap="none" anchor="ctr"/>
          <a:lstStyle/>
          <a:p>
            <a:endParaRPr lang="en-US"/>
          </a:p>
        </p:txBody>
      </p:sp>
      <p:sp>
        <p:nvSpPr>
          <p:cNvPr id="16409" name="Rectangle 25"/>
          <p:cNvSpPr>
            <a:spLocks noChangeArrowheads="1"/>
          </p:cNvSpPr>
          <p:nvPr/>
        </p:nvSpPr>
        <p:spPr bwMode="auto">
          <a:xfrm>
            <a:off x="77882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6410" name="Text Box 26"/>
          <p:cNvSpPr txBox="1">
            <a:spLocks noChangeArrowheads="1"/>
          </p:cNvSpPr>
          <p:nvPr/>
        </p:nvSpPr>
        <p:spPr bwMode="auto">
          <a:xfrm>
            <a:off x="762000" y="1503363"/>
            <a:ext cx="721518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Raster</a:t>
            </a:r>
            <a:r>
              <a:rPr lang="en-US"/>
              <a:t> data are described by a cell grid, one value per cell</a:t>
            </a:r>
          </a:p>
        </p:txBody>
      </p:sp>
      <p:sp>
        <p:nvSpPr>
          <p:cNvPr id="16411" name="Text Box 27"/>
          <p:cNvSpPr txBox="1">
            <a:spLocks noChangeArrowheads="1"/>
          </p:cNvSpPr>
          <p:nvPr/>
        </p:nvSpPr>
        <p:spPr bwMode="auto">
          <a:xfrm>
            <a:off x="6521450" y="4505325"/>
            <a:ext cx="1773238" cy="457200"/>
          </a:xfrm>
          <a:prstGeom prst="rect">
            <a:avLst/>
          </a:prstGeom>
          <a:noFill/>
          <a:ln w="12700">
            <a:noFill/>
            <a:miter lim="800000"/>
            <a:headEnd type="none" w="sm" len="sm"/>
            <a:tailEnd type="none" w="sm" len="sm"/>
          </a:ln>
        </p:spPr>
        <p:txBody>
          <a:bodyPr wrap="none">
            <a:spAutoFit/>
          </a:bodyPr>
          <a:lstStyle/>
          <a:p>
            <a:pPr eaLnBrk="1" hangingPunct="1"/>
            <a:r>
              <a:rPr lang="en-US">
                <a:solidFill>
                  <a:schemeClr val="accent2"/>
                </a:solidFill>
              </a:rPr>
              <a:t>Zone</a:t>
            </a:r>
            <a:r>
              <a:rPr lang="en-US"/>
              <a:t> of cells</a:t>
            </a:r>
          </a:p>
        </p:txBody>
      </p:sp>
      <p:sp>
        <p:nvSpPr>
          <p:cNvPr id="16412" name="Line 28"/>
          <p:cNvSpPr>
            <a:spLocks noChangeShapeType="1"/>
          </p:cNvSpPr>
          <p:nvPr/>
        </p:nvSpPr>
        <p:spPr bwMode="auto">
          <a:xfrm>
            <a:off x="5546725" y="2362200"/>
            <a:ext cx="1158875" cy="0"/>
          </a:xfrm>
          <a:prstGeom prst="line">
            <a:avLst/>
          </a:prstGeom>
          <a:noFill/>
          <a:ln w="28575">
            <a:solidFill>
              <a:schemeClr val="accent2"/>
            </a:solidFill>
            <a:round/>
            <a:headEnd type="triangle" w="med" len="me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lavista"/>
          <p:cNvPicPr>
            <a:picLocks noChangeAspect="1" noChangeArrowheads="1"/>
          </p:cNvPicPr>
          <p:nvPr/>
        </p:nvPicPr>
        <p:blipFill>
          <a:blip r:embed="rId3" cstate="print"/>
          <a:srcRect/>
          <a:stretch>
            <a:fillRect/>
          </a:stretch>
        </p:blipFill>
        <p:spPr bwMode="auto">
          <a:xfrm>
            <a:off x="1295400" y="1066800"/>
            <a:ext cx="6781800" cy="5119688"/>
          </a:xfrm>
          <a:prstGeom prst="rect">
            <a:avLst/>
          </a:prstGeom>
          <a:noFill/>
          <a:ln w="9525">
            <a:noFill/>
            <a:miter lim="800000"/>
            <a:headEnd/>
            <a:tailEnd/>
          </a:ln>
        </p:spPr>
      </p:pic>
      <p:pic>
        <p:nvPicPr>
          <p:cNvPr id="17411" name="Picture 3" descr="srtm"/>
          <p:cNvPicPr>
            <a:picLocks noChangeAspect="1" noChangeArrowheads="1"/>
          </p:cNvPicPr>
          <p:nvPr/>
        </p:nvPicPr>
        <p:blipFill>
          <a:blip r:embed="rId4" cstate="print"/>
          <a:srcRect/>
          <a:stretch>
            <a:fillRect/>
          </a:stretch>
        </p:blipFill>
        <p:spPr bwMode="auto">
          <a:xfrm>
            <a:off x="1981200" y="228600"/>
            <a:ext cx="5934075" cy="1438275"/>
          </a:xfrm>
          <a:prstGeom prst="rect">
            <a:avLst/>
          </a:prstGeom>
          <a:noFill/>
          <a:ln w="9525">
            <a:noFill/>
            <a:miter lim="800000"/>
            <a:headEnd/>
            <a:tailEnd/>
          </a:ln>
        </p:spPr>
      </p:pic>
      <p:sp>
        <p:nvSpPr>
          <p:cNvPr id="17412" name="Rectangle 4"/>
          <p:cNvSpPr>
            <a:spLocks noChangeArrowheads="1"/>
          </p:cNvSpPr>
          <p:nvPr/>
        </p:nvSpPr>
        <p:spPr bwMode="auto">
          <a:xfrm>
            <a:off x="1524000" y="6172200"/>
            <a:ext cx="6210300" cy="457200"/>
          </a:xfrm>
          <a:prstGeom prst="rect">
            <a:avLst/>
          </a:prstGeom>
          <a:noFill/>
          <a:ln w="9525">
            <a:noFill/>
            <a:miter lim="800000"/>
            <a:headEnd/>
            <a:tailEnd/>
          </a:ln>
        </p:spPr>
        <p:txBody>
          <a:bodyPr wrap="none">
            <a:spAutoFit/>
          </a:bodyPr>
          <a:lstStyle/>
          <a:p>
            <a:pPr eaLnBrk="1" hangingPunct="1"/>
            <a:r>
              <a:rPr lang="en-US">
                <a:solidFill>
                  <a:schemeClr val="accent2"/>
                </a:solidFill>
              </a:rPr>
              <a:t>http://srtm.usgs.gov/srtmimagegallery/index.html</a:t>
            </a:r>
          </a:p>
        </p:txBody>
      </p:sp>
      <p:sp>
        <p:nvSpPr>
          <p:cNvPr id="17413" name="Text Box 5"/>
          <p:cNvSpPr txBox="1">
            <a:spLocks noChangeArrowheads="1"/>
          </p:cNvSpPr>
          <p:nvPr/>
        </p:nvSpPr>
        <p:spPr bwMode="auto">
          <a:xfrm>
            <a:off x="1355725" y="1717675"/>
            <a:ext cx="3286125" cy="457200"/>
          </a:xfrm>
          <a:prstGeom prst="rect">
            <a:avLst/>
          </a:prstGeom>
          <a:noFill/>
          <a:ln w="9525">
            <a:noFill/>
            <a:miter lim="800000"/>
            <a:headEnd/>
            <a:tailEnd/>
          </a:ln>
        </p:spPr>
        <p:txBody>
          <a:bodyPr wrap="none">
            <a:spAutoFit/>
          </a:bodyPr>
          <a:lstStyle/>
          <a:p>
            <a:pPr eaLnBrk="1" hangingPunct="1"/>
            <a:r>
              <a:rPr lang="en-US">
                <a:solidFill>
                  <a:schemeClr val="bg1"/>
                </a:solidFill>
              </a:rPr>
              <a:t>Santa Barbara, California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lstStyle/>
          <a:p>
            <a:r>
              <a:rPr lang="en-US" sz="3200" dirty="0" smtClean="0"/>
              <a:t>The challenge of increasing Digital Elevation Model (DEM) resolution (Dr </a:t>
            </a:r>
            <a:r>
              <a:rPr lang="en-US" sz="3200" dirty="0" err="1" smtClean="0"/>
              <a:t>Tarboton’s</a:t>
            </a:r>
            <a:r>
              <a:rPr lang="en-US" sz="3200" dirty="0" smtClean="0"/>
              <a:t> research)</a:t>
            </a:r>
          </a:p>
        </p:txBody>
      </p:sp>
      <p:sp>
        <p:nvSpPr>
          <p:cNvPr id="28675" name="Rectangle 38"/>
          <p:cNvSpPr>
            <a:spLocks noChangeArrowheads="1"/>
          </p:cNvSpPr>
          <p:nvPr/>
        </p:nvSpPr>
        <p:spPr bwMode="auto">
          <a:xfrm>
            <a:off x="1041400" y="1398588"/>
            <a:ext cx="2387600" cy="846386"/>
          </a:xfrm>
          <a:prstGeom prst="rect">
            <a:avLst/>
          </a:prstGeom>
          <a:noFill/>
          <a:ln w="9525">
            <a:noFill/>
            <a:miter lim="800000"/>
            <a:headEnd/>
            <a:tailEnd/>
          </a:ln>
        </p:spPr>
        <p:txBody>
          <a:bodyPr>
            <a:spAutoFit/>
          </a:bodyPr>
          <a:lstStyle/>
          <a:p>
            <a:pPr fontAlgn="base">
              <a:spcBef>
                <a:spcPct val="45000"/>
              </a:spcBef>
              <a:spcAft>
                <a:spcPct val="0"/>
              </a:spcAft>
            </a:pPr>
            <a:r>
              <a:rPr lang="en-US" sz="2000" b="1" dirty="0">
                <a:solidFill>
                  <a:srgbClr val="0070C0"/>
                </a:solidFill>
                <a:latin typeface="Arial" pitchFamily="34" charset="0"/>
              </a:rPr>
              <a:t>1980’s  DMA  90 m</a:t>
            </a:r>
          </a:p>
          <a:p>
            <a:pPr fontAlgn="base">
              <a:spcBef>
                <a:spcPct val="45000"/>
              </a:spcBef>
              <a:spcAft>
                <a:spcPct val="0"/>
              </a:spcAft>
            </a:pPr>
            <a:r>
              <a:rPr lang="en-US" sz="2000" b="1" dirty="0">
                <a:solidFill>
                  <a:srgbClr val="0070C0"/>
                </a:solidFill>
                <a:latin typeface="Arial" pitchFamily="34" charset="0"/>
              </a:rPr>
              <a:t>10</a:t>
            </a:r>
            <a:r>
              <a:rPr lang="en-US" sz="2000" b="1" baseline="30000" dirty="0">
                <a:solidFill>
                  <a:srgbClr val="0070C0"/>
                </a:solidFill>
                <a:latin typeface="Arial" pitchFamily="34" charset="0"/>
              </a:rPr>
              <a:t>2</a:t>
            </a:r>
            <a:r>
              <a:rPr lang="en-US" sz="2000" b="1" dirty="0">
                <a:solidFill>
                  <a:srgbClr val="0070C0"/>
                </a:solidFill>
                <a:latin typeface="Arial" pitchFamily="34" charset="0"/>
              </a:rPr>
              <a:t> cells/km</a:t>
            </a:r>
            <a:r>
              <a:rPr lang="en-US" sz="2000" b="1" baseline="30000" dirty="0">
                <a:solidFill>
                  <a:srgbClr val="0070C0"/>
                </a:solidFill>
                <a:latin typeface="Arial" pitchFamily="34" charset="0"/>
              </a:rPr>
              <a:t>2</a:t>
            </a:r>
            <a:endParaRPr lang="en-US" sz="2000" b="1" dirty="0">
              <a:solidFill>
                <a:srgbClr val="0070C0"/>
              </a:solidFill>
              <a:latin typeface="Arial" pitchFamily="34" charset="0"/>
            </a:endParaRPr>
          </a:p>
        </p:txBody>
      </p:sp>
      <p:sp>
        <p:nvSpPr>
          <p:cNvPr id="28676" name="Rectangle 39"/>
          <p:cNvSpPr>
            <a:spLocks noChangeArrowheads="1"/>
          </p:cNvSpPr>
          <p:nvPr/>
        </p:nvSpPr>
        <p:spPr bwMode="auto">
          <a:xfrm>
            <a:off x="1041400" y="2827338"/>
            <a:ext cx="3123099"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1990’s USGS DEM  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3</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7" name="Rectangle 39"/>
          <p:cNvSpPr>
            <a:spLocks noChangeArrowheads="1"/>
          </p:cNvSpPr>
          <p:nvPr/>
        </p:nvSpPr>
        <p:spPr bwMode="auto">
          <a:xfrm>
            <a:off x="1041400" y="4254500"/>
            <a:ext cx="2597314"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2000’s NED 10-30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4</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sp>
        <p:nvSpPr>
          <p:cNvPr id="28678" name="Rectangle 39"/>
          <p:cNvSpPr>
            <a:spLocks noChangeArrowheads="1"/>
          </p:cNvSpPr>
          <p:nvPr/>
        </p:nvSpPr>
        <p:spPr bwMode="auto">
          <a:xfrm>
            <a:off x="1041400" y="5683250"/>
            <a:ext cx="2475486"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b="1">
                <a:solidFill>
                  <a:srgbClr val="0070C0"/>
                </a:solidFill>
                <a:latin typeface="Arial" pitchFamily="34" charset="0"/>
              </a:rPr>
              <a:t>2010’s LIDAR ~1 m</a:t>
            </a:r>
          </a:p>
          <a:p>
            <a:pPr fontAlgn="base">
              <a:spcBef>
                <a:spcPct val="45000"/>
              </a:spcBef>
              <a:spcAft>
                <a:spcPct val="0"/>
              </a:spcAft>
            </a:pPr>
            <a:r>
              <a:rPr lang="en-US" sz="2000" b="1">
                <a:solidFill>
                  <a:srgbClr val="0070C0"/>
                </a:solidFill>
                <a:latin typeface="Arial" pitchFamily="34" charset="0"/>
              </a:rPr>
              <a:t>10</a:t>
            </a:r>
            <a:r>
              <a:rPr lang="en-US" sz="2000" b="1" baseline="30000">
                <a:solidFill>
                  <a:srgbClr val="0070C0"/>
                </a:solidFill>
                <a:latin typeface="Arial" pitchFamily="34" charset="0"/>
              </a:rPr>
              <a:t>6</a:t>
            </a:r>
            <a:r>
              <a:rPr lang="en-US" sz="2000" b="1">
                <a:solidFill>
                  <a:srgbClr val="0070C0"/>
                </a:solidFill>
                <a:latin typeface="Arial" pitchFamily="34" charset="0"/>
              </a:rPr>
              <a:t> cells/km</a:t>
            </a:r>
            <a:r>
              <a:rPr lang="en-US" sz="2000" b="1" baseline="30000">
                <a:solidFill>
                  <a:srgbClr val="0070C0"/>
                </a:solidFill>
                <a:latin typeface="Arial" pitchFamily="34" charset="0"/>
              </a:rPr>
              <a:t>2</a:t>
            </a:r>
            <a:endParaRPr lang="en-US" sz="2000" b="1">
              <a:solidFill>
                <a:srgbClr val="0070C0"/>
              </a:solidFill>
              <a:latin typeface="Arial" pitchFamily="34" charset="0"/>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30877119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How do we combine these data?</a:t>
            </a:r>
          </a:p>
        </p:txBody>
      </p:sp>
      <p:pic>
        <p:nvPicPr>
          <p:cNvPr id="18435" name="Picture 3" descr="four1"/>
          <p:cNvPicPr>
            <a:picLocks noChangeAspect="1" noChangeArrowheads="1"/>
          </p:cNvPicPr>
          <p:nvPr/>
        </p:nvPicPr>
        <p:blipFill>
          <a:blip r:embed="rId3" cstate="print"/>
          <a:srcRect/>
          <a:stretch>
            <a:fillRect/>
          </a:stretch>
        </p:blipFill>
        <p:spPr bwMode="auto">
          <a:xfrm>
            <a:off x="1489075" y="2468563"/>
            <a:ext cx="1608138" cy="2790825"/>
          </a:xfrm>
          <a:prstGeom prst="rect">
            <a:avLst/>
          </a:prstGeom>
          <a:noFill/>
          <a:ln w="9525">
            <a:noFill/>
            <a:miter lim="800000"/>
            <a:headEnd/>
            <a:tailEnd/>
          </a:ln>
        </p:spPr>
      </p:pic>
      <p:pic>
        <p:nvPicPr>
          <p:cNvPr id="18436" name="Picture 4" descr="four2"/>
          <p:cNvPicPr>
            <a:picLocks noChangeAspect="1" noChangeArrowheads="1"/>
          </p:cNvPicPr>
          <p:nvPr/>
        </p:nvPicPr>
        <p:blipFill>
          <a:blip r:embed="rId4" cstate="print"/>
          <a:srcRect/>
          <a:stretch>
            <a:fillRect/>
          </a:stretch>
        </p:blipFill>
        <p:spPr bwMode="auto">
          <a:xfrm>
            <a:off x="3563938" y="2438400"/>
            <a:ext cx="1884362" cy="2940050"/>
          </a:xfrm>
          <a:prstGeom prst="rect">
            <a:avLst/>
          </a:prstGeom>
          <a:noFill/>
          <a:ln w="9525">
            <a:noFill/>
            <a:miter lim="800000"/>
            <a:headEnd/>
            <a:tailEnd/>
          </a:ln>
        </p:spPr>
      </p:pic>
      <p:pic>
        <p:nvPicPr>
          <p:cNvPr id="18437" name="Picture 5" descr="four3"/>
          <p:cNvPicPr>
            <a:picLocks noChangeAspect="1" noChangeArrowheads="1"/>
          </p:cNvPicPr>
          <p:nvPr/>
        </p:nvPicPr>
        <p:blipFill>
          <a:blip r:embed="rId5" cstate="print"/>
          <a:srcRect/>
          <a:stretch>
            <a:fillRect/>
          </a:stretch>
        </p:blipFill>
        <p:spPr bwMode="auto">
          <a:xfrm>
            <a:off x="5673725" y="2525713"/>
            <a:ext cx="1708150" cy="2733675"/>
          </a:xfrm>
          <a:prstGeom prst="rect">
            <a:avLst/>
          </a:prstGeom>
          <a:noFill/>
          <a:ln w="9525">
            <a:noFill/>
            <a:miter lim="800000"/>
            <a:headEnd/>
            <a:tailEnd/>
          </a:ln>
        </p:spPr>
      </p:pic>
      <p:pic>
        <p:nvPicPr>
          <p:cNvPr id="18438" name="Picture 6" descr="Four4"/>
          <p:cNvPicPr>
            <a:picLocks noChangeAspect="1" noChangeArrowheads="1"/>
          </p:cNvPicPr>
          <p:nvPr/>
        </p:nvPicPr>
        <p:blipFill>
          <a:blip r:embed="rId6" cstate="print"/>
          <a:srcRect/>
          <a:stretch>
            <a:fillRect/>
          </a:stretch>
        </p:blipFill>
        <p:spPr bwMode="auto">
          <a:xfrm>
            <a:off x="7415213" y="3048000"/>
            <a:ext cx="1511300" cy="1636713"/>
          </a:xfrm>
          <a:prstGeom prst="rect">
            <a:avLst/>
          </a:prstGeom>
          <a:noFill/>
          <a:ln w="9525">
            <a:noFill/>
            <a:miter lim="800000"/>
            <a:headEnd/>
            <a:tailEnd/>
          </a:ln>
        </p:spPr>
      </p:pic>
      <p:sp>
        <p:nvSpPr>
          <p:cNvPr id="18439" name="Text Box 7"/>
          <p:cNvSpPr txBox="1">
            <a:spLocks noChangeArrowheads="1"/>
          </p:cNvSpPr>
          <p:nvPr/>
        </p:nvSpPr>
        <p:spPr bwMode="auto">
          <a:xfrm>
            <a:off x="1292225" y="5310188"/>
            <a:ext cx="2270125" cy="822325"/>
          </a:xfrm>
          <a:prstGeom prst="rect">
            <a:avLst/>
          </a:prstGeom>
          <a:noFill/>
          <a:ln w="9525">
            <a:noFill/>
            <a:miter lim="800000"/>
            <a:headEnd/>
            <a:tailEnd/>
          </a:ln>
        </p:spPr>
        <p:txBody>
          <a:bodyPr wrap="none">
            <a:spAutoFit/>
          </a:bodyPr>
          <a:lstStyle/>
          <a:p>
            <a:pPr eaLnBrk="1" hangingPunct="1"/>
            <a:r>
              <a:rPr lang="en-US"/>
              <a:t>Digital Elevation</a:t>
            </a:r>
          </a:p>
          <a:p>
            <a:pPr eaLnBrk="1" hangingPunct="1"/>
            <a:r>
              <a:rPr lang="en-US"/>
              <a:t>Models</a:t>
            </a:r>
          </a:p>
        </p:txBody>
      </p:sp>
      <p:sp>
        <p:nvSpPr>
          <p:cNvPr id="18440" name="Text Box 8"/>
          <p:cNvSpPr txBox="1">
            <a:spLocks noChangeArrowheads="1"/>
          </p:cNvSpPr>
          <p:nvPr/>
        </p:nvSpPr>
        <p:spPr bwMode="auto">
          <a:xfrm>
            <a:off x="3709988" y="5468938"/>
            <a:ext cx="1604962" cy="457200"/>
          </a:xfrm>
          <a:prstGeom prst="rect">
            <a:avLst/>
          </a:prstGeom>
          <a:noFill/>
          <a:ln w="9525">
            <a:noFill/>
            <a:miter lim="800000"/>
            <a:headEnd/>
            <a:tailEnd/>
          </a:ln>
        </p:spPr>
        <p:txBody>
          <a:bodyPr wrap="none">
            <a:spAutoFit/>
          </a:bodyPr>
          <a:lstStyle/>
          <a:p>
            <a:pPr eaLnBrk="1" hangingPunct="1"/>
            <a:r>
              <a:rPr lang="en-US"/>
              <a:t>Watersheds</a:t>
            </a:r>
          </a:p>
        </p:txBody>
      </p:sp>
      <p:sp>
        <p:nvSpPr>
          <p:cNvPr id="18441" name="Text Box 9"/>
          <p:cNvSpPr txBox="1">
            <a:spLocks noChangeArrowheads="1"/>
          </p:cNvSpPr>
          <p:nvPr/>
        </p:nvSpPr>
        <p:spPr bwMode="auto">
          <a:xfrm>
            <a:off x="5837238" y="5449888"/>
            <a:ext cx="1165225" cy="457200"/>
          </a:xfrm>
          <a:prstGeom prst="rect">
            <a:avLst/>
          </a:prstGeom>
          <a:noFill/>
          <a:ln w="9525">
            <a:noFill/>
            <a:miter lim="800000"/>
            <a:headEnd/>
            <a:tailEnd/>
          </a:ln>
        </p:spPr>
        <p:txBody>
          <a:bodyPr wrap="none">
            <a:spAutoFit/>
          </a:bodyPr>
          <a:lstStyle/>
          <a:p>
            <a:pPr eaLnBrk="1" hangingPunct="1"/>
            <a:r>
              <a:rPr lang="en-US"/>
              <a:t>Streams</a:t>
            </a:r>
          </a:p>
        </p:txBody>
      </p:sp>
      <p:sp>
        <p:nvSpPr>
          <p:cNvPr id="18442" name="Text Box 10"/>
          <p:cNvSpPr txBox="1">
            <a:spLocks noChangeArrowheads="1"/>
          </p:cNvSpPr>
          <p:nvPr/>
        </p:nvSpPr>
        <p:spPr bwMode="auto">
          <a:xfrm>
            <a:off x="7421563" y="5486400"/>
            <a:ext cx="1722437" cy="457200"/>
          </a:xfrm>
          <a:prstGeom prst="rect">
            <a:avLst/>
          </a:prstGeom>
          <a:noFill/>
          <a:ln w="9525">
            <a:noFill/>
            <a:miter lim="800000"/>
            <a:headEnd/>
            <a:tailEnd/>
          </a:ln>
        </p:spPr>
        <p:txBody>
          <a:bodyPr wrap="none">
            <a:spAutoFit/>
          </a:bodyPr>
          <a:lstStyle/>
          <a:p>
            <a:pPr eaLnBrk="1" hangingPunct="1"/>
            <a:r>
              <a:rPr lang="en-US"/>
              <a:t>Waterbodies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087938" y="1497013"/>
            <a:ext cx="3810000" cy="1736725"/>
          </a:xfrm>
        </p:spPr>
        <p:txBody>
          <a:bodyPr/>
          <a:lstStyle/>
          <a:p>
            <a:pPr algn="r"/>
            <a:r>
              <a:rPr lang="en-US" smtClean="0"/>
              <a:t>An integrated </a:t>
            </a:r>
            <a:br>
              <a:rPr lang="en-US" smtClean="0"/>
            </a:br>
            <a:r>
              <a:rPr lang="en-US" smtClean="0"/>
              <a:t>raster-vector </a:t>
            </a:r>
            <a:br>
              <a:rPr lang="en-US" smtClean="0"/>
            </a:br>
            <a:r>
              <a:rPr lang="en-US" smtClean="0"/>
              <a:t>database</a:t>
            </a:r>
          </a:p>
        </p:txBody>
      </p:sp>
      <p:pic>
        <p:nvPicPr>
          <p:cNvPr id="19459" name="Picture 3" descr="combine"/>
          <p:cNvPicPr>
            <a:picLocks noChangeAspect="1" noChangeArrowheads="1"/>
          </p:cNvPicPr>
          <p:nvPr/>
        </p:nvPicPr>
        <p:blipFill>
          <a:blip r:embed="rId3" cstate="print"/>
          <a:srcRect/>
          <a:stretch>
            <a:fillRect/>
          </a:stretch>
        </p:blipFill>
        <p:spPr bwMode="auto">
          <a:xfrm>
            <a:off x="1841500" y="304800"/>
            <a:ext cx="3957638" cy="561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1" name="Picture 5" descr="gisasp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519238"/>
            <a:ext cx="4217988" cy="3998912"/>
          </a:xfrm>
          <a:prstGeom prst="rect">
            <a:avLst/>
          </a:prstGeom>
          <a:noFill/>
          <a:extLst>
            <a:ext uri="{909E8E84-426E-40DD-AFC4-6F175D3DCCD1}">
              <a14:hiddenFill xmlns:a14="http://schemas.microsoft.com/office/drawing/2010/main">
                <a:solidFill>
                  <a:srgbClr val="FFFFFF"/>
                </a:solidFill>
              </a14:hiddenFill>
            </a:ext>
          </a:extLst>
        </p:spPr>
      </p:pic>
      <p:sp>
        <p:nvSpPr>
          <p:cNvPr id="219142" name="Rectangle 6"/>
          <p:cNvSpPr>
            <a:spLocks noChangeArrowheads="1"/>
          </p:cNvSpPr>
          <p:nvPr/>
        </p:nvSpPr>
        <p:spPr bwMode="auto">
          <a:xfrm>
            <a:off x="4541838" y="1214210"/>
            <a:ext cx="460216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000" b="1" dirty="0" err="1"/>
              <a:t>Geodatabase</a:t>
            </a:r>
            <a:r>
              <a:rPr lang="en-US" sz="2000" b="1" dirty="0"/>
              <a:t> view:</a:t>
            </a:r>
            <a:r>
              <a:rPr lang="en-US" sz="2000" dirty="0"/>
              <a:t> Structured data sets that represent geographic information in terms of a generic GIS data model. </a:t>
            </a:r>
          </a:p>
          <a:p>
            <a:endParaRPr lang="en-US" sz="2000" dirty="0"/>
          </a:p>
          <a:p>
            <a:r>
              <a:rPr lang="en-US" sz="2000" b="1" dirty="0" err="1"/>
              <a:t>Geovisualization</a:t>
            </a:r>
            <a:r>
              <a:rPr lang="en-US" sz="2000" b="1" dirty="0"/>
              <a:t> view:</a:t>
            </a:r>
            <a:r>
              <a:rPr lang="en-US" sz="2000" dirty="0"/>
              <a:t> A GIS is a set of intelligent maps and other views that shows features and feature relationships on the earth's surface. "Windows into the database" to support queries, analysis, and editing of the information. </a:t>
            </a:r>
          </a:p>
          <a:p>
            <a:endParaRPr lang="en-US" sz="2000" dirty="0"/>
          </a:p>
          <a:p>
            <a:r>
              <a:rPr lang="en-US" sz="2000" b="1" dirty="0" err="1"/>
              <a:t>Geoprocessing</a:t>
            </a:r>
            <a:r>
              <a:rPr lang="en-US" sz="2000" b="1" dirty="0"/>
              <a:t> view: </a:t>
            </a:r>
            <a:r>
              <a:rPr lang="en-US" sz="2000" dirty="0"/>
              <a:t>Information transformation tools that derive new geographic data sets from existing data sets.</a:t>
            </a:r>
          </a:p>
        </p:txBody>
      </p:sp>
      <p:sp>
        <p:nvSpPr>
          <p:cNvPr id="219143" name="Rectangle 7"/>
          <p:cNvSpPr>
            <a:spLocks noGrp="1" noChangeArrowheads="1"/>
          </p:cNvSpPr>
          <p:nvPr>
            <p:ph type="title"/>
          </p:nvPr>
        </p:nvSpPr>
        <p:spPr>
          <a:xfrm>
            <a:off x="2125663" y="219075"/>
            <a:ext cx="4265612" cy="720725"/>
          </a:xfrm>
        </p:spPr>
        <p:txBody>
          <a:bodyPr/>
          <a:lstStyle/>
          <a:p>
            <a:r>
              <a:rPr lang="en-US" sz="3600"/>
              <a:t>Three Views of GIS</a:t>
            </a:r>
          </a:p>
        </p:txBody>
      </p:sp>
      <p:sp>
        <p:nvSpPr>
          <p:cNvPr id="219144" name="Text Box 8"/>
          <p:cNvSpPr txBox="1">
            <a:spLocks noChangeArrowheads="1"/>
          </p:cNvSpPr>
          <p:nvPr/>
        </p:nvSpPr>
        <p:spPr bwMode="auto">
          <a:xfrm>
            <a:off x="534988" y="6394450"/>
            <a:ext cx="2501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folHlink"/>
                </a:solidFill>
              </a:rPr>
              <a:t>adapted from www.esri.com</a:t>
            </a:r>
          </a:p>
        </p:txBody>
      </p:sp>
    </p:spTree>
    <p:extLst>
      <p:ext uri="{BB962C8B-B14F-4D97-AF65-F5344CB8AC3E}">
        <p14:creationId xmlns:p14="http://schemas.microsoft.com/office/powerpoint/2010/main" val="3390591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r="33606" b="20757"/>
          <a:stretch/>
        </p:blipFill>
        <p:spPr>
          <a:xfrm>
            <a:off x="4008582" y="4138499"/>
            <a:ext cx="5135418" cy="2724119"/>
          </a:xfrm>
          <a:prstGeom prst="rect">
            <a:avLst/>
          </a:prstGeom>
        </p:spPr>
      </p:pic>
      <p:pic>
        <p:nvPicPr>
          <p:cNvPr id="4" name="Picture 3" descr="Untitled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9692" y="1219200"/>
            <a:ext cx="5086490" cy="2824018"/>
          </a:xfrm>
          <a:prstGeom prst="rect">
            <a:avLst/>
          </a:prstGeom>
          <a:noFill/>
          <a:ln>
            <a:noFill/>
          </a:ln>
        </p:spPr>
      </p:pic>
      <p:sp>
        <p:nvSpPr>
          <p:cNvPr id="2" name="Title 1"/>
          <p:cNvSpPr>
            <a:spLocks noGrp="1"/>
          </p:cNvSpPr>
          <p:nvPr>
            <p:ph type="title"/>
          </p:nvPr>
        </p:nvSpPr>
        <p:spPr>
          <a:xfrm>
            <a:off x="457200" y="76200"/>
            <a:ext cx="8229600" cy="1143000"/>
          </a:xfrm>
        </p:spPr>
        <p:txBody>
          <a:bodyPr>
            <a:normAutofit/>
          </a:bodyPr>
          <a:lstStyle/>
          <a:p>
            <a:r>
              <a:rPr lang="en-US" dirty="0" smtClean="0"/>
              <a:t>Programming </a:t>
            </a:r>
            <a:endParaRPr lang="en-US" dirty="0"/>
          </a:p>
        </p:txBody>
      </p:sp>
      <p:sp>
        <p:nvSpPr>
          <p:cNvPr id="3" name="Subtitle 2"/>
          <p:cNvSpPr>
            <a:spLocks noGrp="1"/>
          </p:cNvSpPr>
          <p:nvPr>
            <p:ph idx="1"/>
          </p:nvPr>
        </p:nvSpPr>
        <p:spPr>
          <a:xfrm>
            <a:off x="249382" y="1062182"/>
            <a:ext cx="4262582" cy="4525963"/>
          </a:xfrm>
        </p:spPr>
        <p:txBody>
          <a:bodyPr/>
          <a:lstStyle/>
          <a:p>
            <a:r>
              <a:rPr lang="en-US" dirty="0" smtClean="0"/>
              <a:t>Automation of repetitive tasks (workflows)</a:t>
            </a:r>
          </a:p>
          <a:p>
            <a:r>
              <a:rPr lang="en-US" dirty="0" smtClean="0"/>
              <a:t>Implementation of functionality not available (programming new behavior)</a:t>
            </a:r>
          </a:p>
          <a:p>
            <a:pPr marL="0" indent="0">
              <a:buNone/>
            </a:pPr>
            <a:endParaRPr lang="en-US" dirty="0"/>
          </a:p>
        </p:txBody>
      </p:sp>
    </p:spTree>
    <p:extLst>
      <p:ext uri="{BB962C8B-B14F-4D97-AF65-F5344CB8AC3E}">
        <p14:creationId xmlns:p14="http://schemas.microsoft.com/office/powerpoint/2010/main" val="37152020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23555" name="Rectangle 3"/>
          <p:cNvSpPr>
            <a:spLocks noGrp="1" noChangeArrowheads="1"/>
          </p:cNvSpPr>
          <p:nvPr>
            <p:ph type="body" idx="1"/>
          </p:nvPr>
        </p:nvSpPr>
        <p:spPr>
          <a:xfrm>
            <a:off x="685800" y="1981200"/>
            <a:ext cx="7772400" cy="2590800"/>
          </a:xfrm>
        </p:spPr>
        <p:txBody>
          <a:bodyPr/>
          <a:lstStyle/>
          <a:p>
            <a:r>
              <a:rPr lang="en-US" dirty="0" smtClean="0"/>
              <a:t>In-class and distance learning</a:t>
            </a:r>
          </a:p>
          <a:p>
            <a:r>
              <a:rPr lang="en-US" dirty="0" smtClean="0"/>
              <a:t>Geospatial database of hydrologic features </a:t>
            </a:r>
          </a:p>
          <a:p>
            <a:r>
              <a:rPr lang="en-US" i="1" dirty="0" smtClean="0">
                <a:solidFill>
                  <a:srgbClr val="FF3300"/>
                </a:solidFill>
              </a:rPr>
              <a:t>GIS and HIS</a:t>
            </a:r>
          </a:p>
          <a:p>
            <a:r>
              <a:rPr lang="en-US" dirty="0" smtClean="0"/>
              <a:t>Curved earth and a flat map</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200" smtClean="0"/>
              <a:t>Linking Geographic Information Systems and Water Resources</a:t>
            </a:r>
          </a:p>
        </p:txBody>
      </p:sp>
      <p:sp>
        <p:nvSpPr>
          <p:cNvPr id="21507" name="Oval 3"/>
          <p:cNvSpPr>
            <a:spLocks noChangeArrowheads="1"/>
          </p:cNvSpPr>
          <p:nvPr/>
        </p:nvSpPr>
        <p:spPr bwMode="auto">
          <a:xfrm>
            <a:off x="609600" y="2133600"/>
            <a:ext cx="4800600" cy="3276600"/>
          </a:xfrm>
          <a:prstGeom prst="ellipse">
            <a:avLst/>
          </a:prstGeom>
          <a:noFill/>
          <a:ln w="38100" algn="ctr">
            <a:solidFill>
              <a:srgbClr val="33CC33"/>
            </a:solidFill>
            <a:round/>
            <a:headEnd/>
            <a:tailEnd/>
          </a:ln>
        </p:spPr>
        <p:txBody>
          <a:bodyPr wrap="none" anchor="ctr"/>
          <a:lstStyle/>
          <a:p>
            <a:endParaRPr lang="en-US">
              <a:latin typeface="Calibri" pitchFamily="34" charset="0"/>
            </a:endParaRPr>
          </a:p>
        </p:txBody>
      </p:sp>
      <p:sp>
        <p:nvSpPr>
          <p:cNvPr id="502788" name="Oval 4"/>
          <p:cNvSpPr>
            <a:spLocks noChangeArrowheads="1"/>
          </p:cNvSpPr>
          <p:nvPr/>
        </p:nvSpPr>
        <p:spPr bwMode="auto">
          <a:xfrm>
            <a:off x="3505200" y="2133600"/>
            <a:ext cx="4800600" cy="3276600"/>
          </a:xfrm>
          <a:prstGeom prst="ellipse">
            <a:avLst/>
          </a:prstGeom>
          <a:noFill/>
          <a:ln w="38100" algn="ctr">
            <a:solidFill>
              <a:srgbClr val="66CCFF"/>
            </a:solidFill>
            <a:round/>
            <a:headEnd/>
            <a:tailEnd/>
          </a:ln>
          <a:effectLst/>
        </p:spPr>
        <p:txBody>
          <a:bodyPr wrap="none" anchor="ctr"/>
          <a:lstStyle/>
          <a:p>
            <a:pPr fontAlgn="auto">
              <a:spcBef>
                <a:spcPts val="0"/>
              </a:spcBef>
              <a:spcAft>
                <a:spcPts val="0"/>
              </a:spcAft>
              <a:defRPr/>
            </a:pPr>
            <a:endParaRPr lang="en-US">
              <a:solidFill>
                <a:srgbClr val="66CCFF"/>
              </a:solidFill>
              <a:effectLst>
                <a:outerShdw blurRad="38100" dist="38100" dir="2700000" algn="tl">
                  <a:srgbClr val="000000"/>
                </a:outerShdw>
              </a:effectLst>
              <a:latin typeface="+mn-lt"/>
            </a:endParaRPr>
          </a:p>
        </p:txBody>
      </p:sp>
      <p:sp>
        <p:nvSpPr>
          <p:cNvPr id="21509" name="Text Box 5"/>
          <p:cNvSpPr txBox="1">
            <a:spLocks noChangeArrowheads="1"/>
          </p:cNvSpPr>
          <p:nvPr/>
        </p:nvSpPr>
        <p:spPr bwMode="auto">
          <a:xfrm>
            <a:off x="2133600" y="3352800"/>
            <a:ext cx="1058863" cy="708025"/>
          </a:xfrm>
          <a:prstGeom prst="rect">
            <a:avLst/>
          </a:prstGeom>
          <a:noFill/>
          <a:ln w="9525" algn="ctr">
            <a:noFill/>
            <a:miter lim="800000"/>
            <a:headEnd/>
            <a:tailEnd/>
          </a:ln>
        </p:spPr>
        <p:txBody>
          <a:bodyPr>
            <a:spAutoFit/>
          </a:bodyPr>
          <a:lstStyle/>
          <a:p>
            <a:r>
              <a:rPr lang="en-US" sz="4000">
                <a:solidFill>
                  <a:srgbClr val="33CC33"/>
                </a:solidFill>
                <a:latin typeface="Calibri" pitchFamily="34" charset="0"/>
              </a:rPr>
              <a:t>GIS</a:t>
            </a:r>
          </a:p>
        </p:txBody>
      </p:sp>
      <p:sp>
        <p:nvSpPr>
          <p:cNvPr id="21510" name="Text Box 6"/>
          <p:cNvSpPr txBox="1">
            <a:spLocks noChangeArrowheads="1"/>
          </p:cNvSpPr>
          <p:nvPr/>
        </p:nvSpPr>
        <p:spPr bwMode="auto">
          <a:xfrm>
            <a:off x="5562600" y="3048000"/>
            <a:ext cx="2613025" cy="1920875"/>
          </a:xfrm>
          <a:prstGeom prst="rect">
            <a:avLst/>
          </a:prstGeom>
          <a:noFill/>
          <a:ln w="9525" algn="ctr">
            <a:noFill/>
            <a:miter lim="800000"/>
            <a:headEnd/>
            <a:tailEnd/>
          </a:ln>
        </p:spPr>
        <p:txBody>
          <a:bodyPr wrap="none">
            <a:spAutoFit/>
          </a:bodyPr>
          <a:lstStyle/>
          <a:p>
            <a:r>
              <a:rPr lang="en-US" sz="4000">
                <a:solidFill>
                  <a:srgbClr val="66CCFF"/>
                </a:solidFill>
                <a:latin typeface="Calibri" pitchFamily="34" charset="0"/>
              </a:rPr>
              <a:t>Water</a:t>
            </a:r>
          </a:p>
          <a:p>
            <a:r>
              <a:rPr lang="en-US" sz="4000">
                <a:solidFill>
                  <a:srgbClr val="66CCFF"/>
                </a:solidFill>
                <a:latin typeface="Calibri" pitchFamily="34" charset="0"/>
              </a:rPr>
              <a:t>Resources</a:t>
            </a:r>
          </a:p>
          <a:p>
            <a:endParaRPr lang="en-US" sz="4000">
              <a:solidFill>
                <a:srgbClr val="0066FF"/>
              </a:solidFill>
              <a:latin typeface="Calibri"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solidFill>
                  <a:schemeClr val="accent2"/>
                </a:solidFill>
              </a:rPr>
              <a:t>Six Basic Course Elements</a:t>
            </a:r>
          </a:p>
        </p:txBody>
      </p:sp>
      <p:sp>
        <p:nvSpPr>
          <p:cNvPr id="5123" name="Rectangle 3"/>
          <p:cNvSpPr>
            <a:spLocks noGrp="1" noChangeArrowheads="1"/>
          </p:cNvSpPr>
          <p:nvPr>
            <p:ph type="body" sz="half" idx="1"/>
          </p:nvPr>
        </p:nvSpPr>
        <p:spPr/>
        <p:txBody>
          <a:bodyPr/>
          <a:lstStyle/>
          <a:p>
            <a:r>
              <a:rPr lang="en-US" dirty="0" smtClean="0">
                <a:solidFill>
                  <a:srgbClr val="FF3300"/>
                </a:solidFill>
              </a:rPr>
              <a:t>Lectures</a:t>
            </a:r>
          </a:p>
          <a:p>
            <a:pPr lvl="1"/>
            <a:r>
              <a:rPr lang="en-US" dirty="0" err="1" smtClean="0"/>
              <a:t>Powerpoint</a:t>
            </a:r>
            <a:r>
              <a:rPr lang="en-US" dirty="0" smtClean="0"/>
              <a:t> slides</a:t>
            </a:r>
          </a:p>
          <a:p>
            <a:pPr lvl="1"/>
            <a:r>
              <a:rPr lang="en-US" dirty="0" smtClean="0"/>
              <a:t>Video streaming</a:t>
            </a:r>
          </a:p>
          <a:p>
            <a:r>
              <a:rPr lang="en-US" dirty="0" smtClean="0">
                <a:solidFill>
                  <a:srgbClr val="FF3300"/>
                </a:solidFill>
              </a:rPr>
              <a:t>Readings</a:t>
            </a:r>
          </a:p>
          <a:p>
            <a:pPr lvl="1"/>
            <a:r>
              <a:rPr lang="en-US" dirty="0" smtClean="0"/>
              <a:t>Assigned web materials</a:t>
            </a:r>
          </a:p>
          <a:p>
            <a:r>
              <a:rPr lang="en-US" dirty="0" smtClean="0">
                <a:solidFill>
                  <a:srgbClr val="FF3300"/>
                </a:solidFill>
              </a:rPr>
              <a:t>Homework</a:t>
            </a:r>
          </a:p>
          <a:p>
            <a:pPr lvl="1"/>
            <a:r>
              <a:rPr lang="en-US" dirty="0" smtClean="0"/>
              <a:t>Computer exercises</a:t>
            </a:r>
          </a:p>
          <a:p>
            <a:pPr lvl="1"/>
            <a:r>
              <a:rPr lang="en-US" dirty="0" smtClean="0"/>
              <a:t>Hand exercises</a:t>
            </a:r>
          </a:p>
        </p:txBody>
      </p:sp>
      <p:sp>
        <p:nvSpPr>
          <p:cNvPr id="5124" name="Rectangle 4"/>
          <p:cNvSpPr>
            <a:spLocks noGrp="1" noChangeArrowheads="1"/>
          </p:cNvSpPr>
          <p:nvPr>
            <p:ph type="body" sz="half" idx="2"/>
          </p:nvPr>
        </p:nvSpPr>
        <p:spPr/>
        <p:txBody>
          <a:bodyPr/>
          <a:lstStyle/>
          <a:p>
            <a:r>
              <a:rPr lang="en-US" dirty="0" smtClean="0">
                <a:solidFill>
                  <a:srgbClr val="FF3300"/>
                </a:solidFill>
              </a:rPr>
              <a:t>Term Project</a:t>
            </a:r>
          </a:p>
          <a:p>
            <a:pPr lvl="1"/>
            <a:r>
              <a:rPr lang="en-US" dirty="0" smtClean="0"/>
              <a:t>Oral presentation</a:t>
            </a:r>
          </a:p>
          <a:p>
            <a:pPr lvl="1"/>
            <a:r>
              <a:rPr lang="en-US" dirty="0" smtClean="0"/>
              <a:t>pdf </a:t>
            </a:r>
            <a:r>
              <a:rPr lang="en-US" dirty="0" smtClean="0"/>
              <a:t>report</a:t>
            </a:r>
          </a:p>
          <a:p>
            <a:r>
              <a:rPr lang="en-US" dirty="0" smtClean="0">
                <a:solidFill>
                  <a:srgbClr val="FF3300"/>
                </a:solidFill>
              </a:rPr>
              <a:t>Class Interaction</a:t>
            </a:r>
          </a:p>
          <a:p>
            <a:pPr lvl="1"/>
            <a:r>
              <a:rPr lang="en-US" dirty="0" smtClean="0"/>
              <a:t>Email</a:t>
            </a:r>
          </a:p>
          <a:p>
            <a:pPr lvl="1"/>
            <a:r>
              <a:rPr lang="en-US" dirty="0" smtClean="0"/>
              <a:t>Discussion</a:t>
            </a:r>
          </a:p>
          <a:p>
            <a:r>
              <a:rPr lang="en-US" dirty="0" smtClean="0">
                <a:solidFill>
                  <a:srgbClr val="FF3300"/>
                </a:solidFill>
              </a:rPr>
              <a:t>Examinations</a:t>
            </a:r>
          </a:p>
          <a:p>
            <a:pPr lvl="1"/>
            <a:r>
              <a:rPr lang="en-US" dirty="0" smtClean="0"/>
              <a:t>Midterm, final</a:t>
            </a:r>
          </a:p>
        </p:txBody>
      </p:sp>
    </p:spTree>
    <p:extLst>
      <p:ext uri="{BB962C8B-B14F-4D97-AF65-F5344CB8AC3E}">
        <p14:creationId xmlns:p14="http://schemas.microsoft.com/office/powerpoint/2010/main" val="24510327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537" y="239268"/>
            <a:ext cx="7772400" cy="1143000"/>
          </a:xfrm>
        </p:spPr>
        <p:txBody>
          <a:bodyPr/>
          <a:lstStyle/>
          <a:p>
            <a:r>
              <a:rPr lang="en-US" sz="3600" dirty="0">
                <a:solidFill>
                  <a:srgbClr val="44546A"/>
                </a:solidFill>
              </a:rPr>
              <a:t>Major Transitions in Geospatial Info</a:t>
            </a:r>
            <a:endParaRPr lang="en-US" sz="3600" dirty="0">
              <a:solidFill>
                <a:prstClr val="black">
                  <a:lumMod val="50000"/>
                  <a:lumOff val="50000"/>
                </a:prstClr>
              </a:solidFill>
            </a:endParaRPr>
          </a:p>
        </p:txBody>
      </p:sp>
      <p:sp>
        <p:nvSpPr>
          <p:cNvPr id="3" name="Content Placeholder 2"/>
          <p:cNvSpPr>
            <a:spLocks noGrp="1"/>
          </p:cNvSpPr>
          <p:nvPr>
            <p:ph sz="half" idx="4294967295"/>
          </p:nvPr>
        </p:nvSpPr>
        <p:spPr>
          <a:xfrm>
            <a:off x="685800" y="1295400"/>
            <a:ext cx="4632325" cy="5189538"/>
          </a:xfrm>
        </p:spPr>
        <p:txBody>
          <a:bodyPr>
            <a:normAutofit lnSpcReduction="10000"/>
          </a:bodyPr>
          <a:lstStyle/>
          <a:p>
            <a:r>
              <a:rPr lang="en-US" sz="2800" i="1" dirty="0" smtClean="0">
                <a:solidFill>
                  <a:srgbClr val="0070C0"/>
                </a:solidFill>
              </a:rPr>
              <a:t>Paper maps to digital data</a:t>
            </a:r>
          </a:p>
          <a:p>
            <a:pPr lvl="1"/>
            <a:r>
              <a:rPr lang="en-US" sz="2800" dirty="0" smtClean="0"/>
              <a:t>National Spatial Data Infrastructure development</a:t>
            </a:r>
            <a:endParaRPr lang="en-US" sz="2800" i="1" dirty="0" smtClean="0"/>
          </a:p>
          <a:p>
            <a:pPr lvl="1"/>
            <a:r>
              <a:rPr lang="en-US" sz="2800" dirty="0" smtClean="0"/>
              <a:t>Started in 1990’s</a:t>
            </a:r>
          </a:p>
          <a:p>
            <a:pPr lvl="1"/>
            <a:r>
              <a:rPr lang="en-US" sz="2800" dirty="0" smtClean="0"/>
              <a:t>Took more than a decade to complete</a:t>
            </a:r>
          </a:p>
          <a:p>
            <a:r>
              <a:rPr lang="en-US" sz="2800" i="1" dirty="0" smtClean="0">
                <a:solidFill>
                  <a:srgbClr val="0070C0"/>
                </a:solidFill>
              </a:rPr>
              <a:t>Digital data to web services</a:t>
            </a:r>
          </a:p>
          <a:p>
            <a:pPr lvl="1"/>
            <a:r>
              <a:rPr lang="en-US" sz="2800" dirty="0" smtClean="0"/>
              <a:t>Started several years ago</a:t>
            </a:r>
          </a:p>
          <a:p>
            <a:pPr lvl="1"/>
            <a:r>
              <a:rPr lang="en-US" sz="2800" dirty="0" smtClean="0"/>
              <a:t>Will take years to complete</a:t>
            </a:r>
          </a:p>
          <a:p>
            <a:endParaRPr lang="en-US" sz="2800" dirty="0"/>
          </a:p>
        </p:txBody>
      </p:sp>
      <p:sp>
        <p:nvSpPr>
          <p:cNvPr id="5" name="TextBox 4"/>
          <p:cNvSpPr txBox="1"/>
          <p:nvPr/>
        </p:nvSpPr>
        <p:spPr>
          <a:xfrm>
            <a:off x="5475988" y="2034664"/>
            <a:ext cx="1177848" cy="523220"/>
          </a:xfrm>
          <a:prstGeom prst="rect">
            <a:avLst/>
          </a:prstGeom>
          <a:noFill/>
        </p:spPr>
        <p:txBody>
          <a:bodyPr wrap="square" rtlCol="0">
            <a:spAutoFit/>
          </a:bodyPr>
          <a:lstStyle/>
          <a:p>
            <a:r>
              <a:rPr lang="en-US" sz="2800" dirty="0">
                <a:solidFill>
                  <a:prstClr val="black"/>
                </a:solidFill>
              </a:rPr>
              <a:t>Maps</a:t>
            </a:r>
          </a:p>
        </p:txBody>
      </p:sp>
      <p:sp>
        <p:nvSpPr>
          <p:cNvPr id="6" name="TextBox 5"/>
          <p:cNvSpPr txBox="1"/>
          <p:nvPr/>
        </p:nvSpPr>
        <p:spPr>
          <a:xfrm>
            <a:off x="6638507" y="2961567"/>
            <a:ext cx="1058181" cy="523220"/>
          </a:xfrm>
          <a:prstGeom prst="rect">
            <a:avLst/>
          </a:prstGeom>
          <a:noFill/>
        </p:spPr>
        <p:txBody>
          <a:bodyPr wrap="square" rtlCol="0">
            <a:spAutoFit/>
          </a:bodyPr>
          <a:lstStyle/>
          <a:p>
            <a:r>
              <a:rPr lang="en-US" sz="2800" dirty="0">
                <a:solidFill>
                  <a:prstClr val="black"/>
                </a:solidFill>
              </a:rPr>
              <a:t>Data</a:t>
            </a:r>
          </a:p>
        </p:txBody>
      </p:sp>
      <p:sp>
        <p:nvSpPr>
          <p:cNvPr id="7" name="TextBox 6"/>
          <p:cNvSpPr txBox="1"/>
          <p:nvPr/>
        </p:nvSpPr>
        <p:spPr>
          <a:xfrm>
            <a:off x="7330016" y="3847854"/>
            <a:ext cx="1563248" cy="523220"/>
          </a:xfrm>
          <a:prstGeom prst="rect">
            <a:avLst/>
          </a:prstGeom>
          <a:noFill/>
        </p:spPr>
        <p:txBody>
          <a:bodyPr wrap="none" rtlCol="0">
            <a:spAutoFit/>
          </a:bodyPr>
          <a:lstStyle/>
          <a:p>
            <a:r>
              <a:rPr lang="en-US" sz="2800" dirty="0">
                <a:solidFill>
                  <a:prstClr val="black"/>
                </a:solidFill>
              </a:rPr>
              <a:t>Services</a:t>
            </a:r>
          </a:p>
        </p:txBody>
      </p:sp>
      <p:sp>
        <p:nvSpPr>
          <p:cNvPr id="8" name="Bent Arrow 7"/>
          <p:cNvSpPr/>
          <p:nvPr/>
        </p:nvSpPr>
        <p:spPr>
          <a:xfrm rot="5400000">
            <a:off x="6487475" y="2362082"/>
            <a:ext cx="720378" cy="58876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black"/>
              </a:solidFill>
            </a:endParaRPr>
          </a:p>
        </p:txBody>
      </p:sp>
      <p:sp>
        <p:nvSpPr>
          <p:cNvPr id="11" name="Title 1"/>
          <p:cNvSpPr txBox="1">
            <a:spLocks/>
          </p:cNvSpPr>
          <p:nvPr/>
        </p:nvSpPr>
        <p:spPr>
          <a:xfrm>
            <a:off x="1126729" y="810768"/>
            <a:ext cx="8439396" cy="48463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endParaRPr lang="en-US" sz="3200" dirty="0">
              <a:solidFill>
                <a:prstClr val="black">
                  <a:lumMod val="50000"/>
                  <a:lumOff val="50000"/>
                </a:prstClr>
              </a:solidFill>
            </a:endParaRPr>
          </a:p>
        </p:txBody>
      </p:sp>
      <p:sp>
        <p:nvSpPr>
          <p:cNvPr id="10" name="Bent Arrow 9"/>
          <p:cNvSpPr/>
          <p:nvPr/>
        </p:nvSpPr>
        <p:spPr>
          <a:xfrm rot="5400000">
            <a:off x="7605367" y="3288985"/>
            <a:ext cx="720378" cy="58876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black"/>
              </a:solidFill>
            </a:endParaRPr>
          </a:p>
        </p:txBody>
      </p:sp>
    </p:spTree>
    <p:extLst>
      <p:ext uri="{BB962C8B-B14F-4D97-AF65-F5344CB8AC3E}">
        <p14:creationId xmlns:p14="http://schemas.microsoft.com/office/powerpoint/2010/main" val="19198371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36" y="1626726"/>
            <a:ext cx="4047452" cy="3657600"/>
          </a:xfrm>
          <a:prstGeom prst="rect">
            <a:avLst/>
          </a:prstGeom>
          <a:noFill/>
          <a:ln w="19050" cap="rnd">
            <a:noFill/>
            <a:round/>
            <a:headEnd/>
            <a:tailEnd/>
          </a:ln>
          <a:effectLst>
            <a:outerShdw blurRad="889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5552708" y="3113747"/>
            <a:ext cx="3640868" cy="3170099"/>
          </a:xfrm>
          <a:prstGeom prst="rect">
            <a:avLst/>
          </a:prstGeom>
          <a:noFill/>
        </p:spPr>
        <p:txBody>
          <a:bodyPr wrap="none" rtlCol="0">
            <a:spAutoFit/>
          </a:bodyPr>
          <a:lstStyle/>
          <a:p>
            <a:r>
              <a:rPr lang="en-US" sz="2000" dirty="0" smtClean="0">
                <a:solidFill>
                  <a:srgbClr val="FF0000"/>
                </a:solidFill>
              </a:rPr>
              <a:t>Remote Data &amp; Tools:</a:t>
            </a:r>
          </a:p>
          <a:p>
            <a:pPr marL="285750" indent="-285750">
              <a:buFont typeface="Arial" panose="020B0604020202020204" pitchFamily="34" charset="0"/>
              <a:buChar char="•"/>
            </a:pPr>
            <a:r>
              <a:rPr lang="en-US" sz="2000" dirty="0" err="1" smtClean="0">
                <a:solidFill>
                  <a:prstClr val="black"/>
                </a:solidFill>
              </a:rPr>
              <a:t>Basemap</a:t>
            </a:r>
            <a:endParaRPr lang="en-US" sz="2000" dirty="0">
              <a:solidFill>
                <a:prstClr val="black"/>
              </a:solidFill>
            </a:endParaRPr>
          </a:p>
          <a:p>
            <a:pPr marL="285750" indent="-285750">
              <a:buFont typeface="Arial" panose="020B0604020202020204" pitchFamily="34" charset="0"/>
              <a:buChar char="•"/>
            </a:pPr>
            <a:r>
              <a:rPr lang="en-US" sz="2000" dirty="0" smtClean="0">
                <a:solidFill>
                  <a:prstClr val="black"/>
                </a:solidFill>
              </a:rPr>
              <a:t>Stream Gages</a:t>
            </a:r>
          </a:p>
          <a:p>
            <a:pPr marL="285750" indent="-285750">
              <a:buFont typeface="Arial" panose="020B0604020202020204" pitchFamily="34" charset="0"/>
              <a:buChar char="•"/>
            </a:pPr>
            <a:r>
              <a:rPr lang="en-US" sz="2000" dirty="0" smtClean="0">
                <a:solidFill>
                  <a:prstClr val="black"/>
                </a:solidFill>
              </a:rPr>
              <a:t>Digital Elevation Model</a:t>
            </a:r>
          </a:p>
          <a:p>
            <a:pPr marL="285750" indent="-285750">
              <a:buFont typeface="Arial" panose="020B0604020202020204" pitchFamily="34" charset="0"/>
              <a:buChar char="•"/>
            </a:pPr>
            <a:r>
              <a:rPr lang="en-US" sz="2000" dirty="0" smtClean="0">
                <a:solidFill>
                  <a:prstClr val="black"/>
                </a:solidFill>
              </a:rPr>
              <a:t>Watershed Delineation Tool</a:t>
            </a:r>
          </a:p>
          <a:p>
            <a:pPr marL="285750" indent="-285750">
              <a:buFont typeface="Arial" panose="020B0604020202020204" pitchFamily="34" charset="0"/>
              <a:buChar char="•"/>
            </a:pPr>
            <a:r>
              <a:rPr lang="en-US" sz="2000" dirty="0" smtClean="0">
                <a:solidFill>
                  <a:prstClr val="black"/>
                </a:solidFill>
              </a:rPr>
              <a:t>Soil Available Moisture Map</a:t>
            </a:r>
          </a:p>
          <a:p>
            <a:pPr marL="285750" indent="-285750">
              <a:buFont typeface="Arial" panose="020B0604020202020204" pitchFamily="34" charset="0"/>
              <a:buChar char="•"/>
            </a:pPr>
            <a:r>
              <a:rPr lang="en-US" sz="2000" dirty="0" smtClean="0">
                <a:solidFill>
                  <a:prstClr val="black"/>
                </a:solidFill>
              </a:rPr>
              <a:t>Soil Statistics by Watershed</a:t>
            </a:r>
          </a:p>
          <a:p>
            <a:endParaRPr lang="en-US" sz="2000" dirty="0" smtClean="0">
              <a:solidFill>
                <a:prstClr val="black"/>
              </a:solidFill>
            </a:endParaRPr>
          </a:p>
          <a:p>
            <a:endParaRPr lang="en-US" sz="2000" dirty="0" smtClean="0">
              <a:solidFill>
                <a:prstClr val="black"/>
              </a:solidFill>
            </a:endParaRPr>
          </a:p>
          <a:p>
            <a:endParaRPr lang="en-US" sz="2000" dirty="0">
              <a:solidFill>
                <a:prstClr val="black"/>
              </a:solidFill>
            </a:endParaRPr>
          </a:p>
        </p:txBody>
      </p:sp>
      <p:pic>
        <p:nvPicPr>
          <p:cNvPr id="8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25" y="1872156"/>
            <a:ext cx="4125277" cy="3657600"/>
          </a:xfrm>
          <a:prstGeom prst="rect">
            <a:avLst/>
          </a:prstGeom>
          <a:noFill/>
          <a:ln w="9525" cap="rnd">
            <a:solidFill>
              <a:schemeClr val="bg1">
                <a:lumMod val="65000"/>
              </a:schemeClr>
            </a:solidFill>
            <a:round/>
            <a:headEnd/>
            <a:tailEnd/>
          </a:ln>
          <a:effectLst>
            <a:outerShdw blurRad="88900" dist="38100" dir="13500000" algn="br"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796" y="2174652"/>
            <a:ext cx="4034763" cy="3657600"/>
          </a:xfrm>
          <a:prstGeom prst="rect">
            <a:avLst/>
          </a:prstGeom>
          <a:noFill/>
          <a:ln w="9525" cap="rnd">
            <a:solidFill>
              <a:schemeClr val="bg1">
                <a:lumMod val="65000"/>
              </a:schemeClr>
            </a:solidFill>
            <a:round/>
            <a:headEnd/>
            <a:tailEnd/>
          </a:ln>
          <a:effectLst>
            <a:outerShdw blurRad="88900" dist="38100" dir="13500000" algn="br"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0500" y="2385888"/>
            <a:ext cx="3940313" cy="3657600"/>
          </a:xfrm>
          <a:prstGeom prst="rect">
            <a:avLst/>
          </a:prstGeom>
          <a:noFill/>
          <a:ln w="9525" cap="rnd">
            <a:solidFill>
              <a:schemeClr val="bg1">
                <a:lumMod val="65000"/>
              </a:schemeClr>
            </a:solidFill>
            <a:round/>
            <a:headEnd/>
            <a:tailEnd/>
          </a:ln>
          <a:effectLst>
            <a:outerShdw blurRad="88900" dist="38100" dir="13500000" algn="br"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Lst>
        </p:spPr>
      </p:pic>
      <p:pic>
        <p:nvPicPr>
          <p:cNvPr id="820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2311" y="3084039"/>
            <a:ext cx="4200397" cy="313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11504" y="904225"/>
            <a:ext cx="3582650" cy="1323439"/>
          </a:xfrm>
          <a:prstGeom prst="rect">
            <a:avLst/>
          </a:prstGeom>
          <a:noFill/>
        </p:spPr>
        <p:txBody>
          <a:bodyPr wrap="square" rtlCol="0">
            <a:spAutoFit/>
          </a:bodyPr>
          <a:lstStyle/>
          <a:p>
            <a:r>
              <a:rPr lang="en-US" sz="2000" dirty="0" smtClean="0">
                <a:solidFill>
                  <a:srgbClr val="FF0000"/>
                </a:solidFill>
              </a:rPr>
              <a:t>Goal: </a:t>
            </a:r>
          </a:p>
          <a:p>
            <a:r>
              <a:rPr lang="en-US" sz="2000" dirty="0" smtClean="0">
                <a:solidFill>
                  <a:prstClr val="black"/>
                </a:solidFill>
              </a:rPr>
              <a:t>Calculate average available water storage for a set of contributing areas</a:t>
            </a:r>
            <a:endParaRPr lang="en-US" sz="2000" dirty="0">
              <a:solidFill>
                <a:prstClr val="black"/>
              </a:solidFill>
            </a:endParaRPr>
          </a:p>
        </p:txBody>
      </p:sp>
      <p:sp>
        <p:nvSpPr>
          <p:cNvPr id="12" name="Title 1"/>
          <p:cNvSpPr txBox="1">
            <a:spLocks/>
          </p:cNvSpPr>
          <p:nvPr/>
        </p:nvSpPr>
        <p:spPr>
          <a:xfrm>
            <a:off x="560670" y="810768"/>
            <a:ext cx="8583329" cy="48463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endParaRPr lang="en-US" sz="4400" dirty="0">
              <a:solidFill>
                <a:prstClr val="black">
                  <a:lumMod val="50000"/>
                  <a:lumOff val="50000"/>
                </a:prstClr>
              </a:solidFill>
            </a:endParaRPr>
          </a:p>
        </p:txBody>
      </p:sp>
      <p:sp>
        <p:nvSpPr>
          <p:cNvPr id="13" name="TextBox 12"/>
          <p:cNvSpPr txBox="1"/>
          <p:nvPr/>
        </p:nvSpPr>
        <p:spPr>
          <a:xfrm>
            <a:off x="684575" y="2193652"/>
            <a:ext cx="7967329" cy="954107"/>
          </a:xfrm>
          <a:prstGeom prst="rect">
            <a:avLst/>
          </a:prstGeom>
          <a:solidFill>
            <a:schemeClr val="bg1"/>
          </a:solidFill>
          <a:ln w="38100">
            <a:solidFill>
              <a:schemeClr val="accent1"/>
            </a:solidFill>
          </a:ln>
        </p:spPr>
        <p:txBody>
          <a:bodyPr wrap="square" rtlCol="0">
            <a:spAutoFit/>
          </a:bodyPr>
          <a:lstStyle/>
          <a:p>
            <a:pPr algn="ctr"/>
            <a:r>
              <a:rPr lang="en-US" sz="2800" b="1" dirty="0" smtClean="0">
                <a:solidFill>
                  <a:prstClr val="black"/>
                </a:solidFill>
              </a:rPr>
              <a:t>Analysis to define watershed properties done entirely with web services and functions</a:t>
            </a:r>
          </a:p>
        </p:txBody>
      </p:sp>
      <p:sp>
        <p:nvSpPr>
          <p:cNvPr id="3" name="Title 2"/>
          <p:cNvSpPr>
            <a:spLocks noGrp="1"/>
          </p:cNvSpPr>
          <p:nvPr>
            <p:ph type="title"/>
          </p:nvPr>
        </p:nvSpPr>
        <p:spPr>
          <a:xfrm>
            <a:off x="560525" y="350054"/>
            <a:ext cx="7312991" cy="945346"/>
          </a:xfrm>
        </p:spPr>
        <p:txBody>
          <a:bodyPr/>
          <a:lstStyle/>
          <a:p>
            <a:r>
              <a:rPr lang="en-US" dirty="0">
                <a:solidFill>
                  <a:srgbClr val="44546A"/>
                </a:solidFill>
              </a:rPr>
              <a:t>Geospatial Services</a:t>
            </a:r>
            <a:r>
              <a:rPr lang="en-US" dirty="0">
                <a:solidFill>
                  <a:prstClr val="black">
                    <a:lumMod val="50000"/>
                    <a:lumOff val="50000"/>
                  </a:prstClr>
                </a:solidFill>
              </a:rPr>
              <a:t/>
            </a:r>
            <a:br>
              <a:rPr lang="en-US" dirty="0">
                <a:solidFill>
                  <a:prstClr val="black">
                    <a:lumMod val="50000"/>
                    <a:lumOff val="50000"/>
                  </a:prstClr>
                </a:solidFill>
              </a:rPr>
            </a:br>
            <a:endParaRPr lang="en-US" dirty="0"/>
          </a:p>
        </p:txBody>
      </p:sp>
    </p:spTree>
    <p:extLst>
      <p:ext uri="{BB962C8B-B14F-4D97-AF65-F5344CB8AC3E}">
        <p14:creationId xmlns:p14="http://schemas.microsoft.com/office/powerpoint/2010/main" val="3756129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down)">
                                      <p:cBhvr>
                                        <p:cTn id="7" dur="500"/>
                                        <p:tgtEl>
                                          <p:spTgt spid="8196"/>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200"/>
                                        </p:tgtEl>
                                        <p:attrNameLst>
                                          <p:attrName>style.visibility</p:attrName>
                                        </p:attrNameLst>
                                      </p:cBhvr>
                                      <p:to>
                                        <p:strVal val="visible"/>
                                      </p:to>
                                    </p:set>
                                    <p:animEffect transition="in" filter="wipe(down)">
                                      <p:cBhvr>
                                        <p:cTn id="18" dur="500"/>
                                        <p:tgtEl>
                                          <p:spTgt spid="8200"/>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199"/>
                                        </p:tgtEl>
                                        <p:attrNameLst>
                                          <p:attrName>style.visibility</p:attrName>
                                        </p:attrNameLst>
                                      </p:cBhvr>
                                      <p:to>
                                        <p:strVal val="visible"/>
                                      </p:to>
                                    </p:set>
                                    <p:animEffect transition="in" filter="wipe(down)">
                                      <p:cBhvr>
                                        <p:cTn id="26" dur="500"/>
                                        <p:tgtEl>
                                          <p:spTgt spid="8199"/>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198"/>
                                        </p:tgtEl>
                                        <p:attrNameLst>
                                          <p:attrName>style.visibility</p:attrName>
                                        </p:attrNameLst>
                                      </p:cBhvr>
                                      <p:to>
                                        <p:strVal val="visible"/>
                                      </p:to>
                                    </p:set>
                                    <p:animEffect transition="in" filter="wipe(down)">
                                      <p:cBhvr>
                                        <p:cTn id="37" dur="500"/>
                                        <p:tgtEl>
                                          <p:spTgt spid="8198"/>
                                        </p:tgtEl>
                                      </p:cBhvr>
                                    </p:animEffect>
                                  </p:childTnLst>
                                </p:cTn>
                              </p:par>
                              <p:par>
                                <p:cTn id="38" presetID="10" presetClass="entr" presetSubtype="0" fill="hold" nodeType="with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fade">
                                      <p:cBhvr>
                                        <p:cTn id="40" dur="500"/>
                                        <p:tgtEl>
                                          <p:spTgt spid="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201"/>
                                        </p:tgtEl>
                                        <p:attrNameLst>
                                          <p:attrName>style.visibility</p:attrName>
                                        </p:attrNameLst>
                                      </p:cBhvr>
                                      <p:to>
                                        <p:strVal val="visible"/>
                                      </p:to>
                                    </p:set>
                                    <p:animEffect transition="in" filter="wipe(down)">
                                      <p:cBhvr>
                                        <p:cTn id="45" dur="500"/>
                                        <p:tgtEl>
                                          <p:spTgt spid="8201"/>
                                        </p:tgtEl>
                                      </p:cBhvr>
                                    </p:animEffect>
                                  </p:childTnLst>
                                </p:cTn>
                              </p:par>
                              <p:par>
                                <p:cTn id="46" presetID="10" presetClass="entr" presetSubtype="0" fill="hold" nodeType="with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fade">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National Spatial Data Infrastructure (NSDI)</a:t>
            </a:r>
            <a:endParaRPr lang="en-US" dirty="0"/>
          </a:p>
        </p:txBody>
      </p:sp>
      <p:sp>
        <p:nvSpPr>
          <p:cNvPr id="5" name="TextBox 4"/>
          <p:cNvSpPr txBox="1"/>
          <p:nvPr/>
        </p:nvSpPr>
        <p:spPr>
          <a:xfrm>
            <a:off x="4679286" y="1361248"/>
            <a:ext cx="4210714" cy="4553811"/>
          </a:xfrm>
          <a:prstGeom prst="rect">
            <a:avLst/>
          </a:prstGeom>
          <a:noFill/>
        </p:spPr>
        <p:txBody>
          <a:bodyPr wrap="square" rtlCol="0">
            <a:spAutoFit/>
          </a:bodyPr>
          <a:lstStyle/>
          <a:p>
            <a:r>
              <a:rPr lang="en-US" b="1" u="sng" dirty="0" smtClean="0">
                <a:solidFill>
                  <a:prstClr val="black"/>
                </a:solidFill>
              </a:rPr>
              <a:t>Desired Future State of NSDI</a:t>
            </a:r>
          </a:p>
          <a:p>
            <a:endParaRPr lang="en-US" sz="1200" b="1" u="sng" dirty="0">
              <a:solidFill>
                <a:prstClr val="black"/>
              </a:solidFill>
            </a:endParaRPr>
          </a:p>
          <a:p>
            <a:pPr marL="285750" indent="-285750">
              <a:lnSpc>
                <a:spcPct val="114000"/>
              </a:lnSpc>
              <a:buFont typeface="Arial" panose="020B0604020202020204" pitchFamily="34" charset="0"/>
              <a:buChar char="•"/>
            </a:pPr>
            <a:r>
              <a:rPr lang="en-US" sz="2000" dirty="0" smtClean="0">
                <a:solidFill>
                  <a:prstClr val="black"/>
                </a:solidFill>
              </a:rPr>
              <a:t>Create </a:t>
            </a:r>
            <a:r>
              <a:rPr lang="en-US" sz="2000" dirty="0" smtClean="0">
                <a:solidFill>
                  <a:srgbClr val="FF0000"/>
                </a:solidFill>
              </a:rPr>
              <a:t>network</a:t>
            </a:r>
            <a:r>
              <a:rPr lang="en-US" sz="2000" dirty="0" smtClean="0">
                <a:solidFill>
                  <a:prstClr val="black"/>
                </a:solidFill>
              </a:rPr>
              <a:t> of resources and services</a:t>
            </a:r>
          </a:p>
          <a:p>
            <a:pPr marL="285750" indent="-285750">
              <a:lnSpc>
                <a:spcPct val="114000"/>
              </a:lnSpc>
              <a:buFont typeface="Arial" panose="020B0604020202020204" pitchFamily="34" charset="0"/>
              <a:buChar char="•"/>
            </a:pPr>
            <a:r>
              <a:rPr lang="en-US" sz="2000" dirty="0" smtClean="0">
                <a:solidFill>
                  <a:prstClr val="black"/>
                </a:solidFill>
              </a:rPr>
              <a:t>Facilitate </a:t>
            </a:r>
            <a:r>
              <a:rPr lang="en-US" sz="2000" dirty="0" smtClean="0">
                <a:solidFill>
                  <a:srgbClr val="FF0000"/>
                </a:solidFill>
              </a:rPr>
              <a:t>discovery</a:t>
            </a:r>
            <a:r>
              <a:rPr lang="en-US" sz="2000" dirty="0" smtClean="0"/>
              <a:t>,</a:t>
            </a:r>
            <a:r>
              <a:rPr lang="en-US" sz="2000" dirty="0" smtClean="0">
                <a:solidFill>
                  <a:prstClr val="black"/>
                </a:solidFill>
              </a:rPr>
              <a:t> access and application of resources</a:t>
            </a:r>
          </a:p>
          <a:p>
            <a:pPr marL="285750" indent="-285750">
              <a:lnSpc>
                <a:spcPct val="114000"/>
              </a:lnSpc>
              <a:buFont typeface="Arial" panose="020B0604020202020204" pitchFamily="34" charset="0"/>
              <a:buChar char="•"/>
            </a:pPr>
            <a:r>
              <a:rPr lang="en-US" sz="2000" dirty="0" smtClean="0">
                <a:solidFill>
                  <a:prstClr val="black"/>
                </a:solidFill>
              </a:rPr>
              <a:t>Leverage shared </a:t>
            </a:r>
            <a:r>
              <a:rPr lang="en-US" sz="2000" dirty="0" smtClean="0">
                <a:solidFill>
                  <a:srgbClr val="FF0000"/>
                </a:solidFill>
              </a:rPr>
              <a:t>standard-</a:t>
            </a:r>
            <a:r>
              <a:rPr lang="en-US" sz="2000" dirty="0" smtClean="0">
                <a:solidFill>
                  <a:prstClr val="black"/>
                </a:solidFill>
              </a:rPr>
              <a:t>based services</a:t>
            </a:r>
          </a:p>
          <a:p>
            <a:pPr marL="285750" indent="-285750">
              <a:lnSpc>
                <a:spcPct val="114000"/>
              </a:lnSpc>
              <a:buFont typeface="Arial" panose="020B0604020202020204" pitchFamily="34" charset="0"/>
              <a:buChar char="•"/>
            </a:pPr>
            <a:r>
              <a:rPr lang="en-US" sz="2000" dirty="0" smtClean="0">
                <a:solidFill>
                  <a:prstClr val="black"/>
                </a:solidFill>
              </a:rPr>
              <a:t>Develop core set of information layers that interface with </a:t>
            </a:r>
            <a:r>
              <a:rPr lang="en-US" sz="2000" dirty="0" err="1" smtClean="0">
                <a:solidFill>
                  <a:srgbClr val="FF0000"/>
                </a:solidFill>
              </a:rPr>
              <a:t>nonspatial</a:t>
            </a:r>
            <a:r>
              <a:rPr lang="en-US" sz="2000" dirty="0" smtClean="0">
                <a:solidFill>
                  <a:srgbClr val="FF0000"/>
                </a:solidFill>
              </a:rPr>
              <a:t> data</a:t>
            </a:r>
          </a:p>
          <a:p>
            <a:pPr marL="285750" indent="-285750">
              <a:lnSpc>
                <a:spcPct val="114000"/>
              </a:lnSpc>
              <a:buFont typeface="Arial" panose="020B0604020202020204" pitchFamily="34" charset="0"/>
              <a:buChar char="•"/>
            </a:pPr>
            <a:r>
              <a:rPr lang="en-US" sz="2000" dirty="0" smtClean="0">
                <a:solidFill>
                  <a:prstClr val="black"/>
                </a:solidFill>
              </a:rPr>
              <a:t>Use </a:t>
            </a:r>
            <a:r>
              <a:rPr lang="en-US" sz="2000" dirty="0" smtClean="0">
                <a:solidFill>
                  <a:srgbClr val="FF0000"/>
                </a:solidFill>
              </a:rPr>
              <a:t>real-time</a:t>
            </a:r>
            <a:r>
              <a:rPr lang="en-US" sz="2000" dirty="0" smtClean="0">
                <a:solidFill>
                  <a:prstClr val="black"/>
                </a:solidFill>
              </a:rPr>
              <a:t> data feeds and sensor webs</a:t>
            </a:r>
            <a:endParaRPr lang="en-US" sz="2000" dirty="0">
              <a:solidFill>
                <a:prstClr val="black"/>
              </a:solidFill>
            </a:endParaRPr>
          </a:p>
        </p:txBody>
      </p:sp>
      <p:pic>
        <p:nvPicPr>
          <p:cNvPr id="3" name="Picture 2"/>
          <p:cNvPicPr>
            <a:picLocks noChangeAspect="1"/>
          </p:cNvPicPr>
          <p:nvPr/>
        </p:nvPicPr>
        <p:blipFill>
          <a:blip r:embed="rId2"/>
          <a:stretch>
            <a:fillRect/>
          </a:stretch>
        </p:blipFill>
        <p:spPr>
          <a:xfrm>
            <a:off x="570190" y="1324316"/>
            <a:ext cx="3966793" cy="5069058"/>
          </a:xfrm>
          <a:prstGeom prst="rect">
            <a:avLst/>
          </a:prstGeom>
          <a:ln w="3175">
            <a:solidFill>
              <a:schemeClr val="bg1">
                <a:lumMod val="65000"/>
              </a:schemeClr>
            </a:solidFill>
          </a:ln>
        </p:spPr>
      </p:pic>
    </p:spTree>
    <p:extLst>
      <p:ext uri="{BB962C8B-B14F-4D97-AF65-F5344CB8AC3E}">
        <p14:creationId xmlns:p14="http://schemas.microsoft.com/office/powerpoint/2010/main" val="304594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927" y="184728"/>
            <a:ext cx="7772400" cy="1143000"/>
          </a:xfrm>
        </p:spPr>
        <p:txBody>
          <a:bodyPr>
            <a:normAutofit/>
          </a:bodyPr>
          <a:lstStyle/>
          <a:p>
            <a:r>
              <a:rPr lang="en-US" sz="4000" dirty="0" smtClean="0"/>
              <a:t>Open Water Data Initiative</a:t>
            </a:r>
            <a:endParaRPr lang="en-US" sz="4000" dirty="0"/>
          </a:p>
        </p:txBody>
      </p:sp>
      <p:sp>
        <p:nvSpPr>
          <p:cNvPr id="3" name="Content Placeholder 2"/>
          <p:cNvSpPr>
            <a:spLocks noGrp="1"/>
          </p:cNvSpPr>
          <p:nvPr>
            <p:ph sz="half" idx="4294967295"/>
          </p:nvPr>
        </p:nvSpPr>
        <p:spPr>
          <a:xfrm>
            <a:off x="771269" y="1662113"/>
            <a:ext cx="3181350" cy="2816338"/>
          </a:xfrm>
        </p:spPr>
        <p:txBody>
          <a:bodyPr>
            <a:normAutofit fontScale="92500" lnSpcReduction="20000"/>
          </a:bodyPr>
          <a:lstStyle/>
          <a:p>
            <a:r>
              <a:rPr lang="en-US" dirty="0" smtClean="0"/>
              <a:t>Subcommittee on Spatial Water Data will lead this effort</a:t>
            </a:r>
          </a:p>
          <a:p>
            <a:r>
              <a:rPr lang="en-US" dirty="0" smtClean="0"/>
              <a:t>This reports to both FGDC and ACWI</a:t>
            </a:r>
            <a:endParaRPr lang="en-US" dirty="0"/>
          </a:p>
        </p:txBody>
      </p:sp>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4054245" y="1662113"/>
            <a:ext cx="2149475" cy="2967037"/>
          </a:xfrm>
        </p:spPr>
      </p:pic>
      <p:pic>
        <p:nvPicPr>
          <p:cNvPr id="5" name="Picture 4"/>
          <p:cNvPicPr>
            <a:picLocks noChangeAspect="1"/>
          </p:cNvPicPr>
          <p:nvPr/>
        </p:nvPicPr>
        <p:blipFill>
          <a:blip r:embed="rId3"/>
          <a:stretch>
            <a:fillRect/>
          </a:stretch>
        </p:blipFill>
        <p:spPr>
          <a:xfrm>
            <a:off x="4125637" y="5786438"/>
            <a:ext cx="4903859" cy="411162"/>
          </a:xfrm>
          <a:prstGeom prst="rect">
            <a:avLst/>
          </a:prstGeom>
        </p:spPr>
      </p:pic>
      <p:pic>
        <p:nvPicPr>
          <p:cNvPr id="7" name="Picture 6"/>
          <p:cNvPicPr>
            <a:picLocks noChangeAspect="1"/>
          </p:cNvPicPr>
          <p:nvPr/>
        </p:nvPicPr>
        <p:blipFill>
          <a:blip r:embed="rId4"/>
          <a:stretch>
            <a:fillRect/>
          </a:stretch>
        </p:blipFill>
        <p:spPr>
          <a:xfrm>
            <a:off x="6305346" y="4902994"/>
            <a:ext cx="2724150" cy="704850"/>
          </a:xfrm>
          <a:prstGeom prst="rect">
            <a:avLst/>
          </a:prstGeom>
          <a:ln w="3175">
            <a:solidFill>
              <a:schemeClr val="bg1">
                <a:lumMod val="65000"/>
              </a:schemeClr>
            </a:solidFill>
          </a:ln>
        </p:spPr>
      </p:pic>
      <p:sp>
        <p:nvSpPr>
          <p:cNvPr id="8" name="Bent Arrow 7"/>
          <p:cNvSpPr/>
          <p:nvPr/>
        </p:nvSpPr>
        <p:spPr>
          <a:xfrm rot="5400000">
            <a:off x="6578600" y="3302000"/>
            <a:ext cx="1295400" cy="13589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 name="TextBox 8"/>
          <p:cNvSpPr txBox="1"/>
          <p:nvPr/>
        </p:nvSpPr>
        <p:spPr>
          <a:xfrm>
            <a:off x="6390815" y="2872085"/>
            <a:ext cx="835485" cy="461665"/>
          </a:xfrm>
          <a:prstGeom prst="rect">
            <a:avLst/>
          </a:prstGeom>
          <a:noFill/>
        </p:spPr>
        <p:txBody>
          <a:bodyPr wrap="none" rtlCol="0">
            <a:spAutoFit/>
          </a:bodyPr>
          <a:lstStyle/>
          <a:p>
            <a:r>
              <a:rPr lang="en-US" sz="2400" dirty="0" smtClean="0">
                <a:solidFill>
                  <a:prstClr val="black"/>
                </a:solidFill>
              </a:rPr>
              <a:t>Chair</a:t>
            </a:r>
            <a:endParaRPr lang="en-US" sz="2400" dirty="0">
              <a:solidFill>
                <a:prstClr val="black"/>
              </a:solidFill>
            </a:endParaRPr>
          </a:p>
        </p:txBody>
      </p:sp>
      <p:sp>
        <p:nvSpPr>
          <p:cNvPr id="4" name="Rectangle 3"/>
          <p:cNvSpPr/>
          <p:nvPr/>
        </p:nvSpPr>
        <p:spPr>
          <a:xfrm>
            <a:off x="6276311" y="1665494"/>
            <a:ext cx="2753185" cy="1015663"/>
          </a:xfrm>
          <a:prstGeom prst="rect">
            <a:avLst/>
          </a:prstGeom>
        </p:spPr>
        <p:txBody>
          <a:bodyPr wrap="square">
            <a:spAutoFit/>
          </a:bodyPr>
          <a:lstStyle/>
          <a:p>
            <a:r>
              <a:rPr lang="en-US" sz="2000" dirty="0"/>
              <a:t>Anne Castle, </a:t>
            </a:r>
            <a:r>
              <a:rPr lang="en-US" sz="2000" dirty="0" err="1"/>
              <a:t>Asst</a:t>
            </a:r>
            <a:r>
              <a:rPr lang="en-US" sz="2000" dirty="0"/>
              <a:t> Secretary for Water and Science, </a:t>
            </a:r>
            <a:r>
              <a:rPr lang="en-US" sz="2000" dirty="0" err="1"/>
              <a:t>Dept</a:t>
            </a:r>
            <a:r>
              <a:rPr lang="en-US" sz="2000" dirty="0"/>
              <a:t> of Interior</a:t>
            </a:r>
          </a:p>
        </p:txBody>
      </p:sp>
    </p:spTree>
    <p:extLst>
      <p:ext uri="{BB962C8B-B14F-4D97-AF65-F5344CB8AC3E}">
        <p14:creationId xmlns:p14="http://schemas.microsoft.com/office/powerpoint/2010/main" val="982636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40" y="166255"/>
            <a:ext cx="7772400" cy="1143000"/>
          </a:xfrm>
        </p:spPr>
        <p:txBody>
          <a:bodyPr/>
          <a:lstStyle/>
          <a:p>
            <a:r>
              <a:rPr lang="en-US" sz="3600" dirty="0" smtClean="0"/>
              <a:t>Open Water Data Initiative</a:t>
            </a:r>
            <a:endParaRPr lang="en-US" sz="3600" dirty="0"/>
          </a:p>
        </p:txBody>
      </p:sp>
      <p:grpSp>
        <p:nvGrpSpPr>
          <p:cNvPr id="5" name="Group 4"/>
          <p:cNvGrpSpPr/>
          <p:nvPr/>
        </p:nvGrpSpPr>
        <p:grpSpPr>
          <a:xfrm>
            <a:off x="2139964" y="1082156"/>
            <a:ext cx="6672942" cy="1959429"/>
            <a:chOff x="1235529" y="2775855"/>
            <a:chExt cx="6672942" cy="1959429"/>
          </a:xfrm>
          <a:solidFill>
            <a:schemeClr val="accent1">
              <a:alpha val="50000"/>
            </a:schemeClr>
          </a:solidFill>
        </p:grpSpPr>
        <p:sp>
          <p:nvSpPr>
            <p:cNvPr id="3" name="Right Arrow 2"/>
            <p:cNvSpPr/>
            <p:nvPr/>
          </p:nvSpPr>
          <p:spPr>
            <a:xfrm>
              <a:off x="1235529" y="2775855"/>
              <a:ext cx="6672942" cy="1959429"/>
            </a:xfrm>
            <a:prstGeom prst="rightArrow">
              <a:avLst/>
            </a:prstGeom>
            <a:gr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4" name="TextBox 3"/>
            <p:cNvSpPr txBox="1"/>
            <p:nvPr/>
          </p:nvSpPr>
          <p:spPr>
            <a:xfrm>
              <a:off x="1698172" y="3432405"/>
              <a:ext cx="5182252" cy="523220"/>
            </a:xfrm>
            <a:prstGeom prst="rect">
              <a:avLst/>
            </a:prstGeom>
            <a:noFill/>
          </p:spPr>
          <p:txBody>
            <a:bodyPr wrap="none" rtlCol="0">
              <a:spAutoFit/>
            </a:bodyPr>
            <a:lstStyle/>
            <a:p>
              <a:r>
                <a:rPr lang="en-US" sz="2800" dirty="0" smtClean="0">
                  <a:solidFill>
                    <a:prstClr val="black"/>
                  </a:solidFill>
                </a:rPr>
                <a:t>Open Water Web (applications)</a:t>
              </a:r>
              <a:endParaRPr lang="en-US" sz="2800" dirty="0">
                <a:solidFill>
                  <a:prstClr val="black"/>
                </a:solidFill>
              </a:endParaRPr>
            </a:p>
          </p:txBody>
        </p:sp>
      </p:grpSp>
      <p:grpSp>
        <p:nvGrpSpPr>
          <p:cNvPr id="16" name="Group 15"/>
          <p:cNvGrpSpPr/>
          <p:nvPr/>
        </p:nvGrpSpPr>
        <p:grpSpPr>
          <a:xfrm rot="16200000">
            <a:off x="4312312" y="3742266"/>
            <a:ext cx="2775857" cy="1321993"/>
            <a:chOff x="2928257" y="4430486"/>
            <a:chExt cx="2775857" cy="968828"/>
          </a:xfrm>
        </p:grpSpPr>
        <p:sp>
          <p:nvSpPr>
            <p:cNvPr id="17" name="Rectangle 16"/>
            <p:cNvSpPr/>
            <p:nvPr/>
          </p:nvSpPr>
          <p:spPr>
            <a:xfrm>
              <a:off x="2928257" y="4430486"/>
              <a:ext cx="2775857" cy="96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18" name="TextBox 17"/>
            <p:cNvSpPr txBox="1"/>
            <p:nvPr/>
          </p:nvSpPr>
          <p:spPr>
            <a:xfrm>
              <a:off x="3583065" y="4565818"/>
              <a:ext cx="1564851" cy="699221"/>
            </a:xfrm>
            <a:prstGeom prst="rect">
              <a:avLst/>
            </a:prstGeom>
            <a:noFill/>
          </p:spPr>
          <p:txBody>
            <a:bodyPr wrap="none" rtlCol="0">
              <a:spAutoFit/>
            </a:bodyPr>
            <a:lstStyle/>
            <a:p>
              <a:pPr algn="ctr"/>
              <a:r>
                <a:rPr lang="en-US" sz="2800" dirty="0" smtClean="0">
                  <a:solidFill>
                    <a:prstClr val="black"/>
                  </a:solidFill>
                </a:rPr>
                <a:t>Water </a:t>
              </a:r>
            </a:p>
            <a:p>
              <a:pPr algn="ctr"/>
              <a:r>
                <a:rPr lang="en-US" sz="2800" dirty="0" smtClean="0">
                  <a:solidFill>
                    <a:prstClr val="black"/>
                  </a:solidFill>
                </a:rPr>
                <a:t>Pollution</a:t>
              </a:r>
              <a:endParaRPr lang="en-US" sz="2800" dirty="0">
                <a:solidFill>
                  <a:prstClr val="black"/>
                </a:solidFill>
              </a:endParaRPr>
            </a:p>
          </p:txBody>
        </p:sp>
      </p:grpSp>
      <p:grpSp>
        <p:nvGrpSpPr>
          <p:cNvPr id="19" name="Group 18"/>
          <p:cNvGrpSpPr/>
          <p:nvPr/>
        </p:nvGrpSpPr>
        <p:grpSpPr>
          <a:xfrm rot="16200000">
            <a:off x="5739460" y="3757287"/>
            <a:ext cx="2775857" cy="1321993"/>
            <a:chOff x="2928257" y="4430486"/>
            <a:chExt cx="2775857" cy="968828"/>
          </a:xfrm>
        </p:grpSpPr>
        <p:sp>
          <p:nvSpPr>
            <p:cNvPr id="20" name="Rectangle 19"/>
            <p:cNvSpPr/>
            <p:nvPr/>
          </p:nvSpPr>
          <p:spPr>
            <a:xfrm>
              <a:off x="2928257" y="4430486"/>
              <a:ext cx="2775857" cy="96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21" name="TextBox 20"/>
            <p:cNvSpPr txBox="1"/>
            <p:nvPr/>
          </p:nvSpPr>
          <p:spPr>
            <a:xfrm>
              <a:off x="3393012" y="4519219"/>
              <a:ext cx="1923925" cy="699221"/>
            </a:xfrm>
            <a:prstGeom prst="rect">
              <a:avLst/>
            </a:prstGeom>
            <a:noFill/>
          </p:spPr>
          <p:txBody>
            <a:bodyPr wrap="none" rtlCol="0">
              <a:spAutoFit/>
            </a:bodyPr>
            <a:lstStyle/>
            <a:p>
              <a:pPr algn="ctr"/>
              <a:r>
                <a:rPr lang="en-US" sz="2800" dirty="0" smtClean="0">
                  <a:solidFill>
                    <a:prstClr val="black"/>
                  </a:solidFill>
                </a:rPr>
                <a:t>Ecological </a:t>
              </a:r>
            </a:p>
            <a:p>
              <a:pPr algn="ctr"/>
              <a:r>
                <a:rPr lang="en-US" sz="2800" dirty="0" smtClean="0">
                  <a:solidFill>
                    <a:prstClr val="black"/>
                  </a:solidFill>
                </a:rPr>
                <a:t>Integrity</a:t>
              </a:r>
              <a:endParaRPr lang="en-US" sz="2800" dirty="0">
                <a:solidFill>
                  <a:prstClr val="black"/>
                </a:solidFill>
              </a:endParaRPr>
            </a:p>
          </p:txBody>
        </p:sp>
      </p:grpSp>
      <p:grpSp>
        <p:nvGrpSpPr>
          <p:cNvPr id="22" name="Group 21"/>
          <p:cNvGrpSpPr/>
          <p:nvPr/>
        </p:nvGrpSpPr>
        <p:grpSpPr>
          <a:xfrm rot="16200000">
            <a:off x="2885162" y="3742266"/>
            <a:ext cx="2775857" cy="1321993"/>
            <a:chOff x="2928257" y="4430486"/>
            <a:chExt cx="2775857" cy="968828"/>
          </a:xfrm>
        </p:grpSpPr>
        <p:sp>
          <p:nvSpPr>
            <p:cNvPr id="23" name="Rectangle 22"/>
            <p:cNvSpPr/>
            <p:nvPr/>
          </p:nvSpPr>
          <p:spPr>
            <a:xfrm>
              <a:off x="2928257" y="4430486"/>
              <a:ext cx="2775857" cy="96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24" name="TextBox 23"/>
            <p:cNvSpPr txBox="1"/>
            <p:nvPr/>
          </p:nvSpPr>
          <p:spPr>
            <a:xfrm>
              <a:off x="3698233" y="4697221"/>
              <a:ext cx="1465466" cy="383444"/>
            </a:xfrm>
            <a:prstGeom prst="rect">
              <a:avLst/>
            </a:prstGeom>
            <a:noFill/>
          </p:spPr>
          <p:txBody>
            <a:bodyPr wrap="none" rtlCol="0">
              <a:spAutoFit/>
            </a:bodyPr>
            <a:lstStyle/>
            <a:p>
              <a:r>
                <a:rPr lang="en-US" sz="2800" dirty="0" smtClean="0">
                  <a:solidFill>
                    <a:prstClr val="black"/>
                  </a:solidFill>
                </a:rPr>
                <a:t>Drought</a:t>
              </a:r>
              <a:endParaRPr lang="en-US" sz="2800" dirty="0">
                <a:solidFill>
                  <a:prstClr val="black"/>
                </a:solidFill>
              </a:endParaRPr>
            </a:p>
          </p:txBody>
        </p:sp>
      </p:grpSp>
      <p:grpSp>
        <p:nvGrpSpPr>
          <p:cNvPr id="25" name="Group 24"/>
          <p:cNvGrpSpPr/>
          <p:nvPr/>
        </p:nvGrpSpPr>
        <p:grpSpPr>
          <a:xfrm rot="16200000">
            <a:off x="1413033" y="3742267"/>
            <a:ext cx="2775857" cy="1321993"/>
            <a:chOff x="2928257" y="4430486"/>
            <a:chExt cx="2775857" cy="968828"/>
          </a:xfrm>
        </p:grpSpPr>
        <p:sp>
          <p:nvSpPr>
            <p:cNvPr id="26" name="Rectangle 25"/>
            <p:cNvSpPr/>
            <p:nvPr/>
          </p:nvSpPr>
          <p:spPr>
            <a:xfrm>
              <a:off x="2928257" y="4430486"/>
              <a:ext cx="2775857" cy="96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27" name="TextBox 26"/>
            <p:cNvSpPr txBox="1"/>
            <p:nvPr/>
          </p:nvSpPr>
          <p:spPr>
            <a:xfrm>
              <a:off x="3836090" y="4734607"/>
              <a:ext cx="1085554" cy="383444"/>
            </a:xfrm>
            <a:prstGeom prst="rect">
              <a:avLst/>
            </a:prstGeom>
            <a:noFill/>
          </p:spPr>
          <p:txBody>
            <a:bodyPr wrap="none" rtlCol="0">
              <a:spAutoFit/>
            </a:bodyPr>
            <a:lstStyle/>
            <a:p>
              <a:r>
                <a:rPr lang="en-US" sz="2800" dirty="0" smtClean="0">
                  <a:solidFill>
                    <a:prstClr val="black"/>
                  </a:solidFill>
                </a:rPr>
                <a:t>Flood</a:t>
              </a:r>
              <a:endParaRPr lang="en-US" sz="2800" dirty="0">
                <a:solidFill>
                  <a:prstClr val="black"/>
                </a:solidFill>
              </a:endParaRPr>
            </a:p>
          </p:txBody>
        </p:sp>
      </p:grpSp>
      <p:sp>
        <p:nvSpPr>
          <p:cNvPr id="31" name="Right Arrow 30"/>
          <p:cNvSpPr/>
          <p:nvPr/>
        </p:nvSpPr>
        <p:spPr>
          <a:xfrm rot="16200000" flipV="1">
            <a:off x="-1153883" y="2634339"/>
            <a:ext cx="4223650" cy="2090057"/>
          </a:xfrm>
          <a:prstGeom prst="rightArrow">
            <a:avLst/>
          </a:prstGeom>
          <a:solidFill>
            <a:schemeClr val="accent1">
              <a:alpha val="5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32" name="TextBox 31"/>
          <p:cNvSpPr txBox="1"/>
          <p:nvPr/>
        </p:nvSpPr>
        <p:spPr>
          <a:xfrm rot="16200000">
            <a:off x="-492087" y="3315651"/>
            <a:ext cx="2904962" cy="954107"/>
          </a:xfrm>
          <a:prstGeom prst="rect">
            <a:avLst/>
          </a:prstGeom>
          <a:noFill/>
        </p:spPr>
        <p:txBody>
          <a:bodyPr wrap="none" rtlCol="0">
            <a:spAutoFit/>
          </a:bodyPr>
          <a:lstStyle/>
          <a:p>
            <a:pPr algn="ctr"/>
            <a:r>
              <a:rPr lang="en-US" sz="2800" dirty="0" smtClean="0">
                <a:solidFill>
                  <a:prstClr val="black"/>
                </a:solidFill>
              </a:rPr>
              <a:t>Open </a:t>
            </a:r>
            <a:r>
              <a:rPr lang="en-US" sz="2800" dirty="0" smtClean="0">
                <a:solidFill>
                  <a:prstClr val="black"/>
                </a:solidFill>
              </a:rPr>
              <a:t>Water</a:t>
            </a:r>
          </a:p>
          <a:p>
            <a:pPr algn="ctr"/>
            <a:r>
              <a:rPr lang="en-US" sz="2800" dirty="0" smtClean="0">
                <a:solidFill>
                  <a:prstClr val="black"/>
                </a:solidFill>
              </a:rPr>
              <a:t>Data Infrastructure</a:t>
            </a:r>
            <a:endParaRPr lang="en-US" sz="2800" dirty="0">
              <a:solidFill>
                <a:prstClr val="black"/>
              </a:solidFill>
            </a:endParaRPr>
          </a:p>
        </p:txBody>
      </p:sp>
      <p:sp>
        <p:nvSpPr>
          <p:cNvPr id="7" name="TextBox 6"/>
          <p:cNvSpPr txBox="1"/>
          <p:nvPr/>
        </p:nvSpPr>
        <p:spPr>
          <a:xfrm>
            <a:off x="2602607" y="5983497"/>
            <a:ext cx="4084773" cy="461665"/>
          </a:xfrm>
          <a:prstGeom prst="rect">
            <a:avLst/>
          </a:prstGeom>
          <a:noFill/>
        </p:spPr>
        <p:txBody>
          <a:bodyPr wrap="none" rtlCol="0">
            <a:spAutoFit/>
          </a:bodyPr>
          <a:lstStyle/>
          <a:p>
            <a:r>
              <a:rPr lang="en-US" sz="2400" dirty="0" smtClean="0"/>
              <a:t>Concept: Nate Booth, USGS</a:t>
            </a:r>
            <a:endParaRPr lang="en-US" sz="2400" dirty="0"/>
          </a:p>
        </p:txBody>
      </p:sp>
    </p:spTree>
    <p:extLst>
      <p:ext uri="{BB962C8B-B14F-4D97-AF65-F5344CB8AC3E}">
        <p14:creationId xmlns:p14="http://schemas.microsoft.com/office/powerpoint/2010/main" val="11994051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164" y="1141717"/>
            <a:ext cx="8733076" cy="4480675"/>
          </a:xfrm>
          <a:prstGeom prst="rect">
            <a:avLst/>
          </a:prstGeom>
        </p:spPr>
      </p:pic>
      <p:sp>
        <p:nvSpPr>
          <p:cNvPr id="2" name="Title 1"/>
          <p:cNvSpPr>
            <a:spLocks noGrp="1"/>
          </p:cNvSpPr>
          <p:nvPr>
            <p:ph type="title"/>
          </p:nvPr>
        </p:nvSpPr>
        <p:spPr>
          <a:xfrm>
            <a:off x="663502" y="341745"/>
            <a:ext cx="7772400" cy="628073"/>
          </a:xfrm>
        </p:spPr>
        <p:txBody>
          <a:bodyPr>
            <a:normAutofit fontScale="90000"/>
          </a:bodyPr>
          <a:lstStyle/>
          <a:p>
            <a:r>
              <a:rPr lang="en-US" dirty="0" smtClean="0">
                <a:solidFill>
                  <a:schemeClr val="tx2">
                    <a:lumMod val="50000"/>
                    <a:lumOff val="50000"/>
                  </a:schemeClr>
                </a:solidFill>
              </a:rPr>
              <a:t>Open</a:t>
            </a:r>
            <a:r>
              <a:rPr lang="en-US" dirty="0" smtClean="0">
                <a:solidFill>
                  <a:schemeClr val="tx2">
                    <a:lumMod val="50000"/>
                    <a:lumOff val="50000"/>
                  </a:schemeClr>
                </a:solidFill>
              </a:rPr>
              <a:t> </a:t>
            </a:r>
            <a:r>
              <a:rPr lang="en-US" i="1" dirty="0" smtClean="0">
                <a:solidFill>
                  <a:schemeClr val="tx2">
                    <a:lumMod val="50000"/>
                    <a:lumOff val="50000"/>
                  </a:schemeClr>
                </a:solidFill>
              </a:rPr>
              <a:t>Water</a:t>
            </a:r>
            <a:r>
              <a:rPr lang="en-US" dirty="0" smtClean="0">
                <a:solidFill>
                  <a:schemeClr val="tx2">
                    <a:lumMod val="50000"/>
                    <a:lumOff val="50000"/>
                  </a:schemeClr>
                </a:solidFill>
              </a:rPr>
              <a:t> Data </a:t>
            </a:r>
            <a:r>
              <a:rPr lang="en-US" dirty="0" smtClean="0">
                <a:solidFill>
                  <a:schemeClr val="tx2">
                    <a:lumMod val="50000"/>
                    <a:lumOff val="50000"/>
                  </a:schemeClr>
                </a:solidFill>
              </a:rPr>
              <a:t>Infrastructure</a:t>
            </a:r>
            <a:endParaRPr lang="en-US" dirty="0">
              <a:solidFill>
                <a:schemeClr val="tx2">
                  <a:lumMod val="50000"/>
                  <a:lumOff val="50000"/>
                </a:schemeClr>
              </a:solidFill>
            </a:endParaRPr>
          </a:p>
        </p:txBody>
      </p:sp>
      <p:sp>
        <p:nvSpPr>
          <p:cNvPr id="3" name="Content Placeholder 2"/>
          <p:cNvSpPr>
            <a:spLocks noGrp="1"/>
          </p:cNvSpPr>
          <p:nvPr>
            <p:ph sz="half" idx="4294967295"/>
          </p:nvPr>
        </p:nvSpPr>
        <p:spPr>
          <a:xfrm>
            <a:off x="685800" y="1792968"/>
            <a:ext cx="5294313" cy="3178175"/>
          </a:xfrm>
          <a:solidFill>
            <a:schemeClr val="bg1"/>
          </a:solidFill>
        </p:spPr>
        <p:txBody>
          <a:bodyPr>
            <a:normAutofit fontScale="85000" lnSpcReduction="10000"/>
          </a:bodyPr>
          <a:lstStyle/>
          <a:p>
            <a:r>
              <a:rPr lang="en-US" dirty="0" smtClean="0"/>
              <a:t>A </a:t>
            </a:r>
            <a:r>
              <a:rPr lang="en-US" dirty="0"/>
              <a:t>thematically organized set of water information </a:t>
            </a:r>
            <a:r>
              <a:rPr lang="en-US" dirty="0" smtClean="0"/>
              <a:t>data layers</a:t>
            </a:r>
          </a:p>
          <a:p>
            <a:r>
              <a:rPr lang="en-US" dirty="0" smtClean="0"/>
              <a:t>Authoritative </a:t>
            </a:r>
            <a:r>
              <a:rPr lang="en-US" dirty="0"/>
              <a:t>for the </a:t>
            </a:r>
            <a:r>
              <a:rPr lang="en-US" dirty="0" smtClean="0"/>
              <a:t>nation</a:t>
            </a:r>
          </a:p>
          <a:p>
            <a:r>
              <a:rPr lang="en-US" dirty="0"/>
              <a:t>A</a:t>
            </a:r>
            <a:r>
              <a:rPr lang="en-US" dirty="0" smtClean="0"/>
              <a:t>ssembled </a:t>
            </a:r>
            <a:r>
              <a:rPr lang="en-US" dirty="0"/>
              <a:t>from best available </a:t>
            </a:r>
            <a:r>
              <a:rPr lang="en-US" dirty="0" smtClean="0"/>
              <a:t>sources</a:t>
            </a:r>
          </a:p>
          <a:p>
            <a:r>
              <a:rPr lang="en-US" dirty="0" smtClean="0"/>
              <a:t>Made </a:t>
            </a:r>
            <a:r>
              <a:rPr lang="en-US" dirty="0"/>
              <a:t>freely available through water information services.</a:t>
            </a:r>
          </a:p>
          <a:p>
            <a:endParaRPr lang="en-US" dirty="0"/>
          </a:p>
        </p:txBody>
      </p:sp>
      <p:pic>
        <p:nvPicPr>
          <p:cNvPr id="5" name="Picture 4"/>
          <p:cNvPicPr>
            <a:picLocks noChangeAspect="1"/>
          </p:cNvPicPr>
          <p:nvPr/>
        </p:nvPicPr>
        <p:blipFill>
          <a:blip r:embed="rId3"/>
          <a:stretch>
            <a:fillRect/>
          </a:stretch>
        </p:blipFill>
        <p:spPr>
          <a:xfrm>
            <a:off x="1417859" y="5107704"/>
            <a:ext cx="6888781" cy="1750296"/>
          </a:xfrm>
          <a:prstGeom prst="rect">
            <a:avLst/>
          </a:prstGeom>
        </p:spPr>
      </p:pic>
    </p:spTree>
    <p:extLst>
      <p:ext uri="{BB962C8B-B14F-4D97-AF65-F5344CB8AC3E}">
        <p14:creationId xmlns:p14="http://schemas.microsoft.com/office/powerpoint/2010/main" val="68462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1260475" y="2689225"/>
            <a:ext cx="7883525" cy="2071688"/>
          </a:xfrm>
        </p:spPr>
        <p:txBody>
          <a:bodyPr>
            <a:normAutofit fontScale="92500" lnSpcReduction="20000"/>
          </a:bodyPr>
          <a:lstStyle/>
          <a:p>
            <a:r>
              <a:rPr lang="en-US" dirty="0" smtClean="0"/>
              <a:t>Located on Tuscaloosa Campus of University of Alabama</a:t>
            </a:r>
          </a:p>
          <a:p>
            <a:r>
              <a:rPr lang="en-US" dirty="0" smtClean="0"/>
              <a:t>Operated by National Weather Service</a:t>
            </a:r>
            <a:r>
              <a:rPr lang="en-US" dirty="0"/>
              <a:t> </a:t>
            </a:r>
            <a:r>
              <a:rPr lang="en-US" dirty="0" smtClean="0"/>
              <a:t>to support IWRSS partners (NWS, USGS, Corps of Engineers, FEMA)</a:t>
            </a:r>
          </a:p>
        </p:txBody>
      </p:sp>
      <p:pic>
        <p:nvPicPr>
          <p:cNvPr id="4" name="Picture 3"/>
          <p:cNvPicPr>
            <a:picLocks noChangeAspect="1"/>
          </p:cNvPicPr>
          <p:nvPr/>
        </p:nvPicPr>
        <p:blipFill>
          <a:blip r:embed="rId2"/>
          <a:stretch>
            <a:fillRect/>
          </a:stretch>
        </p:blipFill>
        <p:spPr>
          <a:xfrm>
            <a:off x="966787" y="71437"/>
            <a:ext cx="7210425" cy="2409825"/>
          </a:xfrm>
          <a:prstGeom prst="rect">
            <a:avLst/>
          </a:prstGeom>
          <a:ln w="3175">
            <a:solidFill>
              <a:schemeClr val="bg1">
                <a:lumMod val="65000"/>
              </a:schemeClr>
            </a:solidFill>
          </a:ln>
        </p:spPr>
      </p:pic>
      <p:pic>
        <p:nvPicPr>
          <p:cNvPr id="6" name="Picture 5"/>
          <p:cNvPicPr>
            <a:picLocks noChangeAspect="1"/>
          </p:cNvPicPr>
          <p:nvPr/>
        </p:nvPicPr>
        <p:blipFill>
          <a:blip r:embed="rId3"/>
          <a:stretch>
            <a:fillRect/>
          </a:stretch>
        </p:blipFill>
        <p:spPr>
          <a:xfrm>
            <a:off x="361949" y="4958883"/>
            <a:ext cx="8420100" cy="1781175"/>
          </a:xfrm>
          <a:prstGeom prst="rect">
            <a:avLst/>
          </a:prstGeom>
          <a:ln w="3175">
            <a:solidFill>
              <a:schemeClr val="bg1">
                <a:lumMod val="65000"/>
              </a:schemeClr>
            </a:solidFill>
          </a:ln>
        </p:spPr>
      </p:pic>
    </p:spTree>
    <p:extLst>
      <p:ext uri="{BB962C8B-B14F-4D97-AF65-F5344CB8AC3E}">
        <p14:creationId xmlns:p14="http://schemas.microsoft.com/office/powerpoint/2010/main" val="4267512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3247" y="2655234"/>
            <a:ext cx="8717504" cy="3100108"/>
          </a:xfrm>
          <a:prstGeom prst="rect">
            <a:avLst/>
          </a:prstGeom>
          <a:ln w="3175">
            <a:solidFill>
              <a:schemeClr val="bg1">
                <a:lumMod val="65000"/>
              </a:schemeClr>
            </a:solidFill>
          </a:ln>
        </p:spPr>
      </p:pic>
      <p:pic>
        <p:nvPicPr>
          <p:cNvPr id="5" name="Picture 4"/>
          <p:cNvPicPr>
            <a:picLocks noChangeAspect="1"/>
          </p:cNvPicPr>
          <p:nvPr/>
        </p:nvPicPr>
        <p:blipFill>
          <a:blip r:embed="rId3"/>
          <a:stretch>
            <a:fillRect/>
          </a:stretch>
        </p:blipFill>
        <p:spPr>
          <a:xfrm>
            <a:off x="966787" y="71437"/>
            <a:ext cx="7210425" cy="2409825"/>
          </a:xfrm>
          <a:prstGeom prst="rect">
            <a:avLst/>
          </a:prstGeom>
          <a:ln w="3175">
            <a:solidFill>
              <a:schemeClr val="bg1">
                <a:lumMod val="65000"/>
              </a:schemeClr>
            </a:solidFill>
          </a:ln>
        </p:spPr>
      </p:pic>
      <p:sp>
        <p:nvSpPr>
          <p:cNvPr id="6" name="Right Arrow 5"/>
          <p:cNvSpPr/>
          <p:nvPr/>
        </p:nvSpPr>
        <p:spPr>
          <a:xfrm>
            <a:off x="779929" y="6024282"/>
            <a:ext cx="941295" cy="551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1828801" y="6011008"/>
            <a:ext cx="5354094" cy="584775"/>
          </a:xfrm>
          <a:prstGeom prst="rect">
            <a:avLst/>
          </a:prstGeom>
          <a:noFill/>
        </p:spPr>
        <p:txBody>
          <a:bodyPr wrap="none" rtlCol="0">
            <a:spAutoFit/>
          </a:bodyPr>
          <a:lstStyle/>
          <a:p>
            <a:r>
              <a:rPr lang="en-US" sz="3200" dirty="0" smtClean="0">
                <a:solidFill>
                  <a:srgbClr val="FF0000"/>
                </a:solidFill>
              </a:rPr>
              <a:t>Open </a:t>
            </a:r>
            <a:r>
              <a:rPr lang="en-US" sz="3200" dirty="0" smtClean="0">
                <a:solidFill>
                  <a:srgbClr val="FF0000"/>
                </a:solidFill>
              </a:rPr>
              <a:t>Water Data Infrastructure</a:t>
            </a:r>
            <a:endParaRPr lang="en-US" sz="3200" dirty="0">
              <a:solidFill>
                <a:srgbClr val="FF0000"/>
              </a:solidFill>
            </a:endParaRPr>
          </a:p>
        </p:txBody>
      </p:sp>
      <p:sp>
        <p:nvSpPr>
          <p:cNvPr id="8" name="Rectangle 7"/>
          <p:cNvSpPr/>
          <p:nvPr/>
        </p:nvSpPr>
        <p:spPr>
          <a:xfrm>
            <a:off x="591671" y="4558553"/>
            <a:ext cx="2702858" cy="4303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591671" y="2656073"/>
            <a:ext cx="3792070" cy="43030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4438304" y="2686560"/>
            <a:ext cx="2218941" cy="369332"/>
          </a:xfrm>
          <a:prstGeom prst="rect">
            <a:avLst/>
          </a:prstGeom>
          <a:noFill/>
        </p:spPr>
        <p:txBody>
          <a:bodyPr wrap="none" rtlCol="0">
            <a:spAutoFit/>
          </a:bodyPr>
          <a:lstStyle/>
          <a:p>
            <a:r>
              <a:rPr lang="en-US" dirty="0" smtClean="0">
                <a:solidFill>
                  <a:srgbClr val="5B9BD5">
                    <a:lumMod val="75000"/>
                  </a:srgbClr>
                </a:solidFill>
              </a:rPr>
              <a:t>Temporal information</a:t>
            </a:r>
            <a:endParaRPr lang="en-US" dirty="0">
              <a:solidFill>
                <a:srgbClr val="5B9BD5">
                  <a:lumMod val="75000"/>
                </a:srgbClr>
              </a:solidFill>
            </a:endParaRPr>
          </a:p>
        </p:txBody>
      </p:sp>
      <p:sp>
        <p:nvSpPr>
          <p:cNvPr id="10" name="TextBox 9"/>
          <p:cNvSpPr txBox="1"/>
          <p:nvPr/>
        </p:nvSpPr>
        <p:spPr>
          <a:xfrm>
            <a:off x="3328833" y="4568139"/>
            <a:ext cx="2341475" cy="369332"/>
          </a:xfrm>
          <a:prstGeom prst="rect">
            <a:avLst/>
          </a:prstGeom>
          <a:noFill/>
        </p:spPr>
        <p:txBody>
          <a:bodyPr wrap="none" rtlCol="0">
            <a:spAutoFit/>
          </a:bodyPr>
          <a:lstStyle/>
          <a:p>
            <a:r>
              <a:rPr lang="en-US" dirty="0" smtClean="0">
                <a:solidFill>
                  <a:srgbClr val="5B9BD5">
                    <a:lumMod val="75000"/>
                  </a:srgbClr>
                </a:solidFill>
              </a:rPr>
              <a:t>Geospatial information</a:t>
            </a:r>
            <a:endParaRPr lang="en-US" dirty="0">
              <a:solidFill>
                <a:srgbClr val="5B9BD5">
                  <a:lumMod val="75000"/>
                </a:srgbClr>
              </a:solidFill>
            </a:endParaRPr>
          </a:p>
        </p:txBody>
      </p:sp>
    </p:spTree>
    <p:extLst>
      <p:ext uri="{BB962C8B-B14F-4D97-AF65-F5344CB8AC3E}">
        <p14:creationId xmlns:p14="http://schemas.microsoft.com/office/powerpoint/2010/main" val="1246069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72655"/>
          </a:xfrm>
        </p:spPr>
        <p:txBody>
          <a:bodyPr/>
          <a:lstStyle/>
          <a:p>
            <a:r>
              <a:rPr lang="en-US" dirty="0" smtClean="0"/>
              <a:t>Transformative Research (NSF)</a:t>
            </a:r>
            <a:endParaRPr lang="en-US" dirty="0"/>
          </a:p>
        </p:txBody>
      </p:sp>
      <p:sp>
        <p:nvSpPr>
          <p:cNvPr id="3" name="Rectangle 2"/>
          <p:cNvSpPr/>
          <p:nvPr/>
        </p:nvSpPr>
        <p:spPr>
          <a:xfrm>
            <a:off x="782666" y="1365409"/>
            <a:ext cx="7119257" cy="3416320"/>
          </a:xfrm>
          <a:prstGeom prst="rect">
            <a:avLst/>
          </a:prstGeom>
        </p:spPr>
        <p:txBody>
          <a:bodyPr wrap="square">
            <a:spAutoFit/>
          </a:bodyPr>
          <a:lstStyle/>
          <a:p>
            <a:r>
              <a:rPr lang="en-US" sz="2400" i="1" dirty="0" smtClean="0">
                <a:solidFill>
                  <a:srgbClr val="324674"/>
                </a:solidFill>
                <a:latin typeface="Verdana" panose="020B0604030504040204" pitchFamily="34" charset="0"/>
              </a:rPr>
              <a:t>Transformative research involves ideas, discoveries, or tools that radically change our understanding of an important existing scientific or engineering concept or educational practice or leads to the creation of a new paradigm or field of science, engineering, or education. Such research challenges current understanding or provides pathways to new frontiers.</a:t>
            </a:r>
            <a:endParaRPr lang="en-US" sz="2400" dirty="0">
              <a:solidFill>
                <a:prstClr val="black"/>
              </a:solidFill>
            </a:endParaRPr>
          </a:p>
        </p:txBody>
      </p:sp>
      <p:sp>
        <p:nvSpPr>
          <p:cNvPr id="4" name="Rectangle 3"/>
          <p:cNvSpPr/>
          <p:nvPr/>
        </p:nvSpPr>
        <p:spPr>
          <a:xfrm>
            <a:off x="978607" y="4764714"/>
            <a:ext cx="6727373" cy="400110"/>
          </a:xfrm>
          <a:prstGeom prst="rect">
            <a:avLst/>
          </a:prstGeom>
        </p:spPr>
        <p:txBody>
          <a:bodyPr wrap="square">
            <a:spAutoFit/>
          </a:bodyPr>
          <a:lstStyle/>
          <a:p>
            <a:r>
              <a:rPr lang="en-US" sz="2000" dirty="0" smtClean="0">
                <a:solidFill>
                  <a:prstClr val="black"/>
                </a:solidFill>
                <a:hlinkClick r:id="rId2"/>
              </a:rPr>
              <a:t>http://www.nsf.gov/about/transformative_research/definition.jsp</a:t>
            </a:r>
            <a:r>
              <a:rPr lang="en-US" sz="2000" dirty="0" smtClean="0">
                <a:solidFill>
                  <a:prstClr val="black"/>
                </a:solidFill>
              </a:rPr>
              <a:t> </a:t>
            </a:r>
            <a:endParaRPr lang="en-US" sz="2000" dirty="0">
              <a:solidFill>
                <a:prstClr val="black"/>
              </a:solidFill>
            </a:endParaRPr>
          </a:p>
        </p:txBody>
      </p:sp>
      <p:sp>
        <p:nvSpPr>
          <p:cNvPr id="5" name="TextBox 4"/>
          <p:cNvSpPr txBox="1"/>
          <p:nvPr/>
        </p:nvSpPr>
        <p:spPr>
          <a:xfrm>
            <a:off x="1227742" y="5148943"/>
            <a:ext cx="5944256" cy="830997"/>
          </a:xfrm>
          <a:prstGeom prst="rect">
            <a:avLst/>
          </a:prstGeom>
          <a:solidFill>
            <a:schemeClr val="bg1"/>
          </a:solidFill>
        </p:spPr>
        <p:txBody>
          <a:bodyPr wrap="none" rtlCol="0">
            <a:spAutoFit/>
          </a:bodyPr>
          <a:lstStyle/>
          <a:p>
            <a:pPr algn="ctr"/>
            <a:r>
              <a:rPr lang="en-US" sz="2400" b="1" i="1" dirty="0" smtClean="0">
                <a:solidFill>
                  <a:prstClr val="black"/>
                </a:solidFill>
              </a:rPr>
              <a:t>How to move from </a:t>
            </a:r>
            <a:r>
              <a:rPr lang="en-US" sz="2400" b="1" i="1" dirty="0" smtClean="0">
                <a:solidFill>
                  <a:srgbClr val="FF0000"/>
                </a:solidFill>
              </a:rPr>
              <a:t>evolutionary </a:t>
            </a:r>
            <a:r>
              <a:rPr lang="en-US" sz="2400" b="1" i="1" dirty="0" smtClean="0">
                <a:solidFill>
                  <a:prstClr val="black"/>
                </a:solidFill>
              </a:rPr>
              <a:t>change</a:t>
            </a:r>
          </a:p>
          <a:p>
            <a:pPr algn="ctr"/>
            <a:r>
              <a:rPr lang="en-US" sz="2400" b="1" i="1" dirty="0" smtClean="0">
                <a:solidFill>
                  <a:prstClr val="black"/>
                </a:solidFill>
              </a:rPr>
              <a:t> to </a:t>
            </a:r>
            <a:r>
              <a:rPr lang="en-US" sz="2400" b="1" i="1" dirty="0" smtClean="0">
                <a:solidFill>
                  <a:srgbClr val="FF0000"/>
                </a:solidFill>
              </a:rPr>
              <a:t>transformative </a:t>
            </a:r>
            <a:r>
              <a:rPr lang="en-US" sz="2400" b="1" i="1" dirty="0" smtClean="0">
                <a:solidFill>
                  <a:prstClr val="black"/>
                </a:solidFill>
              </a:rPr>
              <a:t>change?</a:t>
            </a:r>
            <a:endParaRPr lang="en-US" sz="2400" b="1" i="1" dirty="0">
              <a:solidFill>
                <a:prstClr val="black"/>
              </a:solidFill>
            </a:endParaRPr>
          </a:p>
        </p:txBody>
      </p:sp>
    </p:spTree>
    <p:extLst>
      <p:ext uri="{BB962C8B-B14F-4D97-AF65-F5344CB8AC3E}">
        <p14:creationId xmlns:p14="http://schemas.microsoft.com/office/powerpoint/2010/main" val="360040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2" y="555171"/>
            <a:ext cx="8458200" cy="484632"/>
          </a:xfrm>
        </p:spPr>
        <p:txBody>
          <a:bodyPr>
            <a:noAutofit/>
          </a:bodyPr>
          <a:lstStyle/>
          <a:p>
            <a:r>
              <a:rPr lang="en-US" sz="2800" b="1" dirty="0" smtClean="0">
                <a:solidFill>
                  <a:srgbClr val="FF0000"/>
                </a:solidFill>
              </a:rPr>
              <a:t>National Flood Interoperability Experiment (NFIE)</a:t>
            </a:r>
            <a:endParaRPr lang="en-US" sz="2800" dirty="0">
              <a:solidFill>
                <a:schemeClr val="accent1"/>
              </a:solidFill>
            </a:endParaRPr>
          </a:p>
        </p:txBody>
      </p:sp>
      <p:sp>
        <p:nvSpPr>
          <p:cNvPr id="3" name="Content Placeholder 2"/>
          <p:cNvSpPr>
            <a:spLocks noGrp="1"/>
          </p:cNvSpPr>
          <p:nvPr>
            <p:ph idx="4294967295"/>
          </p:nvPr>
        </p:nvSpPr>
        <p:spPr>
          <a:xfrm>
            <a:off x="664029" y="1313543"/>
            <a:ext cx="7886700" cy="4351338"/>
          </a:xfrm>
        </p:spPr>
        <p:txBody>
          <a:bodyPr>
            <a:normAutofit lnSpcReduction="10000"/>
          </a:bodyPr>
          <a:lstStyle/>
          <a:p>
            <a:r>
              <a:rPr lang="en-US" dirty="0" smtClean="0"/>
              <a:t>Will be led by the academic community in collaboration with the IWRSS partners through the National Water Center</a:t>
            </a:r>
          </a:p>
          <a:p>
            <a:r>
              <a:rPr lang="en-US" dirty="0" smtClean="0"/>
              <a:t>Run from September 2014 to August 2015</a:t>
            </a:r>
          </a:p>
          <a:p>
            <a:pPr lvl="1"/>
            <a:r>
              <a:rPr lang="en-US" dirty="0" smtClean="0"/>
              <a:t>Preparatory phase to May 2015</a:t>
            </a:r>
          </a:p>
          <a:p>
            <a:pPr lvl="1"/>
            <a:r>
              <a:rPr lang="en-US" dirty="0" smtClean="0"/>
              <a:t>Summer Institute at the National Water Center, June to August 2015</a:t>
            </a:r>
          </a:p>
          <a:p>
            <a:r>
              <a:rPr lang="en-US" dirty="0" smtClean="0"/>
              <a:t>Serves a use case in flooding for the Open Water Data Initiative</a:t>
            </a:r>
          </a:p>
        </p:txBody>
      </p:sp>
    </p:spTree>
    <p:extLst>
      <p:ext uri="{BB962C8B-B14F-4D97-AF65-F5344CB8AC3E}">
        <p14:creationId xmlns:p14="http://schemas.microsoft.com/office/powerpoint/2010/main" val="33021233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5123" name="Rectangle 3"/>
          <p:cNvSpPr>
            <a:spLocks noGrp="1" noChangeArrowheads="1"/>
          </p:cNvSpPr>
          <p:nvPr>
            <p:ph type="body" idx="1"/>
          </p:nvPr>
        </p:nvSpPr>
        <p:spPr>
          <a:xfrm>
            <a:off x="685800" y="1981200"/>
            <a:ext cx="7772400" cy="2590800"/>
          </a:xfrm>
        </p:spPr>
        <p:txBody>
          <a:bodyPr/>
          <a:lstStyle/>
          <a:p>
            <a:r>
              <a:rPr lang="en-US" i="1" smtClean="0">
                <a:solidFill>
                  <a:srgbClr val="FF3300"/>
                </a:solidFill>
              </a:rPr>
              <a:t>In-class and distance learning</a:t>
            </a:r>
            <a:endParaRPr lang="en-US" smtClean="0"/>
          </a:p>
          <a:p>
            <a:r>
              <a:rPr lang="en-US" smtClean="0"/>
              <a:t>Geospatial database of hydrologic features </a:t>
            </a:r>
          </a:p>
          <a:p>
            <a:r>
              <a:rPr lang="en-US" smtClean="0"/>
              <a:t>GIS and HIS</a:t>
            </a:r>
          </a:p>
          <a:p>
            <a:r>
              <a:rPr lang="en-US" smtClean="0"/>
              <a:t>Curved earth and a flat map</a:t>
            </a:r>
          </a:p>
        </p:txBody>
      </p:sp>
      <p:sp>
        <p:nvSpPr>
          <p:cNvPr id="2" name="TextBox 1"/>
          <p:cNvSpPr txBox="1"/>
          <p:nvPr/>
        </p:nvSpPr>
        <p:spPr>
          <a:xfrm>
            <a:off x="930303" y="5057030"/>
            <a:ext cx="7332457" cy="677108"/>
          </a:xfrm>
          <a:prstGeom prst="rect">
            <a:avLst/>
          </a:prstGeom>
          <a:noFill/>
        </p:spPr>
        <p:txBody>
          <a:bodyPr wrap="none" rtlCol="0">
            <a:spAutoFit/>
          </a:bodyPr>
          <a:lstStyle/>
          <a:p>
            <a:r>
              <a:rPr lang="en-US" dirty="0" smtClean="0"/>
              <a:t>Reading Assignment: Introduction to </a:t>
            </a:r>
            <a:r>
              <a:rPr lang="en-US" dirty="0"/>
              <a:t>Map Projections</a:t>
            </a:r>
            <a:br>
              <a:rPr lang="en-US" dirty="0"/>
            </a:br>
            <a:r>
              <a:rPr lang="en-US" sz="1400" dirty="0"/>
              <a:t>http://resources.arcgis.com/en/help/main/10.2/#/What_are_map_projections/003r00000001000000/</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9413"/>
            <a:ext cx="9144000" cy="1143000"/>
          </a:xfrm>
        </p:spPr>
        <p:txBody>
          <a:bodyPr>
            <a:noAutofit/>
          </a:bodyPr>
          <a:lstStyle/>
          <a:p>
            <a:r>
              <a:rPr lang="en-US" sz="3200" dirty="0" smtClean="0">
                <a:effectLst>
                  <a:outerShdw blurRad="50800" dist="38100" dir="2700000" algn="tl" rotWithShape="0">
                    <a:prstClr val="black">
                      <a:alpha val="40000"/>
                    </a:prstClr>
                  </a:outerShdw>
                </a:effectLst>
              </a:rPr>
              <a:t>NFIE Goal: Connect National Scale Flood Modeling with Local emergency planning and response</a:t>
            </a:r>
            <a:endParaRPr lang="en-US" sz="3200" dirty="0">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3623689" y="1432412"/>
            <a:ext cx="5285628" cy="4846585"/>
          </a:xfrm>
        </p:spPr>
        <p:txBody>
          <a:bodyPr>
            <a:normAutofit fontScale="92500"/>
          </a:bodyPr>
          <a:lstStyle/>
          <a:p>
            <a:pPr marL="514350" indent="-514350">
              <a:buFont typeface="+mj-lt"/>
              <a:buAutoNum type="arabicPeriod"/>
            </a:pPr>
            <a:r>
              <a:rPr lang="en-US" sz="2400" dirty="0" smtClean="0"/>
              <a:t>How </a:t>
            </a:r>
            <a:r>
              <a:rPr lang="en-US" sz="2400" dirty="0"/>
              <a:t>can near-real-time hydrologic </a:t>
            </a:r>
            <a:r>
              <a:rPr lang="en-US" sz="2400" dirty="0" smtClean="0"/>
              <a:t>simulations </a:t>
            </a:r>
            <a:r>
              <a:rPr lang="en-US" sz="2400" dirty="0"/>
              <a:t>at high spatial resolution, covering the nation, be carried out using the NHDPlus or next generation </a:t>
            </a:r>
            <a:r>
              <a:rPr lang="en-US" sz="2400" i="1" dirty="0" smtClean="0"/>
              <a:t>hydro-fabric </a:t>
            </a:r>
            <a:r>
              <a:rPr lang="en-US" sz="2400" dirty="0"/>
              <a:t>(e.g</a:t>
            </a:r>
            <a:r>
              <a:rPr lang="en-US" sz="2400" dirty="0" smtClean="0"/>
              <a:t>. data structure for </a:t>
            </a:r>
            <a:r>
              <a:rPr lang="en-US" sz="2400" dirty="0"/>
              <a:t>hillslope, watershed scales)? </a:t>
            </a:r>
          </a:p>
          <a:p>
            <a:pPr marL="514350" indent="-514350">
              <a:buFont typeface="+mj-lt"/>
              <a:buAutoNum type="arabicPeriod"/>
            </a:pPr>
            <a:r>
              <a:rPr lang="en-US" sz="2400" dirty="0" smtClean="0"/>
              <a:t>How </a:t>
            </a:r>
            <a:r>
              <a:rPr lang="en-US" sz="2400" dirty="0"/>
              <a:t>can this lead to improved emergency response and community resilience? </a:t>
            </a:r>
          </a:p>
          <a:p>
            <a:pPr marL="514350" indent="-514350">
              <a:buFont typeface="+mj-lt"/>
              <a:buAutoNum type="arabicPeriod"/>
            </a:pPr>
            <a:r>
              <a:rPr lang="en-US" sz="2400" dirty="0" smtClean="0"/>
              <a:t>How </a:t>
            </a:r>
            <a:r>
              <a:rPr lang="en-US" sz="2400" dirty="0"/>
              <a:t>can </a:t>
            </a:r>
            <a:r>
              <a:rPr lang="en-US" sz="2400" dirty="0" smtClean="0"/>
              <a:t>an </a:t>
            </a:r>
            <a:r>
              <a:rPr lang="en-US" sz="2400" dirty="0"/>
              <a:t>improved interoperability framework support the first two goals and lead to sustained innovation in the research to operations process? </a:t>
            </a:r>
          </a:p>
        </p:txBody>
      </p:sp>
      <p:grpSp>
        <p:nvGrpSpPr>
          <p:cNvPr id="16" name="Group 15"/>
          <p:cNvGrpSpPr/>
          <p:nvPr/>
        </p:nvGrpSpPr>
        <p:grpSpPr>
          <a:xfrm>
            <a:off x="276097" y="2333154"/>
            <a:ext cx="3019977" cy="3630244"/>
            <a:chOff x="234682" y="3161514"/>
            <a:chExt cx="3019977" cy="3630244"/>
          </a:xfrm>
        </p:grpSpPr>
        <p:pic>
          <p:nvPicPr>
            <p:cNvPr id="4" name="Picture 3" descr="think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698" y="3161514"/>
              <a:ext cx="1518545" cy="2513616"/>
            </a:xfrm>
            <a:prstGeom prst="rect">
              <a:avLst/>
            </a:prstGeom>
          </p:spPr>
        </p:pic>
        <p:pic>
          <p:nvPicPr>
            <p:cNvPr id="5" name="Picture 4"/>
            <p:cNvPicPr>
              <a:picLocks noChangeAspect="1"/>
            </p:cNvPicPr>
            <p:nvPr/>
          </p:nvPicPr>
          <p:blipFill>
            <a:blip r:embed="rId3"/>
            <a:stretch>
              <a:fillRect/>
            </a:stretch>
          </p:blipFill>
          <p:spPr>
            <a:xfrm>
              <a:off x="234682" y="5807773"/>
              <a:ext cx="841215" cy="306013"/>
            </a:xfrm>
            <a:prstGeom prst="rect">
              <a:avLst/>
            </a:prstGeom>
          </p:spPr>
        </p:pic>
        <p:pic>
          <p:nvPicPr>
            <p:cNvPr id="7" name="Picture 6"/>
            <p:cNvPicPr>
              <a:picLocks noChangeAspect="1"/>
            </p:cNvPicPr>
            <p:nvPr/>
          </p:nvPicPr>
          <p:blipFill>
            <a:blip r:embed="rId4"/>
            <a:stretch>
              <a:fillRect/>
            </a:stretch>
          </p:blipFill>
          <p:spPr>
            <a:xfrm>
              <a:off x="2484877" y="6278997"/>
              <a:ext cx="517553" cy="512761"/>
            </a:xfrm>
            <a:prstGeom prst="rect">
              <a:avLst/>
            </a:prstGeom>
          </p:spPr>
        </p:pic>
        <p:pic>
          <p:nvPicPr>
            <p:cNvPr id="8" name="Picture 7"/>
            <p:cNvPicPr>
              <a:picLocks noChangeAspect="1"/>
            </p:cNvPicPr>
            <p:nvPr/>
          </p:nvPicPr>
          <p:blipFill>
            <a:blip r:embed="rId5"/>
            <a:stretch>
              <a:fillRect/>
            </a:stretch>
          </p:blipFill>
          <p:spPr>
            <a:xfrm>
              <a:off x="2484877" y="5807773"/>
              <a:ext cx="769782" cy="350910"/>
            </a:xfrm>
            <a:prstGeom prst="rect">
              <a:avLst/>
            </a:prstGeom>
          </p:spPr>
        </p:pic>
        <p:pic>
          <p:nvPicPr>
            <p:cNvPr id="9" name="Picture 8"/>
            <p:cNvPicPr>
              <a:picLocks noChangeAspect="1"/>
            </p:cNvPicPr>
            <p:nvPr/>
          </p:nvPicPr>
          <p:blipFill>
            <a:blip r:embed="rId6"/>
            <a:stretch>
              <a:fillRect/>
            </a:stretch>
          </p:blipFill>
          <p:spPr>
            <a:xfrm>
              <a:off x="1751872" y="5727246"/>
              <a:ext cx="905437" cy="551751"/>
            </a:xfrm>
            <a:prstGeom prst="rect">
              <a:avLst/>
            </a:prstGeom>
          </p:spPr>
        </p:pic>
        <p:pic>
          <p:nvPicPr>
            <p:cNvPr id="10" name="Picture 9" descr="USAC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079" y="6278997"/>
              <a:ext cx="523636" cy="398107"/>
            </a:xfrm>
            <a:prstGeom prst="rect">
              <a:avLst/>
            </a:prstGeom>
          </p:spPr>
        </p:pic>
        <p:pic>
          <p:nvPicPr>
            <p:cNvPr id="11" name="Picture 10" descr="USGS.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7532" y="6278997"/>
              <a:ext cx="420931" cy="417334"/>
            </a:xfrm>
            <a:prstGeom prst="rect">
              <a:avLst/>
            </a:prstGeom>
          </p:spPr>
        </p:pic>
        <p:pic>
          <p:nvPicPr>
            <p:cNvPr id="13" name="Picture 12"/>
            <p:cNvPicPr>
              <a:picLocks noChangeAspect="1"/>
            </p:cNvPicPr>
            <p:nvPr/>
          </p:nvPicPr>
          <p:blipFill>
            <a:blip r:embed="rId9"/>
            <a:stretch>
              <a:fillRect/>
            </a:stretch>
          </p:blipFill>
          <p:spPr>
            <a:xfrm>
              <a:off x="1966116" y="6274204"/>
              <a:ext cx="422127" cy="422127"/>
            </a:xfrm>
            <a:prstGeom prst="rect">
              <a:avLst/>
            </a:prstGeom>
          </p:spPr>
        </p:pic>
        <p:pic>
          <p:nvPicPr>
            <p:cNvPr id="14" name="Picture 13"/>
            <p:cNvPicPr>
              <a:picLocks noChangeAspect="1"/>
            </p:cNvPicPr>
            <p:nvPr/>
          </p:nvPicPr>
          <p:blipFill>
            <a:blip r:embed="rId10"/>
            <a:stretch>
              <a:fillRect/>
            </a:stretch>
          </p:blipFill>
          <p:spPr>
            <a:xfrm>
              <a:off x="1178168" y="5889514"/>
              <a:ext cx="730295" cy="167199"/>
            </a:xfrm>
            <a:prstGeom prst="rect">
              <a:avLst/>
            </a:prstGeom>
          </p:spPr>
        </p:pic>
      </p:grpSp>
      <p:sp>
        <p:nvSpPr>
          <p:cNvPr id="6" name="TextBox 5"/>
          <p:cNvSpPr txBox="1"/>
          <p:nvPr/>
        </p:nvSpPr>
        <p:spPr>
          <a:xfrm>
            <a:off x="3088194" y="6278997"/>
            <a:ext cx="2073260" cy="369332"/>
          </a:xfrm>
          <a:prstGeom prst="rect">
            <a:avLst/>
          </a:prstGeom>
          <a:noFill/>
        </p:spPr>
        <p:txBody>
          <a:bodyPr wrap="none" rtlCol="0">
            <a:spAutoFit/>
          </a:bodyPr>
          <a:lstStyle/>
          <a:p>
            <a:r>
              <a:rPr lang="en-US" dirty="0" smtClean="0"/>
              <a:t>Slide: Ed Clark, NWS</a:t>
            </a:r>
            <a:endParaRPr lang="en-US" dirty="0"/>
          </a:p>
        </p:txBody>
      </p:sp>
    </p:spTree>
    <p:extLst>
      <p:ext uri="{BB962C8B-B14F-4D97-AF65-F5344CB8AC3E}">
        <p14:creationId xmlns:p14="http://schemas.microsoft.com/office/powerpoint/2010/main" val="32854957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837"/>
            <a:ext cx="8088086" cy="484632"/>
          </a:xfrm>
        </p:spPr>
        <p:txBody>
          <a:bodyPr>
            <a:normAutofit fontScale="90000"/>
          </a:bodyPr>
          <a:lstStyle/>
          <a:p>
            <a:r>
              <a:rPr lang="en-US" dirty="0" err="1" smtClean="0"/>
              <a:t>NHDPlus</a:t>
            </a:r>
            <a:r>
              <a:rPr lang="en-US" dirty="0" smtClean="0"/>
              <a:t/>
            </a:r>
            <a:br>
              <a:rPr lang="en-US" dirty="0" smtClean="0"/>
            </a:br>
            <a:r>
              <a:rPr lang="en-US" sz="2700" b="1" i="1" dirty="0" smtClean="0">
                <a:solidFill>
                  <a:schemeClr val="tx2"/>
                </a:solidFill>
              </a:rPr>
              <a:t>Geospatial base for National Water Data Infrastructure</a:t>
            </a:r>
            <a:r>
              <a:rPr lang="en-US" b="1" i="1" dirty="0" smtClean="0"/>
              <a:t/>
            </a:r>
            <a:br>
              <a:rPr lang="en-US" b="1" i="1" dirty="0" smtClean="0"/>
            </a:br>
            <a:endParaRPr lang="en-US" b="1" i="1" dirty="0"/>
          </a:p>
        </p:txBody>
      </p:sp>
      <p:pic>
        <p:nvPicPr>
          <p:cNvPr id="3" name="Picture 2" descr="texas"/>
          <p:cNvPicPr>
            <a:picLocks noChangeAspect="1" noChangeArrowheads="1"/>
          </p:cNvPicPr>
          <p:nvPr/>
        </p:nvPicPr>
        <p:blipFill>
          <a:blip r:embed="rId2" cstate="print"/>
          <a:srcRect/>
          <a:stretch>
            <a:fillRect/>
          </a:stretch>
        </p:blipFill>
        <p:spPr bwMode="auto">
          <a:xfrm>
            <a:off x="628650" y="1690689"/>
            <a:ext cx="1779815" cy="1779815"/>
          </a:xfrm>
          <a:prstGeom prst="rect">
            <a:avLst/>
          </a:prstGeom>
          <a:noFill/>
          <a:ln w="9525">
            <a:noFill/>
            <a:miter lim="800000"/>
            <a:headEnd/>
            <a:tailEnd/>
          </a:ln>
        </p:spPr>
      </p:pic>
      <p:pic>
        <p:nvPicPr>
          <p:cNvPr id="6" name="Picture 5" descr="huc8"/>
          <p:cNvPicPr>
            <a:picLocks noChangeAspect="1" noChangeArrowheads="1"/>
          </p:cNvPicPr>
          <p:nvPr/>
        </p:nvPicPr>
        <p:blipFill>
          <a:blip r:embed="rId3" cstate="print"/>
          <a:srcRect/>
          <a:stretch>
            <a:fillRect/>
          </a:stretch>
        </p:blipFill>
        <p:spPr bwMode="auto">
          <a:xfrm>
            <a:off x="5652719" y="1633987"/>
            <a:ext cx="2950598" cy="1946501"/>
          </a:xfrm>
          <a:prstGeom prst="rect">
            <a:avLst/>
          </a:prstGeom>
          <a:noFill/>
          <a:ln w="9525">
            <a:noFill/>
            <a:miter lim="800000"/>
            <a:headEnd/>
            <a:tailEnd/>
          </a:ln>
        </p:spPr>
      </p:pic>
      <p:pic>
        <p:nvPicPr>
          <p:cNvPr id="7" name="Picture 6" descr="zoomin"/>
          <p:cNvPicPr>
            <a:picLocks noChangeAspect="1" noChangeArrowheads="1"/>
          </p:cNvPicPr>
          <p:nvPr/>
        </p:nvPicPr>
        <p:blipFill>
          <a:blip r:embed="rId4" cstate="print"/>
          <a:srcRect/>
          <a:stretch>
            <a:fillRect/>
          </a:stretch>
        </p:blipFill>
        <p:spPr bwMode="auto">
          <a:xfrm>
            <a:off x="3319297" y="3440734"/>
            <a:ext cx="1992086" cy="1883350"/>
          </a:xfrm>
          <a:prstGeom prst="rect">
            <a:avLst/>
          </a:prstGeom>
          <a:noFill/>
          <a:ln w="3175">
            <a:solidFill>
              <a:schemeClr val="bg1">
                <a:lumMod val="50000"/>
              </a:schemeClr>
            </a:solidFill>
            <a:miter lim="800000"/>
            <a:headEnd/>
            <a:tailEnd/>
          </a:ln>
        </p:spPr>
      </p:pic>
      <p:pic>
        <p:nvPicPr>
          <p:cNvPr id="8" name="Picture 7" descr="Image2"/>
          <p:cNvPicPr>
            <a:picLocks noChangeAspect="1" noChangeArrowheads="1"/>
          </p:cNvPicPr>
          <p:nvPr/>
        </p:nvPicPr>
        <p:blipFill>
          <a:blip r:embed="rId5" cstate="print"/>
          <a:srcRect/>
          <a:stretch>
            <a:fillRect/>
          </a:stretch>
        </p:blipFill>
        <p:spPr bwMode="auto">
          <a:xfrm>
            <a:off x="256870" y="4486610"/>
            <a:ext cx="2453673" cy="1988350"/>
          </a:xfrm>
          <a:prstGeom prst="rect">
            <a:avLst/>
          </a:prstGeom>
          <a:noFill/>
          <a:ln w="3175">
            <a:solidFill>
              <a:schemeClr val="bg1">
                <a:lumMod val="50000"/>
              </a:schemeClr>
            </a:solidFill>
            <a:miter lim="800000"/>
            <a:headEnd/>
            <a:tailEnd/>
          </a:ln>
        </p:spPr>
      </p:pic>
      <p:pic>
        <p:nvPicPr>
          <p:cNvPr id="9" name="Picture 8" descr="usnlcd1"/>
          <p:cNvPicPr>
            <a:picLocks noChangeAspect="1" noChangeArrowheads="1"/>
          </p:cNvPicPr>
          <p:nvPr/>
        </p:nvPicPr>
        <p:blipFill>
          <a:blip r:embed="rId6" cstate="print"/>
          <a:srcRect/>
          <a:stretch>
            <a:fillRect/>
          </a:stretch>
        </p:blipFill>
        <p:spPr bwMode="auto">
          <a:xfrm>
            <a:off x="5723679" y="4865913"/>
            <a:ext cx="2808678" cy="1771083"/>
          </a:xfrm>
          <a:prstGeom prst="rect">
            <a:avLst/>
          </a:prstGeom>
          <a:noFill/>
          <a:ln w="9525">
            <a:noFill/>
            <a:miter lim="800000"/>
            <a:headEnd/>
            <a:tailEnd/>
          </a:ln>
        </p:spPr>
      </p:pic>
      <p:sp>
        <p:nvSpPr>
          <p:cNvPr id="10" name="TextBox 9"/>
          <p:cNvSpPr txBox="1"/>
          <p:nvPr/>
        </p:nvSpPr>
        <p:spPr>
          <a:xfrm>
            <a:off x="243002" y="3553846"/>
            <a:ext cx="2943434" cy="400110"/>
          </a:xfrm>
          <a:prstGeom prst="rect">
            <a:avLst/>
          </a:prstGeom>
          <a:noFill/>
        </p:spPr>
        <p:txBody>
          <a:bodyPr wrap="none" rtlCol="0">
            <a:spAutoFit/>
          </a:bodyPr>
          <a:lstStyle/>
          <a:p>
            <a:r>
              <a:rPr lang="en-US" sz="2000" dirty="0" smtClean="0"/>
              <a:t>National Elevation Dataset</a:t>
            </a:r>
            <a:endParaRPr lang="en-US" sz="2000" dirty="0"/>
          </a:p>
        </p:txBody>
      </p:sp>
      <p:sp>
        <p:nvSpPr>
          <p:cNvPr id="11" name="TextBox 10"/>
          <p:cNvSpPr txBox="1"/>
          <p:nvPr/>
        </p:nvSpPr>
        <p:spPr>
          <a:xfrm>
            <a:off x="15421" y="4048798"/>
            <a:ext cx="3329758" cy="400110"/>
          </a:xfrm>
          <a:prstGeom prst="rect">
            <a:avLst/>
          </a:prstGeom>
          <a:noFill/>
        </p:spPr>
        <p:txBody>
          <a:bodyPr wrap="none" rtlCol="0">
            <a:spAutoFit/>
          </a:bodyPr>
          <a:lstStyle/>
          <a:p>
            <a:r>
              <a:rPr lang="en-US" sz="2000" dirty="0" smtClean="0"/>
              <a:t>National Hydrography Dataset</a:t>
            </a:r>
            <a:endParaRPr lang="en-US" sz="2000" dirty="0"/>
          </a:p>
        </p:txBody>
      </p:sp>
      <p:sp>
        <p:nvSpPr>
          <p:cNvPr id="12" name="TextBox 11"/>
          <p:cNvSpPr txBox="1"/>
          <p:nvPr/>
        </p:nvSpPr>
        <p:spPr>
          <a:xfrm>
            <a:off x="5703749" y="4399916"/>
            <a:ext cx="3180679" cy="400110"/>
          </a:xfrm>
          <a:prstGeom prst="rect">
            <a:avLst/>
          </a:prstGeom>
          <a:noFill/>
        </p:spPr>
        <p:txBody>
          <a:bodyPr wrap="none" rtlCol="0">
            <a:spAutoFit/>
          </a:bodyPr>
          <a:lstStyle/>
          <a:p>
            <a:r>
              <a:rPr lang="en-US" sz="2000" dirty="0" smtClean="0"/>
              <a:t>National Land Cover Dataset</a:t>
            </a:r>
            <a:endParaRPr lang="en-US" sz="2000" dirty="0"/>
          </a:p>
        </p:txBody>
      </p:sp>
      <p:sp>
        <p:nvSpPr>
          <p:cNvPr id="13" name="TextBox 12"/>
          <p:cNvSpPr txBox="1"/>
          <p:nvPr/>
        </p:nvSpPr>
        <p:spPr>
          <a:xfrm>
            <a:off x="5703749" y="3547333"/>
            <a:ext cx="3166572" cy="400110"/>
          </a:xfrm>
          <a:prstGeom prst="rect">
            <a:avLst/>
          </a:prstGeom>
          <a:noFill/>
        </p:spPr>
        <p:txBody>
          <a:bodyPr wrap="none" rtlCol="0">
            <a:spAutoFit/>
          </a:bodyPr>
          <a:lstStyle/>
          <a:p>
            <a:r>
              <a:rPr lang="en-US" sz="2000" dirty="0" smtClean="0"/>
              <a:t>Watershed Boundary Dataset</a:t>
            </a:r>
            <a:endParaRPr lang="en-US" sz="2000" dirty="0"/>
          </a:p>
        </p:txBody>
      </p:sp>
      <p:sp>
        <p:nvSpPr>
          <p:cNvPr id="14" name="Right Arrow 13"/>
          <p:cNvSpPr/>
          <p:nvPr/>
        </p:nvSpPr>
        <p:spPr>
          <a:xfrm rot="1920000">
            <a:off x="2532184" y="2889516"/>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8700000">
            <a:off x="5102944" y="2859693"/>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2900000">
            <a:off x="4936715" y="5517411"/>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2220000">
            <a:off x="2786322" y="5501022"/>
            <a:ext cx="717611" cy="468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15010" y="1929670"/>
            <a:ext cx="1532774" cy="461665"/>
          </a:xfrm>
          <a:prstGeom prst="rect">
            <a:avLst/>
          </a:prstGeom>
          <a:solidFill>
            <a:schemeClr val="bg1"/>
          </a:solidFill>
          <a:ln>
            <a:solidFill>
              <a:schemeClr val="accent1">
                <a:shade val="50000"/>
              </a:schemeClr>
            </a:solidFill>
          </a:ln>
        </p:spPr>
        <p:txBody>
          <a:bodyPr wrap="square">
            <a:spAutoFit/>
          </a:bodyPr>
          <a:lstStyle/>
          <a:p>
            <a:pPr algn="ctr"/>
            <a:r>
              <a:rPr lang="en-US" sz="2400" dirty="0" err="1"/>
              <a:t>NHDPlus</a:t>
            </a:r>
            <a:endParaRPr lang="en-US" sz="2400" dirty="0"/>
          </a:p>
        </p:txBody>
      </p:sp>
      <p:sp>
        <p:nvSpPr>
          <p:cNvPr id="19" name="Rectangle 18"/>
          <p:cNvSpPr/>
          <p:nvPr/>
        </p:nvSpPr>
        <p:spPr>
          <a:xfrm>
            <a:off x="2974122" y="5887623"/>
            <a:ext cx="2749557" cy="1015663"/>
          </a:xfrm>
          <a:prstGeom prst="rect">
            <a:avLst/>
          </a:prstGeom>
        </p:spPr>
        <p:txBody>
          <a:bodyPr wrap="square">
            <a:spAutoFit/>
          </a:bodyPr>
          <a:lstStyle/>
          <a:p>
            <a:pPr algn="ctr"/>
            <a:r>
              <a:rPr lang="en-US" sz="2000" dirty="0"/>
              <a:t>3 million </a:t>
            </a:r>
            <a:r>
              <a:rPr lang="en-US" sz="2000" dirty="0" smtClean="0"/>
              <a:t>catchments </a:t>
            </a:r>
            <a:r>
              <a:rPr lang="en-US" sz="2000" dirty="0"/>
              <a:t>average area 3 km</a:t>
            </a:r>
            <a:r>
              <a:rPr lang="en-US" sz="2000" baseline="30000" dirty="0"/>
              <a:t>2</a:t>
            </a:r>
            <a:r>
              <a:rPr lang="en-US" sz="2000" dirty="0"/>
              <a:t>, </a:t>
            </a:r>
            <a:endParaRPr lang="en-US" sz="2000" dirty="0" smtClean="0"/>
          </a:p>
          <a:p>
            <a:pPr algn="ctr"/>
            <a:r>
              <a:rPr lang="en-US" sz="2000" dirty="0" smtClean="0"/>
              <a:t>reach </a:t>
            </a:r>
            <a:r>
              <a:rPr lang="en-US" sz="2000" dirty="0"/>
              <a:t>length </a:t>
            </a:r>
            <a:r>
              <a:rPr lang="en-US" sz="2000" dirty="0" smtClean="0"/>
              <a:t>2 km</a:t>
            </a:r>
            <a:endParaRPr lang="en-US" sz="2000" dirty="0"/>
          </a:p>
        </p:txBody>
      </p:sp>
      <p:sp>
        <p:nvSpPr>
          <p:cNvPr id="20" name="Rectangle 19"/>
          <p:cNvSpPr/>
          <p:nvPr/>
        </p:nvSpPr>
        <p:spPr>
          <a:xfrm>
            <a:off x="3275540" y="2550275"/>
            <a:ext cx="1811714" cy="369332"/>
          </a:xfrm>
          <a:prstGeom prst="rect">
            <a:avLst/>
          </a:prstGeom>
        </p:spPr>
        <p:txBody>
          <a:bodyPr wrap="none">
            <a:spAutoFit/>
          </a:bodyPr>
          <a:lstStyle/>
          <a:p>
            <a:r>
              <a:rPr lang="en-US" dirty="0"/>
              <a:t>(built 2004-2014)</a:t>
            </a:r>
          </a:p>
        </p:txBody>
      </p:sp>
    </p:spTree>
    <p:extLst>
      <p:ext uri="{BB962C8B-B14F-4D97-AF65-F5344CB8AC3E}">
        <p14:creationId xmlns:p14="http://schemas.microsoft.com/office/powerpoint/2010/main" val="1953753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295400"/>
            <a:ext cx="9144000" cy="5562600"/>
          </a:xfrm>
          <a:prstGeom prst="rect">
            <a:avLst/>
          </a:prstGeom>
          <a:no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 name="Title 1"/>
          <p:cNvSpPr>
            <a:spLocks noGrp="1"/>
          </p:cNvSpPr>
          <p:nvPr>
            <p:ph type="title"/>
          </p:nvPr>
        </p:nvSpPr>
        <p:spPr>
          <a:xfrm>
            <a:off x="685799" y="-3023"/>
            <a:ext cx="7772400" cy="1143000"/>
          </a:xfrm>
        </p:spPr>
        <p:txBody>
          <a:bodyPr>
            <a:normAutofit fontScale="90000"/>
          </a:bodyPr>
          <a:lstStyle/>
          <a:p>
            <a:r>
              <a:rPr lang="en-US" dirty="0" smtClean="0"/>
              <a:t>Rapid Model for flow on </a:t>
            </a:r>
            <a:r>
              <a:rPr lang="en-US" dirty="0" err="1" smtClean="0"/>
              <a:t>NHDPlus</a:t>
            </a:r>
            <a:endParaRPr lang="en-US" sz="2200" b="0" dirty="0">
              <a:solidFill>
                <a:schemeClr val="tx1">
                  <a:lumMod val="50000"/>
                  <a:lumOff val="50000"/>
                </a:schemeClr>
              </a:solidFill>
            </a:endParaRPr>
          </a:p>
        </p:txBody>
      </p:sp>
      <p:sp>
        <p:nvSpPr>
          <p:cNvPr id="9" name="Title 1"/>
          <p:cNvSpPr txBox="1">
            <a:spLocks/>
          </p:cNvSpPr>
          <p:nvPr/>
        </p:nvSpPr>
        <p:spPr>
          <a:xfrm>
            <a:off x="951138" y="943227"/>
            <a:ext cx="7241721" cy="393500"/>
          </a:xfrm>
          <a:prstGeom prst="rect">
            <a:avLst/>
          </a:prstGeom>
        </p:spPr>
        <p:txBody>
          <a:bodyPr vert="horz" lIns="0" tIns="0" rIns="0" bIns="0" rtlCol="0" anchor="t">
            <a:normAutofit fontScale="97500"/>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sz="2000" b="0" dirty="0" smtClean="0"/>
              <a:t>March to May 2008, </a:t>
            </a:r>
            <a:r>
              <a:rPr sz="2000" b="0" dirty="0"/>
              <a:t>3 hour time steps</a:t>
            </a:r>
          </a:p>
        </p:txBody>
      </p:sp>
      <p:sp>
        <p:nvSpPr>
          <p:cNvPr id="11" name="TextBox 10"/>
          <p:cNvSpPr txBox="1"/>
          <p:nvPr/>
        </p:nvSpPr>
        <p:spPr>
          <a:xfrm>
            <a:off x="4105153" y="6161227"/>
            <a:ext cx="4698789"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prstClr val="white"/>
                </a:solidFill>
              </a:rPr>
              <a:t>GIS data describes </a:t>
            </a:r>
            <a:r>
              <a:rPr lang="en-US" sz="1400" dirty="0" smtClean="0">
                <a:solidFill>
                  <a:prstClr val="white"/>
                </a:solidFill>
              </a:rPr>
              <a:t>1.2 million </a:t>
            </a:r>
            <a:r>
              <a:rPr lang="en-US" sz="1400" dirty="0">
                <a:solidFill>
                  <a:prstClr val="white"/>
                </a:solidFill>
              </a:rPr>
              <a:t>river reaches . . .</a:t>
            </a:r>
          </a:p>
          <a:p>
            <a:pPr algn="r" eaLnBrk="0" hangingPunct="0">
              <a:lnSpc>
                <a:spcPts val="1800"/>
              </a:lnSpc>
            </a:pPr>
            <a:r>
              <a:rPr lang="en-US" sz="1400" dirty="0">
                <a:solidFill>
                  <a:prstClr val="white"/>
                </a:solidFill>
              </a:rPr>
              <a:t>. . . simulate flow in each reach in each time step</a:t>
            </a:r>
          </a:p>
        </p:txBody>
      </p:sp>
      <p:sp>
        <p:nvSpPr>
          <p:cNvPr id="13" name="TextBox 12"/>
          <p:cNvSpPr txBox="1"/>
          <p:nvPr/>
        </p:nvSpPr>
        <p:spPr>
          <a:xfrm>
            <a:off x="217134" y="6173259"/>
            <a:ext cx="2360901" cy="492885"/>
          </a:xfrm>
          <a:prstGeom prst="rect">
            <a:avLst/>
          </a:prstGeom>
          <a:noFill/>
          <a:effectLst/>
        </p:spPr>
        <p:txBody>
          <a:bodyPr wrap="square" lIns="0" tIns="0" rIns="0" bIns="0" rtlCol="0">
            <a:noAutofit/>
          </a:bodyPr>
          <a:lstStyle/>
          <a:p>
            <a:pPr eaLnBrk="0" hangingPunct="0">
              <a:lnSpc>
                <a:spcPts val="1800"/>
              </a:lnSpc>
            </a:pPr>
            <a:r>
              <a:rPr lang="en-US" sz="1400" dirty="0">
                <a:solidFill>
                  <a:prstClr val="white"/>
                </a:solidFill>
              </a:rPr>
              <a:t>David et al. (2011) DOI: 10.1175/2011JHM1345.1</a:t>
            </a:r>
          </a:p>
        </p:txBody>
      </p:sp>
      <p:pic>
        <p:nvPicPr>
          <p:cNvPr id="4" name="Mississippi_20080301_200805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6478" y="1295400"/>
            <a:ext cx="6711043" cy="5033282"/>
          </a:xfrm>
          <a:prstGeom prst="rect">
            <a:avLst/>
          </a:prstGeom>
        </p:spPr>
      </p:pic>
    </p:spTree>
    <p:extLst>
      <p:ext uri="{BB962C8B-B14F-4D97-AF65-F5344CB8AC3E}">
        <p14:creationId xmlns:p14="http://schemas.microsoft.com/office/powerpoint/2010/main" val="1043481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6492"/>
            <a:ext cx="9144000" cy="50242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1603"/>
            <a:ext cx="9144000" cy="49940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67134"/>
            <a:ext cx="9144000" cy="500301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71894"/>
            <a:ext cx="9144000" cy="479349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60618"/>
            <a:ext cx="9144000" cy="5016043"/>
          </a:xfrm>
          <a:prstGeom prst="rect">
            <a:avLst/>
          </a:prstGeom>
        </p:spPr>
      </p:pic>
      <p:sp>
        <p:nvSpPr>
          <p:cNvPr id="8" name="Title 1"/>
          <p:cNvSpPr txBox="1">
            <a:spLocks/>
          </p:cNvSpPr>
          <p:nvPr/>
        </p:nvSpPr>
        <p:spPr>
          <a:xfrm>
            <a:off x="560671" y="810768"/>
            <a:ext cx="8418437" cy="48463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endParaRPr lang="en-US" sz="4400" dirty="0">
              <a:solidFill>
                <a:prstClr val="black">
                  <a:lumMod val="50000"/>
                  <a:lumOff val="50000"/>
                </a:prstClr>
              </a:solidFill>
            </a:endParaRPr>
          </a:p>
        </p:txBody>
      </p:sp>
      <p:sp>
        <p:nvSpPr>
          <p:cNvPr id="9" name="TextBox 8"/>
          <p:cNvSpPr txBox="1"/>
          <p:nvPr/>
        </p:nvSpPr>
        <p:spPr>
          <a:xfrm>
            <a:off x="348344" y="3063470"/>
            <a:ext cx="8198756" cy="954107"/>
          </a:xfrm>
          <a:prstGeom prst="rect">
            <a:avLst/>
          </a:prstGeom>
          <a:solidFill>
            <a:schemeClr val="bg1"/>
          </a:solidFill>
          <a:ln w="38100">
            <a:solidFill>
              <a:schemeClr val="accent1"/>
            </a:solidFill>
          </a:ln>
        </p:spPr>
        <p:txBody>
          <a:bodyPr wrap="square" rtlCol="0">
            <a:spAutoFit/>
          </a:bodyPr>
          <a:lstStyle/>
          <a:p>
            <a:pPr algn="ctr"/>
            <a:r>
              <a:rPr lang="en-US" sz="2800" b="1" dirty="0" err="1" smtClean="0">
                <a:solidFill>
                  <a:prstClr val="black"/>
                </a:solidFill>
              </a:rPr>
              <a:t>RiverML</a:t>
            </a:r>
            <a:r>
              <a:rPr lang="en-US" sz="2800" b="1" dirty="0" smtClean="0">
                <a:solidFill>
                  <a:prstClr val="black"/>
                </a:solidFill>
              </a:rPr>
              <a:t> – a language for communicating river channel and flood inundation map information</a:t>
            </a:r>
          </a:p>
        </p:txBody>
      </p:sp>
      <p:sp>
        <p:nvSpPr>
          <p:cNvPr id="7" name="Title 6"/>
          <p:cNvSpPr>
            <a:spLocks noGrp="1"/>
          </p:cNvSpPr>
          <p:nvPr>
            <p:ph type="title"/>
          </p:nvPr>
        </p:nvSpPr>
        <p:spPr/>
        <p:txBody>
          <a:bodyPr/>
          <a:lstStyle/>
          <a:p>
            <a:r>
              <a:rPr lang="en-US" sz="3200" dirty="0">
                <a:solidFill>
                  <a:srgbClr val="44546A"/>
                </a:solidFill>
              </a:rPr>
              <a:t>Flood Modeling: Geometry and Flow</a:t>
            </a:r>
            <a:r>
              <a:rPr lang="en-US" dirty="0">
                <a:solidFill>
                  <a:prstClr val="black">
                    <a:lumMod val="50000"/>
                    <a:lumOff val="50000"/>
                  </a:prstClr>
                </a:solidFill>
              </a:rPr>
              <a:t/>
            </a:r>
            <a:br>
              <a:rPr lang="en-US" dirty="0">
                <a:solidFill>
                  <a:prstClr val="black">
                    <a:lumMod val="50000"/>
                    <a:lumOff val="50000"/>
                  </a:prstClr>
                </a:solidFill>
              </a:rPr>
            </a:br>
            <a:endParaRPr lang="en-US" dirty="0"/>
          </a:p>
        </p:txBody>
      </p:sp>
    </p:spTree>
    <p:extLst>
      <p:ext uri="{BB962C8B-B14F-4D97-AF65-F5344CB8AC3E}">
        <p14:creationId xmlns:p14="http://schemas.microsoft.com/office/powerpoint/2010/main" val="3846858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33884" cy="1405538"/>
          </a:xfrm>
        </p:spPr>
        <p:txBody>
          <a:bodyPr>
            <a:noAutofit/>
          </a:bodyPr>
          <a:lstStyle/>
          <a:p>
            <a:r>
              <a:rPr lang="en-US" baseline="-25000" dirty="0" smtClean="0"/>
              <a:t>HydroShare is a web based collaborative system to </a:t>
            </a:r>
            <a:r>
              <a:rPr lang="en-US" baseline="-25000" dirty="0"/>
              <a:t>support </a:t>
            </a:r>
            <a:r>
              <a:rPr lang="en-US" baseline="-25000" dirty="0" smtClean="0"/>
              <a:t>analysis</a:t>
            </a:r>
            <a:r>
              <a:rPr lang="en-US" baseline="-25000" dirty="0"/>
              <a:t>, modeling and data publication</a:t>
            </a:r>
          </a:p>
        </p:txBody>
      </p:sp>
      <p:pic>
        <p:nvPicPr>
          <p:cNvPr id="4"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eaLnBrk="1" fontAlgn="auto" hangingPunct="1">
                <a:spcBef>
                  <a:spcPts val="0"/>
                </a:spcBef>
                <a:spcAft>
                  <a:spcPts val="0"/>
                </a:spcAft>
              </a:pPr>
              <a:r>
                <a:rPr lang="en-US" sz="1600" dirty="0" smtClean="0">
                  <a:solidFill>
                    <a:prstClr val="black"/>
                  </a:solidFill>
                  <a:latin typeface="Arial" pitchFamily="34" charset="0"/>
                  <a:cs typeface="Arial" pitchFamily="34" charset="0"/>
                </a:rPr>
                <a:t>Observers and instruments</a:t>
              </a:r>
              <a:endParaRPr lang="en-US" sz="1600" dirty="0">
                <a:solidFill>
                  <a:prstClr val="black"/>
                </a:solidFill>
                <a:latin typeface="Arial" pitchFamily="34" charset="0"/>
                <a:cs typeface="Arial" pitchFamily="34" charset="0"/>
              </a:endParaRPr>
            </a:p>
          </p:txBody>
        </p:sp>
        <p:pic>
          <p:nvPicPr>
            <p:cNvPr id="8" name="Picture 7" descr="R.M. Young Wind Sentry Set">
              <a:hlinkClick r:id="rId4"/>
            </p:cNvPr>
            <p:cNvPicPr>
              <a:picLocks noChangeAspect="1" noChangeArrowheads="1"/>
            </p:cNvPicPr>
            <p:nvPr/>
          </p:nvPicPr>
          <p:blipFill>
            <a:blip r:embed="rId5"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eaLnBrk="1" fontAlgn="auto" hangingPunct="1">
              <a:spcBef>
                <a:spcPts val="0"/>
              </a:spcBef>
              <a:spcAft>
                <a:spcPts val="0"/>
              </a:spcAft>
            </a:pPr>
            <a:r>
              <a:rPr lang="en-US" sz="1800" dirty="0" smtClean="0">
                <a:solidFill>
                  <a:prstClr val="black"/>
                </a:solidFill>
                <a:latin typeface="Arial" pitchFamily="34" charset="0"/>
                <a:cs typeface="Arial" pitchFamily="34" charset="0"/>
              </a:rPr>
              <a:t>Data</a:t>
            </a:r>
            <a:endParaRPr lang="en-US" sz="1800" dirty="0">
              <a:solidFill>
                <a:prstClr val="black"/>
              </a:solidFill>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eaLnBrk="1" fontAlgn="auto" hangingPunct="1">
              <a:spcBef>
                <a:spcPts val="0"/>
              </a:spcBef>
              <a:spcAft>
                <a:spcPts val="0"/>
              </a:spcAft>
            </a:pPr>
            <a:r>
              <a:rPr lang="en-US" sz="1800" dirty="0" smtClean="0">
                <a:solidFill>
                  <a:prstClr val="black"/>
                </a:solidFill>
                <a:latin typeface="Arial" pitchFamily="34" charset="0"/>
                <a:cs typeface="Arial" pitchFamily="34" charset="0"/>
              </a:rPr>
              <a:t>Analysis</a:t>
            </a:r>
            <a:endParaRPr lang="en-US" sz="1800" dirty="0">
              <a:solidFill>
                <a:prstClr val="black"/>
              </a:solidFill>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eaLnBrk="1" fontAlgn="auto" hangingPunct="1">
              <a:spcBef>
                <a:spcPts val="0"/>
              </a:spcBef>
              <a:spcAft>
                <a:spcPts val="0"/>
              </a:spcAft>
            </a:pPr>
            <a:r>
              <a:rPr lang="en-US" sz="1800" dirty="0" smtClean="0">
                <a:solidFill>
                  <a:prstClr val="black"/>
                </a:solidFill>
                <a:latin typeface="Arial" pitchFamily="34" charset="0"/>
                <a:cs typeface="Arial" pitchFamily="34" charset="0"/>
              </a:rPr>
              <a:t>Models</a:t>
            </a:r>
            <a:endParaRPr lang="en-US" sz="1800" dirty="0">
              <a:solidFill>
                <a:prstClr val="black"/>
              </a:solidFill>
              <a:latin typeface="Arial" pitchFamily="34" charset="0"/>
              <a:cs typeface="Arial" pitchFamily="34" charset="0"/>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7937" y="4019339"/>
            <a:ext cx="1730882" cy="1008096"/>
          </a:xfrm>
          <a:prstGeom prst="rect">
            <a:avLst/>
          </a:prstGeom>
        </p:spPr>
      </p:pic>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eaLnBrk="1" fontAlgn="auto" hangingPunct="1">
              <a:spcBef>
                <a:spcPts val="0"/>
              </a:spcBef>
              <a:spcAft>
                <a:spcPts val="0"/>
              </a:spcAft>
              <a:defRPr/>
            </a:pPr>
            <a:r>
              <a:rPr lang="en-US" dirty="0">
                <a:solidFill>
                  <a:prstClr val="black"/>
                </a:solidFill>
                <a:latin typeface="Calibri"/>
              </a:rPr>
              <a:t>Collaboration</a:t>
            </a:r>
          </a:p>
        </p:txBody>
      </p:sp>
      <p:pic>
        <p:nvPicPr>
          <p:cNvPr id="31" name="Picture 2" descr="C:\Users\rayi\Dropbox\NSF SSI Hydrology\SI2 Jan 2013 Mtg\1 Pager\pics\people_01.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3" name="TextBox 32"/>
          <p:cNvSpPr txBox="1"/>
          <p:nvPr/>
        </p:nvSpPr>
        <p:spPr bwMode="auto">
          <a:xfrm>
            <a:off x="6629951" y="5410200"/>
            <a:ext cx="2331837" cy="707886"/>
          </a:xfrm>
          <a:prstGeom prst="rect">
            <a:avLst/>
          </a:prstGeom>
          <a:solidFill>
            <a:schemeClr val="bg1">
              <a:lumMod val="95000"/>
            </a:schemeClr>
          </a:solidFill>
          <a:ln w="12700">
            <a:solidFill>
              <a:schemeClr val="tx1"/>
            </a:solidFill>
            <a:prstDash val="sysDot"/>
          </a:ln>
        </p:spPr>
        <p:txBody>
          <a:bodyPr wrap="square" anchor="ctr">
            <a:spAutoFit/>
          </a:bodyPr>
          <a:lstStyle/>
          <a:p>
            <a:pPr algn="ctr" eaLnBrk="1" fontAlgn="auto" hangingPunct="1">
              <a:spcBef>
                <a:spcPts val="0"/>
              </a:spcBef>
              <a:spcAft>
                <a:spcPts val="0"/>
              </a:spcAft>
              <a:defRPr/>
            </a:pPr>
            <a:r>
              <a:rPr lang="en-US" sz="2000" dirty="0" smtClean="0">
                <a:solidFill>
                  <a:prstClr val="black"/>
                </a:solidFill>
                <a:latin typeface="Calibri"/>
              </a:rPr>
              <a:t>Publication, Archival, </a:t>
            </a:r>
            <a:r>
              <a:rPr lang="en-US" sz="2000" dirty="0" err="1" smtClean="0">
                <a:solidFill>
                  <a:prstClr val="black"/>
                </a:solidFill>
                <a:latin typeface="Calibri"/>
              </a:rPr>
              <a:t>Curation</a:t>
            </a:r>
            <a:endParaRPr lang="en-US" sz="2000" dirty="0">
              <a:solidFill>
                <a:prstClr val="black"/>
              </a:solidFill>
              <a:latin typeface="Calibri"/>
            </a:endParaRPr>
          </a:p>
        </p:txBody>
      </p:sp>
    </p:spTree>
    <p:extLst>
      <p:ext uri="{BB962C8B-B14F-4D97-AF65-F5344CB8AC3E}">
        <p14:creationId xmlns:p14="http://schemas.microsoft.com/office/powerpoint/2010/main" val="6220630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40963" name="Rectangle 3"/>
          <p:cNvSpPr>
            <a:spLocks noGrp="1" noChangeArrowheads="1"/>
          </p:cNvSpPr>
          <p:nvPr>
            <p:ph type="body" idx="1"/>
          </p:nvPr>
        </p:nvSpPr>
        <p:spPr>
          <a:xfrm>
            <a:off x="685800" y="1981200"/>
            <a:ext cx="7772400" cy="2590800"/>
          </a:xfrm>
        </p:spPr>
        <p:txBody>
          <a:bodyPr/>
          <a:lstStyle/>
          <a:p>
            <a:r>
              <a:rPr lang="en-US" smtClean="0"/>
              <a:t>In-class and distance learning</a:t>
            </a:r>
          </a:p>
          <a:p>
            <a:r>
              <a:rPr lang="en-US" smtClean="0"/>
              <a:t>Geospatial database of hydrologic features </a:t>
            </a:r>
          </a:p>
          <a:p>
            <a:r>
              <a:rPr lang="en-US" smtClean="0">
                <a:solidFill>
                  <a:schemeClr val="tx2"/>
                </a:solidFill>
              </a:rPr>
              <a:t>GIS and HIS</a:t>
            </a:r>
          </a:p>
          <a:p>
            <a:r>
              <a:rPr lang="en-US" i="1" smtClean="0">
                <a:solidFill>
                  <a:srgbClr val="FF3300"/>
                </a:solidFill>
              </a:rPr>
              <a:t>Curved earth and a flat map</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609600"/>
            <a:ext cx="8077200" cy="1143000"/>
          </a:xfrm>
        </p:spPr>
        <p:txBody>
          <a:bodyPr/>
          <a:lstStyle/>
          <a:p>
            <a:r>
              <a:rPr lang="en-US" smtClean="0"/>
              <a:t>Origin of Geographic Coordinates</a:t>
            </a:r>
          </a:p>
        </p:txBody>
      </p:sp>
      <p:pic>
        <p:nvPicPr>
          <p:cNvPr id="41987" name="Picture 6" descr="earth"/>
          <p:cNvPicPr>
            <a:picLocks noChangeAspect="1" noChangeArrowheads="1"/>
          </p:cNvPicPr>
          <p:nvPr/>
        </p:nvPicPr>
        <p:blipFill>
          <a:blip r:embed="rId3" cstate="print"/>
          <a:srcRect/>
          <a:stretch>
            <a:fillRect/>
          </a:stretch>
        </p:blipFill>
        <p:spPr bwMode="auto">
          <a:xfrm>
            <a:off x="2514600" y="1676400"/>
            <a:ext cx="4176713" cy="4443413"/>
          </a:xfrm>
          <a:prstGeom prst="rect">
            <a:avLst/>
          </a:prstGeom>
          <a:noFill/>
          <a:ln w="9525">
            <a:noFill/>
            <a:miter lim="800000"/>
            <a:headEnd/>
            <a:tailEnd/>
          </a:ln>
        </p:spPr>
      </p:pic>
      <p:sp>
        <p:nvSpPr>
          <p:cNvPr id="41988" name="Oval 7"/>
          <p:cNvSpPr>
            <a:spLocks noChangeArrowheads="1"/>
          </p:cNvSpPr>
          <p:nvPr/>
        </p:nvSpPr>
        <p:spPr bwMode="auto">
          <a:xfrm>
            <a:off x="4587875" y="4740275"/>
            <a:ext cx="114300" cy="122238"/>
          </a:xfrm>
          <a:prstGeom prst="ellipse">
            <a:avLst/>
          </a:prstGeom>
          <a:solidFill>
            <a:schemeClr val="tx2"/>
          </a:solidFill>
          <a:ln w="9525">
            <a:solidFill>
              <a:schemeClr val="tx1"/>
            </a:solidFill>
            <a:round/>
            <a:headEnd/>
            <a:tailEnd/>
          </a:ln>
        </p:spPr>
        <p:txBody>
          <a:bodyPr wrap="none" anchor="ctr"/>
          <a:lstStyle/>
          <a:p>
            <a:endParaRPr lang="en-US"/>
          </a:p>
        </p:txBody>
      </p:sp>
      <p:sp>
        <p:nvSpPr>
          <p:cNvPr id="41989" name="Text Box 8"/>
          <p:cNvSpPr txBox="1">
            <a:spLocks noChangeArrowheads="1"/>
          </p:cNvSpPr>
          <p:nvPr/>
        </p:nvSpPr>
        <p:spPr bwMode="auto">
          <a:xfrm>
            <a:off x="3954463" y="4740275"/>
            <a:ext cx="768350" cy="457200"/>
          </a:xfrm>
          <a:prstGeom prst="rect">
            <a:avLst/>
          </a:prstGeom>
          <a:noFill/>
          <a:ln w="9525">
            <a:noFill/>
            <a:miter lim="800000"/>
            <a:headEnd/>
            <a:tailEnd/>
          </a:ln>
        </p:spPr>
        <p:txBody>
          <a:bodyPr wrap="none">
            <a:spAutoFit/>
          </a:bodyPr>
          <a:lstStyle/>
          <a:p>
            <a:r>
              <a:rPr lang="en-US"/>
              <a:t>(0,0)</a:t>
            </a:r>
          </a:p>
        </p:txBody>
      </p:sp>
      <p:sp>
        <p:nvSpPr>
          <p:cNvPr id="41990" name="Text Box 9"/>
          <p:cNvSpPr txBox="1">
            <a:spLocks noChangeArrowheads="1"/>
          </p:cNvSpPr>
          <p:nvPr/>
        </p:nvSpPr>
        <p:spPr bwMode="auto">
          <a:xfrm>
            <a:off x="1508125" y="4460875"/>
            <a:ext cx="1147763" cy="457200"/>
          </a:xfrm>
          <a:prstGeom prst="rect">
            <a:avLst/>
          </a:prstGeom>
          <a:noFill/>
          <a:ln w="9525">
            <a:noFill/>
            <a:miter lim="800000"/>
            <a:headEnd/>
            <a:tailEnd/>
          </a:ln>
        </p:spPr>
        <p:txBody>
          <a:bodyPr wrap="none">
            <a:spAutoFit/>
          </a:bodyPr>
          <a:lstStyle/>
          <a:p>
            <a:r>
              <a:rPr lang="en-US"/>
              <a:t>Equator</a:t>
            </a:r>
          </a:p>
        </p:txBody>
      </p:sp>
      <p:sp>
        <p:nvSpPr>
          <p:cNvPr id="41991" name="Text Box 10"/>
          <p:cNvSpPr txBox="1">
            <a:spLocks noChangeArrowheads="1"/>
          </p:cNvSpPr>
          <p:nvPr/>
        </p:nvSpPr>
        <p:spPr bwMode="auto">
          <a:xfrm>
            <a:off x="5394325" y="5603875"/>
            <a:ext cx="2103438" cy="457200"/>
          </a:xfrm>
          <a:prstGeom prst="rect">
            <a:avLst/>
          </a:prstGeom>
          <a:noFill/>
          <a:ln w="9525">
            <a:noFill/>
            <a:miter lim="800000"/>
            <a:headEnd/>
            <a:tailEnd/>
          </a:ln>
        </p:spPr>
        <p:txBody>
          <a:bodyPr wrap="none">
            <a:spAutoFit/>
          </a:bodyPr>
          <a:lstStyle/>
          <a:p>
            <a:r>
              <a:rPr lang="en-US"/>
              <a:t>Prime Meridian</a:t>
            </a:r>
          </a:p>
        </p:txBody>
      </p:sp>
      <p:sp>
        <p:nvSpPr>
          <p:cNvPr id="41992" name="Line 11"/>
          <p:cNvSpPr>
            <a:spLocks noChangeShapeType="1"/>
          </p:cNvSpPr>
          <p:nvPr/>
        </p:nvSpPr>
        <p:spPr bwMode="auto">
          <a:xfrm flipH="1" flipV="1">
            <a:off x="4648200" y="5181600"/>
            <a:ext cx="762000" cy="609600"/>
          </a:xfrm>
          <a:prstGeom prst="line">
            <a:avLst/>
          </a:prstGeom>
          <a:noFill/>
          <a:ln w="9525">
            <a:solidFill>
              <a:schemeClr val="tx1"/>
            </a:solidFill>
            <a:round/>
            <a:headEnd/>
            <a:tailEnd type="triangle" w="med" len="med"/>
          </a:ln>
        </p:spPr>
        <p:txBody>
          <a:bodyPr wrap="none" anchor="ctr"/>
          <a:lstStyle/>
          <a:p>
            <a:endParaRPr lang="en-US"/>
          </a:p>
        </p:txBody>
      </p:sp>
      <p:sp>
        <p:nvSpPr>
          <p:cNvPr id="41993" name="Line 12"/>
          <p:cNvSpPr>
            <a:spLocks noChangeShapeType="1"/>
          </p:cNvSpPr>
          <p:nvPr/>
        </p:nvSpPr>
        <p:spPr bwMode="auto">
          <a:xfrm flipV="1">
            <a:off x="2667000" y="4648200"/>
            <a:ext cx="838200" cy="76200"/>
          </a:xfrm>
          <a:prstGeom prst="line">
            <a:avLst/>
          </a:prstGeom>
          <a:noFill/>
          <a:ln w="9525">
            <a:solidFill>
              <a:schemeClr val="tx1"/>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mtClean="0"/>
              <a:t>Latitude and Longitude</a:t>
            </a:r>
          </a:p>
        </p:txBody>
      </p:sp>
      <p:graphicFrame>
        <p:nvGraphicFramePr>
          <p:cNvPr id="3074" name="Object 3"/>
          <p:cNvGraphicFramePr>
            <a:graphicFrameLocks noChangeAspect="1"/>
          </p:cNvGraphicFramePr>
          <p:nvPr/>
        </p:nvGraphicFramePr>
        <p:xfrm>
          <a:off x="4191000" y="2590800"/>
          <a:ext cx="3844925" cy="2730500"/>
        </p:xfrm>
        <a:graphic>
          <a:graphicData uri="http://schemas.openxmlformats.org/presentationml/2006/ole">
            <mc:AlternateContent xmlns:mc="http://schemas.openxmlformats.org/markup-compatibility/2006">
              <mc:Choice xmlns:v="urn:schemas-microsoft-com:vml" Requires="v">
                <p:oleObj spid="_x0000_s3132" name="Document" r:id="rId4" imgW="2507760" imgH="1781280" progId="Word.Document.8">
                  <p:embed/>
                </p:oleObj>
              </mc:Choice>
              <mc:Fallback>
                <p:oleObj name="Document" r:id="rId4" imgW="2507760" imgH="178128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590800"/>
                        <a:ext cx="38449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517525" y="2022475"/>
            <a:ext cx="3362325" cy="457200"/>
          </a:xfrm>
          <a:prstGeom prst="rect">
            <a:avLst/>
          </a:prstGeom>
          <a:noFill/>
          <a:ln w="9525">
            <a:noFill/>
            <a:miter lim="800000"/>
            <a:headEnd/>
            <a:tailEnd/>
          </a:ln>
        </p:spPr>
        <p:txBody>
          <a:bodyPr wrap="none">
            <a:spAutoFit/>
          </a:bodyPr>
          <a:lstStyle/>
          <a:p>
            <a:r>
              <a:rPr lang="en-US">
                <a:solidFill>
                  <a:schemeClr val="accent2"/>
                </a:solidFill>
              </a:rPr>
              <a:t>Longitude</a:t>
            </a:r>
            <a:r>
              <a:rPr lang="en-US"/>
              <a:t> line (Meridian)</a:t>
            </a:r>
          </a:p>
        </p:txBody>
      </p:sp>
      <p:sp>
        <p:nvSpPr>
          <p:cNvPr id="3077" name="Line 5"/>
          <p:cNvSpPr>
            <a:spLocks noChangeShapeType="1"/>
          </p:cNvSpPr>
          <p:nvPr/>
        </p:nvSpPr>
        <p:spPr bwMode="auto">
          <a:xfrm>
            <a:off x="3825875" y="2308225"/>
            <a:ext cx="930275" cy="823913"/>
          </a:xfrm>
          <a:prstGeom prst="line">
            <a:avLst/>
          </a:prstGeom>
          <a:noFill/>
          <a:ln w="9525">
            <a:solidFill>
              <a:schemeClr val="tx1"/>
            </a:solidFill>
            <a:round/>
            <a:headEnd/>
            <a:tailEnd type="triangle" w="med" len="med"/>
          </a:ln>
        </p:spPr>
        <p:txBody>
          <a:bodyPr wrap="none" anchor="ctr"/>
          <a:lstStyle/>
          <a:p>
            <a:endParaRPr lang="en-US"/>
          </a:p>
        </p:txBody>
      </p:sp>
      <p:grpSp>
        <p:nvGrpSpPr>
          <p:cNvPr id="3078" name="Group 15"/>
          <p:cNvGrpSpPr>
            <a:grpSpLocks/>
          </p:cNvGrpSpPr>
          <p:nvPr/>
        </p:nvGrpSpPr>
        <p:grpSpPr bwMode="auto">
          <a:xfrm>
            <a:off x="1524000" y="2667000"/>
            <a:ext cx="469900" cy="457200"/>
            <a:chOff x="960" y="1680"/>
            <a:chExt cx="296" cy="288"/>
          </a:xfrm>
        </p:grpSpPr>
        <p:sp>
          <p:nvSpPr>
            <p:cNvPr id="3098" name="Line 6"/>
            <p:cNvSpPr>
              <a:spLocks noChangeShapeType="1"/>
            </p:cNvSpPr>
            <p:nvPr/>
          </p:nvSpPr>
          <p:spPr bwMode="auto">
            <a:xfrm>
              <a:off x="1104" y="1680"/>
              <a:ext cx="0" cy="288"/>
            </a:xfrm>
            <a:prstGeom prst="line">
              <a:avLst/>
            </a:prstGeom>
            <a:noFill/>
            <a:ln w="9525">
              <a:solidFill>
                <a:schemeClr val="tx1"/>
              </a:solidFill>
              <a:round/>
              <a:headEnd/>
              <a:tailEnd/>
            </a:ln>
          </p:spPr>
          <p:txBody>
            <a:bodyPr wrap="none" anchor="ctr"/>
            <a:lstStyle/>
            <a:p>
              <a:endParaRPr lang="en-US"/>
            </a:p>
          </p:txBody>
        </p:sp>
        <p:sp>
          <p:nvSpPr>
            <p:cNvPr id="3099" name="Oval 8"/>
            <p:cNvSpPr>
              <a:spLocks noChangeArrowheads="1"/>
            </p:cNvSpPr>
            <p:nvPr/>
          </p:nvSpPr>
          <p:spPr bwMode="auto">
            <a:xfrm>
              <a:off x="960" y="1728"/>
              <a:ext cx="288" cy="144"/>
            </a:xfrm>
            <a:prstGeom prst="ellipse">
              <a:avLst/>
            </a:prstGeom>
            <a:noFill/>
            <a:ln w="9525">
              <a:solidFill>
                <a:schemeClr val="tx1"/>
              </a:solidFill>
              <a:round/>
              <a:headEnd/>
              <a:tailEnd/>
            </a:ln>
          </p:spPr>
          <p:txBody>
            <a:bodyPr wrap="none" anchor="ctr"/>
            <a:lstStyle/>
            <a:p>
              <a:endParaRPr lang="en-US"/>
            </a:p>
          </p:txBody>
        </p:sp>
        <p:sp>
          <p:nvSpPr>
            <p:cNvPr id="3100" name="Line 9"/>
            <p:cNvSpPr>
              <a:spLocks noChangeShapeType="1"/>
            </p:cNvSpPr>
            <p:nvPr/>
          </p:nvSpPr>
          <p:spPr bwMode="auto">
            <a:xfrm flipV="1">
              <a:off x="1209" y="1788"/>
              <a:ext cx="47" cy="64"/>
            </a:xfrm>
            <a:prstGeom prst="line">
              <a:avLst/>
            </a:prstGeom>
            <a:noFill/>
            <a:ln w="9525">
              <a:solidFill>
                <a:schemeClr val="tx1"/>
              </a:solidFill>
              <a:round/>
              <a:headEnd/>
              <a:tailEnd type="triangle" w="med" len="med"/>
            </a:ln>
          </p:spPr>
          <p:txBody>
            <a:bodyPr wrap="none" anchor="ctr"/>
            <a:lstStyle/>
            <a:p>
              <a:endParaRPr lang="en-US"/>
            </a:p>
          </p:txBody>
        </p:sp>
        <p:sp>
          <p:nvSpPr>
            <p:cNvPr id="3101" name="Rectangle 11"/>
            <p:cNvSpPr>
              <a:spLocks noChangeArrowheads="1"/>
            </p:cNvSpPr>
            <p:nvPr/>
          </p:nvSpPr>
          <p:spPr bwMode="auto">
            <a:xfrm>
              <a:off x="1200" y="1747"/>
              <a:ext cx="47" cy="47"/>
            </a:xfrm>
            <a:prstGeom prst="rect">
              <a:avLst/>
            </a:prstGeom>
            <a:solidFill>
              <a:schemeClr val="bg1"/>
            </a:solidFill>
            <a:ln w="9525">
              <a:noFill/>
              <a:miter lim="800000"/>
              <a:headEnd/>
              <a:tailEnd/>
            </a:ln>
          </p:spPr>
          <p:txBody>
            <a:bodyPr wrap="none" anchor="ctr"/>
            <a:lstStyle/>
            <a:p>
              <a:endParaRPr lang="en-US"/>
            </a:p>
          </p:txBody>
        </p:sp>
      </p:grpSp>
      <p:sp>
        <p:nvSpPr>
          <p:cNvPr id="3079" name="Text Box 13"/>
          <p:cNvSpPr txBox="1">
            <a:spLocks noChangeArrowheads="1"/>
          </p:cNvSpPr>
          <p:nvPr/>
        </p:nvSpPr>
        <p:spPr bwMode="auto">
          <a:xfrm>
            <a:off x="1600200" y="2362200"/>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0" name="Text Box 14"/>
          <p:cNvSpPr txBox="1">
            <a:spLocks noChangeArrowheads="1"/>
          </p:cNvSpPr>
          <p:nvPr/>
        </p:nvSpPr>
        <p:spPr bwMode="auto">
          <a:xfrm>
            <a:off x="1600200" y="3048000"/>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1" name="Text Box 16"/>
          <p:cNvSpPr txBox="1">
            <a:spLocks noChangeArrowheads="1"/>
          </p:cNvSpPr>
          <p:nvPr/>
        </p:nvSpPr>
        <p:spPr bwMode="auto">
          <a:xfrm>
            <a:off x="1219200" y="2667000"/>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2" name="Text Box 18"/>
          <p:cNvSpPr txBox="1">
            <a:spLocks noChangeArrowheads="1"/>
          </p:cNvSpPr>
          <p:nvPr/>
        </p:nvSpPr>
        <p:spPr bwMode="auto">
          <a:xfrm>
            <a:off x="1981200" y="2667000"/>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83" name="Text Box 19"/>
          <p:cNvSpPr txBox="1">
            <a:spLocks noChangeArrowheads="1"/>
          </p:cNvSpPr>
          <p:nvPr/>
        </p:nvSpPr>
        <p:spPr bwMode="auto">
          <a:xfrm>
            <a:off x="381000" y="3379788"/>
            <a:ext cx="3455988" cy="457200"/>
          </a:xfrm>
          <a:prstGeom prst="rect">
            <a:avLst/>
          </a:prstGeom>
          <a:noFill/>
          <a:ln w="9525">
            <a:noFill/>
            <a:miter lim="800000"/>
            <a:headEnd/>
            <a:tailEnd/>
          </a:ln>
        </p:spPr>
        <p:txBody>
          <a:bodyPr wrap="none">
            <a:spAutoFit/>
          </a:bodyPr>
          <a:lstStyle/>
          <a:p>
            <a:r>
              <a:rPr lang="en-US"/>
              <a:t>Range: 180ºW - 0º - 180ºE</a:t>
            </a:r>
          </a:p>
        </p:txBody>
      </p:sp>
      <p:sp>
        <p:nvSpPr>
          <p:cNvPr id="3084" name="Text Box 20"/>
          <p:cNvSpPr txBox="1">
            <a:spLocks noChangeArrowheads="1"/>
          </p:cNvSpPr>
          <p:nvPr/>
        </p:nvSpPr>
        <p:spPr bwMode="auto">
          <a:xfrm>
            <a:off x="533400" y="4343400"/>
            <a:ext cx="2936875" cy="457200"/>
          </a:xfrm>
          <a:prstGeom prst="rect">
            <a:avLst/>
          </a:prstGeom>
          <a:noFill/>
          <a:ln w="9525">
            <a:noFill/>
            <a:miter lim="800000"/>
            <a:headEnd/>
            <a:tailEnd/>
          </a:ln>
        </p:spPr>
        <p:txBody>
          <a:bodyPr wrap="none">
            <a:spAutoFit/>
          </a:bodyPr>
          <a:lstStyle/>
          <a:p>
            <a:r>
              <a:rPr lang="en-US">
                <a:solidFill>
                  <a:schemeClr val="accent2"/>
                </a:solidFill>
              </a:rPr>
              <a:t>Latitude</a:t>
            </a:r>
            <a:r>
              <a:rPr lang="en-US"/>
              <a:t> line (Parallel)</a:t>
            </a:r>
          </a:p>
        </p:txBody>
      </p:sp>
      <p:sp>
        <p:nvSpPr>
          <p:cNvPr id="3085" name="Line 21"/>
          <p:cNvSpPr>
            <a:spLocks noChangeShapeType="1"/>
          </p:cNvSpPr>
          <p:nvPr/>
        </p:nvSpPr>
        <p:spPr bwMode="auto">
          <a:xfrm flipV="1">
            <a:off x="3436938" y="3619500"/>
            <a:ext cx="1271587" cy="949325"/>
          </a:xfrm>
          <a:prstGeom prst="line">
            <a:avLst/>
          </a:prstGeom>
          <a:noFill/>
          <a:ln w="9525">
            <a:solidFill>
              <a:schemeClr val="tx1"/>
            </a:solidFill>
            <a:round/>
            <a:headEnd/>
            <a:tailEnd type="triangle" w="med" len="med"/>
          </a:ln>
        </p:spPr>
        <p:txBody>
          <a:bodyPr wrap="none" anchor="ctr"/>
          <a:lstStyle/>
          <a:p>
            <a:endParaRPr lang="en-US"/>
          </a:p>
        </p:txBody>
      </p:sp>
      <p:sp>
        <p:nvSpPr>
          <p:cNvPr id="3086" name="Text Box 27"/>
          <p:cNvSpPr txBox="1">
            <a:spLocks noChangeArrowheads="1"/>
          </p:cNvSpPr>
          <p:nvPr/>
        </p:nvSpPr>
        <p:spPr bwMode="auto">
          <a:xfrm>
            <a:off x="1616075" y="4683125"/>
            <a:ext cx="381000" cy="366713"/>
          </a:xfrm>
          <a:prstGeom prst="rect">
            <a:avLst/>
          </a:prstGeom>
          <a:noFill/>
          <a:ln w="9525">
            <a:noFill/>
            <a:miter lim="800000"/>
            <a:headEnd/>
            <a:tailEnd/>
          </a:ln>
        </p:spPr>
        <p:txBody>
          <a:bodyPr>
            <a:spAutoFit/>
          </a:bodyPr>
          <a:lstStyle/>
          <a:p>
            <a:pPr>
              <a:spcBef>
                <a:spcPct val="50000"/>
              </a:spcBef>
            </a:pPr>
            <a:r>
              <a:rPr lang="en-US" sz="1800"/>
              <a:t>N</a:t>
            </a:r>
            <a:endParaRPr lang="en-US"/>
          </a:p>
        </p:txBody>
      </p:sp>
      <p:sp>
        <p:nvSpPr>
          <p:cNvPr id="3087" name="Text Box 28"/>
          <p:cNvSpPr txBox="1">
            <a:spLocks noChangeArrowheads="1"/>
          </p:cNvSpPr>
          <p:nvPr/>
        </p:nvSpPr>
        <p:spPr bwMode="auto">
          <a:xfrm>
            <a:off x="1616075" y="5368925"/>
            <a:ext cx="311150" cy="366713"/>
          </a:xfrm>
          <a:prstGeom prst="rect">
            <a:avLst/>
          </a:prstGeom>
          <a:noFill/>
          <a:ln w="9525">
            <a:noFill/>
            <a:miter lim="800000"/>
            <a:headEnd/>
            <a:tailEnd/>
          </a:ln>
        </p:spPr>
        <p:txBody>
          <a:bodyPr wrap="none">
            <a:spAutoFit/>
          </a:bodyPr>
          <a:lstStyle/>
          <a:p>
            <a:r>
              <a:rPr lang="en-US" sz="1800"/>
              <a:t>S</a:t>
            </a:r>
            <a:endParaRPr lang="en-US"/>
          </a:p>
        </p:txBody>
      </p:sp>
      <p:sp>
        <p:nvSpPr>
          <p:cNvPr id="3088" name="Text Box 29"/>
          <p:cNvSpPr txBox="1">
            <a:spLocks noChangeArrowheads="1"/>
          </p:cNvSpPr>
          <p:nvPr/>
        </p:nvSpPr>
        <p:spPr bwMode="auto">
          <a:xfrm>
            <a:off x="1235075" y="4987925"/>
            <a:ext cx="400050" cy="366713"/>
          </a:xfrm>
          <a:prstGeom prst="rect">
            <a:avLst/>
          </a:prstGeom>
          <a:noFill/>
          <a:ln w="9525">
            <a:noFill/>
            <a:miter lim="800000"/>
            <a:headEnd/>
            <a:tailEnd/>
          </a:ln>
        </p:spPr>
        <p:txBody>
          <a:bodyPr wrap="none">
            <a:spAutoFit/>
          </a:bodyPr>
          <a:lstStyle/>
          <a:p>
            <a:r>
              <a:rPr lang="en-US" sz="1800"/>
              <a:t>W</a:t>
            </a:r>
            <a:endParaRPr lang="en-US"/>
          </a:p>
        </p:txBody>
      </p:sp>
      <p:sp>
        <p:nvSpPr>
          <p:cNvPr id="3089" name="Text Box 30"/>
          <p:cNvSpPr txBox="1">
            <a:spLocks noChangeArrowheads="1"/>
          </p:cNvSpPr>
          <p:nvPr/>
        </p:nvSpPr>
        <p:spPr bwMode="auto">
          <a:xfrm>
            <a:off x="1997075" y="4987925"/>
            <a:ext cx="323850" cy="366713"/>
          </a:xfrm>
          <a:prstGeom prst="rect">
            <a:avLst/>
          </a:prstGeom>
          <a:noFill/>
          <a:ln w="9525">
            <a:noFill/>
            <a:miter lim="800000"/>
            <a:headEnd/>
            <a:tailEnd/>
          </a:ln>
        </p:spPr>
        <p:txBody>
          <a:bodyPr wrap="none">
            <a:spAutoFit/>
          </a:bodyPr>
          <a:lstStyle/>
          <a:p>
            <a:r>
              <a:rPr lang="en-US" sz="1800"/>
              <a:t>E</a:t>
            </a:r>
            <a:endParaRPr lang="en-US"/>
          </a:p>
        </p:txBody>
      </p:sp>
      <p:sp>
        <p:nvSpPr>
          <p:cNvPr id="3090" name="Text Box 31"/>
          <p:cNvSpPr txBox="1">
            <a:spLocks noChangeArrowheads="1"/>
          </p:cNvSpPr>
          <p:nvPr/>
        </p:nvSpPr>
        <p:spPr bwMode="auto">
          <a:xfrm>
            <a:off x="457200" y="5715000"/>
            <a:ext cx="3068638" cy="457200"/>
          </a:xfrm>
          <a:prstGeom prst="rect">
            <a:avLst/>
          </a:prstGeom>
          <a:noFill/>
          <a:ln w="9525">
            <a:noFill/>
            <a:miter lim="800000"/>
            <a:headEnd/>
            <a:tailEnd/>
          </a:ln>
        </p:spPr>
        <p:txBody>
          <a:bodyPr wrap="none">
            <a:spAutoFit/>
          </a:bodyPr>
          <a:lstStyle/>
          <a:p>
            <a:r>
              <a:rPr lang="en-US"/>
              <a:t>Range: 90ºS - 0º - 90ºN</a:t>
            </a:r>
          </a:p>
        </p:txBody>
      </p:sp>
      <p:sp>
        <p:nvSpPr>
          <p:cNvPr id="3091" name="Rectangle 26"/>
          <p:cNvSpPr>
            <a:spLocks noChangeArrowheads="1"/>
          </p:cNvSpPr>
          <p:nvPr/>
        </p:nvSpPr>
        <p:spPr bwMode="auto">
          <a:xfrm rot="5400000" flipH="1">
            <a:off x="1812131" y="5003007"/>
            <a:ext cx="98425" cy="103188"/>
          </a:xfrm>
          <a:prstGeom prst="rect">
            <a:avLst/>
          </a:prstGeom>
          <a:solidFill>
            <a:schemeClr val="bg1"/>
          </a:solidFill>
          <a:ln w="9525">
            <a:noFill/>
            <a:miter lim="800000"/>
            <a:headEnd/>
            <a:tailEnd/>
          </a:ln>
        </p:spPr>
        <p:txBody>
          <a:bodyPr wrap="none" anchor="ctr"/>
          <a:lstStyle/>
          <a:p>
            <a:endParaRPr lang="en-US"/>
          </a:p>
        </p:txBody>
      </p:sp>
      <p:sp>
        <p:nvSpPr>
          <p:cNvPr id="3092" name="Oval 33"/>
          <p:cNvSpPr>
            <a:spLocks noChangeArrowheads="1"/>
          </p:cNvSpPr>
          <p:nvPr/>
        </p:nvSpPr>
        <p:spPr bwMode="auto">
          <a:xfrm>
            <a:off x="1651000" y="5160963"/>
            <a:ext cx="304800" cy="98425"/>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3093" name="Line 25"/>
          <p:cNvSpPr>
            <a:spLocks noChangeShapeType="1"/>
          </p:cNvSpPr>
          <p:nvPr/>
        </p:nvSpPr>
        <p:spPr bwMode="auto">
          <a:xfrm rot="5400000" flipH="1" flipV="1">
            <a:off x="1732756" y="4987132"/>
            <a:ext cx="60325" cy="134938"/>
          </a:xfrm>
          <a:prstGeom prst="line">
            <a:avLst/>
          </a:prstGeom>
          <a:noFill/>
          <a:ln w="9525">
            <a:solidFill>
              <a:schemeClr val="tx1"/>
            </a:solidFill>
            <a:round/>
            <a:headEnd/>
            <a:tailEnd type="triangle" w="med" len="med"/>
          </a:ln>
        </p:spPr>
        <p:txBody>
          <a:bodyPr wrap="none" anchor="ctr"/>
          <a:lstStyle/>
          <a:p>
            <a:endParaRPr lang="en-US"/>
          </a:p>
        </p:txBody>
      </p:sp>
      <p:sp>
        <p:nvSpPr>
          <p:cNvPr id="3094" name="Oval 41"/>
          <p:cNvSpPr>
            <a:spLocks noChangeArrowheads="1"/>
          </p:cNvSpPr>
          <p:nvPr/>
        </p:nvSpPr>
        <p:spPr bwMode="auto">
          <a:xfrm>
            <a:off x="1646238" y="5046663"/>
            <a:ext cx="312737" cy="361950"/>
          </a:xfrm>
          <a:prstGeom prst="ellipse">
            <a:avLst/>
          </a:prstGeom>
          <a:noFill/>
          <a:ln w="9525">
            <a:solidFill>
              <a:schemeClr val="tx1"/>
            </a:solidFill>
            <a:round/>
            <a:headEnd/>
            <a:tailEnd/>
          </a:ln>
        </p:spPr>
        <p:txBody>
          <a:bodyPr wrap="none" anchor="ctr"/>
          <a:lstStyle/>
          <a:p>
            <a:endParaRPr lang="en-US"/>
          </a:p>
        </p:txBody>
      </p:sp>
      <p:sp>
        <p:nvSpPr>
          <p:cNvPr id="3095" name="Rectangle 42"/>
          <p:cNvSpPr>
            <a:spLocks noChangeArrowheads="1"/>
          </p:cNvSpPr>
          <p:nvPr/>
        </p:nvSpPr>
        <p:spPr bwMode="auto">
          <a:xfrm>
            <a:off x="1812925" y="5040313"/>
            <a:ext cx="74613" cy="74612"/>
          </a:xfrm>
          <a:prstGeom prst="rect">
            <a:avLst/>
          </a:prstGeom>
          <a:solidFill>
            <a:schemeClr val="bg1"/>
          </a:solidFill>
          <a:ln w="9525">
            <a:noFill/>
            <a:miter lim="800000"/>
            <a:headEnd/>
            <a:tailEnd/>
          </a:ln>
        </p:spPr>
        <p:txBody>
          <a:bodyPr wrap="none" anchor="ctr"/>
          <a:lstStyle/>
          <a:p>
            <a:pPr algn="ctr"/>
            <a:endParaRPr lang="en-US">
              <a:solidFill>
                <a:schemeClr val="bg1"/>
              </a:solidFill>
            </a:endParaRPr>
          </a:p>
        </p:txBody>
      </p:sp>
      <p:sp>
        <p:nvSpPr>
          <p:cNvPr id="3096" name="Text Box 43"/>
          <p:cNvSpPr txBox="1">
            <a:spLocks noChangeArrowheads="1"/>
          </p:cNvSpPr>
          <p:nvPr/>
        </p:nvSpPr>
        <p:spPr bwMode="auto">
          <a:xfrm>
            <a:off x="4419600" y="5410200"/>
            <a:ext cx="3219450" cy="1187450"/>
          </a:xfrm>
          <a:prstGeom prst="rect">
            <a:avLst/>
          </a:prstGeom>
          <a:noFill/>
          <a:ln w="9525">
            <a:noFill/>
            <a:miter lim="800000"/>
            <a:headEnd/>
            <a:tailEnd/>
          </a:ln>
        </p:spPr>
        <p:txBody>
          <a:bodyPr>
            <a:spAutoFit/>
          </a:bodyPr>
          <a:lstStyle/>
          <a:p>
            <a:pPr algn="ctr"/>
            <a:r>
              <a:rPr lang="en-US"/>
              <a:t>(0ºN, 0ºE) </a:t>
            </a:r>
          </a:p>
          <a:p>
            <a:pPr algn="ctr"/>
            <a:r>
              <a:rPr lang="en-US"/>
              <a:t>Equator, Prime Meridian</a:t>
            </a:r>
          </a:p>
          <a:p>
            <a:pPr algn="ctr"/>
            <a:endParaRPr lang="en-US"/>
          </a:p>
        </p:txBody>
      </p:sp>
      <p:sp>
        <p:nvSpPr>
          <p:cNvPr id="3097" name="Line 44"/>
          <p:cNvSpPr>
            <a:spLocks noChangeShapeType="1"/>
          </p:cNvSpPr>
          <p:nvPr/>
        </p:nvSpPr>
        <p:spPr bwMode="auto">
          <a:xfrm>
            <a:off x="5181600" y="4419600"/>
            <a:ext cx="615950" cy="1066800"/>
          </a:xfrm>
          <a:prstGeom prst="line">
            <a:avLst/>
          </a:prstGeom>
          <a:noFill/>
          <a:ln w="9525">
            <a:solidFill>
              <a:schemeClr val="tx1"/>
            </a:solidFill>
            <a:round/>
            <a:headEnd type="triangle" w="med" len="me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3600" smtClean="0"/>
              <a:t>Latitude and Longitude </a:t>
            </a:r>
            <a:br>
              <a:rPr lang="en-US" sz="3600" smtClean="0"/>
            </a:br>
            <a:r>
              <a:rPr lang="en-US" sz="3600" smtClean="0"/>
              <a:t>in North America</a:t>
            </a:r>
            <a:endParaRPr lang="en-US" smtClean="0"/>
          </a:p>
        </p:txBody>
      </p:sp>
      <p:grpSp>
        <p:nvGrpSpPr>
          <p:cNvPr id="43011" name="Group 14"/>
          <p:cNvGrpSpPr>
            <a:grpSpLocks/>
          </p:cNvGrpSpPr>
          <p:nvPr/>
        </p:nvGrpSpPr>
        <p:grpSpPr bwMode="auto">
          <a:xfrm>
            <a:off x="4140200" y="2133600"/>
            <a:ext cx="4070350" cy="4084638"/>
            <a:chOff x="1584" y="1344"/>
            <a:chExt cx="2564" cy="2573"/>
          </a:xfrm>
        </p:grpSpPr>
        <p:pic>
          <p:nvPicPr>
            <p:cNvPr id="43017" name="Picture 4" descr="earthus"/>
            <p:cNvPicPr>
              <a:picLocks noChangeAspect="1" noChangeArrowheads="1"/>
            </p:cNvPicPr>
            <p:nvPr/>
          </p:nvPicPr>
          <p:blipFill>
            <a:blip r:embed="rId3" cstate="print"/>
            <a:srcRect/>
            <a:stretch>
              <a:fillRect/>
            </a:stretch>
          </p:blipFill>
          <p:spPr bwMode="auto">
            <a:xfrm>
              <a:off x="1584" y="1344"/>
              <a:ext cx="2564" cy="2573"/>
            </a:xfrm>
            <a:prstGeom prst="rect">
              <a:avLst/>
            </a:prstGeom>
            <a:noFill/>
            <a:ln w="9525">
              <a:noFill/>
              <a:miter lim="800000"/>
              <a:headEnd/>
              <a:tailEnd/>
            </a:ln>
          </p:spPr>
        </p:pic>
        <p:sp>
          <p:nvSpPr>
            <p:cNvPr id="43018" name="Text Box 5"/>
            <p:cNvSpPr txBox="1">
              <a:spLocks noChangeArrowheads="1"/>
            </p:cNvSpPr>
            <p:nvPr/>
          </p:nvSpPr>
          <p:spPr bwMode="auto">
            <a:xfrm>
              <a:off x="2582" y="2779"/>
              <a:ext cx="754" cy="288"/>
            </a:xfrm>
            <a:prstGeom prst="rect">
              <a:avLst/>
            </a:prstGeom>
            <a:noFill/>
            <a:ln w="9525">
              <a:noFill/>
              <a:miter lim="800000"/>
              <a:headEnd/>
              <a:tailEnd/>
            </a:ln>
          </p:spPr>
          <p:txBody>
            <a:bodyPr>
              <a:spAutoFit/>
            </a:bodyPr>
            <a:lstStyle/>
            <a:p>
              <a:pPr>
                <a:spcBef>
                  <a:spcPct val="50000"/>
                </a:spcBef>
              </a:pPr>
              <a:r>
                <a:rPr lang="en-US">
                  <a:solidFill>
                    <a:schemeClr val="tx2"/>
                  </a:solidFill>
                </a:rPr>
                <a:t>90 W</a:t>
              </a:r>
              <a:endParaRPr lang="en-US"/>
            </a:p>
          </p:txBody>
        </p:sp>
        <p:sp>
          <p:nvSpPr>
            <p:cNvPr id="43019" name="Text Box 6"/>
            <p:cNvSpPr txBox="1">
              <a:spLocks noChangeArrowheads="1"/>
            </p:cNvSpPr>
            <p:nvPr/>
          </p:nvSpPr>
          <p:spPr bwMode="auto">
            <a:xfrm rot="937487">
              <a:off x="1897" y="2697"/>
              <a:ext cx="754" cy="288"/>
            </a:xfrm>
            <a:prstGeom prst="rect">
              <a:avLst/>
            </a:prstGeom>
            <a:noFill/>
            <a:ln w="9525">
              <a:noFill/>
              <a:miter lim="800000"/>
              <a:headEnd/>
              <a:tailEnd/>
            </a:ln>
          </p:spPr>
          <p:txBody>
            <a:bodyPr>
              <a:spAutoFit/>
            </a:bodyPr>
            <a:lstStyle/>
            <a:p>
              <a:pPr>
                <a:spcBef>
                  <a:spcPct val="50000"/>
                </a:spcBef>
              </a:pPr>
              <a:r>
                <a:rPr lang="en-US"/>
                <a:t>120 W</a:t>
              </a:r>
            </a:p>
          </p:txBody>
        </p:sp>
        <p:sp>
          <p:nvSpPr>
            <p:cNvPr id="43020" name="Text Box 7"/>
            <p:cNvSpPr txBox="1">
              <a:spLocks noChangeArrowheads="1"/>
            </p:cNvSpPr>
            <p:nvPr/>
          </p:nvSpPr>
          <p:spPr bwMode="auto">
            <a:xfrm rot="-740906">
              <a:off x="3166" y="2670"/>
              <a:ext cx="672" cy="288"/>
            </a:xfrm>
            <a:prstGeom prst="rect">
              <a:avLst/>
            </a:prstGeom>
            <a:noFill/>
            <a:ln w="9525">
              <a:noFill/>
              <a:miter lim="800000"/>
              <a:headEnd/>
              <a:tailEnd/>
            </a:ln>
          </p:spPr>
          <p:txBody>
            <a:bodyPr>
              <a:spAutoFit/>
            </a:bodyPr>
            <a:lstStyle/>
            <a:p>
              <a:pPr>
                <a:spcBef>
                  <a:spcPct val="50000"/>
                </a:spcBef>
              </a:pPr>
              <a:r>
                <a:rPr lang="en-US">
                  <a:solidFill>
                    <a:schemeClr val="tx2"/>
                  </a:solidFill>
                </a:rPr>
                <a:t>60 W</a:t>
              </a:r>
              <a:endParaRPr lang="en-US"/>
            </a:p>
          </p:txBody>
        </p:sp>
        <p:sp>
          <p:nvSpPr>
            <p:cNvPr id="43021" name="Text Box 8"/>
            <p:cNvSpPr txBox="1">
              <a:spLocks noChangeArrowheads="1"/>
            </p:cNvSpPr>
            <p:nvPr/>
          </p:nvSpPr>
          <p:spPr bwMode="auto">
            <a:xfrm rot="363621">
              <a:off x="2391" y="2352"/>
              <a:ext cx="538" cy="288"/>
            </a:xfrm>
            <a:prstGeom prst="rect">
              <a:avLst/>
            </a:prstGeom>
            <a:noFill/>
            <a:ln w="9525">
              <a:noFill/>
              <a:miter lim="800000"/>
              <a:headEnd/>
              <a:tailEnd/>
            </a:ln>
          </p:spPr>
          <p:txBody>
            <a:bodyPr>
              <a:spAutoFit/>
            </a:bodyPr>
            <a:lstStyle/>
            <a:p>
              <a:pPr>
                <a:spcBef>
                  <a:spcPct val="50000"/>
                </a:spcBef>
              </a:pPr>
              <a:r>
                <a:rPr lang="en-US">
                  <a:solidFill>
                    <a:schemeClr val="tx2"/>
                  </a:solidFill>
                </a:rPr>
                <a:t>30 N</a:t>
              </a:r>
              <a:endParaRPr lang="en-US"/>
            </a:p>
          </p:txBody>
        </p:sp>
        <p:sp>
          <p:nvSpPr>
            <p:cNvPr id="43022" name="Text Box 9"/>
            <p:cNvSpPr txBox="1">
              <a:spLocks noChangeArrowheads="1"/>
            </p:cNvSpPr>
            <p:nvPr/>
          </p:nvSpPr>
          <p:spPr bwMode="auto">
            <a:xfrm rot="476609">
              <a:off x="2400" y="2976"/>
              <a:ext cx="432" cy="288"/>
            </a:xfrm>
            <a:prstGeom prst="rect">
              <a:avLst/>
            </a:prstGeom>
            <a:noFill/>
            <a:ln w="9525">
              <a:noFill/>
              <a:miter lim="800000"/>
              <a:headEnd/>
              <a:tailEnd/>
            </a:ln>
          </p:spPr>
          <p:txBody>
            <a:bodyPr>
              <a:spAutoFit/>
            </a:bodyPr>
            <a:lstStyle/>
            <a:p>
              <a:pPr>
                <a:spcBef>
                  <a:spcPct val="50000"/>
                </a:spcBef>
              </a:pPr>
              <a:r>
                <a:rPr lang="en-US">
                  <a:solidFill>
                    <a:schemeClr val="tx2"/>
                  </a:solidFill>
                </a:rPr>
                <a:t>0 N</a:t>
              </a:r>
              <a:endParaRPr lang="en-US"/>
            </a:p>
          </p:txBody>
        </p:sp>
        <p:sp>
          <p:nvSpPr>
            <p:cNvPr id="43023" name="Text Box 10"/>
            <p:cNvSpPr txBox="1">
              <a:spLocks noChangeArrowheads="1"/>
            </p:cNvSpPr>
            <p:nvPr/>
          </p:nvSpPr>
          <p:spPr bwMode="auto">
            <a:xfrm rot="559830">
              <a:off x="2438" y="1943"/>
              <a:ext cx="513" cy="288"/>
            </a:xfrm>
            <a:prstGeom prst="rect">
              <a:avLst/>
            </a:prstGeom>
            <a:noFill/>
            <a:ln w="9525">
              <a:noFill/>
              <a:miter lim="800000"/>
              <a:headEnd/>
              <a:tailEnd/>
            </a:ln>
          </p:spPr>
          <p:txBody>
            <a:bodyPr>
              <a:spAutoFit/>
            </a:bodyPr>
            <a:lstStyle/>
            <a:p>
              <a:pPr>
                <a:spcBef>
                  <a:spcPct val="50000"/>
                </a:spcBef>
              </a:pPr>
              <a:r>
                <a:rPr lang="en-US">
                  <a:solidFill>
                    <a:schemeClr val="tx2"/>
                  </a:solidFill>
                </a:rPr>
                <a:t>60 N</a:t>
              </a:r>
              <a:endParaRPr lang="en-US"/>
            </a:p>
          </p:txBody>
        </p:sp>
      </p:grpSp>
      <p:sp>
        <p:nvSpPr>
          <p:cNvPr id="43012" name="Text Box 11"/>
          <p:cNvSpPr txBox="1">
            <a:spLocks noChangeArrowheads="1"/>
          </p:cNvSpPr>
          <p:nvPr/>
        </p:nvSpPr>
        <p:spPr bwMode="auto">
          <a:xfrm>
            <a:off x="365125" y="2632075"/>
            <a:ext cx="1167307" cy="3046988"/>
          </a:xfrm>
          <a:prstGeom prst="rect">
            <a:avLst/>
          </a:prstGeom>
          <a:noFill/>
          <a:ln w="9525">
            <a:noFill/>
            <a:miter lim="800000"/>
            <a:headEnd/>
            <a:tailEnd/>
          </a:ln>
        </p:spPr>
        <p:txBody>
          <a:bodyPr wrap="none">
            <a:spAutoFit/>
          </a:bodyPr>
          <a:lstStyle/>
          <a:p>
            <a:r>
              <a:rPr lang="en-US" dirty="0"/>
              <a:t>Austin: </a:t>
            </a:r>
          </a:p>
          <a:p>
            <a:endParaRPr lang="en-US" dirty="0"/>
          </a:p>
          <a:p>
            <a:endParaRPr lang="en-US" dirty="0"/>
          </a:p>
          <a:p>
            <a:r>
              <a:rPr lang="en-US" dirty="0"/>
              <a:t>Logan:</a:t>
            </a:r>
          </a:p>
          <a:p>
            <a:endParaRPr lang="en-US" dirty="0"/>
          </a:p>
          <a:p>
            <a:endParaRPr lang="en-US" dirty="0"/>
          </a:p>
          <a:p>
            <a:endParaRPr lang="en-US" dirty="0"/>
          </a:p>
          <a:p>
            <a:endParaRPr lang="en-US" dirty="0"/>
          </a:p>
        </p:txBody>
      </p:sp>
      <p:sp>
        <p:nvSpPr>
          <p:cNvPr id="43013" name="Text Box 12"/>
          <p:cNvSpPr txBox="1">
            <a:spLocks noChangeArrowheads="1"/>
          </p:cNvSpPr>
          <p:nvPr/>
        </p:nvSpPr>
        <p:spPr bwMode="auto">
          <a:xfrm>
            <a:off x="403225" y="3051175"/>
            <a:ext cx="3822700" cy="466725"/>
          </a:xfrm>
          <a:prstGeom prst="rect">
            <a:avLst/>
          </a:prstGeom>
          <a:solidFill>
            <a:schemeClr val="bg1"/>
          </a:solidFill>
          <a:ln w="9525">
            <a:solidFill>
              <a:schemeClr val="tx1"/>
            </a:solidFill>
            <a:miter lim="800000"/>
            <a:headEnd/>
            <a:tailEnd/>
          </a:ln>
        </p:spPr>
        <p:txBody>
          <a:bodyPr>
            <a:spAutoFit/>
          </a:bodyPr>
          <a:lstStyle/>
          <a:p>
            <a:r>
              <a:rPr lang="en-US"/>
              <a:t>(30</a:t>
            </a:r>
            <a:r>
              <a:rPr lang="en-US">
                <a:cs typeface="Times New Roman" pitchFamily="18" charset="0"/>
              </a:rPr>
              <a:t>°18' 22" N, </a:t>
            </a:r>
            <a:r>
              <a:rPr lang="en-US"/>
              <a:t>97°45' 3" W)</a:t>
            </a:r>
          </a:p>
        </p:txBody>
      </p:sp>
      <p:sp>
        <p:nvSpPr>
          <p:cNvPr id="43014" name="Text Box 13"/>
          <p:cNvSpPr txBox="1">
            <a:spLocks noChangeArrowheads="1"/>
          </p:cNvSpPr>
          <p:nvPr/>
        </p:nvSpPr>
        <p:spPr bwMode="auto">
          <a:xfrm>
            <a:off x="454025" y="4168775"/>
            <a:ext cx="3794125" cy="466725"/>
          </a:xfrm>
          <a:prstGeom prst="rect">
            <a:avLst/>
          </a:prstGeom>
          <a:solidFill>
            <a:schemeClr val="bg1"/>
          </a:solidFill>
          <a:ln w="9525">
            <a:solidFill>
              <a:schemeClr val="tx1"/>
            </a:solidFill>
            <a:miter lim="800000"/>
            <a:headEnd/>
            <a:tailEnd/>
          </a:ln>
        </p:spPr>
        <p:txBody>
          <a:bodyPr wrap="none">
            <a:spAutoFit/>
          </a:bodyPr>
          <a:lstStyle/>
          <a:p>
            <a:r>
              <a:rPr lang="en-US"/>
              <a:t>(41</a:t>
            </a:r>
            <a:r>
              <a:rPr lang="en-US">
                <a:cs typeface="Times New Roman" pitchFamily="18" charset="0"/>
              </a:rPr>
              <a:t>°44' 24" N, </a:t>
            </a:r>
            <a:r>
              <a:rPr lang="en-US"/>
              <a:t>111°50' 9" W)</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146300" y="579438"/>
            <a:ext cx="5486400" cy="1143000"/>
          </a:xfrm>
          <a:noFill/>
        </p:spPr>
        <p:txBody>
          <a:bodyPr lIns="92075" tIns="46038" rIns="92075" bIns="46038"/>
          <a:lstStyle/>
          <a:p>
            <a:r>
              <a:rPr lang="en-US" smtClean="0"/>
              <a:t>Map Projection</a:t>
            </a:r>
          </a:p>
        </p:txBody>
      </p:sp>
      <p:sp>
        <p:nvSpPr>
          <p:cNvPr id="44035" name="Freeform 3"/>
          <p:cNvSpPr>
            <a:spLocks/>
          </p:cNvSpPr>
          <p:nvPr/>
        </p:nvSpPr>
        <p:spPr bwMode="auto">
          <a:xfrm>
            <a:off x="3690938" y="2657475"/>
            <a:ext cx="1177925" cy="947738"/>
          </a:xfrm>
          <a:custGeom>
            <a:avLst/>
            <a:gdLst>
              <a:gd name="T0" fmla="*/ 1006475 w 742"/>
              <a:gd name="T1" fmla="*/ 946150 h 597"/>
              <a:gd name="T2" fmla="*/ 1176338 w 742"/>
              <a:gd name="T3" fmla="*/ 554038 h 597"/>
              <a:gd name="T4" fmla="*/ 1050925 w 742"/>
              <a:gd name="T5" fmla="*/ 593725 h 597"/>
              <a:gd name="T6" fmla="*/ 1006475 w 742"/>
              <a:gd name="T7" fmla="*/ 468313 h 597"/>
              <a:gd name="T8" fmla="*/ 962025 w 742"/>
              <a:gd name="T9" fmla="*/ 352425 h 597"/>
              <a:gd name="T10" fmla="*/ 900113 w 742"/>
              <a:gd name="T11" fmla="*/ 254000 h 597"/>
              <a:gd name="T12" fmla="*/ 828675 w 742"/>
              <a:gd name="T13" fmla="*/ 168275 h 597"/>
              <a:gd name="T14" fmla="*/ 749300 w 742"/>
              <a:gd name="T15" fmla="*/ 98425 h 597"/>
              <a:gd name="T16" fmla="*/ 668337 w 742"/>
              <a:gd name="T17" fmla="*/ 41275 h 597"/>
              <a:gd name="T18" fmla="*/ 579438 w 742"/>
              <a:gd name="T19" fmla="*/ 12700 h 597"/>
              <a:gd name="T20" fmla="*/ 534988 w 742"/>
              <a:gd name="T21" fmla="*/ 6350 h 597"/>
              <a:gd name="T22" fmla="*/ 500063 w 742"/>
              <a:gd name="T23" fmla="*/ 0 h 597"/>
              <a:gd name="T24" fmla="*/ 454025 w 742"/>
              <a:gd name="T25" fmla="*/ 6350 h 597"/>
              <a:gd name="T26" fmla="*/ 409575 w 742"/>
              <a:gd name="T27" fmla="*/ 17463 h 597"/>
              <a:gd name="T28" fmla="*/ 0 w 742"/>
              <a:gd name="T29" fmla="*/ 150813 h 597"/>
              <a:gd name="T30" fmla="*/ 98425 w 742"/>
              <a:gd name="T31" fmla="*/ 455613 h 597"/>
              <a:gd name="T32" fmla="*/ 517525 w 742"/>
              <a:gd name="T33" fmla="*/ 323850 h 597"/>
              <a:gd name="T34" fmla="*/ 544513 w 742"/>
              <a:gd name="T35" fmla="*/ 323850 h 597"/>
              <a:gd name="T36" fmla="*/ 569913 w 742"/>
              <a:gd name="T37" fmla="*/ 328613 h 597"/>
              <a:gd name="T38" fmla="*/ 596900 w 742"/>
              <a:gd name="T39" fmla="*/ 346075 h 597"/>
              <a:gd name="T40" fmla="*/ 623887 w 742"/>
              <a:gd name="T41" fmla="*/ 374650 h 597"/>
              <a:gd name="T42" fmla="*/ 660400 w 742"/>
              <a:gd name="T43" fmla="*/ 409575 h 597"/>
              <a:gd name="T44" fmla="*/ 685800 w 742"/>
              <a:gd name="T45" fmla="*/ 455613 h 597"/>
              <a:gd name="T46" fmla="*/ 712787 w 742"/>
              <a:gd name="T47" fmla="*/ 501650 h 597"/>
              <a:gd name="T48" fmla="*/ 730250 w 742"/>
              <a:gd name="T49" fmla="*/ 560388 h 597"/>
              <a:gd name="T50" fmla="*/ 774700 w 742"/>
              <a:gd name="T51" fmla="*/ 687388 h 597"/>
              <a:gd name="T52" fmla="*/ 641350 w 742"/>
              <a:gd name="T53" fmla="*/ 727075 h 597"/>
              <a:gd name="T54" fmla="*/ 1006475 w 742"/>
              <a:gd name="T55" fmla="*/ 946150 h 59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42"/>
              <a:gd name="T85" fmla="*/ 0 h 597"/>
              <a:gd name="T86" fmla="*/ 742 w 742"/>
              <a:gd name="T87" fmla="*/ 597 h 59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42" h="597">
                <a:moveTo>
                  <a:pt x="634" y="596"/>
                </a:moveTo>
                <a:lnTo>
                  <a:pt x="741" y="349"/>
                </a:lnTo>
                <a:lnTo>
                  <a:pt x="662" y="374"/>
                </a:lnTo>
                <a:lnTo>
                  <a:pt x="634" y="295"/>
                </a:lnTo>
                <a:lnTo>
                  <a:pt x="606" y="222"/>
                </a:lnTo>
                <a:lnTo>
                  <a:pt x="567" y="160"/>
                </a:lnTo>
                <a:lnTo>
                  <a:pt x="522" y="106"/>
                </a:lnTo>
                <a:lnTo>
                  <a:pt x="472" y="62"/>
                </a:lnTo>
                <a:lnTo>
                  <a:pt x="421" y="26"/>
                </a:lnTo>
                <a:lnTo>
                  <a:pt x="365" y="8"/>
                </a:lnTo>
                <a:lnTo>
                  <a:pt x="337" y="4"/>
                </a:lnTo>
                <a:lnTo>
                  <a:pt x="315" y="0"/>
                </a:lnTo>
                <a:lnTo>
                  <a:pt x="286" y="4"/>
                </a:lnTo>
                <a:lnTo>
                  <a:pt x="258" y="11"/>
                </a:lnTo>
                <a:lnTo>
                  <a:pt x="0" y="95"/>
                </a:lnTo>
                <a:lnTo>
                  <a:pt x="62" y="287"/>
                </a:lnTo>
                <a:lnTo>
                  <a:pt x="326" y="204"/>
                </a:lnTo>
                <a:lnTo>
                  <a:pt x="343" y="204"/>
                </a:lnTo>
                <a:lnTo>
                  <a:pt x="359" y="207"/>
                </a:lnTo>
                <a:lnTo>
                  <a:pt x="376" y="218"/>
                </a:lnTo>
                <a:lnTo>
                  <a:pt x="393" y="236"/>
                </a:lnTo>
                <a:lnTo>
                  <a:pt x="416" y="258"/>
                </a:lnTo>
                <a:lnTo>
                  <a:pt x="432" y="287"/>
                </a:lnTo>
                <a:lnTo>
                  <a:pt x="449" y="316"/>
                </a:lnTo>
                <a:lnTo>
                  <a:pt x="460" y="353"/>
                </a:lnTo>
                <a:lnTo>
                  <a:pt x="488" y="433"/>
                </a:lnTo>
                <a:lnTo>
                  <a:pt x="404" y="458"/>
                </a:lnTo>
                <a:lnTo>
                  <a:pt x="634" y="596"/>
                </a:lnTo>
              </a:path>
            </a:pathLst>
          </a:custGeom>
          <a:solidFill>
            <a:schemeClr val="accent2"/>
          </a:solidFill>
          <a:ln w="12700" cap="rnd">
            <a:solidFill>
              <a:schemeClr val="tx1"/>
            </a:solidFill>
            <a:round/>
            <a:headEnd/>
            <a:tailEnd/>
          </a:ln>
        </p:spPr>
        <p:txBody>
          <a:bodyPr/>
          <a:lstStyle/>
          <a:p>
            <a:endParaRPr lang="en-US"/>
          </a:p>
        </p:txBody>
      </p:sp>
      <p:sp>
        <p:nvSpPr>
          <p:cNvPr id="44036" name="Rectangle 4"/>
          <p:cNvSpPr>
            <a:spLocks noChangeArrowheads="1"/>
          </p:cNvSpPr>
          <p:nvPr/>
        </p:nvSpPr>
        <p:spPr bwMode="auto">
          <a:xfrm>
            <a:off x="412750" y="4384675"/>
            <a:ext cx="3944938" cy="1309688"/>
          </a:xfrm>
          <a:prstGeom prst="rect">
            <a:avLst/>
          </a:prstGeom>
          <a:noFill/>
          <a:ln w="9525">
            <a:noFill/>
            <a:miter lim="800000"/>
            <a:headEnd/>
            <a:tailEnd/>
          </a:ln>
        </p:spPr>
        <p:txBody>
          <a:bodyPr wrap="none" lIns="92075" tIns="46038" rIns="92075" bIns="46038">
            <a:spAutoFit/>
          </a:bodyPr>
          <a:lstStyle/>
          <a:p>
            <a:pPr algn="ctr"/>
            <a:r>
              <a:rPr lang="en-US" sz="3200" b="1" i="1">
                <a:solidFill>
                  <a:schemeClr val="accent2"/>
                </a:solidFill>
              </a:rPr>
              <a:t>Curved Earth</a:t>
            </a:r>
            <a:endParaRPr lang="en-US" b="1"/>
          </a:p>
          <a:p>
            <a:pPr algn="ctr"/>
            <a:r>
              <a:rPr lang="en-US" b="1">
                <a:solidFill>
                  <a:schemeClr val="accent2"/>
                </a:solidFill>
              </a:rPr>
              <a:t>Geographic coordinates: </a:t>
            </a:r>
            <a:r>
              <a:rPr lang="en-US" b="1">
                <a:solidFill>
                  <a:schemeClr val="accent2"/>
                </a:solidFill>
                <a:latin typeface="Symbol" pitchFamily="18" charset="2"/>
              </a:rPr>
              <a:t>f</a:t>
            </a:r>
            <a:r>
              <a:rPr lang="en-US" b="1">
                <a:solidFill>
                  <a:schemeClr val="accent2"/>
                </a:solidFill>
              </a:rPr>
              <a:t>, </a:t>
            </a:r>
            <a:r>
              <a:rPr lang="en-US" b="1">
                <a:solidFill>
                  <a:schemeClr val="accent2"/>
                </a:solidFill>
                <a:latin typeface="Symbol" pitchFamily="18" charset="2"/>
              </a:rPr>
              <a:t>l</a:t>
            </a:r>
          </a:p>
          <a:p>
            <a:pPr algn="ctr"/>
            <a:r>
              <a:rPr lang="en-US" b="1"/>
              <a:t>(Latitude &amp; Longitude)</a:t>
            </a:r>
          </a:p>
        </p:txBody>
      </p:sp>
      <p:sp>
        <p:nvSpPr>
          <p:cNvPr id="44037" name="Rectangle 5"/>
          <p:cNvSpPr>
            <a:spLocks noChangeArrowheads="1"/>
          </p:cNvSpPr>
          <p:nvPr/>
        </p:nvSpPr>
        <p:spPr bwMode="auto">
          <a:xfrm>
            <a:off x="4940300" y="2632075"/>
            <a:ext cx="3806825" cy="1309688"/>
          </a:xfrm>
          <a:prstGeom prst="rect">
            <a:avLst/>
          </a:prstGeom>
          <a:noFill/>
          <a:ln w="9525">
            <a:noFill/>
            <a:miter lim="800000"/>
            <a:headEnd/>
            <a:tailEnd/>
          </a:ln>
        </p:spPr>
        <p:txBody>
          <a:bodyPr lIns="92075" tIns="46038" rIns="92075" bIns="46038">
            <a:spAutoFit/>
          </a:bodyPr>
          <a:lstStyle/>
          <a:p>
            <a:pPr algn="ctr"/>
            <a:r>
              <a:rPr lang="en-US" sz="3200" b="1" i="1">
                <a:solidFill>
                  <a:srgbClr val="008000"/>
                </a:solidFill>
              </a:rPr>
              <a:t>Flat Map</a:t>
            </a:r>
            <a:r>
              <a:rPr lang="en-US" b="1"/>
              <a:t> </a:t>
            </a:r>
          </a:p>
          <a:p>
            <a:pPr algn="ctr"/>
            <a:r>
              <a:rPr lang="en-US" b="1">
                <a:solidFill>
                  <a:srgbClr val="008000"/>
                </a:solidFill>
              </a:rPr>
              <a:t>Cartesian coordinates: x,y</a:t>
            </a:r>
          </a:p>
          <a:p>
            <a:pPr algn="ctr"/>
            <a:r>
              <a:rPr lang="en-US" b="1"/>
              <a:t>(Easting &amp; Northing)</a:t>
            </a:r>
          </a:p>
        </p:txBody>
      </p:sp>
      <p:pic>
        <p:nvPicPr>
          <p:cNvPr id="44038" name="Picture 6"/>
          <p:cNvPicPr>
            <a:picLocks noChangeArrowheads="1"/>
          </p:cNvPicPr>
          <p:nvPr/>
        </p:nvPicPr>
        <p:blipFill>
          <a:blip r:embed="rId3" cstate="print"/>
          <a:srcRect/>
          <a:stretch>
            <a:fillRect/>
          </a:stretch>
        </p:blipFill>
        <p:spPr bwMode="auto">
          <a:xfrm>
            <a:off x="582613" y="1717675"/>
            <a:ext cx="3030537" cy="2593975"/>
          </a:xfrm>
          <a:prstGeom prst="rect">
            <a:avLst/>
          </a:prstGeom>
          <a:noFill/>
          <a:ln w="9525">
            <a:noFill/>
            <a:miter lim="800000"/>
            <a:headEnd/>
            <a:tailEnd/>
          </a:ln>
        </p:spPr>
      </p:pic>
      <p:pic>
        <p:nvPicPr>
          <p:cNvPr id="44039" name="Picture 7"/>
          <p:cNvPicPr>
            <a:picLocks noChangeArrowheads="1"/>
          </p:cNvPicPr>
          <p:nvPr/>
        </p:nvPicPr>
        <p:blipFill>
          <a:blip r:embed="rId4" cstate="print"/>
          <a:srcRect/>
          <a:stretch>
            <a:fillRect/>
          </a:stretch>
        </p:blipFill>
        <p:spPr bwMode="auto">
          <a:xfrm>
            <a:off x="4479925" y="4143375"/>
            <a:ext cx="3862388" cy="210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914400" y="381000"/>
            <a:ext cx="7772400" cy="1143000"/>
          </a:xfrm>
        </p:spPr>
        <p:txBody>
          <a:bodyPr/>
          <a:lstStyle/>
          <a:p>
            <a:r>
              <a:rPr lang="en-US" smtClean="0">
                <a:solidFill>
                  <a:schemeClr val="accent2"/>
                </a:solidFill>
              </a:rPr>
              <a:t>University Without Walls</a:t>
            </a:r>
          </a:p>
        </p:txBody>
      </p:sp>
      <p:grpSp>
        <p:nvGrpSpPr>
          <p:cNvPr id="8195" name="Group 3"/>
          <p:cNvGrpSpPr>
            <a:grpSpLocks/>
          </p:cNvGrpSpPr>
          <p:nvPr/>
        </p:nvGrpSpPr>
        <p:grpSpPr bwMode="auto">
          <a:xfrm>
            <a:off x="838200" y="1600200"/>
            <a:ext cx="7978775" cy="4692650"/>
            <a:chOff x="528" y="1200"/>
            <a:chExt cx="5026" cy="2956"/>
          </a:xfrm>
        </p:grpSpPr>
        <p:sp>
          <p:nvSpPr>
            <p:cNvPr id="8196" name="Rectangle 4"/>
            <p:cNvSpPr>
              <a:spLocks noChangeArrowheads="1"/>
            </p:cNvSpPr>
            <p:nvPr/>
          </p:nvSpPr>
          <p:spPr bwMode="auto">
            <a:xfrm>
              <a:off x="576" y="1632"/>
              <a:ext cx="1728" cy="1632"/>
            </a:xfrm>
            <a:prstGeom prst="rect">
              <a:avLst/>
            </a:prstGeom>
            <a:noFill/>
            <a:ln w="76200">
              <a:solidFill>
                <a:schemeClr val="tx1"/>
              </a:solidFill>
              <a:miter lim="800000"/>
              <a:headEnd/>
              <a:tailEnd/>
            </a:ln>
          </p:spPr>
          <p:txBody>
            <a:bodyPr wrap="none" anchor="ctr"/>
            <a:lstStyle/>
            <a:p>
              <a:endParaRPr lang="en-US"/>
            </a:p>
          </p:txBody>
        </p:sp>
        <p:grpSp>
          <p:nvGrpSpPr>
            <p:cNvPr id="8197" name="Group 5"/>
            <p:cNvGrpSpPr>
              <a:grpSpLocks/>
            </p:cNvGrpSpPr>
            <p:nvPr/>
          </p:nvGrpSpPr>
          <p:grpSpPr bwMode="auto">
            <a:xfrm>
              <a:off x="672" y="1872"/>
              <a:ext cx="1536" cy="1114"/>
              <a:chOff x="874" y="1998"/>
              <a:chExt cx="1238" cy="988"/>
            </a:xfrm>
          </p:grpSpPr>
          <p:sp>
            <p:nvSpPr>
              <p:cNvPr id="8228" name="Line 6"/>
              <p:cNvSpPr>
                <a:spLocks noChangeShapeType="1"/>
              </p:cNvSpPr>
              <p:nvPr/>
            </p:nvSpPr>
            <p:spPr bwMode="auto">
              <a:xfrm flipH="1">
                <a:off x="1018" y="2190"/>
                <a:ext cx="288" cy="127"/>
              </a:xfrm>
              <a:prstGeom prst="line">
                <a:avLst/>
              </a:prstGeom>
              <a:noFill/>
              <a:ln w="38100">
                <a:solidFill>
                  <a:srgbClr val="00FF00"/>
                </a:solidFill>
                <a:round/>
                <a:headEnd/>
                <a:tailEnd/>
              </a:ln>
            </p:spPr>
            <p:txBody>
              <a:bodyPr/>
              <a:lstStyle/>
              <a:p>
                <a:endParaRPr lang="en-US"/>
              </a:p>
            </p:txBody>
          </p:sp>
          <p:sp>
            <p:nvSpPr>
              <p:cNvPr id="8229" name="Line 7"/>
              <p:cNvSpPr>
                <a:spLocks noChangeShapeType="1"/>
              </p:cNvSpPr>
              <p:nvPr/>
            </p:nvSpPr>
            <p:spPr bwMode="auto">
              <a:xfrm flipH="1">
                <a:off x="1162" y="2126"/>
                <a:ext cx="230" cy="414"/>
              </a:xfrm>
              <a:prstGeom prst="line">
                <a:avLst/>
              </a:prstGeom>
              <a:noFill/>
              <a:ln w="38100">
                <a:solidFill>
                  <a:srgbClr val="00FF00"/>
                </a:solidFill>
                <a:round/>
                <a:headEnd/>
                <a:tailEnd/>
              </a:ln>
            </p:spPr>
            <p:txBody>
              <a:bodyPr/>
              <a:lstStyle/>
              <a:p>
                <a:endParaRPr lang="en-US"/>
              </a:p>
            </p:txBody>
          </p:sp>
          <p:sp>
            <p:nvSpPr>
              <p:cNvPr id="8230" name="Line 8"/>
              <p:cNvSpPr>
                <a:spLocks noChangeShapeType="1"/>
              </p:cNvSpPr>
              <p:nvPr/>
            </p:nvSpPr>
            <p:spPr bwMode="auto">
              <a:xfrm flipH="1">
                <a:off x="1334" y="2158"/>
                <a:ext cx="58" cy="765"/>
              </a:xfrm>
              <a:prstGeom prst="line">
                <a:avLst/>
              </a:prstGeom>
              <a:noFill/>
              <a:ln w="38100">
                <a:solidFill>
                  <a:srgbClr val="00FF00"/>
                </a:solidFill>
                <a:round/>
                <a:headEnd/>
                <a:tailEnd/>
              </a:ln>
            </p:spPr>
            <p:txBody>
              <a:bodyPr/>
              <a:lstStyle/>
              <a:p>
                <a:endParaRPr lang="en-US"/>
              </a:p>
            </p:txBody>
          </p:sp>
          <p:sp>
            <p:nvSpPr>
              <p:cNvPr id="8231" name="Line 9"/>
              <p:cNvSpPr>
                <a:spLocks noChangeShapeType="1"/>
              </p:cNvSpPr>
              <p:nvPr/>
            </p:nvSpPr>
            <p:spPr bwMode="auto">
              <a:xfrm>
                <a:off x="1450" y="2158"/>
                <a:ext cx="115" cy="414"/>
              </a:xfrm>
              <a:prstGeom prst="line">
                <a:avLst/>
              </a:prstGeom>
              <a:noFill/>
              <a:ln w="38100">
                <a:solidFill>
                  <a:srgbClr val="00FF00"/>
                </a:solidFill>
                <a:round/>
                <a:headEnd/>
                <a:tailEnd/>
              </a:ln>
            </p:spPr>
            <p:txBody>
              <a:bodyPr/>
              <a:lstStyle/>
              <a:p>
                <a:endParaRPr lang="en-US"/>
              </a:p>
            </p:txBody>
          </p:sp>
          <p:sp>
            <p:nvSpPr>
              <p:cNvPr id="8232" name="Line 10"/>
              <p:cNvSpPr>
                <a:spLocks noChangeShapeType="1"/>
              </p:cNvSpPr>
              <p:nvPr/>
            </p:nvSpPr>
            <p:spPr bwMode="auto">
              <a:xfrm>
                <a:off x="1478" y="2126"/>
                <a:ext cx="548" cy="765"/>
              </a:xfrm>
              <a:prstGeom prst="line">
                <a:avLst/>
              </a:prstGeom>
              <a:noFill/>
              <a:ln w="38100">
                <a:solidFill>
                  <a:srgbClr val="00FF00"/>
                </a:solidFill>
                <a:round/>
                <a:headEnd/>
                <a:tailEnd/>
              </a:ln>
            </p:spPr>
            <p:txBody>
              <a:bodyPr/>
              <a:lstStyle/>
              <a:p>
                <a:endParaRPr lang="en-US"/>
              </a:p>
            </p:txBody>
          </p:sp>
          <p:sp>
            <p:nvSpPr>
              <p:cNvPr id="8233" name="Line 11"/>
              <p:cNvSpPr>
                <a:spLocks noChangeShapeType="1"/>
              </p:cNvSpPr>
              <p:nvPr/>
            </p:nvSpPr>
            <p:spPr bwMode="auto">
              <a:xfrm>
                <a:off x="1450" y="2094"/>
                <a:ext cx="489" cy="255"/>
              </a:xfrm>
              <a:prstGeom prst="line">
                <a:avLst/>
              </a:prstGeom>
              <a:noFill/>
              <a:ln w="38100">
                <a:solidFill>
                  <a:srgbClr val="00FF00"/>
                </a:solidFill>
                <a:round/>
                <a:headEnd/>
                <a:tailEnd/>
              </a:ln>
            </p:spPr>
            <p:txBody>
              <a:bodyPr/>
              <a:lstStyle/>
              <a:p>
                <a:endParaRPr lang="en-US"/>
              </a:p>
            </p:txBody>
          </p:sp>
          <p:sp>
            <p:nvSpPr>
              <p:cNvPr id="8234" name="Oval 12"/>
              <p:cNvSpPr>
                <a:spLocks noChangeArrowheads="1"/>
              </p:cNvSpPr>
              <p:nvPr/>
            </p:nvSpPr>
            <p:spPr bwMode="auto">
              <a:xfrm>
                <a:off x="1248" y="1998"/>
                <a:ext cx="288" cy="319"/>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35" name="Rectangle 13"/>
              <p:cNvSpPr>
                <a:spLocks noChangeArrowheads="1"/>
              </p:cNvSpPr>
              <p:nvPr/>
            </p:nvSpPr>
            <p:spPr bwMode="auto">
              <a:xfrm>
                <a:off x="1075" y="2476"/>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6" name="Rectangle 14"/>
              <p:cNvSpPr>
                <a:spLocks noChangeArrowheads="1"/>
              </p:cNvSpPr>
              <p:nvPr/>
            </p:nvSpPr>
            <p:spPr bwMode="auto">
              <a:xfrm>
                <a:off x="874" y="2253"/>
                <a:ext cx="172"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7" name="Rectangle 15"/>
              <p:cNvSpPr>
                <a:spLocks noChangeArrowheads="1"/>
              </p:cNvSpPr>
              <p:nvPr/>
            </p:nvSpPr>
            <p:spPr bwMode="auto">
              <a:xfrm>
                <a:off x="1248" y="2827"/>
                <a:ext cx="173" cy="159"/>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8" name="Rectangle 16"/>
              <p:cNvSpPr>
                <a:spLocks noChangeArrowheads="1"/>
              </p:cNvSpPr>
              <p:nvPr/>
            </p:nvSpPr>
            <p:spPr bwMode="auto">
              <a:xfrm>
                <a:off x="1478" y="2508"/>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39" name="Rectangle 17"/>
              <p:cNvSpPr>
                <a:spLocks noChangeArrowheads="1"/>
              </p:cNvSpPr>
              <p:nvPr/>
            </p:nvSpPr>
            <p:spPr bwMode="auto">
              <a:xfrm>
                <a:off x="1939" y="2795"/>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40" name="Rectangle 18"/>
              <p:cNvSpPr>
                <a:spLocks noChangeArrowheads="1"/>
              </p:cNvSpPr>
              <p:nvPr/>
            </p:nvSpPr>
            <p:spPr bwMode="auto">
              <a:xfrm>
                <a:off x="1853" y="2253"/>
                <a:ext cx="173" cy="160"/>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8198" name="Text Box 19"/>
            <p:cNvSpPr txBox="1">
              <a:spLocks noChangeArrowheads="1"/>
            </p:cNvSpPr>
            <p:nvPr/>
          </p:nvSpPr>
          <p:spPr bwMode="auto">
            <a:xfrm>
              <a:off x="528" y="3360"/>
              <a:ext cx="1836" cy="288"/>
            </a:xfrm>
            <a:prstGeom prst="rect">
              <a:avLst/>
            </a:prstGeom>
            <a:noFill/>
            <a:ln w="9525">
              <a:noFill/>
              <a:miter lim="800000"/>
              <a:headEnd/>
              <a:tailEnd/>
            </a:ln>
          </p:spPr>
          <p:txBody>
            <a:bodyPr wrap="none">
              <a:spAutoFit/>
            </a:bodyPr>
            <a:lstStyle/>
            <a:p>
              <a:r>
                <a:rPr lang="en-US"/>
                <a:t>Traditional Classroom</a:t>
              </a:r>
            </a:p>
          </p:txBody>
        </p:sp>
        <p:sp>
          <p:nvSpPr>
            <p:cNvPr id="8199" name="Line 20"/>
            <p:cNvSpPr>
              <a:spLocks noChangeShapeType="1"/>
            </p:cNvSpPr>
            <p:nvPr/>
          </p:nvSpPr>
          <p:spPr bwMode="auto">
            <a:xfrm>
              <a:off x="3648" y="1344"/>
              <a:ext cx="967" cy="693"/>
            </a:xfrm>
            <a:prstGeom prst="line">
              <a:avLst/>
            </a:prstGeom>
            <a:noFill/>
            <a:ln w="38100">
              <a:solidFill>
                <a:srgbClr val="00FF00"/>
              </a:solidFill>
              <a:round/>
              <a:headEnd/>
              <a:tailEnd/>
            </a:ln>
          </p:spPr>
          <p:txBody>
            <a:bodyPr/>
            <a:lstStyle/>
            <a:p>
              <a:endParaRPr lang="en-US"/>
            </a:p>
          </p:txBody>
        </p:sp>
        <p:sp>
          <p:nvSpPr>
            <p:cNvPr id="8200" name="Line 21"/>
            <p:cNvSpPr>
              <a:spLocks noChangeShapeType="1"/>
            </p:cNvSpPr>
            <p:nvPr/>
          </p:nvSpPr>
          <p:spPr bwMode="auto">
            <a:xfrm>
              <a:off x="4615" y="2076"/>
              <a:ext cx="809" cy="804"/>
            </a:xfrm>
            <a:prstGeom prst="line">
              <a:avLst/>
            </a:prstGeom>
            <a:noFill/>
            <a:ln w="38100">
              <a:solidFill>
                <a:srgbClr val="00FF00"/>
              </a:solidFill>
              <a:round/>
              <a:headEnd/>
              <a:tailEnd/>
            </a:ln>
          </p:spPr>
          <p:txBody>
            <a:bodyPr/>
            <a:lstStyle/>
            <a:p>
              <a:endParaRPr lang="en-US"/>
            </a:p>
          </p:txBody>
        </p:sp>
        <p:sp>
          <p:nvSpPr>
            <p:cNvPr id="8201" name="Line 22"/>
            <p:cNvSpPr>
              <a:spLocks noChangeShapeType="1"/>
            </p:cNvSpPr>
            <p:nvPr/>
          </p:nvSpPr>
          <p:spPr bwMode="auto">
            <a:xfrm flipH="1">
              <a:off x="4560" y="2928"/>
              <a:ext cx="816" cy="732"/>
            </a:xfrm>
            <a:prstGeom prst="line">
              <a:avLst/>
            </a:prstGeom>
            <a:noFill/>
            <a:ln w="38100">
              <a:solidFill>
                <a:srgbClr val="00FF00"/>
              </a:solidFill>
              <a:round/>
              <a:headEnd/>
              <a:tailEnd/>
            </a:ln>
          </p:spPr>
          <p:txBody>
            <a:bodyPr/>
            <a:lstStyle/>
            <a:p>
              <a:endParaRPr lang="en-US"/>
            </a:p>
          </p:txBody>
        </p:sp>
        <p:sp>
          <p:nvSpPr>
            <p:cNvPr id="8202" name="Line 23"/>
            <p:cNvSpPr>
              <a:spLocks noChangeShapeType="1"/>
            </p:cNvSpPr>
            <p:nvPr/>
          </p:nvSpPr>
          <p:spPr bwMode="auto">
            <a:xfrm flipH="1" flipV="1">
              <a:off x="3823" y="2965"/>
              <a:ext cx="737" cy="635"/>
            </a:xfrm>
            <a:prstGeom prst="line">
              <a:avLst/>
            </a:prstGeom>
            <a:noFill/>
            <a:ln w="38100">
              <a:solidFill>
                <a:srgbClr val="00FF00"/>
              </a:solidFill>
              <a:round/>
              <a:headEnd/>
              <a:tailEnd/>
            </a:ln>
          </p:spPr>
          <p:txBody>
            <a:bodyPr/>
            <a:lstStyle/>
            <a:p>
              <a:endParaRPr lang="en-US"/>
            </a:p>
          </p:txBody>
        </p:sp>
        <p:sp>
          <p:nvSpPr>
            <p:cNvPr id="8203" name="Line 24"/>
            <p:cNvSpPr>
              <a:spLocks noChangeShapeType="1"/>
            </p:cNvSpPr>
            <p:nvPr/>
          </p:nvSpPr>
          <p:spPr bwMode="auto">
            <a:xfrm flipH="1" flipV="1">
              <a:off x="3521" y="2463"/>
              <a:ext cx="302" cy="541"/>
            </a:xfrm>
            <a:prstGeom prst="line">
              <a:avLst/>
            </a:prstGeom>
            <a:noFill/>
            <a:ln w="38100">
              <a:solidFill>
                <a:srgbClr val="00FF00"/>
              </a:solidFill>
              <a:round/>
              <a:headEnd/>
              <a:tailEnd/>
            </a:ln>
          </p:spPr>
          <p:txBody>
            <a:bodyPr/>
            <a:lstStyle/>
            <a:p>
              <a:endParaRPr lang="en-US"/>
            </a:p>
          </p:txBody>
        </p:sp>
        <p:sp>
          <p:nvSpPr>
            <p:cNvPr id="8204" name="Line 25"/>
            <p:cNvSpPr>
              <a:spLocks noChangeShapeType="1"/>
            </p:cNvSpPr>
            <p:nvPr/>
          </p:nvSpPr>
          <p:spPr bwMode="auto">
            <a:xfrm flipV="1">
              <a:off x="3521" y="1344"/>
              <a:ext cx="127" cy="1119"/>
            </a:xfrm>
            <a:prstGeom prst="line">
              <a:avLst/>
            </a:prstGeom>
            <a:noFill/>
            <a:ln w="38100">
              <a:solidFill>
                <a:srgbClr val="00FF00"/>
              </a:solidFill>
              <a:round/>
              <a:headEnd/>
              <a:tailEnd/>
            </a:ln>
          </p:spPr>
          <p:txBody>
            <a:bodyPr/>
            <a:lstStyle/>
            <a:p>
              <a:endParaRPr lang="en-US"/>
            </a:p>
          </p:txBody>
        </p:sp>
        <p:sp>
          <p:nvSpPr>
            <p:cNvPr id="8205" name="Line 26"/>
            <p:cNvSpPr>
              <a:spLocks noChangeShapeType="1"/>
            </p:cNvSpPr>
            <p:nvPr/>
          </p:nvSpPr>
          <p:spPr bwMode="auto">
            <a:xfrm>
              <a:off x="3648" y="1344"/>
              <a:ext cx="514" cy="1041"/>
            </a:xfrm>
            <a:prstGeom prst="line">
              <a:avLst/>
            </a:prstGeom>
            <a:noFill/>
            <a:ln w="38100">
              <a:solidFill>
                <a:srgbClr val="00FF00"/>
              </a:solidFill>
              <a:round/>
              <a:headEnd/>
              <a:tailEnd/>
            </a:ln>
          </p:spPr>
          <p:txBody>
            <a:bodyPr/>
            <a:lstStyle/>
            <a:p>
              <a:endParaRPr lang="en-US"/>
            </a:p>
          </p:txBody>
        </p:sp>
        <p:sp>
          <p:nvSpPr>
            <p:cNvPr id="8206" name="Line 27"/>
            <p:cNvSpPr>
              <a:spLocks noChangeShapeType="1"/>
            </p:cNvSpPr>
            <p:nvPr/>
          </p:nvSpPr>
          <p:spPr bwMode="auto">
            <a:xfrm flipH="1">
              <a:off x="4162" y="2076"/>
              <a:ext cx="453" cy="309"/>
            </a:xfrm>
            <a:prstGeom prst="line">
              <a:avLst/>
            </a:prstGeom>
            <a:noFill/>
            <a:ln w="38100">
              <a:solidFill>
                <a:srgbClr val="00FF00"/>
              </a:solidFill>
              <a:round/>
              <a:headEnd/>
              <a:tailEnd/>
            </a:ln>
          </p:spPr>
          <p:txBody>
            <a:bodyPr/>
            <a:lstStyle/>
            <a:p>
              <a:endParaRPr lang="en-US"/>
            </a:p>
          </p:txBody>
        </p:sp>
        <p:sp>
          <p:nvSpPr>
            <p:cNvPr id="8207" name="Line 28"/>
            <p:cNvSpPr>
              <a:spLocks noChangeShapeType="1"/>
            </p:cNvSpPr>
            <p:nvPr/>
          </p:nvSpPr>
          <p:spPr bwMode="auto">
            <a:xfrm flipH="1" flipV="1">
              <a:off x="4200" y="2424"/>
              <a:ext cx="1224" cy="456"/>
            </a:xfrm>
            <a:prstGeom prst="line">
              <a:avLst/>
            </a:prstGeom>
            <a:noFill/>
            <a:ln w="38100">
              <a:solidFill>
                <a:srgbClr val="00FF00"/>
              </a:solidFill>
              <a:round/>
              <a:headEnd/>
              <a:tailEnd/>
            </a:ln>
          </p:spPr>
          <p:txBody>
            <a:bodyPr/>
            <a:lstStyle/>
            <a:p>
              <a:endParaRPr lang="en-US"/>
            </a:p>
          </p:txBody>
        </p:sp>
        <p:sp>
          <p:nvSpPr>
            <p:cNvPr id="8208" name="Line 29"/>
            <p:cNvSpPr>
              <a:spLocks noChangeShapeType="1"/>
            </p:cNvSpPr>
            <p:nvPr/>
          </p:nvSpPr>
          <p:spPr bwMode="auto">
            <a:xfrm>
              <a:off x="4200" y="2424"/>
              <a:ext cx="408" cy="1176"/>
            </a:xfrm>
            <a:prstGeom prst="line">
              <a:avLst/>
            </a:prstGeom>
            <a:noFill/>
            <a:ln w="38100">
              <a:solidFill>
                <a:srgbClr val="00FF00"/>
              </a:solidFill>
              <a:round/>
              <a:headEnd/>
              <a:tailEnd/>
            </a:ln>
          </p:spPr>
          <p:txBody>
            <a:bodyPr/>
            <a:lstStyle/>
            <a:p>
              <a:endParaRPr lang="en-US"/>
            </a:p>
          </p:txBody>
        </p:sp>
        <p:sp>
          <p:nvSpPr>
            <p:cNvPr id="8209" name="Line 30"/>
            <p:cNvSpPr>
              <a:spLocks noChangeShapeType="1"/>
            </p:cNvSpPr>
            <p:nvPr/>
          </p:nvSpPr>
          <p:spPr bwMode="auto">
            <a:xfrm flipH="1">
              <a:off x="3823" y="2424"/>
              <a:ext cx="339" cy="541"/>
            </a:xfrm>
            <a:prstGeom prst="line">
              <a:avLst/>
            </a:prstGeom>
            <a:noFill/>
            <a:ln w="38100">
              <a:solidFill>
                <a:srgbClr val="00FF00"/>
              </a:solidFill>
              <a:round/>
              <a:headEnd/>
              <a:tailEnd/>
            </a:ln>
          </p:spPr>
          <p:txBody>
            <a:bodyPr/>
            <a:lstStyle/>
            <a:p>
              <a:endParaRPr lang="en-US"/>
            </a:p>
          </p:txBody>
        </p:sp>
        <p:sp>
          <p:nvSpPr>
            <p:cNvPr id="8210" name="Line 31"/>
            <p:cNvSpPr>
              <a:spLocks noChangeShapeType="1"/>
            </p:cNvSpPr>
            <p:nvPr/>
          </p:nvSpPr>
          <p:spPr bwMode="auto">
            <a:xfrm flipH="1">
              <a:off x="3521" y="2424"/>
              <a:ext cx="641" cy="39"/>
            </a:xfrm>
            <a:prstGeom prst="line">
              <a:avLst/>
            </a:prstGeom>
            <a:noFill/>
            <a:ln w="38100">
              <a:solidFill>
                <a:srgbClr val="00FF00"/>
              </a:solidFill>
              <a:round/>
              <a:headEnd/>
              <a:tailEnd/>
            </a:ln>
          </p:spPr>
          <p:txBody>
            <a:bodyPr/>
            <a:lstStyle/>
            <a:p>
              <a:endParaRPr lang="en-US"/>
            </a:p>
          </p:txBody>
        </p:sp>
        <p:sp>
          <p:nvSpPr>
            <p:cNvPr id="8211" name="Line 32"/>
            <p:cNvSpPr>
              <a:spLocks noChangeShapeType="1"/>
            </p:cNvSpPr>
            <p:nvPr/>
          </p:nvSpPr>
          <p:spPr bwMode="auto">
            <a:xfrm>
              <a:off x="3648" y="1296"/>
              <a:ext cx="175" cy="1631"/>
            </a:xfrm>
            <a:prstGeom prst="line">
              <a:avLst/>
            </a:prstGeom>
            <a:noFill/>
            <a:ln w="38100">
              <a:solidFill>
                <a:srgbClr val="00FF00"/>
              </a:solidFill>
              <a:round/>
              <a:headEnd/>
              <a:tailEnd/>
            </a:ln>
          </p:spPr>
          <p:txBody>
            <a:bodyPr/>
            <a:lstStyle/>
            <a:p>
              <a:endParaRPr lang="en-US"/>
            </a:p>
          </p:txBody>
        </p:sp>
        <p:sp>
          <p:nvSpPr>
            <p:cNvPr id="8212" name="Line 33"/>
            <p:cNvSpPr>
              <a:spLocks noChangeShapeType="1"/>
            </p:cNvSpPr>
            <p:nvPr/>
          </p:nvSpPr>
          <p:spPr bwMode="auto">
            <a:xfrm>
              <a:off x="3648" y="1344"/>
              <a:ext cx="960" cy="2304"/>
            </a:xfrm>
            <a:prstGeom prst="line">
              <a:avLst/>
            </a:prstGeom>
            <a:noFill/>
            <a:ln w="38100">
              <a:solidFill>
                <a:srgbClr val="00FF00"/>
              </a:solidFill>
              <a:round/>
              <a:headEnd/>
              <a:tailEnd/>
            </a:ln>
          </p:spPr>
          <p:txBody>
            <a:bodyPr/>
            <a:lstStyle/>
            <a:p>
              <a:endParaRPr lang="en-US"/>
            </a:p>
          </p:txBody>
        </p:sp>
        <p:sp>
          <p:nvSpPr>
            <p:cNvPr id="8213" name="Line 34"/>
            <p:cNvSpPr>
              <a:spLocks noChangeShapeType="1"/>
            </p:cNvSpPr>
            <p:nvPr/>
          </p:nvSpPr>
          <p:spPr bwMode="auto">
            <a:xfrm>
              <a:off x="3648" y="1344"/>
              <a:ext cx="1776" cy="1536"/>
            </a:xfrm>
            <a:prstGeom prst="line">
              <a:avLst/>
            </a:prstGeom>
            <a:noFill/>
            <a:ln w="38100">
              <a:solidFill>
                <a:srgbClr val="00FF00"/>
              </a:solidFill>
              <a:round/>
              <a:headEnd/>
              <a:tailEnd/>
            </a:ln>
          </p:spPr>
          <p:txBody>
            <a:bodyPr/>
            <a:lstStyle/>
            <a:p>
              <a:endParaRPr lang="en-US"/>
            </a:p>
          </p:txBody>
        </p:sp>
        <p:sp>
          <p:nvSpPr>
            <p:cNvPr id="8214" name="Line 35"/>
            <p:cNvSpPr>
              <a:spLocks noChangeShapeType="1"/>
            </p:cNvSpPr>
            <p:nvPr/>
          </p:nvSpPr>
          <p:spPr bwMode="auto">
            <a:xfrm flipH="1">
              <a:off x="3521" y="2037"/>
              <a:ext cx="1094" cy="426"/>
            </a:xfrm>
            <a:prstGeom prst="line">
              <a:avLst/>
            </a:prstGeom>
            <a:noFill/>
            <a:ln w="38100">
              <a:solidFill>
                <a:srgbClr val="00FF00"/>
              </a:solidFill>
              <a:round/>
              <a:headEnd/>
              <a:tailEnd/>
            </a:ln>
          </p:spPr>
          <p:txBody>
            <a:bodyPr/>
            <a:lstStyle/>
            <a:p>
              <a:endParaRPr lang="en-US"/>
            </a:p>
          </p:txBody>
        </p:sp>
        <p:sp>
          <p:nvSpPr>
            <p:cNvPr id="8215" name="Line 36"/>
            <p:cNvSpPr>
              <a:spLocks noChangeShapeType="1"/>
            </p:cNvSpPr>
            <p:nvPr/>
          </p:nvSpPr>
          <p:spPr bwMode="auto">
            <a:xfrm flipH="1">
              <a:off x="3823" y="2037"/>
              <a:ext cx="792" cy="928"/>
            </a:xfrm>
            <a:prstGeom prst="line">
              <a:avLst/>
            </a:prstGeom>
            <a:noFill/>
            <a:ln w="38100">
              <a:solidFill>
                <a:srgbClr val="00FF00"/>
              </a:solidFill>
              <a:round/>
              <a:headEnd/>
              <a:tailEnd/>
            </a:ln>
          </p:spPr>
          <p:txBody>
            <a:bodyPr/>
            <a:lstStyle/>
            <a:p>
              <a:endParaRPr lang="en-US"/>
            </a:p>
          </p:txBody>
        </p:sp>
        <p:sp>
          <p:nvSpPr>
            <p:cNvPr id="8216" name="Line 37"/>
            <p:cNvSpPr>
              <a:spLocks noChangeShapeType="1"/>
            </p:cNvSpPr>
            <p:nvPr/>
          </p:nvSpPr>
          <p:spPr bwMode="auto">
            <a:xfrm flipH="1">
              <a:off x="4608" y="2037"/>
              <a:ext cx="7" cy="1563"/>
            </a:xfrm>
            <a:prstGeom prst="line">
              <a:avLst/>
            </a:prstGeom>
            <a:noFill/>
            <a:ln w="38100">
              <a:solidFill>
                <a:srgbClr val="00FF00"/>
              </a:solidFill>
              <a:round/>
              <a:headEnd/>
              <a:tailEnd/>
            </a:ln>
          </p:spPr>
          <p:txBody>
            <a:bodyPr/>
            <a:lstStyle/>
            <a:p>
              <a:endParaRPr lang="en-US"/>
            </a:p>
          </p:txBody>
        </p:sp>
        <p:sp>
          <p:nvSpPr>
            <p:cNvPr id="8217" name="Line 38"/>
            <p:cNvSpPr>
              <a:spLocks noChangeShapeType="1"/>
            </p:cNvSpPr>
            <p:nvPr/>
          </p:nvSpPr>
          <p:spPr bwMode="auto">
            <a:xfrm flipH="1" flipV="1">
              <a:off x="3521" y="2463"/>
              <a:ext cx="1855" cy="417"/>
            </a:xfrm>
            <a:prstGeom prst="line">
              <a:avLst/>
            </a:prstGeom>
            <a:noFill/>
            <a:ln w="38100">
              <a:solidFill>
                <a:srgbClr val="00FF00"/>
              </a:solidFill>
              <a:round/>
              <a:headEnd/>
              <a:tailEnd/>
            </a:ln>
          </p:spPr>
          <p:txBody>
            <a:bodyPr/>
            <a:lstStyle/>
            <a:p>
              <a:endParaRPr lang="en-US"/>
            </a:p>
          </p:txBody>
        </p:sp>
        <p:sp>
          <p:nvSpPr>
            <p:cNvPr id="8218" name="Line 39"/>
            <p:cNvSpPr>
              <a:spLocks noChangeShapeType="1"/>
            </p:cNvSpPr>
            <p:nvPr/>
          </p:nvSpPr>
          <p:spPr bwMode="auto">
            <a:xfrm flipH="1">
              <a:off x="3823" y="2880"/>
              <a:ext cx="1553" cy="85"/>
            </a:xfrm>
            <a:prstGeom prst="line">
              <a:avLst/>
            </a:prstGeom>
            <a:noFill/>
            <a:ln w="38100">
              <a:solidFill>
                <a:srgbClr val="00FF00"/>
              </a:solidFill>
              <a:round/>
              <a:headEnd/>
              <a:tailEnd/>
            </a:ln>
          </p:spPr>
          <p:txBody>
            <a:bodyPr/>
            <a:lstStyle/>
            <a:p>
              <a:endParaRPr lang="en-US"/>
            </a:p>
          </p:txBody>
        </p:sp>
        <p:sp>
          <p:nvSpPr>
            <p:cNvPr id="8219" name="Oval 40"/>
            <p:cNvSpPr>
              <a:spLocks noChangeArrowheads="1"/>
            </p:cNvSpPr>
            <p:nvPr/>
          </p:nvSpPr>
          <p:spPr bwMode="auto">
            <a:xfrm>
              <a:off x="3984" y="2208"/>
              <a:ext cx="377" cy="386"/>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8220" name="Rectangle 41"/>
            <p:cNvSpPr>
              <a:spLocks noChangeArrowheads="1"/>
            </p:cNvSpPr>
            <p:nvPr/>
          </p:nvSpPr>
          <p:spPr bwMode="auto">
            <a:xfrm>
              <a:off x="5328" y="2784"/>
              <a:ext cx="226" cy="19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21" name="AutoShape 42"/>
            <p:cNvSpPr>
              <a:spLocks noChangeArrowheads="1"/>
            </p:cNvSpPr>
            <p:nvPr/>
          </p:nvSpPr>
          <p:spPr bwMode="auto">
            <a:xfrm>
              <a:off x="4502" y="1921"/>
              <a:ext cx="226" cy="232"/>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8222" name="AutoShape 43"/>
            <p:cNvSpPr>
              <a:spLocks noChangeArrowheads="1"/>
            </p:cNvSpPr>
            <p:nvPr/>
          </p:nvSpPr>
          <p:spPr bwMode="auto">
            <a:xfrm>
              <a:off x="4464" y="3504"/>
              <a:ext cx="264" cy="232"/>
            </a:xfrm>
            <a:custGeom>
              <a:avLst/>
              <a:gdLst>
                <a:gd name="T0" fmla="*/ 3 w 21600"/>
                <a:gd name="T1" fmla="*/ 1 h 21600"/>
                <a:gd name="T2" fmla="*/ 2 w 21600"/>
                <a:gd name="T3" fmla="*/ 2 h 21600"/>
                <a:gd name="T4" fmla="*/ 0 w 21600"/>
                <a:gd name="T5" fmla="*/ 1 h 21600"/>
                <a:gd name="T6" fmla="*/ 2 w 21600"/>
                <a:gd name="T7" fmla="*/ 0 h 21600"/>
                <a:gd name="T8" fmla="*/ 0 60000 65536"/>
                <a:gd name="T9" fmla="*/ 0 60000 65536"/>
                <a:gd name="T10" fmla="*/ 0 60000 65536"/>
                <a:gd name="T11" fmla="*/ 0 60000 65536"/>
                <a:gd name="T12" fmla="*/ 4500 w 21600"/>
                <a:gd name="T13" fmla="*/ 4469 h 21600"/>
                <a:gd name="T14" fmla="*/ 17100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8223" name="AutoShape 44"/>
            <p:cNvSpPr>
              <a:spLocks noChangeArrowheads="1"/>
            </p:cNvSpPr>
            <p:nvPr/>
          </p:nvSpPr>
          <p:spPr bwMode="auto">
            <a:xfrm>
              <a:off x="3504" y="1200"/>
              <a:ext cx="264" cy="271"/>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8224" name="AutoShape 45"/>
            <p:cNvSpPr>
              <a:spLocks noChangeArrowheads="1"/>
            </p:cNvSpPr>
            <p:nvPr/>
          </p:nvSpPr>
          <p:spPr bwMode="auto">
            <a:xfrm>
              <a:off x="3408" y="2308"/>
              <a:ext cx="226" cy="232"/>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8225" name="AutoShape 46"/>
            <p:cNvSpPr>
              <a:spLocks noChangeArrowheads="1"/>
            </p:cNvSpPr>
            <p:nvPr/>
          </p:nvSpPr>
          <p:spPr bwMode="auto">
            <a:xfrm>
              <a:off x="3710" y="2849"/>
              <a:ext cx="226" cy="232"/>
            </a:xfrm>
            <a:prstGeom prst="pentagon">
              <a:avLst/>
            </a:prstGeom>
            <a:solidFill>
              <a:srgbClr val="CC3300"/>
            </a:solidFill>
            <a:ln w="9525">
              <a:solidFill>
                <a:schemeClr val="tx1"/>
              </a:solidFill>
              <a:miter lim="800000"/>
              <a:headEnd/>
              <a:tailEnd/>
            </a:ln>
          </p:spPr>
          <p:txBody>
            <a:bodyPr wrap="none" anchor="ctr"/>
            <a:lstStyle/>
            <a:p>
              <a:endParaRPr lang="en-US"/>
            </a:p>
          </p:txBody>
        </p:sp>
        <p:sp>
          <p:nvSpPr>
            <p:cNvPr id="8226" name="Rectangle 47"/>
            <p:cNvSpPr>
              <a:spLocks noChangeArrowheads="1"/>
            </p:cNvSpPr>
            <p:nvPr/>
          </p:nvSpPr>
          <p:spPr bwMode="auto">
            <a:xfrm>
              <a:off x="3360" y="1632"/>
              <a:ext cx="1728" cy="1632"/>
            </a:xfrm>
            <a:prstGeom prst="rect">
              <a:avLst/>
            </a:prstGeom>
            <a:noFill/>
            <a:ln w="76200">
              <a:solidFill>
                <a:schemeClr val="tx1"/>
              </a:solidFill>
              <a:prstDash val="lgDashDot"/>
              <a:miter lim="800000"/>
              <a:headEnd/>
              <a:tailEnd/>
            </a:ln>
          </p:spPr>
          <p:txBody>
            <a:bodyPr wrap="none" anchor="ctr"/>
            <a:lstStyle/>
            <a:p>
              <a:endParaRPr lang="en-US"/>
            </a:p>
          </p:txBody>
        </p:sp>
        <p:sp>
          <p:nvSpPr>
            <p:cNvPr id="8227" name="Text Box 48"/>
            <p:cNvSpPr txBox="1">
              <a:spLocks noChangeArrowheads="1"/>
            </p:cNvSpPr>
            <p:nvPr/>
          </p:nvSpPr>
          <p:spPr bwMode="auto">
            <a:xfrm>
              <a:off x="3120" y="3408"/>
              <a:ext cx="1555" cy="748"/>
            </a:xfrm>
            <a:prstGeom prst="rect">
              <a:avLst/>
            </a:prstGeom>
            <a:noFill/>
            <a:ln w="9525">
              <a:noFill/>
              <a:miter lim="800000"/>
              <a:headEnd/>
              <a:tailEnd/>
            </a:ln>
          </p:spPr>
          <p:txBody>
            <a:bodyPr wrap="none">
              <a:spAutoFit/>
            </a:bodyPr>
            <a:lstStyle/>
            <a:p>
              <a:r>
                <a:rPr lang="en-US"/>
                <a:t>Community</a:t>
              </a:r>
            </a:p>
            <a:p>
              <a:r>
                <a:rPr lang="en-US"/>
                <a:t>Inside and Outside</a:t>
              </a:r>
            </a:p>
            <a:p>
              <a:r>
                <a:rPr lang="en-US"/>
                <a:t>The Classroom</a:t>
              </a: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5059" name="Picture 3" descr="earth"/>
          <p:cNvPicPr>
            <a:picLocks noChangeAspect="1" noChangeArrowheads="1"/>
          </p:cNvPicPr>
          <p:nvPr/>
        </p:nvPicPr>
        <p:blipFill>
          <a:blip r:embed="rId3" cstate="print"/>
          <a:srcRect/>
          <a:stretch>
            <a:fillRect/>
          </a:stretch>
        </p:blipFill>
        <p:spPr bwMode="auto">
          <a:xfrm>
            <a:off x="533400" y="1371600"/>
            <a:ext cx="2889250" cy="3048000"/>
          </a:xfrm>
          <a:prstGeom prst="rect">
            <a:avLst/>
          </a:prstGeom>
          <a:noFill/>
          <a:ln w="9525">
            <a:noFill/>
            <a:miter lim="800000"/>
            <a:headEnd/>
            <a:tailEnd/>
          </a:ln>
        </p:spPr>
      </p:pic>
      <p:pic>
        <p:nvPicPr>
          <p:cNvPr id="45060" name="Picture 4" descr="earth"/>
          <p:cNvPicPr>
            <a:picLocks noChangeAspect="1" noChangeArrowheads="1"/>
          </p:cNvPicPr>
          <p:nvPr/>
        </p:nvPicPr>
        <p:blipFill>
          <a:blip r:embed="rId3" cstate="print"/>
          <a:srcRect/>
          <a:stretch>
            <a:fillRect/>
          </a:stretch>
        </p:blipFill>
        <p:spPr bwMode="auto">
          <a:xfrm>
            <a:off x="4191000" y="2133600"/>
            <a:ext cx="1300163" cy="1371600"/>
          </a:xfrm>
          <a:prstGeom prst="rect">
            <a:avLst/>
          </a:prstGeom>
          <a:noFill/>
          <a:ln w="9525">
            <a:noFill/>
            <a:miter lim="800000"/>
            <a:headEnd/>
            <a:tailEnd/>
          </a:ln>
        </p:spPr>
      </p:pic>
      <p:sp>
        <p:nvSpPr>
          <p:cNvPr id="45061" name="Line 5"/>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5062" name="Line 6"/>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5063" name="Group 7"/>
          <p:cNvGrpSpPr>
            <a:grpSpLocks/>
          </p:cNvGrpSpPr>
          <p:nvPr/>
        </p:nvGrpSpPr>
        <p:grpSpPr bwMode="auto">
          <a:xfrm>
            <a:off x="6310313" y="2046288"/>
            <a:ext cx="2514600" cy="1447800"/>
            <a:chOff x="3792" y="1872"/>
            <a:chExt cx="1584" cy="912"/>
          </a:xfrm>
        </p:grpSpPr>
        <p:pic>
          <p:nvPicPr>
            <p:cNvPr id="45076" name="Picture 8" descr="map"/>
            <p:cNvPicPr>
              <a:picLocks noChangeAspect="1" noChangeArrowheads="1"/>
            </p:cNvPicPr>
            <p:nvPr/>
          </p:nvPicPr>
          <p:blipFill>
            <a:blip r:embed="rId4" cstate="print"/>
            <a:srcRect/>
            <a:stretch>
              <a:fillRect/>
            </a:stretch>
          </p:blipFill>
          <p:spPr bwMode="auto">
            <a:xfrm>
              <a:off x="3792" y="1872"/>
              <a:ext cx="1584" cy="912"/>
            </a:xfrm>
            <a:prstGeom prst="rect">
              <a:avLst/>
            </a:prstGeom>
            <a:noFill/>
            <a:ln w="9525">
              <a:noFill/>
              <a:miter lim="800000"/>
              <a:headEnd/>
              <a:tailEnd/>
            </a:ln>
          </p:spPr>
        </p:pic>
        <p:sp>
          <p:nvSpPr>
            <p:cNvPr id="45077"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5064" name="Group 10"/>
          <p:cNvGrpSpPr>
            <a:grpSpLocks/>
          </p:cNvGrpSpPr>
          <p:nvPr/>
        </p:nvGrpSpPr>
        <p:grpSpPr bwMode="auto">
          <a:xfrm>
            <a:off x="1519238" y="4733925"/>
            <a:ext cx="3482975" cy="1370013"/>
            <a:chOff x="3566" y="1440"/>
            <a:chExt cx="2194" cy="863"/>
          </a:xfrm>
        </p:grpSpPr>
        <p:sp>
          <p:nvSpPr>
            <p:cNvPr id="45074" name="Text Box 11"/>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a:solidFill>
                    <a:srgbClr val="0000FF"/>
                  </a:solidFill>
                </a:rPr>
                <a:t>Representative Fraction</a:t>
              </a:r>
              <a:endParaRPr lang="en-US"/>
            </a:p>
            <a:p>
              <a:pPr algn="ctr">
                <a:spcBef>
                  <a:spcPct val="50000"/>
                </a:spcBef>
              </a:pPr>
              <a:r>
                <a:rPr lang="en-US" u="sng"/>
                <a:t>Globe distance</a:t>
              </a:r>
              <a:br>
                <a:rPr lang="en-US" u="sng"/>
              </a:br>
              <a:r>
                <a:rPr lang="en-US"/>
                <a:t>Earth distance </a:t>
              </a:r>
            </a:p>
          </p:txBody>
        </p:sp>
        <p:sp>
          <p:nvSpPr>
            <p:cNvPr id="45075" name="Text Box 12"/>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a:t>=</a:t>
              </a:r>
            </a:p>
          </p:txBody>
        </p:sp>
      </p:grpSp>
      <p:sp>
        <p:nvSpPr>
          <p:cNvPr id="45065" name="Text Box 13"/>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a:solidFill>
                  <a:srgbClr val="FF3300"/>
                </a:solidFill>
              </a:rPr>
              <a:t>Map Scale:</a:t>
            </a:r>
            <a:endParaRPr lang="en-US"/>
          </a:p>
        </p:txBody>
      </p:sp>
      <p:sp>
        <p:nvSpPr>
          <p:cNvPr id="45066" name="AutoShape 14"/>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7" name="AutoShape 15"/>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5068" name="Text Box 16"/>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a:solidFill>
                  <a:srgbClr val="FF3300"/>
                </a:solidFill>
              </a:rPr>
              <a:t>Map Projection:</a:t>
            </a:r>
            <a:endParaRPr lang="en-US"/>
          </a:p>
        </p:txBody>
      </p:sp>
      <p:sp>
        <p:nvSpPr>
          <p:cNvPr id="45069" name="Text Box 17"/>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a:solidFill>
                  <a:srgbClr val="0000FF"/>
                </a:solidFill>
              </a:rPr>
              <a:t>Scale Factor</a:t>
            </a:r>
            <a:endParaRPr lang="en-US"/>
          </a:p>
        </p:txBody>
      </p:sp>
      <p:sp>
        <p:nvSpPr>
          <p:cNvPr id="45070" name="Text Box 18"/>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u="sng"/>
              <a:t>Map distance</a:t>
            </a:r>
            <a:r>
              <a:rPr lang="en-US"/>
              <a:t/>
            </a:r>
            <a:br>
              <a:rPr lang="en-US"/>
            </a:br>
            <a:r>
              <a:rPr lang="en-US"/>
              <a:t>Globe distance </a:t>
            </a:r>
          </a:p>
        </p:txBody>
      </p:sp>
      <p:sp>
        <p:nvSpPr>
          <p:cNvPr id="45071" name="Text Box 19"/>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a:t>=</a:t>
            </a:r>
          </a:p>
        </p:txBody>
      </p:sp>
      <p:sp>
        <p:nvSpPr>
          <p:cNvPr id="45072" name="Text Box 20"/>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a:p>
          <a:p>
            <a:r>
              <a:rPr lang="en-US"/>
              <a:t>(e.g. 1:24,000)</a:t>
            </a:r>
          </a:p>
        </p:txBody>
      </p:sp>
      <p:sp>
        <p:nvSpPr>
          <p:cNvPr id="45073" name="Text Box 21"/>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a:p>
          <a:p>
            <a:r>
              <a:rPr lang="en-US"/>
              <a:t>(e.g. 0.9996)</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Coordinate Systems</a:t>
            </a:r>
          </a:p>
        </p:txBody>
      </p:sp>
      <p:grpSp>
        <p:nvGrpSpPr>
          <p:cNvPr id="46083" name="Group 3"/>
          <p:cNvGrpSpPr>
            <a:grpSpLocks/>
          </p:cNvGrpSpPr>
          <p:nvPr/>
        </p:nvGrpSpPr>
        <p:grpSpPr bwMode="auto">
          <a:xfrm>
            <a:off x="5257800" y="3505200"/>
            <a:ext cx="2514600" cy="1447800"/>
            <a:chOff x="3792" y="1872"/>
            <a:chExt cx="1584" cy="912"/>
          </a:xfrm>
        </p:grpSpPr>
        <p:pic>
          <p:nvPicPr>
            <p:cNvPr id="46098" name="Picture 4"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099"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46084" name="Picture 6" descr="earth"/>
          <p:cNvPicPr>
            <a:picLocks noChangeAspect="1" noChangeArrowheads="1"/>
          </p:cNvPicPr>
          <p:nvPr/>
        </p:nvPicPr>
        <p:blipFill>
          <a:blip r:embed="rId4" cstate="print"/>
          <a:srcRect/>
          <a:stretch>
            <a:fillRect/>
          </a:stretch>
        </p:blipFill>
        <p:spPr bwMode="auto">
          <a:xfrm>
            <a:off x="1550988" y="3205163"/>
            <a:ext cx="2095500" cy="2209800"/>
          </a:xfrm>
          <a:prstGeom prst="rect">
            <a:avLst/>
          </a:prstGeom>
          <a:noFill/>
          <a:ln w="9525">
            <a:noFill/>
            <a:miter lim="800000"/>
            <a:headEnd/>
            <a:tailEnd/>
          </a:ln>
        </p:spPr>
      </p:pic>
      <p:sp>
        <p:nvSpPr>
          <p:cNvPr id="46085"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46086"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46087"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a:solidFill>
                  <a:srgbClr val="FF3300"/>
                </a:solidFill>
              </a:rPr>
              <a:t>(</a:t>
            </a:r>
            <a:r>
              <a:rPr lang="en-US">
                <a:solidFill>
                  <a:srgbClr val="FF3300"/>
                </a:solidFill>
                <a:latin typeface="Symbol" pitchFamily="18" charset="2"/>
              </a:rPr>
              <a:t>f</a:t>
            </a:r>
            <a:r>
              <a:rPr lang="en-US" baseline="-25000">
                <a:solidFill>
                  <a:srgbClr val="FF3300"/>
                </a:solidFill>
              </a:rPr>
              <a:t>o</a:t>
            </a:r>
            <a:r>
              <a:rPr lang="en-US">
                <a:solidFill>
                  <a:srgbClr val="FF3300"/>
                </a:solidFill>
              </a:rPr>
              <a:t>,</a:t>
            </a:r>
            <a:r>
              <a:rPr lang="en-US">
                <a:solidFill>
                  <a:srgbClr val="FF3300"/>
                </a:solidFill>
                <a:latin typeface="Symbol" pitchFamily="18" charset="2"/>
              </a:rPr>
              <a:t>l</a:t>
            </a:r>
            <a:r>
              <a:rPr lang="en-US" baseline="-25000">
                <a:solidFill>
                  <a:srgbClr val="FF3300"/>
                </a:solidFill>
              </a:rPr>
              <a:t>o</a:t>
            </a:r>
            <a:r>
              <a:rPr lang="en-US">
                <a:solidFill>
                  <a:srgbClr val="FF3300"/>
                </a:solidFill>
              </a:rPr>
              <a:t>)</a:t>
            </a:r>
            <a:endParaRPr lang="en-US"/>
          </a:p>
        </p:txBody>
      </p:sp>
      <p:sp>
        <p:nvSpPr>
          <p:cNvPr id="46088"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a:solidFill>
                  <a:srgbClr val="996633"/>
                </a:solidFill>
              </a:rPr>
              <a:t>(x</a:t>
            </a:r>
            <a:r>
              <a:rPr lang="en-US" baseline="-25000">
                <a:solidFill>
                  <a:srgbClr val="996633"/>
                </a:solidFill>
              </a:rPr>
              <a:t>o</a:t>
            </a:r>
            <a:r>
              <a:rPr lang="en-US">
                <a:solidFill>
                  <a:srgbClr val="996633"/>
                </a:solidFill>
              </a:rPr>
              <a:t>,y</a:t>
            </a:r>
            <a:r>
              <a:rPr lang="en-US" baseline="-25000">
                <a:solidFill>
                  <a:srgbClr val="996633"/>
                </a:solidFill>
              </a:rPr>
              <a:t>o</a:t>
            </a:r>
            <a:r>
              <a:rPr lang="en-US">
                <a:solidFill>
                  <a:srgbClr val="996633"/>
                </a:solidFill>
              </a:rPr>
              <a:t>)</a:t>
            </a:r>
            <a:endParaRPr lang="en-US"/>
          </a:p>
        </p:txBody>
      </p:sp>
      <p:sp>
        <p:nvSpPr>
          <p:cNvPr id="46089"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46090"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46091"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46092"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46093" name="Text Box 15"/>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a:solidFill>
                  <a:srgbClr val="996633"/>
                </a:solidFill>
              </a:rPr>
              <a:t>X</a:t>
            </a:r>
            <a:endParaRPr lang="en-US"/>
          </a:p>
        </p:txBody>
      </p:sp>
      <p:sp>
        <p:nvSpPr>
          <p:cNvPr id="46094" name="Text Box 16"/>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a:solidFill>
                  <a:srgbClr val="996633"/>
                </a:solidFill>
              </a:rPr>
              <a:t>Y</a:t>
            </a:r>
            <a:endParaRPr lang="en-US"/>
          </a:p>
        </p:txBody>
      </p:sp>
      <p:sp>
        <p:nvSpPr>
          <p:cNvPr id="46095" name="Line 17"/>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46096" name="Text Box 18"/>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a:t>Origin</a:t>
            </a:r>
          </a:p>
        </p:txBody>
      </p:sp>
      <p:sp>
        <p:nvSpPr>
          <p:cNvPr id="46097" name="Text Box 19"/>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a:t>A planar coordinate system is defined by a pair</a:t>
            </a:r>
          </a:p>
          <a:p>
            <a:r>
              <a:rPr lang="en-US"/>
              <a:t>of orthogonal (x,y) axes drawn through an origin</a:t>
            </a:r>
          </a:p>
        </p:txBody>
      </p:sp>
      <p:sp>
        <p:nvSpPr>
          <p:cNvPr id="2" name="TextBox 1"/>
          <p:cNvSpPr txBox="1"/>
          <p:nvPr/>
        </p:nvSpPr>
        <p:spPr>
          <a:xfrm>
            <a:off x="1007597" y="6036965"/>
            <a:ext cx="3182281" cy="461665"/>
          </a:xfrm>
          <a:prstGeom prst="rect">
            <a:avLst/>
          </a:prstGeom>
          <a:noFill/>
        </p:spPr>
        <p:txBody>
          <a:bodyPr wrap="none" rtlCol="0">
            <a:spAutoFit/>
          </a:bodyPr>
          <a:lstStyle/>
          <a:p>
            <a:r>
              <a:rPr lang="en-US" dirty="0" smtClean="0"/>
              <a:t>Geographic Coordinates</a:t>
            </a:r>
            <a:endParaRPr lang="en-US" dirty="0"/>
          </a:p>
        </p:txBody>
      </p:sp>
      <p:sp>
        <p:nvSpPr>
          <p:cNvPr id="21" name="TextBox 20"/>
          <p:cNvSpPr txBox="1"/>
          <p:nvPr/>
        </p:nvSpPr>
        <p:spPr>
          <a:xfrm>
            <a:off x="5047319" y="5562600"/>
            <a:ext cx="2908168" cy="461665"/>
          </a:xfrm>
          <a:prstGeom prst="rect">
            <a:avLst/>
          </a:prstGeom>
          <a:noFill/>
        </p:spPr>
        <p:txBody>
          <a:bodyPr wrap="none" rtlCol="0">
            <a:spAutoFit/>
          </a:bodyPr>
          <a:lstStyle/>
          <a:p>
            <a:r>
              <a:rPr lang="en-US" dirty="0" smtClean="0"/>
              <a:t>Projected Coordinates</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18769"/>
            <a:ext cx="7772400" cy="1143000"/>
          </a:xfrm>
        </p:spPr>
        <p:txBody>
          <a:bodyPr/>
          <a:lstStyle/>
          <a:p>
            <a:r>
              <a:rPr lang="en-US" sz="3600" dirty="0" smtClean="0"/>
              <a:t>ArcGIS Help for Map Projections</a:t>
            </a:r>
            <a:endParaRPr lang="en-US" sz="3600" dirty="0"/>
          </a:p>
        </p:txBody>
      </p:sp>
      <p:pic>
        <p:nvPicPr>
          <p:cNvPr id="3" name="Picture 2"/>
          <p:cNvPicPr>
            <a:picLocks noChangeAspect="1"/>
          </p:cNvPicPr>
          <p:nvPr/>
        </p:nvPicPr>
        <p:blipFill>
          <a:blip r:embed="rId2"/>
          <a:stretch>
            <a:fillRect/>
          </a:stretch>
        </p:blipFill>
        <p:spPr>
          <a:xfrm>
            <a:off x="1646293" y="1778263"/>
            <a:ext cx="5600700" cy="4614809"/>
          </a:xfrm>
          <a:prstGeom prst="rect">
            <a:avLst/>
          </a:prstGeom>
          <a:ln w="3175">
            <a:solidFill>
              <a:schemeClr val="bg1">
                <a:lumMod val="65000"/>
              </a:schemeClr>
            </a:solidFill>
          </a:ln>
        </p:spPr>
      </p:pic>
      <p:sp>
        <p:nvSpPr>
          <p:cNvPr id="4" name="Rectangle 3"/>
          <p:cNvSpPr/>
          <p:nvPr/>
        </p:nvSpPr>
        <p:spPr>
          <a:xfrm>
            <a:off x="926326" y="1239899"/>
            <a:ext cx="7446397" cy="307777"/>
          </a:xfrm>
          <a:prstGeom prst="rect">
            <a:avLst/>
          </a:prstGeom>
        </p:spPr>
        <p:txBody>
          <a:bodyPr wrap="square">
            <a:spAutoFit/>
          </a:bodyPr>
          <a:lstStyle/>
          <a:p>
            <a:r>
              <a:rPr lang="en-US" sz="1400" dirty="0">
                <a:hlinkClick r:id="rId3"/>
              </a:rPr>
              <a:t>http://resources.arcgis.com/en/help/main/10.2/#/</a:t>
            </a:r>
            <a:r>
              <a:rPr lang="en-US" sz="1400" dirty="0" smtClean="0">
                <a:hlinkClick r:id="rId3"/>
              </a:rPr>
              <a:t>What_are_map_projections/003r00000001000000/</a:t>
            </a:r>
            <a:r>
              <a:rPr lang="en-US" sz="1400" dirty="0" smtClean="0"/>
              <a:t> </a:t>
            </a:r>
            <a:endParaRPr lang="en-US" sz="1400" dirty="0"/>
          </a:p>
        </p:txBody>
      </p:sp>
    </p:spTree>
    <p:extLst>
      <p:ext uri="{BB962C8B-B14F-4D97-AF65-F5344CB8AC3E}">
        <p14:creationId xmlns:p14="http://schemas.microsoft.com/office/powerpoint/2010/main" val="39984322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Summary (1)</a:t>
            </a:r>
          </a:p>
        </p:txBody>
      </p:sp>
      <p:sp>
        <p:nvSpPr>
          <p:cNvPr id="47107" name="Content Placeholder 2"/>
          <p:cNvSpPr>
            <a:spLocks noGrp="1"/>
          </p:cNvSpPr>
          <p:nvPr>
            <p:ph idx="1"/>
          </p:nvPr>
        </p:nvSpPr>
        <p:spPr/>
        <p:txBody>
          <a:bodyPr/>
          <a:lstStyle/>
          <a:p>
            <a:r>
              <a:rPr lang="en-US" smtClean="0"/>
              <a:t>GIS in Water Resources is about </a:t>
            </a:r>
            <a:r>
              <a:rPr lang="en-US" smtClean="0">
                <a:solidFill>
                  <a:srgbClr val="FF0000"/>
                </a:solidFill>
              </a:rPr>
              <a:t>empowerment through use of information technology </a:t>
            </a:r>
            <a:r>
              <a:rPr lang="en-US" smtClean="0"/>
              <a:t>– helping you to understand the world around you and to investigate problems of interest to you</a:t>
            </a:r>
          </a:p>
          <a:p>
            <a:r>
              <a:rPr lang="en-US" smtClean="0"/>
              <a:t>This is an “</a:t>
            </a:r>
            <a:r>
              <a:rPr lang="en-US" smtClean="0">
                <a:solidFill>
                  <a:srgbClr val="FF0000"/>
                </a:solidFill>
              </a:rPr>
              <a:t>open class</a:t>
            </a:r>
            <a:r>
              <a:rPr lang="en-US" smtClean="0"/>
              <a:t>” in every sense where we learn from one another as well as from the instructors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Summary (2)</a:t>
            </a:r>
          </a:p>
        </p:txBody>
      </p:sp>
      <p:sp>
        <p:nvSpPr>
          <p:cNvPr id="48131" name="Content Placeholder 2"/>
          <p:cNvSpPr>
            <a:spLocks noGrp="1"/>
          </p:cNvSpPr>
          <p:nvPr>
            <p:ph idx="1"/>
          </p:nvPr>
        </p:nvSpPr>
        <p:spPr/>
        <p:txBody>
          <a:bodyPr/>
          <a:lstStyle/>
          <a:p>
            <a:r>
              <a:rPr lang="en-US" smtClean="0">
                <a:solidFill>
                  <a:srgbClr val="FF0000"/>
                </a:solidFill>
              </a:rPr>
              <a:t>GIS</a:t>
            </a:r>
            <a:r>
              <a:rPr lang="en-US" smtClean="0"/>
              <a:t> offers a structured information model for working with geospatial data that describe the “</a:t>
            </a:r>
            <a:r>
              <a:rPr lang="en-US" smtClean="0">
                <a:solidFill>
                  <a:srgbClr val="FF0000"/>
                </a:solidFill>
              </a:rPr>
              <a:t>water environment</a:t>
            </a:r>
            <a:r>
              <a:rPr lang="en-US" smtClean="0"/>
              <a:t>” (watersheds, streams, lakes, land use, ….)</a:t>
            </a:r>
          </a:p>
          <a:p>
            <a:r>
              <a:rPr lang="en-US" smtClean="0">
                <a:solidFill>
                  <a:srgbClr val="FF0000"/>
                </a:solidFill>
              </a:rPr>
              <a:t>Water resources </a:t>
            </a:r>
            <a:r>
              <a:rPr lang="en-US" smtClean="0"/>
              <a:t>also needs observations and modeling to describe “</a:t>
            </a:r>
            <a:r>
              <a:rPr lang="en-US" smtClean="0">
                <a:solidFill>
                  <a:srgbClr val="FF0000"/>
                </a:solidFill>
              </a:rPr>
              <a:t>the water</a:t>
            </a:r>
            <a:r>
              <a:rPr lang="en-US" smtClean="0"/>
              <a:t>” (discharge, water quality, water level, precipitation)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Summary (3)</a:t>
            </a:r>
          </a:p>
        </p:txBody>
      </p:sp>
      <p:sp>
        <p:nvSpPr>
          <p:cNvPr id="49155" name="Content Placeholder 2"/>
          <p:cNvSpPr>
            <a:spLocks noGrp="1"/>
          </p:cNvSpPr>
          <p:nvPr>
            <p:ph idx="1"/>
          </p:nvPr>
        </p:nvSpPr>
        <p:spPr/>
        <p:txBody>
          <a:bodyPr/>
          <a:lstStyle/>
          <a:p>
            <a:r>
              <a:rPr lang="en-US" dirty="0" smtClean="0"/>
              <a:t>Geography “</a:t>
            </a:r>
            <a:r>
              <a:rPr lang="en-US" dirty="0" smtClean="0">
                <a:solidFill>
                  <a:srgbClr val="FF0000"/>
                </a:solidFill>
              </a:rPr>
              <a:t>brings things together</a:t>
            </a:r>
            <a:r>
              <a:rPr lang="en-US" dirty="0" smtClean="0"/>
              <a:t>” through </a:t>
            </a:r>
            <a:r>
              <a:rPr lang="en-US" dirty="0" err="1" smtClean="0"/>
              <a:t>georeferencing</a:t>
            </a:r>
            <a:r>
              <a:rPr lang="en-US" dirty="0" smtClean="0"/>
              <a:t> on the earth’s surface</a:t>
            </a:r>
          </a:p>
          <a:p>
            <a:r>
              <a:rPr lang="en-US" dirty="0" smtClean="0"/>
              <a:t>Understanding </a:t>
            </a:r>
            <a:r>
              <a:rPr lang="en-US" dirty="0" err="1" smtClean="0">
                <a:solidFill>
                  <a:srgbClr val="FF0000"/>
                </a:solidFill>
              </a:rPr>
              <a:t>geolocation</a:t>
            </a:r>
            <a:r>
              <a:rPr lang="en-US" dirty="0" smtClean="0">
                <a:solidFill>
                  <a:srgbClr val="FF0000"/>
                </a:solidFill>
              </a:rPr>
              <a:t> on the earth </a:t>
            </a:r>
            <a:r>
              <a:rPr lang="en-US" dirty="0" smtClean="0"/>
              <a:t>and working with geospatial coordinate systems is fundamental to this field</a:t>
            </a:r>
          </a:p>
          <a:p>
            <a:r>
              <a:rPr lang="en-US" dirty="0" smtClean="0"/>
              <a:t>GIS has traditionally been used on the </a:t>
            </a:r>
            <a:r>
              <a:rPr lang="en-US" dirty="0" smtClean="0">
                <a:solidFill>
                  <a:srgbClr val="FF0000"/>
                </a:solidFill>
              </a:rPr>
              <a:t>desktop</a:t>
            </a:r>
            <a:r>
              <a:rPr lang="en-US" dirty="0" smtClean="0"/>
              <a:t> but increasingly there is a transition to information sharing on the </a:t>
            </a:r>
            <a:r>
              <a:rPr lang="en-US" dirty="0" smtClean="0">
                <a:solidFill>
                  <a:srgbClr val="FF0000"/>
                </a:solidFill>
              </a:rPr>
              <a:t>web</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solidFill>
                  <a:schemeClr val="accent2"/>
                </a:solidFill>
              </a:rPr>
              <a:t>Learning Styles</a:t>
            </a:r>
          </a:p>
        </p:txBody>
      </p:sp>
      <p:sp>
        <p:nvSpPr>
          <p:cNvPr id="9219" name="Rectangle 3"/>
          <p:cNvSpPr>
            <a:spLocks noGrp="1" noChangeArrowheads="1"/>
          </p:cNvSpPr>
          <p:nvPr>
            <p:ph type="body" sz="half" idx="1"/>
          </p:nvPr>
        </p:nvSpPr>
        <p:spPr/>
        <p:txBody>
          <a:bodyPr/>
          <a:lstStyle/>
          <a:p>
            <a:r>
              <a:rPr lang="en-US" smtClean="0"/>
              <a:t>Instructor-Centered Presentation</a:t>
            </a:r>
          </a:p>
        </p:txBody>
      </p:sp>
      <p:sp>
        <p:nvSpPr>
          <p:cNvPr id="9220" name="Rectangle 4"/>
          <p:cNvSpPr>
            <a:spLocks noGrp="1" noChangeArrowheads="1"/>
          </p:cNvSpPr>
          <p:nvPr>
            <p:ph type="body" sz="half" idx="2"/>
          </p:nvPr>
        </p:nvSpPr>
        <p:spPr/>
        <p:txBody>
          <a:bodyPr/>
          <a:lstStyle/>
          <a:p>
            <a:r>
              <a:rPr lang="en-US" smtClean="0"/>
              <a:t>Community-Centered Presentation</a:t>
            </a:r>
          </a:p>
        </p:txBody>
      </p:sp>
      <p:sp>
        <p:nvSpPr>
          <p:cNvPr id="9221" name="Line 5"/>
          <p:cNvSpPr>
            <a:spLocks noChangeShapeType="1"/>
          </p:cNvSpPr>
          <p:nvPr/>
        </p:nvSpPr>
        <p:spPr bwMode="auto">
          <a:xfrm flipH="1">
            <a:off x="1143000" y="3768725"/>
            <a:ext cx="762000" cy="304800"/>
          </a:xfrm>
          <a:prstGeom prst="line">
            <a:avLst/>
          </a:prstGeom>
          <a:noFill/>
          <a:ln w="38100">
            <a:solidFill>
              <a:srgbClr val="00FF00"/>
            </a:solidFill>
            <a:round/>
            <a:headEnd/>
            <a:tailEnd/>
          </a:ln>
        </p:spPr>
        <p:txBody>
          <a:bodyPr/>
          <a:lstStyle/>
          <a:p>
            <a:endParaRPr lang="en-US"/>
          </a:p>
        </p:txBody>
      </p:sp>
      <p:sp>
        <p:nvSpPr>
          <p:cNvPr id="9222" name="Line 6"/>
          <p:cNvSpPr>
            <a:spLocks noChangeShapeType="1"/>
          </p:cNvSpPr>
          <p:nvPr/>
        </p:nvSpPr>
        <p:spPr bwMode="auto">
          <a:xfrm flipH="1">
            <a:off x="1524000" y="3616325"/>
            <a:ext cx="609600" cy="990600"/>
          </a:xfrm>
          <a:prstGeom prst="line">
            <a:avLst/>
          </a:prstGeom>
          <a:noFill/>
          <a:ln w="38100">
            <a:solidFill>
              <a:srgbClr val="00FF00"/>
            </a:solidFill>
            <a:round/>
            <a:headEnd/>
            <a:tailEnd/>
          </a:ln>
        </p:spPr>
        <p:txBody>
          <a:bodyPr/>
          <a:lstStyle/>
          <a:p>
            <a:endParaRPr lang="en-US"/>
          </a:p>
        </p:txBody>
      </p:sp>
      <p:sp>
        <p:nvSpPr>
          <p:cNvPr id="9223" name="Line 7"/>
          <p:cNvSpPr>
            <a:spLocks noChangeShapeType="1"/>
          </p:cNvSpPr>
          <p:nvPr/>
        </p:nvSpPr>
        <p:spPr bwMode="auto">
          <a:xfrm flipH="1">
            <a:off x="1981200" y="3692525"/>
            <a:ext cx="152400" cy="1828800"/>
          </a:xfrm>
          <a:prstGeom prst="line">
            <a:avLst/>
          </a:prstGeom>
          <a:noFill/>
          <a:ln w="38100">
            <a:solidFill>
              <a:srgbClr val="00FF00"/>
            </a:solidFill>
            <a:round/>
            <a:headEnd/>
            <a:tailEnd/>
          </a:ln>
        </p:spPr>
        <p:txBody>
          <a:bodyPr/>
          <a:lstStyle/>
          <a:p>
            <a:endParaRPr lang="en-US"/>
          </a:p>
        </p:txBody>
      </p:sp>
      <p:sp>
        <p:nvSpPr>
          <p:cNvPr id="9224" name="Line 8"/>
          <p:cNvSpPr>
            <a:spLocks noChangeShapeType="1"/>
          </p:cNvSpPr>
          <p:nvPr/>
        </p:nvSpPr>
        <p:spPr bwMode="auto">
          <a:xfrm>
            <a:off x="2286000" y="3692525"/>
            <a:ext cx="304800" cy="990600"/>
          </a:xfrm>
          <a:prstGeom prst="line">
            <a:avLst/>
          </a:prstGeom>
          <a:noFill/>
          <a:ln w="38100">
            <a:solidFill>
              <a:srgbClr val="00FF00"/>
            </a:solidFill>
            <a:round/>
            <a:headEnd/>
            <a:tailEnd/>
          </a:ln>
        </p:spPr>
        <p:txBody>
          <a:bodyPr/>
          <a:lstStyle/>
          <a:p>
            <a:endParaRPr lang="en-US"/>
          </a:p>
        </p:txBody>
      </p:sp>
      <p:sp>
        <p:nvSpPr>
          <p:cNvPr id="9225" name="Line 9"/>
          <p:cNvSpPr>
            <a:spLocks noChangeShapeType="1"/>
          </p:cNvSpPr>
          <p:nvPr/>
        </p:nvSpPr>
        <p:spPr bwMode="auto">
          <a:xfrm>
            <a:off x="2362200" y="3616325"/>
            <a:ext cx="1447800" cy="1828800"/>
          </a:xfrm>
          <a:prstGeom prst="line">
            <a:avLst/>
          </a:prstGeom>
          <a:noFill/>
          <a:ln w="38100">
            <a:solidFill>
              <a:srgbClr val="00FF00"/>
            </a:solidFill>
            <a:round/>
            <a:headEnd/>
            <a:tailEnd/>
          </a:ln>
        </p:spPr>
        <p:txBody>
          <a:bodyPr/>
          <a:lstStyle/>
          <a:p>
            <a:endParaRPr lang="en-US"/>
          </a:p>
        </p:txBody>
      </p:sp>
      <p:sp>
        <p:nvSpPr>
          <p:cNvPr id="9226" name="Line 10"/>
          <p:cNvSpPr>
            <a:spLocks noChangeShapeType="1"/>
          </p:cNvSpPr>
          <p:nvPr/>
        </p:nvSpPr>
        <p:spPr bwMode="auto">
          <a:xfrm>
            <a:off x="2286000" y="3540125"/>
            <a:ext cx="1295400" cy="609600"/>
          </a:xfrm>
          <a:prstGeom prst="line">
            <a:avLst/>
          </a:prstGeom>
          <a:noFill/>
          <a:ln w="38100">
            <a:solidFill>
              <a:srgbClr val="00FF00"/>
            </a:solidFill>
            <a:round/>
            <a:headEnd/>
            <a:tailEnd/>
          </a:ln>
        </p:spPr>
        <p:txBody>
          <a:bodyPr/>
          <a:lstStyle/>
          <a:p>
            <a:endParaRPr lang="en-US"/>
          </a:p>
        </p:txBody>
      </p:sp>
      <p:sp>
        <p:nvSpPr>
          <p:cNvPr id="9227" name="Oval 11"/>
          <p:cNvSpPr>
            <a:spLocks noChangeArrowheads="1"/>
          </p:cNvSpPr>
          <p:nvPr/>
        </p:nvSpPr>
        <p:spPr bwMode="auto">
          <a:xfrm>
            <a:off x="1752600" y="3311525"/>
            <a:ext cx="762000" cy="76200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28" name="Rectangle 12"/>
          <p:cNvSpPr>
            <a:spLocks noChangeArrowheads="1"/>
          </p:cNvSpPr>
          <p:nvPr/>
        </p:nvSpPr>
        <p:spPr bwMode="auto">
          <a:xfrm>
            <a:off x="1295400" y="4454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29" name="Rectangle 13"/>
          <p:cNvSpPr>
            <a:spLocks noChangeArrowheads="1"/>
          </p:cNvSpPr>
          <p:nvPr/>
        </p:nvSpPr>
        <p:spPr bwMode="auto">
          <a:xfrm>
            <a:off x="7620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0" name="Rectangle 14"/>
          <p:cNvSpPr>
            <a:spLocks noChangeArrowheads="1"/>
          </p:cNvSpPr>
          <p:nvPr/>
        </p:nvSpPr>
        <p:spPr bwMode="auto">
          <a:xfrm>
            <a:off x="1752600" y="5292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1" name="Rectangle 15"/>
          <p:cNvSpPr>
            <a:spLocks noChangeArrowheads="1"/>
          </p:cNvSpPr>
          <p:nvPr/>
        </p:nvSpPr>
        <p:spPr bwMode="auto">
          <a:xfrm>
            <a:off x="2362200" y="45307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2" name="Rectangle 16"/>
          <p:cNvSpPr>
            <a:spLocks noChangeArrowheads="1"/>
          </p:cNvSpPr>
          <p:nvPr/>
        </p:nvSpPr>
        <p:spPr bwMode="auto">
          <a:xfrm>
            <a:off x="3581400" y="52165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3" name="Rectangle 17"/>
          <p:cNvSpPr>
            <a:spLocks noChangeArrowheads="1"/>
          </p:cNvSpPr>
          <p:nvPr/>
        </p:nvSpPr>
        <p:spPr bwMode="auto">
          <a:xfrm>
            <a:off x="3352800" y="3921125"/>
            <a:ext cx="4572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34" name="Text Box 18"/>
          <p:cNvSpPr txBox="1">
            <a:spLocks noChangeArrowheads="1"/>
          </p:cNvSpPr>
          <p:nvPr/>
        </p:nvSpPr>
        <p:spPr bwMode="auto">
          <a:xfrm>
            <a:off x="609600" y="5445125"/>
            <a:ext cx="1114425" cy="457200"/>
          </a:xfrm>
          <a:prstGeom prst="rect">
            <a:avLst/>
          </a:prstGeom>
          <a:noFill/>
          <a:ln w="9525">
            <a:noFill/>
            <a:miter lim="800000"/>
            <a:headEnd/>
            <a:tailEnd/>
          </a:ln>
        </p:spPr>
        <p:txBody>
          <a:bodyPr wrap="none">
            <a:spAutoFit/>
          </a:bodyPr>
          <a:lstStyle/>
          <a:p>
            <a:r>
              <a:rPr lang="en-US">
                <a:solidFill>
                  <a:schemeClr val="tx2"/>
                </a:solidFill>
              </a:rPr>
              <a:t>Student</a:t>
            </a:r>
          </a:p>
        </p:txBody>
      </p:sp>
      <p:sp>
        <p:nvSpPr>
          <p:cNvPr id="9235" name="Text Box 19"/>
          <p:cNvSpPr txBox="1">
            <a:spLocks noChangeArrowheads="1"/>
          </p:cNvSpPr>
          <p:nvPr/>
        </p:nvSpPr>
        <p:spPr bwMode="auto">
          <a:xfrm>
            <a:off x="533400" y="3124200"/>
            <a:ext cx="1444625" cy="457200"/>
          </a:xfrm>
          <a:prstGeom prst="rect">
            <a:avLst/>
          </a:prstGeom>
          <a:noFill/>
          <a:ln w="9525">
            <a:noFill/>
            <a:miter lim="800000"/>
            <a:headEnd/>
            <a:tailEnd/>
          </a:ln>
        </p:spPr>
        <p:txBody>
          <a:bodyPr wrap="none">
            <a:spAutoFit/>
          </a:bodyPr>
          <a:lstStyle/>
          <a:p>
            <a:r>
              <a:rPr lang="en-US">
                <a:solidFill>
                  <a:srgbClr val="FF3300"/>
                </a:solidFill>
              </a:rPr>
              <a:t>Instructor </a:t>
            </a:r>
          </a:p>
        </p:txBody>
      </p:sp>
      <p:grpSp>
        <p:nvGrpSpPr>
          <p:cNvPr id="9236" name="Group 20"/>
          <p:cNvGrpSpPr>
            <a:grpSpLocks/>
          </p:cNvGrpSpPr>
          <p:nvPr/>
        </p:nvGrpSpPr>
        <p:grpSpPr bwMode="auto">
          <a:xfrm>
            <a:off x="5105400" y="3276600"/>
            <a:ext cx="3200400" cy="2743200"/>
            <a:chOff x="3216" y="2064"/>
            <a:chExt cx="2016" cy="1728"/>
          </a:xfrm>
        </p:grpSpPr>
        <p:sp>
          <p:nvSpPr>
            <p:cNvPr id="9238" name="Line 21"/>
            <p:cNvSpPr>
              <a:spLocks noChangeShapeType="1"/>
            </p:cNvSpPr>
            <p:nvPr/>
          </p:nvSpPr>
          <p:spPr bwMode="auto">
            <a:xfrm>
              <a:off x="3792" y="2208"/>
              <a:ext cx="960" cy="240"/>
            </a:xfrm>
            <a:prstGeom prst="line">
              <a:avLst/>
            </a:prstGeom>
            <a:noFill/>
            <a:ln w="38100">
              <a:solidFill>
                <a:srgbClr val="00FF00"/>
              </a:solidFill>
              <a:round/>
              <a:headEnd/>
              <a:tailEnd/>
            </a:ln>
          </p:spPr>
          <p:txBody>
            <a:bodyPr/>
            <a:lstStyle/>
            <a:p>
              <a:endParaRPr lang="en-US"/>
            </a:p>
          </p:txBody>
        </p:sp>
        <p:sp>
          <p:nvSpPr>
            <p:cNvPr id="9239" name="Line 22"/>
            <p:cNvSpPr>
              <a:spLocks noChangeShapeType="1"/>
            </p:cNvSpPr>
            <p:nvPr/>
          </p:nvSpPr>
          <p:spPr bwMode="auto">
            <a:xfrm>
              <a:off x="4752" y="2496"/>
              <a:ext cx="336" cy="720"/>
            </a:xfrm>
            <a:prstGeom prst="line">
              <a:avLst/>
            </a:prstGeom>
            <a:noFill/>
            <a:ln w="38100">
              <a:solidFill>
                <a:srgbClr val="00FF00"/>
              </a:solidFill>
              <a:round/>
              <a:headEnd/>
              <a:tailEnd/>
            </a:ln>
          </p:spPr>
          <p:txBody>
            <a:bodyPr/>
            <a:lstStyle/>
            <a:p>
              <a:endParaRPr lang="en-US"/>
            </a:p>
          </p:txBody>
        </p:sp>
        <p:sp>
          <p:nvSpPr>
            <p:cNvPr id="9240" name="Line 23"/>
            <p:cNvSpPr>
              <a:spLocks noChangeShapeType="1"/>
            </p:cNvSpPr>
            <p:nvPr/>
          </p:nvSpPr>
          <p:spPr bwMode="auto">
            <a:xfrm flipH="1">
              <a:off x="4368" y="3216"/>
              <a:ext cx="720" cy="432"/>
            </a:xfrm>
            <a:prstGeom prst="line">
              <a:avLst/>
            </a:prstGeom>
            <a:noFill/>
            <a:ln w="38100">
              <a:solidFill>
                <a:srgbClr val="00FF00"/>
              </a:solidFill>
              <a:round/>
              <a:headEnd/>
              <a:tailEnd/>
            </a:ln>
          </p:spPr>
          <p:txBody>
            <a:bodyPr/>
            <a:lstStyle/>
            <a:p>
              <a:endParaRPr lang="en-US"/>
            </a:p>
          </p:txBody>
        </p:sp>
        <p:sp>
          <p:nvSpPr>
            <p:cNvPr id="9241" name="Line 24"/>
            <p:cNvSpPr>
              <a:spLocks noChangeShapeType="1"/>
            </p:cNvSpPr>
            <p:nvPr/>
          </p:nvSpPr>
          <p:spPr bwMode="auto">
            <a:xfrm flipH="1" flipV="1">
              <a:off x="3744" y="3600"/>
              <a:ext cx="672" cy="48"/>
            </a:xfrm>
            <a:prstGeom prst="line">
              <a:avLst/>
            </a:prstGeom>
            <a:noFill/>
            <a:ln w="38100">
              <a:solidFill>
                <a:srgbClr val="00FF00"/>
              </a:solidFill>
              <a:round/>
              <a:headEnd/>
              <a:tailEnd/>
            </a:ln>
          </p:spPr>
          <p:txBody>
            <a:bodyPr/>
            <a:lstStyle/>
            <a:p>
              <a:endParaRPr lang="en-US"/>
            </a:p>
          </p:txBody>
        </p:sp>
        <p:sp>
          <p:nvSpPr>
            <p:cNvPr id="9242" name="Line 25"/>
            <p:cNvSpPr>
              <a:spLocks noChangeShapeType="1"/>
            </p:cNvSpPr>
            <p:nvPr/>
          </p:nvSpPr>
          <p:spPr bwMode="auto">
            <a:xfrm flipH="1" flipV="1">
              <a:off x="3360" y="2976"/>
              <a:ext cx="384" cy="672"/>
            </a:xfrm>
            <a:prstGeom prst="line">
              <a:avLst/>
            </a:prstGeom>
            <a:noFill/>
            <a:ln w="38100">
              <a:solidFill>
                <a:srgbClr val="00FF00"/>
              </a:solidFill>
              <a:round/>
              <a:headEnd/>
              <a:tailEnd/>
            </a:ln>
          </p:spPr>
          <p:txBody>
            <a:bodyPr/>
            <a:lstStyle/>
            <a:p>
              <a:endParaRPr lang="en-US"/>
            </a:p>
          </p:txBody>
        </p:sp>
        <p:sp>
          <p:nvSpPr>
            <p:cNvPr id="9243" name="Line 26"/>
            <p:cNvSpPr>
              <a:spLocks noChangeShapeType="1"/>
            </p:cNvSpPr>
            <p:nvPr/>
          </p:nvSpPr>
          <p:spPr bwMode="auto">
            <a:xfrm flipV="1">
              <a:off x="3360" y="2208"/>
              <a:ext cx="432" cy="768"/>
            </a:xfrm>
            <a:prstGeom prst="line">
              <a:avLst/>
            </a:prstGeom>
            <a:noFill/>
            <a:ln w="38100">
              <a:solidFill>
                <a:srgbClr val="00FF00"/>
              </a:solidFill>
              <a:round/>
              <a:headEnd/>
              <a:tailEnd/>
            </a:ln>
          </p:spPr>
          <p:txBody>
            <a:bodyPr/>
            <a:lstStyle/>
            <a:p>
              <a:endParaRPr lang="en-US"/>
            </a:p>
          </p:txBody>
        </p:sp>
        <p:sp>
          <p:nvSpPr>
            <p:cNvPr id="9244" name="Line 27"/>
            <p:cNvSpPr>
              <a:spLocks noChangeShapeType="1"/>
            </p:cNvSpPr>
            <p:nvPr/>
          </p:nvSpPr>
          <p:spPr bwMode="auto">
            <a:xfrm>
              <a:off x="3792" y="2208"/>
              <a:ext cx="384" cy="672"/>
            </a:xfrm>
            <a:prstGeom prst="line">
              <a:avLst/>
            </a:prstGeom>
            <a:noFill/>
            <a:ln w="38100">
              <a:solidFill>
                <a:srgbClr val="00FF00"/>
              </a:solidFill>
              <a:round/>
              <a:headEnd/>
              <a:tailEnd/>
            </a:ln>
          </p:spPr>
          <p:txBody>
            <a:bodyPr/>
            <a:lstStyle/>
            <a:p>
              <a:endParaRPr lang="en-US"/>
            </a:p>
          </p:txBody>
        </p:sp>
        <p:sp>
          <p:nvSpPr>
            <p:cNvPr id="9245" name="Line 28"/>
            <p:cNvSpPr>
              <a:spLocks noChangeShapeType="1"/>
            </p:cNvSpPr>
            <p:nvPr/>
          </p:nvSpPr>
          <p:spPr bwMode="auto">
            <a:xfrm flipH="1">
              <a:off x="4176" y="2496"/>
              <a:ext cx="576" cy="384"/>
            </a:xfrm>
            <a:prstGeom prst="line">
              <a:avLst/>
            </a:prstGeom>
            <a:noFill/>
            <a:ln w="38100">
              <a:solidFill>
                <a:srgbClr val="00FF00"/>
              </a:solidFill>
              <a:round/>
              <a:headEnd/>
              <a:tailEnd/>
            </a:ln>
          </p:spPr>
          <p:txBody>
            <a:bodyPr/>
            <a:lstStyle/>
            <a:p>
              <a:endParaRPr lang="en-US"/>
            </a:p>
          </p:txBody>
        </p:sp>
        <p:sp>
          <p:nvSpPr>
            <p:cNvPr id="9246" name="Line 29"/>
            <p:cNvSpPr>
              <a:spLocks noChangeShapeType="1"/>
            </p:cNvSpPr>
            <p:nvPr/>
          </p:nvSpPr>
          <p:spPr bwMode="auto">
            <a:xfrm flipH="1" flipV="1">
              <a:off x="4224" y="2928"/>
              <a:ext cx="864" cy="288"/>
            </a:xfrm>
            <a:prstGeom prst="line">
              <a:avLst/>
            </a:prstGeom>
            <a:noFill/>
            <a:ln w="38100">
              <a:solidFill>
                <a:srgbClr val="00FF00"/>
              </a:solidFill>
              <a:round/>
              <a:headEnd/>
              <a:tailEnd/>
            </a:ln>
          </p:spPr>
          <p:txBody>
            <a:bodyPr/>
            <a:lstStyle/>
            <a:p>
              <a:endParaRPr lang="en-US"/>
            </a:p>
          </p:txBody>
        </p:sp>
        <p:sp>
          <p:nvSpPr>
            <p:cNvPr id="9247" name="Line 30"/>
            <p:cNvSpPr>
              <a:spLocks noChangeShapeType="1"/>
            </p:cNvSpPr>
            <p:nvPr/>
          </p:nvSpPr>
          <p:spPr bwMode="auto">
            <a:xfrm>
              <a:off x="4224" y="2928"/>
              <a:ext cx="192" cy="720"/>
            </a:xfrm>
            <a:prstGeom prst="line">
              <a:avLst/>
            </a:prstGeom>
            <a:noFill/>
            <a:ln w="38100">
              <a:solidFill>
                <a:srgbClr val="00FF00"/>
              </a:solidFill>
              <a:round/>
              <a:headEnd/>
              <a:tailEnd/>
            </a:ln>
          </p:spPr>
          <p:txBody>
            <a:bodyPr/>
            <a:lstStyle/>
            <a:p>
              <a:endParaRPr lang="en-US"/>
            </a:p>
          </p:txBody>
        </p:sp>
        <p:sp>
          <p:nvSpPr>
            <p:cNvPr id="9248" name="Line 31"/>
            <p:cNvSpPr>
              <a:spLocks noChangeShapeType="1"/>
            </p:cNvSpPr>
            <p:nvPr/>
          </p:nvSpPr>
          <p:spPr bwMode="auto">
            <a:xfrm flipH="1">
              <a:off x="3744" y="2928"/>
              <a:ext cx="432" cy="672"/>
            </a:xfrm>
            <a:prstGeom prst="line">
              <a:avLst/>
            </a:prstGeom>
            <a:noFill/>
            <a:ln w="38100">
              <a:solidFill>
                <a:srgbClr val="00FF00"/>
              </a:solidFill>
              <a:round/>
              <a:headEnd/>
              <a:tailEnd/>
            </a:ln>
          </p:spPr>
          <p:txBody>
            <a:bodyPr/>
            <a:lstStyle/>
            <a:p>
              <a:endParaRPr lang="en-US"/>
            </a:p>
          </p:txBody>
        </p:sp>
        <p:sp>
          <p:nvSpPr>
            <p:cNvPr id="9249" name="Line 32"/>
            <p:cNvSpPr>
              <a:spLocks noChangeShapeType="1"/>
            </p:cNvSpPr>
            <p:nvPr/>
          </p:nvSpPr>
          <p:spPr bwMode="auto">
            <a:xfrm flipH="1">
              <a:off x="3360" y="2928"/>
              <a:ext cx="816" cy="48"/>
            </a:xfrm>
            <a:prstGeom prst="line">
              <a:avLst/>
            </a:prstGeom>
            <a:noFill/>
            <a:ln w="38100">
              <a:solidFill>
                <a:srgbClr val="00FF00"/>
              </a:solidFill>
              <a:round/>
              <a:headEnd/>
              <a:tailEnd/>
            </a:ln>
          </p:spPr>
          <p:txBody>
            <a:bodyPr/>
            <a:lstStyle/>
            <a:p>
              <a:endParaRPr lang="en-US"/>
            </a:p>
          </p:txBody>
        </p:sp>
        <p:sp>
          <p:nvSpPr>
            <p:cNvPr id="9250" name="Line 33"/>
            <p:cNvSpPr>
              <a:spLocks noChangeShapeType="1"/>
            </p:cNvSpPr>
            <p:nvPr/>
          </p:nvSpPr>
          <p:spPr bwMode="auto">
            <a:xfrm flipH="1">
              <a:off x="3744" y="2208"/>
              <a:ext cx="48" cy="1344"/>
            </a:xfrm>
            <a:prstGeom prst="line">
              <a:avLst/>
            </a:prstGeom>
            <a:noFill/>
            <a:ln w="38100">
              <a:solidFill>
                <a:srgbClr val="00FF00"/>
              </a:solidFill>
              <a:round/>
              <a:headEnd/>
              <a:tailEnd/>
            </a:ln>
          </p:spPr>
          <p:txBody>
            <a:bodyPr/>
            <a:lstStyle/>
            <a:p>
              <a:endParaRPr lang="en-US"/>
            </a:p>
          </p:txBody>
        </p:sp>
        <p:sp>
          <p:nvSpPr>
            <p:cNvPr id="9251" name="Line 34"/>
            <p:cNvSpPr>
              <a:spLocks noChangeShapeType="1"/>
            </p:cNvSpPr>
            <p:nvPr/>
          </p:nvSpPr>
          <p:spPr bwMode="auto">
            <a:xfrm>
              <a:off x="3792" y="2256"/>
              <a:ext cx="624" cy="1344"/>
            </a:xfrm>
            <a:prstGeom prst="line">
              <a:avLst/>
            </a:prstGeom>
            <a:noFill/>
            <a:ln w="38100">
              <a:solidFill>
                <a:srgbClr val="00FF00"/>
              </a:solidFill>
              <a:round/>
              <a:headEnd/>
              <a:tailEnd/>
            </a:ln>
          </p:spPr>
          <p:txBody>
            <a:bodyPr/>
            <a:lstStyle/>
            <a:p>
              <a:endParaRPr lang="en-US"/>
            </a:p>
          </p:txBody>
        </p:sp>
        <p:sp>
          <p:nvSpPr>
            <p:cNvPr id="9252" name="Line 35"/>
            <p:cNvSpPr>
              <a:spLocks noChangeShapeType="1"/>
            </p:cNvSpPr>
            <p:nvPr/>
          </p:nvSpPr>
          <p:spPr bwMode="auto">
            <a:xfrm>
              <a:off x="3792" y="2256"/>
              <a:ext cx="1296" cy="960"/>
            </a:xfrm>
            <a:prstGeom prst="line">
              <a:avLst/>
            </a:prstGeom>
            <a:noFill/>
            <a:ln w="38100">
              <a:solidFill>
                <a:srgbClr val="00FF00"/>
              </a:solidFill>
              <a:round/>
              <a:headEnd/>
              <a:tailEnd/>
            </a:ln>
          </p:spPr>
          <p:txBody>
            <a:bodyPr/>
            <a:lstStyle/>
            <a:p>
              <a:endParaRPr lang="en-US"/>
            </a:p>
          </p:txBody>
        </p:sp>
        <p:sp>
          <p:nvSpPr>
            <p:cNvPr id="9253" name="Line 36"/>
            <p:cNvSpPr>
              <a:spLocks noChangeShapeType="1"/>
            </p:cNvSpPr>
            <p:nvPr/>
          </p:nvSpPr>
          <p:spPr bwMode="auto">
            <a:xfrm flipH="1">
              <a:off x="3360" y="2448"/>
              <a:ext cx="1392" cy="528"/>
            </a:xfrm>
            <a:prstGeom prst="line">
              <a:avLst/>
            </a:prstGeom>
            <a:noFill/>
            <a:ln w="38100">
              <a:solidFill>
                <a:srgbClr val="00FF00"/>
              </a:solidFill>
              <a:round/>
              <a:headEnd/>
              <a:tailEnd/>
            </a:ln>
          </p:spPr>
          <p:txBody>
            <a:bodyPr/>
            <a:lstStyle/>
            <a:p>
              <a:endParaRPr lang="en-US"/>
            </a:p>
          </p:txBody>
        </p:sp>
        <p:sp>
          <p:nvSpPr>
            <p:cNvPr id="9254" name="Line 37"/>
            <p:cNvSpPr>
              <a:spLocks noChangeShapeType="1"/>
            </p:cNvSpPr>
            <p:nvPr/>
          </p:nvSpPr>
          <p:spPr bwMode="auto">
            <a:xfrm flipH="1">
              <a:off x="3744" y="2448"/>
              <a:ext cx="1008" cy="1152"/>
            </a:xfrm>
            <a:prstGeom prst="line">
              <a:avLst/>
            </a:prstGeom>
            <a:noFill/>
            <a:ln w="38100">
              <a:solidFill>
                <a:srgbClr val="00FF00"/>
              </a:solidFill>
              <a:round/>
              <a:headEnd/>
              <a:tailEnd/>
            </a:ln>
          </p:spPr>
          <p:txBody>
            <a:bodyPr/>
            <a:lstStyle/>
            <a:p>
              <a:endParaRPr lang="en-US"/>
            </a:p>
          </p:txBody>
        </p:sp>
        <p:sp>
          <p:nvSpPr>
            <p:cNvPr id="9255" name="Line 38"/>
            <p:cNvSpPr>
              <a:spLocks noChangeShapeType="1"/>
            </p:cNvSpPr>
            <p:nvPr/>
          </p:nvSpPr>
          <p:spPr bwMode="auto">
            <a:xfrm flipH="1">
              <a:off x="4416" y="2448"/>
              <a:ext cx="336" cy="1248"/>
            </a:xfrm>
            <a:prstGeom prst="line">
              <a:avLst/>
            </a:prstGeom>
            <a:noFill/>
            <a:ln w="38100">
              <a:solidFill>
                <a:srgbClr val="00FF00"/>
              </a:solidFill>
              <a:round/>
              <a:headEnd/>
              <a:tailEnd/>
            </a:ln>
          </p:spPr>
          <p:txBody>
            <a:bodyPr/>
            <a:lstStyle/>
            <a:p>
              <a:endParaRPr lang="en-US"/>
            </a:p>
          </p:txBody>
        </p:sp>
        <p:sp>
          <p:nvSpPr>
            <p:cNvPr id="9256" name="Line 39"/>
            <p:cNvSpPr>
              <a:spLocks noChangeShapeType="1"/>
            </p:cNvSpPr>
            <p:nvPr/>
          </p:nvSpPr>
          <p:spPr bwMode="auto">
            <a:xfrm flipH="1" flipV="1">
              <a:off x="3360" y="2976"/>
              <a:ext cx="1728" cy="240"/>
            </a:xfrm>
            <a:prstGeom prst="line">
              <a:avLst/>
            </a:prstGeom>
            <a:noFill/>
            <a:ln w="38100">
              <a:solidFill>
                <a:srgbClr val="00FF00"/>
              </a:solidFill>
              <a:round/>
              <a:headEnd/>
              <a:tailEnd/>
            </a:ln>
          </p:spPr>
          <p:txBody>
            <a:bodyPr/>
            <a:lstStyle/>
            <a:p>
              <a:endParaRPr lang="en-US"/>
            </a:p>
          </p:txBody>
        </p:sp>
        <p:sp>
          <p:nvSpPr>
            <p:cNvPr id="9257" name="Line 40"/>
            <p:cNvSpPr>
              <a:spLocks noChangeShapeType="1"/>
            </p:cNvSpPr>
            <p:nvPr/>
          </p:nvSpPr>
          <p:spPr bwMode="auto">
            <a:xfrm flipH="1">
              <a:off x="3744" y="3216"/>
              <a:ext cx="1344" cy="384"/>
            </a:xfrm>
            <a:prstGeom prst="line">
              <a:avLst/>
            </a:prstGeom>
            <a:noFill/>
            <a:ln w="38100">
              <a:solidFill>
                <a:srgbClr val="00FF00"/>
              </a:solidFill>
              <a:round/>
              <a:headEnd/>
              <a:tailEnd/>
            </a:ln>
          </p:spPr>
          <p:txBody>
            <a:bodyPr/>
            <a:lstStyle/>
            <a:p>
              <a:endParaRPr lang="en-US"/>
            </a:p>
          </p:txBody>
        </p:sp>
        <p:sp>
          <p:nvSpPr>
            <p:cNvPr id="9258" name="Oval 41"/>
            <p:cNvSpPr>
              <a:spLocks noChangeArrowheads="1"/>
            </p:cNvSpPr>
            <p:nvPr/>
          </p:nvSpPr>
          <p:spPr bwMode="auto">
            <a:xfrm>
              <a:off x="3936" y="2688"/>
              <a:ext cx="480" cy="480"/>
            </a:xfrm>
            <a:prstGeom prst="ellipse">
              <a:avLst/>
            </a:prstGeom>
            <a:solidFill>
              <a:srgbClr val="FF3300"/>
            </a:solidFill>
            <a:ln w="9525">
              <a:solidFill>
                <a:srgbClr val="FF3300"/>
              </a:solidFill>
              <a:round/>
              <a:headEnd/>
              <a:tailEnd/>
            </a:ln>
          </p:spPr>
          <p:txBody>
            <a:bodyPr wrap="none" anchor="ctr"/>
            <a:lstStyle/>
            <a:p>
              <a:pPr algn="ctr"/>
              <a:endParaRPr lang="en-US">
                <a:solidFill>
                  <a:srgbClr val="FF3300"/>
                </a:solidFill>
              </a:endParaRPr>
            </a:p>
          </p:txBody>
        </p:sp>
        <p:sp>
          <p:nvSpPr>
            <p:cNvPr id="9259" name="Rectangle 42"/>
            <p:cNvSpPr>
              <a:spLocks noChangeArrowheads="1"/>
            </p:cNvSpPr>
            <p:nvPr/>
          </p:nvSpPr>
          <p:spPr bwMode="auto">
            <a:xfrm>
              <a:off x="4944" y="3120"/>
              <a:ext cx="288" cy="24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260" name="AutoShape 43"/>
            <p:cNvSpPr>
              <a:spLocks noChangeArrowheads="1"/>
            </p:cNvSpPr>
            <p:nvPr/>
          </p:nvSpPr>
          <p:spPr bwMode="auto">
            <a:xfrm>
              <a:off x="4608" y="2304"/>
              <a:ext cx="288" cy="288"/>
            </a:xfrm>
            <a:prstGeom prst="parallelogram">
              <a:avLst>
                <a:gd name="adj" fmla="val 25000"/>
              </a:avLst>
            </a:prstGeom>
            <a:solidFill>
              <a:srgbClr val="00FF00"/>
            </a:solidFill>
            <a:ln w="9525">
              <a:solidFill>
                <a:schemeClr val="tx1"/>
              </a:solidFill>
              <a:miter lim="800000"/>
              <a:headEnd/>
              <a:tailEnd/>
            </a:ln>
          </p:spPr>
          <p:txBody>
            <a:bodyPr wrap="none" anchor="ctr"/>
            <a:lstStyle/>
            <a:p>
              <a:endParaRPr lang="en-US"/>
            </a:p>
          </p:txBody>
        </p:sp>
        <p:sp>
          <p:nvSpPr>
            <p:cNvPr id="9261" name="AutoShape 44"/>
            <p:cNvSpPr>
              <a:spLocks noChangeArrowheads="1"/>
            </p:cNvSpPr>
            <p:nvPr/>
          </p:nvSpPr>
          <p:spPr bwMode="auto">
            <a:xfrm>
              <a:off x="4224" y="3504"/>
              <a:ext cx="336" cy="288"/>
            </a:xfrm>
            <a:custGeom>
              <a:avLst/>
              <a:gdLst>
                <a:gd name="T0" fmla="*/ 5 w 21600"/>
                <a:gd name="T1" fmla="*/ 2 h 21600"/>
                <a:gd name="T2" fmla="*/ 3 w 21600"/>
                <a:gd name="T3" fmla="*/ 4 h 21600"/>
                <a:gd name="T4" fmla="*/ 1 w 21600"/>
                <a:gd name="T5" fmla="*/ 2 h 21600"/>
                <a:gd name="T6" fmla="*/ 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6600"/>
            </a:solidFill>
            <a:ln w="9525">
              <a:solidFill>
                <a:schemeClr val="tx1"/>
              </a:solidFill>
              <a:miter lim="800000"/>
              <a:headEnd/>
              <a:tailEnd/>
            </a:ln>
          </p:spPr>
          <p:txBody>
            <a:bodyPr wrap="none" anchor="ctr"/>
            <a:lstStyle/>
            <a:p>
              <a:endParaRPr lang="en-US"/>
            </a:p>
          </p:txBody>
        </p:sp>
        <p:sp>
          <p:nvSpPr>
            <p:cNvPr id="9262" name="AutoShape 45"/>
            <p:cNvSpPr>
              <a:spLocks noChangeArrowheads="1"/>
            </p:cNvSpPr>
            <p:nvPr/>
          </p:nvSpPr>
          <p:spPr bwMode="auto">
            <a:xfrm>
              <a:off x="3648" y="2064"/>
              <a:ext cx="336" cy="336"/>
            </a:xfrm>
            <a:prstGeom prst="plus">
              <a:avLst>
                <a:gd name="adj" fmla="val 25000"/>
              </a:avLst>
            </a:prstGeom>
            <a:solidFill>
              <a:srgbClr val="FF3399"/>
            </a:solidFill>
            <a:ln w="9525">
              <a:solidFill>
                <a:schemeClr val="tx1"/>
              </a:solidFill>
              <a:miter lim="800000"/>
              <a:headEnd/>
              <a:tailEnd/>
            </a:ln>
          </p:spPr>
          <p:txBody>
            <a:bodyPr wrap="none" anchor="ctr"/>
            <a:lstStyle/>
            <a:p>
              <a:endParaRPr lang="en-US"/>
            </a:p>
          </p:txBody>
        </p:sp>
        <p:sp>
          <p:nvSpPr>
            <p:cNvPr id="9263" name="AutoShape 46"/>
            <p:cNvSpPr>
              <a:spLocks noChangeArrowheads="1"/>
            </p:cNvSpPr>
            <p:nvPr/>
          </p:nvSpPr>
          <p:spPr bwMode="auto">
            <a:xfrm>
              <a:off x="3216" y="2784"/>
              <a:ext cx="288" cy="288"/>
            </a:xfrm>
            <a:prstGeom prst="triangle">
              <a:avLst>
                <a:gd name="adj" fmla="val 50000"/>
              </a:avLst>
            </a:prstGeom>
            <a:solidFill>
              <a:srgbClr val="0066FF"/>
            </a:solidFill>
            <a:ln w="9525">
              <a:solidFill>
                <a:schemeClr val="tx1"/>
              </a:solidFill>
              <a:miter lim="800000"/>
              <a:headEnd/>
              <a:tailEnd/>
            </a:ln>
          </p:spPr>
          <p:txBody>
            <a:bodyPr wrap="none" anchor="ctr"/>
            <a:lstStyle/>
            <a:p>
              <a:endParaRPr lang="en-US"/>
            </a:p>
          </p:txBody>
        </p:sp>
        <p:sp>
          <p:nvSpPr>
            <p:cNvPr id="9264" name="AutoShape 47"/>
            <p:cNvSpPr>
              <a:spLocks noChangeArrowheads="1"/>
            </p:cNvSpPr>
            <p:nvPr/>
          </p:nvSpPr>
          <p:spPr bwMode="auto">
            <a:xfrm>
              <a:off x="3600" y="3456"/>
              <a:ext cx="288" cy="288"/>
            </a:xfrm>
            <a:prstGeom prst="pentagon">
              <a:avLst/>
            </a:prstGeom>
            <a:solidFill>
              <a:srgbClr val="CC3300"/>
            </a:solidFill>
            <a:ln w="9525">
              <a:solidFill>
                <a:schemeClr val="tx1"/>
              </a:solidFill>
              <a:miter lim="800000"/>
              <a:headEnd/>
              <a:tailEnd/>
            </a:ln>
          </p:spPr>
          <p:txBody>
            <a:bodyPr wrap="none" anchor="ctr"/>
            <a:lstStyle/>
            <a:p>
              <a:endParaRPr lang="en-US"/>
            </a:p>
          </p:txBody>
        </p:sp>
      </p:grpSp>
      <p:sp>
        <p:nvSpPr>
          <p:cNvPr id="9237" name="TextBox 49"/>
          <p:cNvSpPr txBox="1">
            <a:spLocks noChangeArrowheads="1"/>
          </p:cNvSpPr>
          <p:nvPr/>
        </p:nvSpPr>
        <p:spPr bwMode="auto">
          <a:xfrm>
            <a:off x="3289300" y="6121400"/>
            <a:ext cx="5648325" cy="461963"/>
          </a:xfrm>
          <a:prstGeom prst="rect">
            <a:avLst/>
          </a:prstGeom>
          <a:noFill/>
          <a:ln w="9525">
            <a:noFill/>
            <a:miter lim="800000"/>
            <a:headEnd/>
            <a:tailEnd/>
          </a:ln>
        </p:spPr>
        <p:txBody>
          <a:bodyPr wrap="none">
            <a:spAutoFit/>
          </a:bodyPr>
          <a:lstStyle/>
          <a:p>
            <a:r>
              <a:rPr lang="en-US"/>
              <a:t>We learn from the instructors and each other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4000" smtClean="0">
                <a:solidFill>
                  <a:schemeClr val="accent2"/>
                </a:solidFill>
              </a:rPr>
              <a:t>GIS in Water Resources: Lecture 1</a:t>
            </a:r>
            <a:endParaRPr lang="en-US" smtClean="0"/>
          </a:p>
        </p:txBody>
      </p:sp>
      <p:sp>
        <p:nvSpPr>
          <p:cNvPr id="10243" name="Rectangle 3"/>
          <p:cNvSpPr>
            <a:spLocks noGrp="1" noChangeArrowheads="1"/>
          </p:cNvSpPr>
          <p:nvPr>
            <p:ph type="body" idx="1"/>
          </p:nvPr>
        </p:nvSpPr>
        <p:spPr>
          <a:xfrm>
            <a:off x="685800" y="1981200"/>
            <a:ext cx="7772400" cy="2590800"/>
          </a:xfrm>
        </p:spPr>
        <p:txBody>
          <a:bodyPr/>
          <a:lstStyle/>
          <a:p>
            <a:r>
              <a:rPr lang="en-US" smtClean="0"/>
              <a:t>In-class and distance learning</a:t>
            </a:r>
          </a:p>
          <a:p>
            <a:r>
              <a:rPr lang="en-US" i="1" smtClean="0">
                <a:solidFill>
                  <a:srgbClr val="FF3300"/>
                </a:solidFill>
              </a:rPr>
              <a:t>Geospatial database of hydrologic features</a:t>
            </a:r>
            <a:r>
              <a:rPr lang="en-US" smtClean="0"/>
              <a:t> </a:t>
            </a:r>
          </a:p>
          <a:p>
            <a:r>
              <a:rPr lang="en-US" smtClean="0"/>
              <a:t>GIS and HIS</a:t>
            </a:r>
          </a:p>
          <a:p>
            <a:r>
              <a:rPr lang="en-US" smtClean="0"/>
              <a:t>Curved earth and a flat map</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GIS</a:t>
            </a:r>
            <a:endParaRPr lang="en-US" dirty="0"/>
          </a:p>
        </p:txBody>
      </p:sp>
      <p:sp>
        <p:nvSpPr>
          <p:cNvPr id="3" name="Content Placeholder 2"/>
          <p:cNvSpPr>
            <a:spLocks noGrp="1"/>
          </p:cNvSpPr>
          <p:nvPr>
            <p:ph idx="1"/>
          </p:nvPr>
        </p:nvSpPr>
        <p:spPr/>
        <p:txBody>
          <a:bodyPr/>
          <a:lstStyle/>
          <a:p>
            <a:r>
              <a:rPr lang="en-US" dirty="0" smtClean="0"/>
              <a:t>A </a:t>
            </a:r>
            <a:r>
              <a:rPr lang="en-US" b="1" dirty="0" smtClean="0"/>
              <a:t>geographic information system </a:t>
            </a:r>
            <a:r>
              <a:rPr lang="en-US" dirty="0" smtClean="0"/>
              <a:t>(GIS) is a system designed to capture, store, manipulate, analyze, manage, and present all types of geographical data. -- Wikipedia</a:t>
            </a:r>
            <a:endParaRPr lang="en-US" dirty="0"/>
          </a:p>
        </p:txBody>
      </p:sp>
      <p:pic>
        <p:nvPicPr>
          <p:cNvPr id="1026" name="Picture 2" descr="C:\Temp\icons\Map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666391"/>
            <a:ext cx="1916723" cy="1916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Temp\icons\GeoprocessingToolbox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666391"/>
            <a:ext cx="1773115" cy="1773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Temp\icons\ArcGISAdministrator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592514"/>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Temp\icons\MapPackageMPKFile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4724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4330" y="5439506"/>
            <a:ext cx="690061"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maps</a:t>
            </a:r>
            <a:endParaRPr lang="en-US" sz="1800" dirty="0">
              <a:solidFill>
                <a:prstClr val="black"/>
              </a:solidFill>
              <a:latin typeface="Calibri"/>
            </a:endParaRPr>
          </a:p>
        </p:txBody>
      </p:sp>
      <p:sp>
        <p:nvSpPr>
          <p:cNvPr id="12" name="TextBox 11"/>
          <p:cNvSpPr txBox="1"/>
          <p:nvPr/>
        </p:nvSpPr>
        <p:spPr>
          <a:xfrm>
            <a:off x="3091042" y="4355068"/>
            <a:ext cx="599716"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data</a:t>
            </a:r>
            <a:endParaRPr lang="en-US" sz="1800" dirty="0">
              <a:solidFill>
                <a:prstClr val="black"/>
              </a:solidFill>
              <a:latin typeface="Calibri"/>
            </a:endParaRPr>
          </a:p>
        </p:txBody>
      </p:sp>
      <p:sp>
        <p:nvSpPr>
          <p:cNvPr id="13" name="TextBox 12"/>
          <p:cNvSpPr txBox="1"/>
          <p:nvPr/>
        </p:nvSpPr>
        <p:spPr>
          <a:xfrm>
            <a:off x="5288112" y="5439506"/>
            <a:ext cx="645690"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tools</a:t>
            </a:r>
            <a:endParaRPr lang="en-US" sz="1800" dirty="0">
              <a:solidFill>
                <a:prstClr val="black"/>
              </a:solidFill>
              <a:latin typeface="Calibri"/>
            </a:endParaRPr>
          </a:p>
        </p:txBody>
      </p:sp>
      <p:sp>
        <p:nvSpPr>
          <p:cNvPr id="14" name="TextBox 13"/>
          <p:cNvSpPr txBox="1"/>
          <p:nvPr/>
        </p:nvSpPr>
        <p:spPr>
          <a:xfrm>
            <a:off x="7195841" y="4223182"/>
            <a:ext cx="1186159"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computers</a:t>
            </a:r>
            <a:endParaRPr lang="en-US" sz="1800" dirty="0">
              <a:solidFill>
                <a:prstClr val="black"/>
              </a:solidFill>
              <a:latin typeface="Calibri"/>
            </a:endParaRPr>
          </a:p>
        </p:txBody>
      </p:sp>
    </p:spTree>
    <p:extLst>
      <p:ext uri="{BB962C8B-B14F-4D97-AF65-F5344CB8AC3E}">
        <p14:creationId xmlns:p14="http://schemas.microsoft.com/office/powerpoint/2010/main" val="315638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 is visualized in maps</a:t>
            </a:r>
            <a:endParaRPr lang="en-US" dirty="0"/>
          </a:p>
        </p:txBody>
      </p:sp>
      <p:sp>
        <p:nvSpPr>
          <p:cNvPr id="3" name="TextBox 2"/>
          <p:cNvSpPr txBox="1"/>
          <p:nvPr/>
        </p:nvSpPr>
        <p:spPr>
          <a:xfrm>
            <a:off x="4038600" y="6248400"/>
            <a:ext cx="1047082" cy="246221"/>
          </a:xfrm>
          <a:prstGeom prst="rect">
            <a:avLst/>
          </a:prstGeom>
          <a:noFill/>
        </p:spPr>
        <p:txBody>
          <a:bodyPr wrap="none" rtlCol="0">
            <a:spAutoFit/>
          </a:bodyPr>
          <a:lstStyle/>
          <a:p>
            <a:pPr eaLnBrk="1" fontAlgn="auto" hangingPunct="1">
              <a:spcBef>
                <a:spcPts val="0"/>
              </a:spcBef>
              <a:spcAft>
                <a:spcPts val="0"/>
              </a:spcAft>
            </a:pPr>
            <a:r>
              <a:rPr lang="en-US" sz="1000" dirty="0" smtClean="0">
                <a:solidFill>
                  <a:prstClr val="black"/>
                </a:solidFill>
                <a:latin typeface="Calibri"/>
              </a:rPr>
              <a:t>www.arcgis.com</a:t>
            </a:r>
            <a:endParaRPr lang="en-US" sz="1000" dirty="0">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357313"/>
            <a:ext cx="1609725" cy="124777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87" y="1552575"/>
            <a:ext cx="3543300" cy="42005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399" y="1678723"/>
            <a:ext cx="3887177" cy="365050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652238" y="5638800"/>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spTree>
    <p:extLst>
      <p:ext uri="{BB962C8B-B14F-4D97-AF65-F5344CB8AC3E}">
        <p14:creationId xmlns:p14="http://schemas.microsoft.com/office/powerpoint/2010/main" val="2877021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ank Presentatio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0000E5"/>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27B113A5-CE8C-4BAE-B009-60D07D318065}">
  <ds:schemaRefs>
    <ds:schemaRef ds:uri="ESRI.ArcGIS.Mapping.OfficeIntegration.PowerPointInfo"/>
  </ds:schemaRefs>
</ds:datastoreItem>
</file>

<file path=customXml/itemProps2.xml><?xml version="1.0" encoding="utf-8"?>
<ds:datastoreItem xmlns:ds="http://schemas.openxmlformats.org/officeDocument/2006/customXml" ds:itemID="{1FE4F65A-3A60-4CBC-8672-3D37CA624487}">
  <ds:schemaRefs>
    <ds:schemaRef ds:uri="ESRI.ArcGIS.Mapping.OfficeIntegration.PowerPointInfo"/>
  </ds:schemaRefs>
</ds:datastoreItem>
</file>

<file path=customXml/itemProps3.xml><?xml version="1.0" encoding="utf-8"?>
<ds:datastoreItem xmlns:ds="http://schemas.openxmlformats.org/officeDocument/2006/customXml" ds:itemID="{8483ECFE-7661-4309-9A8E-12D52FDF7386}">
  <ds:schemaRefs>
    <ds:schemaRef ds:uri="ESRI.ArcGIS.Mapping.OfficeIntegration.PowerPointInfo"/>
  </ds:schemaRefs>
</ds:datastoreItem>
</file>

<file path=customXml/itemProps4.xml><?xml version="1.0" encoding="utf-8"?>
<ds:datastoreItem xmlns:ds="http://schemas.openxmlformats.org/officeDocument/2006/customXml" ds:itemID="{6DA683DD-D14C-4AE3-B11A-67696A251F0C}">
  <ds:schemaRefs>
    <ds:schemaRef ds:uri="ESRI.ArcGIS.Mapping.OfficeIntegration.PowerPointInfo"/>
  </ds:schemaRefs>
</ds:datastoreItem>
</file>

<file path=customXml/itemProps5.xml><?xml version="1.0" encoding="utf-8"?>
<ds:datastoreItem xmlns:ds="http://schemas.openxmlformats.org/officeDocument/2006/customXml" ds:itemID="{AE3DF886-7370-4362-B3E0-B55B204A9000}">
  <ds:schemaRefs>
    <ds:schemaRef ds:uri="ESRI.ArcGIS.Mapping.OfficeIntegration.PowerPointInfo"/>
  </ds:schemaRefs>
</ds:datastoreItem>
</file>

<file path=customXml/itemProps6.xml><?xml version="1.0" encoding="utf-8"?>
<ds:datastoreItem xmlns:ds="http://schemas.openxmlformats.org/officeDocument/2006/customXml" ds:itemID="{158FD7E3-160A-4516-817E-AB359E104397}">
  <ds:schemaRefs>
    <ds:schemaRef ds:uri="ESRI.ArcGIS.Mapping.OfficeIntegration.PowerPointInfo"/>
  </ds:schemaRefs>
</ds:datastoreItem>
</file>

<file path=customXml/itemProps7.xml><?xml version="1.0" encoding="utf-8"?>
<ds:datastoreItem xmlns:ds="http://schemas.openxmlformats.org/officeDocument/2006/customXml" ds:itemID="{DB2CF2FF-BCF9-42ED-BD0A-9E7A7B82DBEE}">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1205</TotalTime>
  <Words>1898</Words>
  <Application>Microsoft Office PowerPoint</Application>
  <PresentationFormat>On-screen Show (4:3)</PresentationFormat>
  <Paragraphs>375</Paragraphs>
  <Slides>55</Slides>
  <Notes>25</Notes>
  <HiddenSlides>0</HiddenSlides>
  <MMClips>1</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55</vt:i4>
      </vt:variant>
    </vt:vector>
  </HeadingPairs>
  <TitlesOfParts>
    <vt:vector size="61" baseType="lpstr">
      <vt:lpstr>Blank Presentation</vt:lpstr>
      <vt:lpstr>Office Theme</vt:lpstr>
      <vt:lpstr>2_Office Theme</vt:lpstr>
      <vt:lpstr>1_Blank Presentation</vt:lpstr>
      <vt:lpstr>Bitmap Image</vt:lpstr>
      <vt:lpstr>Document</vt:lpstr>
      <vt:lpstr>Welcome to GIS in Water Resources 2014</vt:lpstr>
      <vt:lpstr>Our Classroom</vt:lpstr>
      <vt:lpstr>Six Basic Course Elements</vt:lpstr>
      <vt:lpstr>GIS in Water Resources: Lecture 1</vt:lpstr>
      <vt:lpstr>University Without Walls</vt:lpstr>
      <vt:lpstr>Learning Styles</vt:lpstr>
      <vt:lpstr>GIS in Water Resources: Lecture 1</vt:lpstr>
      <vt:lpstr>What is GIS</vt:lpstr>
      <vt:lpstr>Geography is visualized in maps</vt:lpstr>
      <vt:lpstr>Maps are built from data </vt:lpstr>
      <vt:lpstr>Vector data represent discrete features</vt:lpstr>
      <vt:lpstr>Raster data form a grid of cells or pixels</vt:lpstr>
      <vt:lpstr>More Raster Examples</vt:lpstr>
      <vt:lpstr>There are many more data types</vt:lpstr>
      <vt:lpstr>Connected Map, Chart and Animation</vt:lpstr>
      <vt:lpstr>Geographic Data Model</vt:lpstr>
      <vt:lpstr>PowerPoint Presentation</vt:lpstr>
      <vt:lpstr>Spatial Data: Vector format</vt:lpstr>
      <vt:lpstr>Kissimmee watershed, Florida</vt:lpstr>
      <vt:lpstr>Attributes of a Selected Feature</vt:lpstr>
      <vt:lpstr>Raster and Vector Data</vt:lpstr>
      <vt:lpstr>PowerPoint Presentation</vt:lpstr>
      <vt:lpstr>The challenge of increasing Digital Elevation Model (DEM) resolution (Dr Tarboton’s research)</vt:lpstr>
      <vt:lpstr>How do we combine these data?</vt:lpstr>
      <vt:lpstr>An integrated  raster-vector  database</vt:lpstr>
      <vt:lpstr>Three Views of GIS</vt:lpstr>
      <vt:lpstr>Programming </vt:lpstr>
      <vt:lpstr>GIS in Water Resources: Lecture 1</vt:lpstr>
      <vt:lpstr>Linking Geographic Information Systems and Water Resources</vt:lpstr>
      <vt:lpstr>Major Transitions in Geospatial Info</vt:lpstr>
      <vt:lpstr>Geospatial Services </vt:lpstr>
      <vt:lpstr>National Spatial Data Infrastructure (NSDI)</vt:lpstr>
      <vt:lpstr>Open Water Data Initiative</vt:lpstr>
      <vt:lpstr>Open Water Data Initiative</vt:lpstr>
      <vt:lpstr>Open Water Data Infrastructure</vt:lpstr>
      <vt:lpstr>PowerPoint Presentation</vt:lpstr>
      <vt:lpstr>PowerPoint Presentation</vt:lpstr>
      <vt:lpstr>Transformative Research (NSF)</vt:lpstr>
      <vt:lpstr>National Flood Interoperability Experiment (NFIE)</vt:lpstr>
      <vt:lpstr>NFIE Goal: Connect National Scale Flood Modeling with Local emergency planning and response</vt:lpstr>
      <vt:lpstr>NHDPlus Geospatial base for National Water Data Infrastructure </vt:lpstr>
      <vt:lpstr>Rapid Model for flow on NHDPlus</vt:lpstr>
      <vt:lpstr>Flood Modeling: Geometry and Flow </vt:lpstr>
      <vt:lpstr>HydroShare is a web based collaborative system to support analysis, modeling and data publication</vt:lpstr>
      <vt:lpstr>GIS in Water Resources: Lecture 1</vt:lpstr>
      <vt:lpstr>Origin of Geographic Coordinates</vt:lpstr>
      <vt:lpstr>Latitude and Longitude</vt:lpstr>
      <vt:lpstr>Latitude and Longitude  in North America</vt:lpstr>
      <vt:lpstr>Map Projection</vt:lpstr>
      <vt:lpstr>Earth to Globe to Map</vt:lpstr>
      <vt:lpstr>Coordinate Systems</vt:lpstr>
      <vt:lpstr>ArcGIS Help for Map Projections</vt:lpstr>
      <vt:lpstr>Summary (1)</vt:lpstr>
      <vt:lpstr>Summary (2)</vt:lpstr>
      <vt:lpstr>Summary (3)</vt:lpstr>
    </vt:vector>
  </TitlesOfParts>
  <Company>CRWR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maidment</dc:creator>
  <cp:lastModifiedBy>Maidment</cp:lastModifiedBy>
  <cp:revision>155</cp:revision>
  <cp:lastPrinted>1998-08-27T15:04:43Z</cp:lastPrinted>
  <dcterms:created xsi:type="dcterms:W3CDTF">1998-06-30T21:37:06Z</dcterms:created>
  <dcterms:modified xsi:type="dcterms:W3CDTF">2014-08-28T05:14:40Z</dcterms:modified>
</cp:coreProperties>
</file>