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7386A-AE2E-49BF-B119-3E33CF04133D}" type="datetimeFigureOut">
              <a:rPr lang="en-US" smtClean="0"/>
              <a:t>5/1/2020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C33F3-4307-4A82-9E83-CA14A7D00C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69088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7386A-AE2E-49BF-B119-3E33CF04133D}" type="datetimeFigureOut">
              <a:rPr lang="en-US" smtClean="0"/>
              <a:t>5/1/2020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C33F3-4307-4A82-9E83-CA14A7D00C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36612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7386A-AE2E-49BF-B119-3E33CF04133D}" type="datetimeFigureOut">
              <a:rPr lang="en-US" smtClean="0"/>
              <a:t>5/1/2020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C33F3-4307-4A82-9E83-CA14A7D00C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37124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7386A-AE2E-49BF-B119-3E33CF04133D}" type="datetimeFigureOut">
              <a:rPr lang="en-US" smtClean="0"/>
              <a:t>5/1/2020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C33F3-4307-4A82-9E83-CA14A7D00C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23732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7386A-AE2E-49BF-B119-3E33CF04133D}" type="datetimeFigureOut">
              <a:rPr lang="en-US" smtClean="0"/>
              <a:t>5/1/2020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C33F3-4307-4A82-9E83-CA14A7D00C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28221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7386A-AE2E-49BF-B119-3E33CF04133D}" type="datetimeFigureOut">
              <a:rPr lang="en-US" smtClean="0"/>
              <a:t>5/1/2020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C33F3-4307-4A82-9E83-CA14A7D00C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48161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7386A-AE2E-49BF-B119-3E33CF04133D}" type="datetimeFigureOut">
              <a:rPr lang="en-US" smtClean="0"/>
              <a:t>5/1/2020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C33F3-4307-4A82-9E83-CA14A7D00C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70921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7386A-AE2E-49BF-B119-3E33CF04133D}" type="datetimeFigureOut">
              <a:rPr lang="en-US" smtClean="0"/>
              <a:t>5/1/2020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C33F3-4307-4A82-9E83-CA14A7D00C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60171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7386A-AE2E-49BF-B119-3E33CF04133D}" type="datetimeFigureOut">
              <a:rPr lang="en-US" smtClean="0"/>
              <a:t>5/1/2020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C33F3-4307-4A82-9E83-CA14A7D00C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04854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7386A-AE2E-49BF-B119-3E33CF04133D}" type="datetimeFigureOut">
              <a:rPr lang="en-US" smtClean="0"/>
              <a:t>5/1/2020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C33F3-4307-4A82-9E83-CA14A7D00C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67161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7386A-AE2E-49BF-B119-3E33CF04133D}" type="datetimeFigureOut">
              <a:rPr lang="en-US" smtClean="0"/>
              <a:t>5/1/2020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C33F3-4307-4A82-9E83-CA14A7D00C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748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37386A-AE2E-49BF-B119-3E33CF04133D}" type="datetimeFigureOut">
              <a:rPr lang="en-US" smtClean="0"/>
              <a:t>5/1/2020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0C33F3-4307-4A82-9E83-CA14A7D00C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81286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 Tie observations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40985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623668" y="1481137"/>
          <a:ext cx="10972800" cy="397712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57600"/>
                <a:gridCol w="3657600"/>
                <a:gridCol w="3657600"/>
              </a:tblGrid>
              <a:tr h="568161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Sample1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Sample</a:t>
                      </a:r>
                      <a:r>
                        <a:rPr lang="en-US" baseline="0" dirty="0" smtClean="0">
                          <a:solidFill>
                            <a:srgbClr val="FF0000"/>
                          </a:solidFill>
                        </a:rPr>
                        <a:t> 2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Sample 3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568161">
                <a:tc>
                  <a:txBody>
                    <a:bodyPr/>
                    <a:lstStyle/>
                    <a:p>
                      <a:r>
                        <a:rPr lang="en-US" dirty="0" smtClean="0"/>
                        <a:t>8.2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10.2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13.5</a:t>
                      </a:r>
                      <a:endParaRPr lang="en-US" dirty="0"/>
                    </a:p>
                  </a:txBody>
                  <a:tcPr/>
                </a:tc>
              </a:tr>
              <a:tr h="568161">
                <a:tc>
                  <a:txBody>
                    <a:bodyPr/>
                    <a:lstStyle/>
                    <a:p>
                      <a:r>
                        <a:rPr lang="en-US" dirty="0" smtClean="0"/>
                        <a:t>10.3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u="sng" dirty="0" smtClean="0">
                          <a:solidFill>
                            <a:srgbClr val="FF0000"/>
                          </a:solidFill>
                        </a:rPr>
                        <a:t>9.1</a:t>
                      </a:r>
                      <a:endParaRPr lang="en-US" u="sng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8.4</a:t>
                      </a:r>
                      <a:endParaRPr lang="en-US" dirty="0"/>
                    </a:p>
                  </a:txBody>
                  <a:tcPr/>
                </a:tc>
              </a:tr>
              <a:tr h="568161">
                <a:tc>
                  <a:txBody>
                    <a:bodyPr/>
                    <a:lstStyle/>
                    <a:p>
                      <a:r>
                        <a:rPr lang="en-US" u="sng" dirty="0" smtClean="0">
                          <a:solidFill>
                            <a:srgbClr val="FF0000"/>
                          </a:solidFill>
                        </a:rPr>
                        <a:t>9.1</a:t>
                      </a:r>
                      <a:endParaRPr lang="en-US" u="sng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13.9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9.6</a:t>
                      </a:r>
                      <a:endParaRPr lang="en-US" dirty="0"/>
                    </a:p>
                  </a:txBody>
                  <a:tcPr/>
                </a:tc>
              </a:tr>
              <a:tr h="568161">
                <a:tc>
                  <a:txBody>
                    <a:bodyPr/>
                    <a:lstStyle/>
                    <a:p>
                      <a:r>
                        <a:rPr lang="en-US" dirty="0" smtClean="0"/>
                        <a:t>12.6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14.5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13.8</a:t>
                      </a:r>
                      <a:endParaRPr lang="en-US" dirty="0"/>
                    </a:p>
                  </a:txBody>
                  <a:tcPr/>
                </a:tc>
              </a:tr>
              <a:tr h="568161">
                <a:tc>
                  <a:txBody>
                    <a:bodyPr/>
                    <a:lstStyle/>
                    <a:p>
                      <a:r>
                        <a:rPr lang="en-US" dirty="0" smtClean="0"/>
                        <a:t>11.4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u="sng" dirty="0" smtClean="0">
                          <a:solidFill>
                            <a:srgbClr val="FF0000"/>
                          </a:solidFill>
                        </a:rPr>
                        <a:t>9.1</a:t>
                      </a:r>
                      <a:endParaRPr lang="en-US" u="sng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17.4</a:t>
                      </a:r>
                      <a:endParaRPr lang="en-US" dirty="0"/>
                    </a:p>
                  </a:txBody>
                  <a:tcPr/>
                </a:tc>
              </a:tr>
              <a:tr h="568161">
                <a:tc>
                  <a:txBody>
                    <a:bodyPr/>
                    <a:lstStyle/>
                    <a:p>
                      <a:r>
                        <a:rPr lang="en-US" dirty="0" smtClean="0"/>
                        <a:t>13.2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16.4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15.3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For Tie observations</a:t>
            </a:r>
            <a:endParaRPr lang="en-US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6844505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Hypothesis</a:t>
            </a:r>
            <a:endParaRPr lang="en-US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04" name="Rectangle 8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4105" name="Rectangle 9"/>
          <p:cNvSpPr>
            <a:spLocks noChangeArrowheads="1"/>
          </p:cNvSpPr>
          <p:nvPr/>
        </p:nvSpPr>
        <p:spPr bwMode="auto">
          <a:xfrm>
            <a:off x="0" y="733425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801857" y="3024554"/>
            <a:ext cx="9397219" cy="27422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endParaRPr lang="en-US" sz="2000" dirty="0" smtClean="0">
              <a:latin typeface="Times New Roman"/>
              <a:ea typeface="Times New Roman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4400" b="1" dirty="0" smtClean="0">
                <a:solidFill>
                  <a:srgbClr val="FF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Level of significance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4400" dirty="0" smtClean="0">
                <a:latin typeface="Times New Roman"/>
                <a:ea typeface="Times New Roman"/>
                <a:cs typeface="Times New Roman"/>
              </a:rPr>
              <a:t>α=0.05</a:t>
            </a:r>
            <a:endParaRPr lang="en-US" sz="4400" dirty="0" smtClean="0">
              <a:latin typeface="Calibri"/>
              <a:ea typeface="Times New Roman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2000" dirty="0" smtClean="0">
                <a:latin typeface="Times New Roman"/>
                <a:ea typeface="Times New Roman"/>
                <a:cs typeface="Times New Roman"/>
              </a:rPr>
              <a:t> </a:t>
            </a:r>
            <a:endParaRPr lang="en-US" sz="1100" dirty="0">
              <a:latin typeface="Calibri"/>
              <a:ea typeface="Times New Roman"/>
              <a:cs typeface="Times New Roman"/>
            </a:endParaRPr>
          </a:p>
        </p:txBody>
      </p:sp>
      <p:sp>
        <p:nvSpPr>
          <p:cNvPr id="4112" name="Rectangle 16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4111" name="Picture 15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181687" y="1484141"/>
            <a:ext cx="7018020" cy="822960"/>
          </a:xfrm>
          <a:prstGeom prst="rect">
            <a:avLst/>
          </a:prstGeom>
          <a:noFill/>
        </p:spPr>
      </p:pic>
      <p:sp>
        <p:nvSpPr>
          <p:cNvPr id="4113" name="Rectangle 17"/>
          <p:cNvSpPr>
            <a:spLocks noChangeArrowheads="1"/>
          </p:cNvSpPr>
          <p:nvPr/>
        </p:nvSpPr>
        <p:spPr bwMode="auto">
          <a:xfrm>
            <a:off x="0" y="80010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115" name="Rectangle 19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4114" name="Picture 18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181687" y="2426677"/>
            <a:ext cx="7132320" cy="541264"/>
          </a:xfrm>
          <a:prstGeom prst="rect">
            <a:avLst/>
          </a:prstGeom>
          <a:noFill/>
        </p:spPr>
      </p:pic>
      <p:sp>
        <p:nvSpPr>
          <p:cNvPr id="4116" name="Rectangle 20"/>
          <p:cNvSpPr>
            <a:spLocks noChangeArrowheads="1"/>
          </p:cNvSpPr>
          <p:nvPr/>
        </p:nvSpPr>
        <p:spPr bwMode="auto">
          <a:xfrm>
            <a:off x="0" y="80010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9166694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609600" y="1481134"/>
          <a:ext cx="10972800" cy="4399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28800"/>
                <a:gridCol w="1828800"/>
                <a:gridCol w="1828800"/>
                <a:gridCol w="1828800"/>
                <a:gridCol w="1828800"/>
                <a:gridCol w="1828800"/>
              </a:tblGrid>
              <a:tr h="549895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Sample1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Rank1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sample2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Rank2 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Sample3 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Rank 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549895">
                <a:tc>
                  <a:txBody>
                    <a:bodyPr/>
                    <a:lstStyle/>
                    <a:p>
                      <a:r>
                        <a:rPr lang="en-US" dirty="0" smtClean="0"/>
                        <a:t>8.2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10.2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13.5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12</a:t>
                      </a:r>
                      <a:endParaRPr lang="en-US" dirty="0"/>
                    </a:p>
                  </a:txBody>
                  <a:tcPr/>
                </a:tc>
              </a:tr>
              <a:tr h="549895">
                <a:tc>
                  <a:txBody>
                    <a:bodyPr/>
                    <a:lstStyle/>
                    <a:p>
                      <a:r>
                        <a:rPr lang="en-US" dirty="0" smtClean="0"/>
                        <a:t>10.3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u="sng" dirty="0" smtClean="0">
                          <a:solidFill>
                            <a:srgbClr val="FF0000"/>
                          </a:solidFill>
                        </a:rPr>
                        <a:t>9.1</a:t>
                      </a:r>
                      <a:endParaRPr lang="en-US" u="sng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8.4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</a:tr>
              <a:tr h="549895">
                <a:tc>
                  <a:txBody>
                    <a:bodyPr/>
                    <a:lstStyle/>
                    <a:p>
                      <a:r>
                        <a:rPr lang="en-US" u="sng" dirty="0" smtClean="0">
                          <a:solidFill>
                            <a:srgbClr val="FF0000"/>
                          </a:solidFill>
                        </a:rPr>
                        <a:t>9.1</a:t>
                      </a:r>
                      <a:endParaRPr lang="en-US" u="sng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13.9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9.6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</a:tr>
              <a:tr h="549895">
                <a:tc>
                  <a:txBody>
                    <a:bodyPr/>
                    <a:lstStyle/>
                    <a:p>
                      <a:r>
                        <a:rPr lang="en-US" dirty="0" smtClean="0"/>
                        <a:t>12.6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14.5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13.8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13</a:t>
                      </a:r>
                      <a:endParaRPr lang="en-US" dirty="0"/>
                    </a:p>
                  </a:txBody>
                  <a:tcPr/>
                </a:tc>
              </a:tr>
              <a:tr h="549895">
                <a:tc>
                  <a:txBody>
                    <a:bodyPr/>
                    <a:lstStyle/>
                    <a:p>
                      <a:r>
                        <a:rPr lang="en-US" dirty="0" smtClean="0"/>
                        <a:t>11.4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u="sng" dirty="0" smtClean="0">
                          <a:solidFill>
                            <a:srgbClr val="FF0000"/>
                          </a:solidFill>
                        </a:rPr>
                        <a:t>9.1</a:t>
                      </a:r>
                      <a:endParaRPr lang="en-US" b="0" u="sng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17.4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18</a:t>
                      </a:r>
                      <a:endParaRPr lang="en-US" dirty="0"/>
                    </a:p>
                  </a:txBody>
                  <a:tcPr/>
                </a:tc>
              </a:tr>
              <a:tr h="549895">
                <a:tc>
                  <a:txBody>
                    <a:bodyPr/>
                    <a:lstStyle/>
                    <a:p>
                      <a:r>
                        <a:rPr lang="en-US" dirty="0" smtClean="0"/>
                        <a:t>13.2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16.4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15.3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16</a:t>
                      </a:r>
                      <a:endParaRPr lang="en-US" dirty="0"/>
                    </a:p>
                  </a:txBody>
                  <a:tcPr/>
                </a:tc>
              </a:tr>
              <a:tr h="549895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R1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43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R2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61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R3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67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Calculations</a:t>
            </a:r>
            <a:endParaRPr lang="en-US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5673427"/>
      </p:ext>
    </p:extLst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b="1" u="sng" dirty="0" smtClean="0">
                <a:solidFill>
                  <a:srgbClr val="FF0000"/>
                </a:solidFill>
              </a:rPr>
              <a:t>H=1.82                                 </a:t>
            </a:r>
            <a:endParaRPr lang="en-US" b="1" u="sng" dirty="0">
              <a:solidFill>
                <a:srgbClr val="FF0000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Calculation</a:t>
            </a:r>
            <a:endParaRPr lang="en-US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0" y="150495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645921" y="3974124"/>
            <a:ext cx="8440615" cy="1079028"/>
          </a:xfrm>
          <a:prstGeom prst="rect">
            <a:avLst/>
          </a:prstGeom>
          <a:noFill/>
        </p:spPr>
      </p:pic>
      <p:sp>
        <p:nvSpPr>
          <p:cNvPr id="2057" name="Rectangle 9"/>
          <p:cNvSpPr>
            <a:spLocks noChangeArrowheads="1"/>
          </p:cNvSpPr>
          <p:nvPr/>
        </p:nvSpPr>
        <p:spPr bwMode="auto">
          <a:xfrm>
            <a:off x="0" y="1190625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59" name="Rectangle 11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2058" name="Picture 10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86597" y="1484142"/>
            <a:ext cx="8773228" cy="2187526"/>
          </a:xfrm>
          <a:prstGeom prst="rect">
            <a:avLst/>
          </a:prstGeom>
          <a:noFill/>
        </p:spPr>
      </p:pic>
      <p:sp>
        <p:nvSpPr>
          <p:cNvPr id="2060" name="Rectangle 12"/>
          <p:cNvSpPr>
            <a:spLocks noChangeArrowheads="1"/>
          </p:cNvSpPr>
          <p:nvPr/>
        </p:nvSpPr>
        <p:spPr bwMode="auto">
          <a:xfrm>
            <a:off x="0" y="146685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1913697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sz="4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Conclusion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As our calculated value doesn't fall in our critical region so we conclude that our Three Dist are same. 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Critical region </a:t>
            </a:r>
            <a:endParaRPr lang="en-US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025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277772" y="1863971"/>
            <a:ext cx="3938954" cy="682282"/>
          </a:xfrm>
          <a:prstGeom prst="rect">
            <a:avLst/>
          </a:prstGeom>
          <a:noFill/>
        </p:spPr>
      </p:pic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0" y="866775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6575486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 err="1"/>
                  <a:t>Kruskal</a:t>
                </a:r>
                <a:r>
                  <a:rPr lang="en-US" dirty="0"/>
                  <a:t>-Wallis H Test:</a:t>
                </a:r>
              </a:p>
              <a:p>
                <a:r>
                  <a:rPr lang="en-US" dirty="0"/>
                  <a:t>1.Jointly rank all the observations in the k samples (treat as one large sample of size n say). Calculate the rank sums,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𝑇𝑖</m:t>
                    </m:r>
                  </m:oMath>
                </a14:m>
                <a:r>
                  <a:rPr lang="en-US" dirty="0"/>
                  <a:t>=rank sum  of sample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𝑖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, </m:t>
                    </m:r>
                  </m:oMath>
                </a14:m>
                <a:r>
                  <a:rPr lang="en-US" dirty="0"/>
                  <a:t>and the test statistic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>
                          <a:latin typeface="Cambria Math" panose="02040503050406030204" pitchFamily="18" charset="0"/>
                        </a:rPr>
                        <m:t>𝑯</m:t>
                      </m:r>
                      <m:r>
                        <a:rPr lang="en-US" b="1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1" i="1">
                              <a:latin typeface="Cambria Math" panose="02040503050406030204" pitchFamily="18" charset="0"/>
                            </a:rPr>
                            <m:t>𝟏𝟐</m:t>
                          </m:r>
                        </m:num>
                        <m:den>
                          <m:r>
                            <a:rPr lang="en-US" b="1" i="1">
                              <a:latin typeface="Cambria Math" panose="02040503050406030204" pitchFamily="18" charset="0"/>
                            </a:rPr>
                            <m:t>𝑵</m:t>
                          </m:r>
                          <m:r>
                            <a:rPr lang="en-US" b="1" i="1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b="1" i="1">
                              <a:latin typeface="Cambria Math" panose="02040503050406030204" pitchFamily="18" charset="0"/>
                            </a:rPr>
                            <m:t>𝑵</m:t>
                          </m:r>
                          <m:r>
                            <a:rPr lang="en-US" b="1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b="1" i="1">
                              <a:latin typeface="Cambria Math" panose="02040503050406030204" pitchFamily="18" charset="0"/>
                            </a:rPr>
                            <m:t>𝟏</m:t>
                          </m:r>
                          <m:r>
                            <a:rPr lang="en-US" b="1" i="1">
                              <a:latin typeface="Cambria Math" panose="02040503050406030204" pitchFamily="18" charset="0"/>
                            </a:rPr>
                            <m:t>)</m:t>
                          </m:r>
                        </m:den>
                      </m:f>
                      <m:nary>
                        <m:naryPr>
                          <m:chr m:val="∑"/>
                          <m:ctrlPr>
                            <a:rPr lang="en-US" b="1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b="1" i="1">
                              <a:latin typeface="Cambria Math" panose="02040503050406030204" pitchFamily="18" charset="0"/>
                            </a:rPr>
                            <m:t>𝒊</m:t>
                          </m:r>
                          <m:r>
                            <a:rPr lang="en-US" b="1" i="1"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n-US" b="1" i="1"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  <m:sup>
                          <m:r>
                            <a:rPr lang="en-US" b="1" i="1">
                              <a:latin typeface="Cambria Math" panose="02040503050406030204" pitchFamily="18" charset="0"/>
                            </a:rPr>
                            <m:t>𝒌</m:t>
                          </m:r>
                        </m:sup>
                        <m:e>
                          <m:f>
                            <m:fPr>
                              <m:ctrlPr>
                                <a:rPr lang="en-US" b="1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Sup>
                                <m:sSubSupPr>
                                  <m:ctrlPr>
                                    <a:rPr lang="en-US" b="1" i="1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b="1" i="1">
                                      <a:latin typeface="Cambria Math" panose="02040503050406030204" pitchFamily="18" charset="0"/>
                                    </a:rPr>
                                    <m:t>𝑹</m:t>
                                  </m:r>
                                </m:e>
                                <m:sub>
                                  <m:r>
                                    <a:rPr lang="en-US" b="1" i="1">
                                      <a:latin typeface="Cambria Math" panose="02040503050406030204" pitchFamily="18" charset="0"/>
                                    </a:rPr>
                                    <m:t>𝒊</m:t>
                                  </m:r>
                                </m:sub>
                                <m:sup>
                                  <m:r>
                                    <a:rPr lang="en-US" b="1" i="1">
                                      <a:latin typeface="Cambria Math" panose="02040503050406030204" pitchFamily="18" charset="0"/>
                                    </a:rPr>
                                    <m:t>𝟐</m:t>
                                  </m:r>
                                </m:sup>
                              </m:sSubSup>
                            </m:num>
                            <m:den>
                              <m:sSub>
                                <m:sSubPr>
                                  <m:ctrlPr>
                                    <a:rPr lang="en-US" b="1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1" i="1">
                                      <a:latin typeface="Cambria Math" panose="02040503050406030204" pitchFamily="18" charset="0"/>
                                    </a:rPr>
                                    <m:t>𝒏</m:t>
                                  </m:r>
                                </m:e>
                                <m:sub>
                                  <m:r>
                                    <a:rPr lang="en-US" b="1" i="1">
                                      <a:latin typeface="Cambria Math" panose="02040503050406030204" pitchFamily="18" charset="0"/>
                                    </a:rPr>
                                    <m:t>𝒊</m:t>
                                  </m:r>
                                </m:sub>
                              </m:sSub>
                            </m:den>
                          </m:f>
                        </m:e>
                      </m:nary>
                      <m:r>
                        <a:rPr lang="en-US" b="1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b="1">
                          <a:latin typeface="Cambria Math" panose="02040503050406030204" pitchFamily="18" charset="0"/>
                        </a:rPr>
                        <m:t>𝟑</m:t>
                      </m:r>
                      <m:d>
                        <m:dPr>
                          <m:ctrlPr>
                            <a:rPr lang="en-US" b="1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1">
                              <a:latin typeface="Cambria Math" panose="02040503050406030204" pitchFamily="18" charset="0"/>
                            </a:rPr>
                            <m:t>𝐍</m:t>
                          </m:r>
                          <m:r>
                            <a:rPr lang="en-US" b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b="1">
                              <a:latin typeface="Cambria Math" panose="02040503050406030204" pitchFamily="18" charset="0"/>
                            </a:rPr>
                            <m:t>𝟏</m:t>
                          </m:r>
                        </m:e>
                      </m:d>
                    </m:oMath>
                  </m:oMathPara>
                </a14:m>
                <a:endParaRPr lang="en-US" dirty="0"/>
              </a:p>
              <a:p>
                <a:r>
                  <a:rPr lang="en-US" dirty="0"/>
                  <a:t>2.If the null hypothesis of equality of distributions is false, H will be unusually large, resulting in a one-tailed test.</a:t>
                </a:r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043" t="-2241" r="-40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Key Concepts </a:t>
            </a:r>
          </a:p>
        </p:txBody>
      </p:sp>
    </p:spTree>
    <p:extLst>
      <p:ext uri="{BB962C8B-B14F-4D97-AF65-F5344CB8AC3E}">
        <p14:creationId xmlns:p14="http://schemas.microsoft.com/office/powerpoint/2010/main" val="1925684162"/>
      </p:ext>
    </p:extLst>
  </p:cSld>
  <p:clrMapOvr>
    <a:masterClrMapping/>
  </p:clrMapOvr>
  <p:transition>
    <p:blinds dir="vert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Perform your test for the following non normal data and show that whether this come from same distribution.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Home Assignment 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/>
          </p:nvPr>
        </p:nvGraphicFramePr>
        <p:xfrm>
          <a:off x="2032000" y="2785402"/>
          <a:ext cx="6096000" cy="288388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/>
                <a:gridCol w="1999175"/>
                <a:gridCol w="2064825"/>
              </a:tblGrid>
              <a:tr h="480647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r>
                        <a:rPr lang="en-US" baseline="30000" dirty="0" smtClean="0"/>
                        <a:t>st</a:t>
                      </a:r>
                      <a:r>
                        <a:rPr lang="en-US" baseline="0" dirty="0" smtClean="0"/>
                        <a:t>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r>
                        <a:rPr lang="en-US" baseline="30000" dirty="0" smtClean="0"/>
                        <a:t>nd</a:t>
                      </a:r>
                      <a:r>
                        <a:rPr lang="en-US" dirty="0" smtClean="0"/>
                        <a:t>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r>
                        <a:rPr lang="en-US" baseline="30000" dirty="0" smtClean="0"/>
                        <a:t>rd</a:t>
                      </a:r>
                      <a:r>
                        <a:rPr lang="en-US" dirty="0" smtClean="0"/>
                        <a:t> </a:t>
                      </a:r>
                      <a:endParaRPr lang="en-US" dirty="0"/>
                    </a:p>
                  </a:txBody>
                  <a:tcPr/>
                </a:tc>
              </a:tr>
              <a:tr h="480647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31</a:t>
                      </a:r>
                      <a:endParaRPr lang="en-US" dirty="0"/>
                    </a:p>
                  </a:txBody>
                  <a:tcPr/>
                </a:tc>
              </a:tr>
              <a:tr h="480647">
                <a:tc>
                  <a:txBody>
                    <a:bodyPr/>
                    <a:lstStyle/>
                    <a:p>
                      <a:r>
                        <a:rPr lang="en-US" dirty="0" smtClean="0"/>
                        <a:t>13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32</a:t>
                      </a:r>
                      <a:endParaRPr lang="en-US" dirty="0"/>
                    </a:p>
                  </a:txBody>
                  <a:tcPr/>
                </a:tc>
              </a:tr>
              <a:tr h="480647">
                <a:tc>
                  <a:txBody>
                    <a:bodyPr/>
                    <a:lstStyle/>
                    <a:p>
                      <a:r>
                        <a:rPr lang="en-US" dirty="0" smtClean="0"/>
                        <a:t>20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38</a:t>
                      </a:r>
                      <a:endParaRPr lang="en-US" dirty="0"/>
                    </a:p>
                  </a:txBody>
                  <a:tcPr/>
                </a:tc>
              </a:tr>
              <a:tr h="480647">
                <a:tc>
                  <a:txBody>
                    <a:bodyPr/>
                    <a:lstStyle/>
                    <a:p>
                      <a:r>
                        <a:rPr lang="en-US" dirty="0" smtClean="0"/>
                        <a:t>21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41</a:t>
                      </a:r>
                      <a:endParaRPr lang="en-US" dirty="0"/>
                    </a:p>
                  </a:txBody>
                  <a:tcPr/>
                </a:tc>
              </a:tr>
              <a:tr h="480647">
                <a:tc>
                  <a:txBody>
                    <a:bodyPr/>
                    <a:lstStyle/>
                    <a:p>
                      <a:r>
                        <a:rPr lang="en-US" dirty="0" smtClean="0"/>
                        <a:t>22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984025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191</Words>
  <Application>Microsoft Office PowerPoint</Application>
  <PresentationFormat>Widescreen</PresentationFormat>
  <Paragraphs>117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Calibri</vt:lpstr>
      <vt:lpstr>Calibri Light</vt:lpstr>
      <vt:lpstr>Cambria Math</vt:lpstr>
      <vt:lpstr>Times New Roman</vt:lpstr>
      <vt:lpstr>Office Theme</vt:lpstr>
      <vt:lpstr>For Tie observations</vt:lpstr>
      <vt:lpstr>For Tie observations</vt:lpstr>
      <vt:lpstr>Hypothesis</vt:lpstr>
      <vt:lpstr>Calculations</vt:lpstr>
      <vt:lpstr>Calculation</vt:lpstr>
      <vt:lpstr>Critical region </vt:lpstr>
      <vt:lpstr>Key Concepts </vt:lpstr>
      <vt:lpstr>Home Assignment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For Tie observations</dc:title>
  <dc:creator>Ali</dc:creator>
  <cp:lastModifiedBy>Ali</cp:lastModifiedBy>
  <cp:revision>2</cp:revision>
  <dcterms:created xsi:type="dcterms:W3CDTF">2020-05-01T05:54:46Z</dcterms:created>
  <dcterms:modified xsi:type="dcterms:W3CDTF">2020-05-01T05:55:30Z</dcterms:modified>
</cp:coreProperties>
</file>